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59" d="100"/>
          <a:sy n="59" d="100"/>
        </p:scale>
        <p:origin x="44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D11367-BA56-48A8-8008-40C683ACD89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6A629C-39F3-43AF-9100-AA7718ACB63B}">
      <dgm:prSet/>
      <dgm:spPr/>
      <dgm:t>
        <a:bodyPr/>
        <a:lstStyle/>
        <a:p>
          <a:r>
            <a:rPr lang="en-US"/>
            <a:t>Small-scale societies &amp; perceptions of the environment</a:t>
          </a:r>
        </a:p>
      </dgm:t>
    </dgm:pt>
    <dgm:pt modelId="{3B5518AF-9B58-455B-8D84-EF575A7BDD4F}" type="parTrans" cxnId="{17CB3FE5-A3BC-496C-BBF5-68FB0FCCE212}">
      <dgm:prSet/>
      <dgm:spPr/>
      <dgm:t>
        <a:bodyPr/>
        <a:lstStyle/>
        <a:p>
          <a:endParaRPr lang="en-US"/>
        </a:p>
      </dgm:t>
    </dgm:pt>
    <dgm:pt modelId="{43296E4A-0967-4A7B-A60F-07816D95F459}" type="sibTrans" cxnId="{17CB3FE5-A3BC-496C-BBF5-68FB0FCCE212}">
      <dgm:prSet/>
      <dgm:spPr/>
      <dgm:t>
        <a:bodyPr/>
        <a:lstStyle/>
        <a:p>
          <a:endParaRPr lang="en-US"/>
        </a:p>
      </dgm:t>
    </dgm:pt>
    <dgm:pt modelId="{73222BE5-0AC3-420B-88E1-48887A641C5C}">
      <dgm:prSet/>
      <dgm:spPr/>
      <dgm:t>
        <a:bodyPr/>
        <a:lstStyle/>
        <a:p>
          <a:r>
            <a:rPr lang="en-US"/>
            <a:t>Links between landscape, climate, subsistence methods and indigenous world views</a:t>
          </a:r>
        </a:p>
      </dgm:t>
    </dgm:pt>
    <dgm:pt modelId="{58FFB82A-D32A-4885-8886-9B822A99E66F}" type="parTrans" cxnId="{B787000D-6784-4481-8302-3D8E342EBC77}">
      <dgm:prSet/>
      <dgm:spPr/>
      <dgm:t>
        <a:bodyPr/>
        <a:lstStyle/>
        <a:p>
          <a:endParaRPr lang="en-US"/>
        </a:p>
      </dgm:t>
    </dgm:pt>
    <dgm:pt modelId="{D4BB004B-05F6-4703-A250-D3117D1CF8F7}" type="sibTrans" cxnId="{B787000D-6784-4481-8302-3D8E342EBC77}">
      <dgm:prSet/>
      <dgm:spPr/>
      <dgm:t>
        <a:bodyPr/>
        <a:lstStyle/>
        <a:p>
          <a:endParaRPr lang="en-US"/>
        </a:p>
      </dgm:t>
    </dgm:pt>
    <dgm:pt modelId="{C202A08E-C2EF-48AD-9822-AD80BBE9694A}">
      <dgm:prSet/>
      <dgm:spPr/>
      <dgm:t>
        <a:bodyPr/>
        <a:lstStyle/>
        <a:p>
          <a:r>
            <a:rPr lang="en-US"/>
            <a:t>Social, political and economic consequences of human activity on the environment </a:t>
          </a:r>
        </a:p>
      </dgm:t>
    </dgm:pt>
    <dgm:pt modelId="{70C7C036-9575-40A2-A4EE-346A3666EF0B}" type="parTrans" cxnId="{5848FFB5-8943-472B-82FE-2EE1D05C2632}">
      <dgm:prSet/>
      <dgm:spPr/>
      <dgm:t>
        <a:bodyPr/>
        <a:lstStyle/>
        <a:p>
          <a:endParaRPr lang="en-US"/>
        </a:p>
      </dgm:t>
    </dgm:pt>
    <dgm:pt modelId="{BE815FA3-84AF-4F08-BFB9-85411AC0195A}" type="sibTrans" cxnId="{5848FFB5-8943-472B-82FE-2EE1D05C2632}">
      <dgm:prSet/>
      <dgm:spPr/>
      <dgm:t>
        <a:bodyPr/>
        <a:lstStyle/>
        <a:p>
          <a:endParaRPr lang="en-US"/>
        </a:p>
      </dgm:t>
    </dgm:pt>
    <dgm:pt modelId="{3D4269CE-71BE-45A4-8652-46E94DC7882D}">
      <dgm:prSet/>
      <dgm:spPr/>
      <dgm:t>
        <a:bodyPr/>
        <a:lstStyle/>
        <a:p>
          <a:r>
            <a:rPr lang="en-US"/>
            <a:t>Ethnoecology and the environment through philosophical interpretations of life: Ingold</a:t>
          </a:r>
        </a:p>
      </dgm:t>
    </dgm:pt>
    <dgm:pt modelId="{CD35662B-403D-457B-911B-E9B32063328D}" type="parTrans" cxnId="{7B309609-4C0E-400D-BD36-1F7A34690408}">
      <dgm:prSet/>
      <dgm:spPr/>
      <dgm:t>
        <a:bodyPr/>
        <a:lstStyle/>
        <a:p>
          <a:endParaRPr lang="en-US"/>
        </a:p>
      </dgm:t>
    </dgm:pt>
    <dgm:pt modelId="{61E5EC96-0FA7-49EC-81DF-1A3BCFD64A19}" type="sibTrans" cxnId="{7B309609-4C0E-400D-BD36-1F7A34690408}">
      <dgm:prSet/>
      <dgm:spPr/>
      <dgm:t>
        <a:bodyPr/>
        <a:lstStyle/>
        <a:p>
          <a:endParaRPr lang="en-US"/>
        </a:p>
      </dgm:t>
    </dgm:pt>
    <dgm:pt modelId="{78CB0D56-295A-4F04-8950-7CA1CEA9CEF5}" type="pres">
      <dgm:prSet presAssocID="{3FD11367-BA56-48A8-8008-40C683ACD89C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E8175DBA-4126-47F8-83D9-2BFBDE5C6669}" type="pres">
      <dgm:prSet presAssocID="{036A629C-39F3-43AF-9100-AA7718ACB63B}" presName="thickLine" presStyleLbl="alignNode1" presStyleIdx="0" presStyleCnt="4"/>
      <dgm:spPr/>
    </dgm:pt>
    <dgm:pt modelId="{60FFF3E9-A076-4663-AEF4-9B49475C8D5D}" type="pres">
      <dgm:prSet presAssocID="{036A629C-39F3-43AF-9100-AA7718ACB63B}" presName="horz1" presStyleCnt="0"/>
      <dgm:spPr/>
    </dgm:pt>
    <dgm:pt modelId="{160B0E5B-9309-4FDD-9CC1-56A98439600F}" type="pres">
      <dgm:prSet presAssocID="{036A629C-39F3-43AF-9100-AA7718ACB63B}" presName="tx1" presStyleLbl="revTx" presStyleIdx="0" presStyleCnt="4"/>
      <dgm:spPr/>
      <dgm:t>
        <a:bodyPr/>
        <a:lstStyle/>
        <a:p>
          <a:endParaRPr lang="en-GB"/>
        </a:p>
      </dgm:t>
    </dgm:pt>
    <dgm:pt modelId="{0CB36EAD-3D1E-4242-B497-00B43A186C8D}" type="pres">
      <dgm:prSet presAssocID="{036A629C-39F3-43AF-9100-AA7718ACB63B}" presName="vert1" presStyleCnt="0"/>
      <dgm:spPr/>
    </dgm:pt>
    <dgm:pt modelId="{C5BE132A-781E-4B82-9586-D38D81FF58AB}" type="pres">
      <dgm:prSet presAssocID="{73222BE5-0AC3-420B-88E1-48887A641C5C}" presName="thickLine" presStyleLbl="alignNode1" presStyleIdx="1" presStyleCnt="4"/>
      <dgm:spPr/>
    </dgm:pt>
    <dgm:pt modelId="{293D32EA-3F5B-41AB-B2E7-28C903F3FDEA}" type="pres">
      <dgm:prSet presAssocID="{73222BE5-0AC3-420B-88E1-48887A641C5C}" presName="horz1" presStyleCnt="0"/>
      <dgm:spPr/>
    </dgm:pt>
    <dgm:pt modelId="{3C537604-E505-4FC4-BD97-48D8266E5478}" type="pres">
      <dgm:prSet presAssocID="{73222BE5-0AC3-420B-88E1-48887A641C5C}" presName="tx1" presStyleLbl="revTx" presStyleIdx="1" presStyleCnt="4"/>
      <dgm:spPr/>
      <dgm:t>
        <a:bodyPr/>
        <a:lstStyle/>
        <a:p>
          <a:endParaRPr lang="en-GB"/>
        </a:p>
      </dgm:t>
    </dgm:pt>
    <dgm:pt modelId="{7401F977-0E8F-4083-B01C-D88E8655365B}" type="pres">
      <dgm:prSet presAssocID="{73222BE5-0AC3-420B-88E1-48887A641C5C}" presName="vert1" presStyleCnt="0"/>
      <dgm:spPr/>
    </dgm:pt>
    <dgm:pt modelId="{E92789A1-55F8-4707-B857-A960E9D3FE18}" type="pres">
      <dgm:prSet presAssocID="{C202A08E-C2EF-48AD-9822-AD80BBE9694A}" presName="thickLine" presStyleLbl="alignNode1" presStyleIdx="2" presStyleCnt="4"/>
      <dgm:spPr/>
    </dgm:pt>
    <dgm:pt modelId="{5E1C7AEE-1845-493B-8813-F82F3421C862}" type="pres">
      <dgm:prSet presAssocID="{C202A08E-C2EF-48AD-9822-AD80BBE9694A}" presName="horz1" presStyleCnt="0"/>
      <dgm:spPr/>
    </dgm:pt>
    <dgm:pt modelId="{A82A3C5F-B0EB-43AF-8BC3-4048E13AE796}" type="pres">
      <dgm:prSet presAssocID="{C202A08E-C2EF-48AD-9822-AD80BBE9694A}" presName="tx1" presStyleLbl="revTx" presStyleIdx="2" presStyleCnt="4"/>
      <dgm:spPr/>
      <dgm:t>
        <a:bodyPr/>
        <a:lstStyle/>
        <a:p>
          <a:endParaRPr lang="en-GB"/>
        </a:p>
      </dgm:t>
    </dgm:pt>
    <dgm:pt modelId="{8716AD20-4E12-43AD-9C0E-E738DD22D849}" type="pres">
      <dgm:prSet presAssocID="{C202A08E-C2EF-48AD-9822-AD80BBE9694A}" presName="vert1" presStyleCnt="0"/>
      <dgm:spPr/>
    </dgm:pt>
    <dgm:pt modelId="{035E959D-E9F9-4CEC-BCDA-44241C590724}" type="pres">
      <dgm:prSet presAssocID="{3D4269CE-71BE-45A4-8652-46E94DC7882D}" presName="thickLine" presStyleLbl="alignNode1" presStyleIdx="3" presStyleCnt="4"/>
      <dgm:spPr/>
    </dgm:pt>
    <dgm:pt modelId="{9CFB642B-BD32-4546-9D8D-F0842900FBCD}" type="pres">
      <dgm:prSet presAssocID="{3D4269CE-71BE-45A4-8652-46E94DC7882D}" presName="horz1" presStyleCnt="0"/>
      <dgm:spPr/>
    </dgm:pt>
    <dgm:pt modelId="{E6D2469F-0083-4DFD-B731-D2FC297745D1}" type="pres">
      <dgm:prSet presAssocID="{3D4269CE-71BE-45A4-8652-46E94DC7882D}" presName="tx1" presStyleLbl="revTx" presStyleIdx="3" presStyleCnt="4"/>
      <dgm:spPr/>
      <dgm:t>
        <a:bodyPr/>
        <a:lstStyle/>
        <a:p>
          <a:endParaRPr lang="en-GB"/>
        </a:p>
      </dgm:t>
    </dgm:pt>
    <dgm:pt modelId="{6B69D682-8084-441B-BF30-040129196452}" type="pres">
      <dgm:prSet presAssocID="{3D4269CE-71BE-45A4-8652-46E94DC7882D}" presName="vert1" presStyleCnt="0"/>
      <dgm:spPr/>
    </dgm:pt>
  </dgm:ptLst>
  <dgm:cxnLst>
    <dgm:cxn modelId="{ED0BB52D-6DCE-403B-BAAF-F1C1D6900B2A}" type="presOf" srcId="{C202A08E-C2EF-48AD-9822-AD80BBE9694A}" destId="{A82A3C5F-B0EB-43AF-8BC3-4048E13AE796}" srcOrd="0" destOrd="0" presId="urn:microsoft.com/office/officeart/2008/layout/LinedList"/>
    <dgm:cxn modelId="{7B309609-4C0E-400D-BD36-1F7A34690408}" srcId="{3FD11367-BA56-48A8-8008-40C683ACD89C}" destId="{3D4269CE-71BE-45A4-8652-46E94DC7882D}" srcOrd="3" destOrd="0" parTransId="{CD35662B-403D-457B-911B-E9B32063328D}" sibTransId="{61E5EC96-0FA7-49EC-81DF-1A3BCFD64A19}"/>
    <dgm:cxn modelId="{BB5F3DC1-37E1-48D8-94EB-F441E90E517D}" type="presOf" srcId="{3D4269CE-71BE-45A4-8652-46E94DC7882D}" destId="{E6D2469F-0083-4DFD-B731-D2FC297745D1}" srcOrd="0" destOrd="0" presId="urn:microsoft.com/office/officeart/2008/layout/LinedList"/>
    <dgm:cxn modelId="{C3F29CA9-A288-4E22-93C5-62E70F340180}" type="presOf" srcId="{036A629C-39F3-43AF-9100-AA7718ACB63B}" destId="{160B0E5B-9309-4FDD-9CC1-56A98439600F}" srcOrd="0" destOrd="0" presId="urn:microsoft.com/office/officeart/2008/layout/LinedList"/>
    <dgm:cxn modelId="{B787000D-6784-4481-8302-3D8E342EBC77}" srcId="{3FD11367-BA56-48A8-8008-40C683ACD89C}" destId="{73222BE5-0AC3-420B-88E1-48887A641C5C}" srcOrd="1" destOrd="0" parTransId="{58FFB82A-D32A-4885-8886-9B822A99E66F}" sibTransId="{D4BB004B-05F6-4703-A250-D3117D1CF8F7}"/>
    <dgm:cxn modelId="{763F7222-C175-43D3-9F0A-97792DC5918A}" type="presOf" srcId="{3FD11367-BA56-48A8-8008-40C683ACD89C}" destId="{78CB0D56-295A-4F04-8950-7CA1CEA9CEF5}" srcOrd="0" destOrd="0" presId="urn:microsoft.com/office/officeart/2008/layout/LinedList"/>
    <dgm:cxn modelId="{17CB3FE5-A3BC-496C-BBF5-68FB0FCCE212}" srcId="{3FD11367-BA56-48A8-8008-40C683ACD89C}" destId="{036A629C-39F3-43AF-9100-AA7718ACB63B}" srcOrd="0" destOrd="0" parTransId="{3B5518AF-9B58-455B-8D84-EF575A7BDD4F}" sibTransId="{43296E4A-0967-4A7B-A60F-07816D95F459}"/>
    <dgm:cxn modelId="{A6721576-CC1C-4298-9400-6C42920B4F55}" type="presOf" srcId="{73222BE5-0AC3-420B-88E1-48887A641C5C}" destId="{3C537604-E505-4FC4-BD97-48D8266E5478}" srcOrd="0" destOrd="0" presId="urn:microsoft.com/office/officeart/2008/layout/LinedList"/>
    <dgm:cxn modelId="{5848FFB5-8943-472B-82FE-2EE1D05C2632}" srcId="{3FD11367-BA56-48A8-8008-40C683ACD89C}" destId="{C202A08E-C2EF-48AD-9822-AD80BBE9694A}" srcOrd="2" destOrd="0" parTransId="{70C7C036-9575-40A2-A4EE-346A3666EF0B}" sibTransId="{BE815FA3-84AF-4F08-BFB9-85411AC0195A}"/>
    <dgm:cxn modelId="{6FF987D0-A666-4F90-9C9D-8C67BC82EE83}" type="presParOf" srcId="{78CB0D56-295A-4F04-8950-7CA1CEA9CEF5}" destId="{E8175DBA-4126-47F8-83D9-2BFBDE5C6669}" srcOrd="0" destOrd="0" presId="urn:microsoft.com/office/officeart/2008/layout/LinedList"/>
    <dgm:cxn modelId="{61244FA6-721E-48C3-8C06-9265351B38EA}" type="presParOf" srcId="{78CB0D56-295A-4F04-8950-7CA1CEA9CEF5}" destId="{60FFF3E9-A076-4663-AEF4-9B49475C8D5D}" srcOrd="1" destOrd="0" presId="urn:microsoft.com/office/officeart/2008/layout/LinedList"/>
    <dgm:cxn modelId="{0BD6EFCD-D6BC-4DD7-B43D-7BF2AB5F72F3}" type="presParOf" srcId="{60FFF3E9-A076-4663-AEF4-9B49475C8D5D}" destId="{160B0E5B-9309-4FDD-9CC1-56A98439600F}" srcOrd="0" destOrd="0" presId="urn:microsoft.com/office/officeart/2008/layout/LinedList"/>
    <dgm:cxn modelId="{306927B5-90F4-491E-B082-4412725171BE}" type="presParOf" srcId="{60FFF3E9-A076-4663-AEF4-9B49475C8D5D}" destId="{0CB36EAD-3D1E-4242-B497-00B43A186C8D}" srcOrd="1" destOrd="0" presId="urn:microsoft.com/office/officeart/2008/layout/LinedList"/>
    <dgm:cxn modelId="{8429D46F-47BF-47ED-AE7F-3324F939FD2C}" type="presParOf" srcId="{78CB0D56-295A-4F04-8950-7CA1CEA9CEF5}" destId="{C5BE132A-781E-4B82-9586-D38D81FF58AB}" srcOrd="2" destOrd="0" presId="urn:microsoft.com/office/officeart/2008/layout/LinedList"/>
    <dgm:cxn modelId="{4CB4696B-9ED1-4BBB-A241-C8D3AF447FCD}" type="presParOf" srcId="{78CB0D56-295A-4F04-8950-7CA1CEA9CEF5}" destId="{293D32EA-3F5B-41AB-B2E7-28C903F3FDEA}" srcOrd="3" destOrd="0" presId="urn:microsoft.com/office/officeart/2008/layout/LinedList"/>
    <dgm:cxn modelId="{4A32343F-D3CD-41B6-82D5-ED4C092BC034}" type="presParOf" srcId="{293D32EA-3F5B-41AB-B2E7-28C903F3FDEA}" destId="{3C537604-E505-4FC4-BD97-48D8266E5478}" srcOrd="0" destOrd="0" presId="urn:microsoft.com/office/officeart/2008/layout/LinedList"/>
    <dgm:cxn modelId="{142BEDFB-80E4-4BF6-A541-0B7A11332012}" type="presParOf" srcId="{293D32EA-3F5B-41AB-B2E7-28C903F3FDEA}" destId="{7401F977-0E8F-4083-B01C-D88E8655365B}" srcOrd="1" destOrd="0" presId="urn:microsoft.com/office/officeart/2008/layout/LinedList"/>
    <dgm:cxn modelId="{74EDCB58-AF68-42C1-9EF4-99D5F47918D9}" type="presParOf" srcId="{78CB0D56-295A-4F04-8950-7CA1CEA9CEF5}" destId="{E92789A1-55F8-4707-B857-A960E9D3FE18}" srcOrd="4" destOrd="0" presId="urn:microsoft.com/office/officeart/2008/layout/LinedList"/>
    <dgm:cxn modelId="{63CE9621-7A33-4933-9E1D-AFDF7FEEF451}" type="presParOf" srcId="{78CB0D56-295A-4F04-8950-7CA1CEA9CEF5}" destId="{5E1C7AEE-1845-493B-8813-F82F3421C862}" srcOrd="5" destOrd="0" presId="urn:microsoft.com/office/officeart/2008/layout/LinedList"/>
    <dgm:cxn modelId="{1E4A257E-2711-4FA7-94D5-D1D02FC8AC78}" type="presParOf" srcId="{5E1C7AEE-1845-493B-8813-F82F3421C862}" destId="{A82A3C5F-B0EB-43AF-8BC3-4048E13AE796}" srcOrd="0" destOrd="0" presId="urn:microsoft.com/office/officeart/2008/layout/LinedList"/>
    <dgm:cxn modelId="{385725E1-2928-48DD-90A4-FE87B9AB4322}" type="presParOf" srcId="{5E1C7AEE-1845-493B-8813-F82F3421C862}" destId="{8716AD20-4E12-43AD-9C0E-E738DD22D849}" srcOrd="1" destOrd="0" presId="urn:microsoft.com/office/officeart/2008/layout/LinedList"/>
    <dgm:cxn modelId="{A2DCF892-0162-4377-A60D-15A588960D7A}" type="presParOf" srcId="{78CB0D56-295A-4F04-8950-7CA1CEA9CEF5}" destId="{035E959D-E9F9-4CEC-BCDA-44241C590724}" srcOrd="6" destOrd="0" presId="urn:microsoft.com/office/officeart/2008/layout/LinedList"/>
    <dgm:cxn modelId="{2B0088DD-1A2E-43F9-82D1-EC966251AD43}" type="presParOf" srcId="{78CB0D56-295A-4F04-8950-7CA1CEA9CEF5}" destId="{9CFB642B-BD32-4546-9D8D-F0842900FBCD}" srcOrd="7" destOrd="0" presId="urn:microsoft.com/office/officeart/2008/layout/LinedList"/>
    <dgm:cxn modelId="{73BBC456-36A0-41AA-A67C-2C83AEE28B39}" type="presParOf" srcId="{9CFB642B-BD32-4546-9D8D-F0842900FBCD}" destId="{E6D2469F-0083-4DFD-B731-D2FC297745D1}" srcOrd="0" destOrd="0" presId="urn:microsoft.com/office/officeart/2008/layout/LinedList"/>
    <dgm:cxn modelId="{1065DA92-9CA6-4A92-A5B8-322A5980DEC4}" type="presParOf" srcId="{9CFB642B-BD32-4546-9D8D-F0842900FBCD}" destId="{6B69D682-8084-441B-BF30-0401291964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75DBA-4126-47F8-83D9-2BFBDE5C6669}">
      <dsp:nvSpPr>
        <dsp:cNvPr id="0" name=""/>
        <dsp:cNvSpPr/>
      </dsp:nvSpPr>
      <dsp:spPr>
        <a:xfrm>
          <a:off x="0" y="0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B0E5B-9309-4FDD-9CC1-56A98439600F}">
      <dsp:nvSpPr>
        <dsp:cNvPr id="0" name=""/>
        <dsp:cNvSpPr/>
      </dsp:nvSpPr>
      <dsp:spPr>
        <a:xfrm>
          <a:off x="0" y="0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/>
            <a:t>Small-scale societies &amp; perceptions of the environment</a:t>
          </a:r>
        </a:p>
      </dsp:txBody>
      <dsp:txXfrm>
        <a:off x="0" y="0"/>
        <a:ext cx="5906181" cy="1307679"/>
      </dsp:txXfrm>
    </dsp:sp>
    <dsp:sp modelId="{C5BE132A-781E-4B82-9586-D38D81FF58AB}">
      <dsp:nvSpPr>
        <dsp:cNvPr id="0" name=""/>
        <dsp:cNvSpPr/>
      </dsp:nvSpPr>
      <dsp:spPr>
        <a:xfrm>
          <a:off x="0" y="1307679"/>
          <a:ext cx="5906181" cy="0"/>
        </a:xfrm>
        <a:prstGeom prst="line">
          <a:avLst/>
        </a:prstGeom>
        <a:solidFill>
          <a:schemeClr val="accent2">
            <a:hueOff val="493752"/>
            <a:satOff val="738"/>
            <a:lumOff val="5751"/>
            <a:alphaOff val="0"/>
          </a:schemeClr>
        </a:solidFill>
        <a:ln w="12700" cap="flat" cmpd="sng" algn="ctr">
          <a:solidFill>
            <a:schemeClr val="accent2">
              <a:hueOff val="493752"/>
              <a:satOff val="738"/>
              <a:lumOff val="57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37604-E505-4FC4-BD97-48D8266E5478}">
      <dsp:nvSpPr>
        <dsp:cNvPr id="0" name=""/>
        <dsp:cNvSpPr/>
      </dsp:nvSpPr>
      <dsp:spPr>
        <a:xfrm>
          <a:off x="0" y="130767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/>
            <a:t>Links between landscape, climate, subsistence methods and indigenous world views</a:t>
          </a:r>
        </a:p>
      </dsp:txBody>
      <dsp:txXfrm>
        <a:off x="0" y="1307679"/>
        <a:ext cx="5906181" cy="1307679"/>
      </dsp:txXfrm>
    </dsp:sp>
    <dsp:sp modelId="{E92789A1-55F8-4707-B857-A960E9D3FE18}">
      <dsp:nvSpPr>
        <dsp:cNvPr id="0" name=""/>
        <dsp:cNvSpPr/>
      </dsp:nvSpPr>
      <dsp:spPr>
        <a:xfrm>
          <a:off x="0" y="2615358"/>
          <a:ext cx="5906181" cy="0"/>
        </a:xfrm>
        <a:prstGeom prst="line">
          <a:avLst/>
        </a:prstGeom>
        <a:solidFill>
          <a:schemeClr val="accent2">
            <a:hueOff val="987504"/>
            <a:satOff val="1475"/>
            <a:lumOff val="11503"/>
            <a:alphaOff val="0"/>
          </a:schemeClr>
        </a:solidFill>
        <a:ln w="12700" cap="flat" cmpd="sng" algn="ctr">
          <a:solidFill>
            <a:schemeClr val="accent2">
              <a:hueOff val="987504"/>
              <a:satOff val="1475"/>
              <a:lumOff val="115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2A3C5F-B0EB-43AF-8BC3-4048E13AE796}">
      <dsp:nvSpPr>
        <dsp:cNvPr id="0" name=""/>
        <dsp:cNvSpPr/>
      </dsp:nvSpPr>
      <dsp:spPr>
        <a:xfrm>
          <a:off x="0" y="261535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/>
            <a:t>Social, political and economic consequences of human activity on the environment </a:t>
          </a:r>
        </a:p>
      </dsp:txBody>
      <dsp:txXfrm>
        <a:off x="0" y="2615359"/>
        <a:ext cx="5906181" cy="1307679"/>
      </dsp:txXfrm>
    </dsp:sp>
    <dsp:sp modelId="{035E959D-E9F9-4CEC-BCDA-44241C590724}">
      <dsp:nvSpPr>
        <dsp:cNvPr id="0" name=""/>
        <dsp:cNvSpPr/>
      </dsp:nvSpPr>
      <dsp:spPr>
        <a:xfrm>
          <a:off x="0" y="3923038"/>
          <a:ext cx="5906181" cy="0"/>
        </a:xfrm>
        <a:prstGeom prst="line">
          <a:avLst/>
        </a:prstGeom>
        <a:solidFill>
          <a:schemeClr val="accent2">
            <a:hueOff val="1481255"/>
            <a:satOff val="2213"/>
            <a:lumOff val="17254"/>
            <a:alphaOff val="0"/>
          </a:schemeClr>
        </a:solidFill>
        <a:ln w="12700" cap="flat" cmpd="sng" algn="ctr">
          <a:solidFill>
            <a:schemeClr val="accent2">
              <a:hueOff val="1481255"/>
              <a:satOff val="2213"/>
              <a:lumOff val="172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2469F-0083-4DFD-B731-D2FC297745D1}">
      <dsp:nvSpPr>
        <dsp:cNvPr id="0" name=""/>
        <dsp:cNvSpPr/>
      </dsp:nvSpPr>
      <dsp:spPr>
        <a:xfrm>
          <a:off x="0" y="3923038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/>
            <a:t>Ethnoecology and the environment through philosophical interpretations of life: Ingold</a:t>
          </a:r>
        </a:p>
      </dsp:txBody>
      <dsp:txXfrm>
        <a:off x="0" y="3923038"/>
        <a:ext cx="5906181" cy="1307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223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703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387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821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06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703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47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17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228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71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10/21/2019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79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64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906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40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574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2178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0480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10/21/2019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83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0182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6987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36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5DD80-6FD3-4857-8744-F9B3728B3990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532AA-D937-4D1F-8EB5-0777E9B6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3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25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283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2476A-F4C9-46C1-800F-C137176CC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/>
              <a:t>Aims, learning outcomes &amp; content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A0964B-5B7A-46EE-B198-28FAE2491867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4715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127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Structure of the course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b="1" dirty="0"/>
              <a:t>WEEK 1   Livelihood, Conceptions of the Environment </a:t>
            </a:r>
            <a:r>
              <a:rPr lang="en-US" sz="2000" dirty="0"/>
              <a:t>  </a:t>
            </a:r>
          </a:p>
          <a:p>
            <a:r>
              <a:rPr lang="en-US" sz="2000" dirty="0" err="1"/>
              <a:t>Ingold</a:t>
            </a:r>
            <a:r>
              <a:rPr lang="en-US" sz="2000" dirty="0"/>
              <a:t>, </a:t>
            </a:r>
            <a:r>
              <a:rPr lang="en-US" sz="2000" dirty="0" smtClean="0"/>
              <a:t>Turnbull, Peters Golden</a:t>
            </a:r>
            <a:endParaRPr lang="en-US" sz="2000" dirty="0"/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r>
              <a:rPr lang="en-US" sz="2000" b="1" dirty="0">
                <a:solidFill>
                  <a:srgbClr val="000000"/>
                </a:solidFill>
              </a:rPr>
              <a:t>WEEK 2   Dwelling, Environment &amp; Power </a:t>
            </a:r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r>
              <a:rPr lang="en-US" sz="2000" dirty="0" err="1">
                <a:solidFill>
                  <a:srgbClr val="000000"/>
                </a:solidFill>
              </a:rPr>
              <a:t>Ingold</a:t>
            </a:r>
            <a:r>
              <a:rPr lang="en-US" sz="2000" dirty="0">
                <a:solidFill>
                  <a:srgbClr val="000000"/>
                </a:solidFill>
              </a:rPr>
              <a:t>, Dove &amp; </a:t>
            </a:r>
            <a:r>
              <a:rPr lang="en-US" sz="2000" dirty="0" smtClean="0">
                <a:solidFill>
                  <a:srgbClr val="000000"/>
                </a:solidFill>
              </a:rPr>
              <a:t>Carpenter</a:t>
            </a:r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r>
              <a:rPr lang="en-US" sz="2000" b="1" dirty="0">
                <a:solidFill>
                  <a:srgbClr val="000000"/>
                </a:solidFill>
              </a:rPr>
              <a:t>WEEK 3   Gender &amp; Sexuality</a:t>
            </a:r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r>
              <a:rPr lang="en-US" sz="2000" dirty="0">
                <a:solidFill>
                  <a:srgbClr val="000000"/>
                </a:solidFill>
              </a:rPr>
              <a:t>Peters Golden, </a:t>
            </a:r>
            <a:r>
              <a:rPr lang="en-US" sz="2000" dirty="0" err="1">
                <a:solidFill>
                  <a:srgbClr val="000000"/>
                </a:solidFill>
              </a:rPr>
              <a:t>Herdt</a:t>
            </a:r>
            <a:endParaRPr lang="en-US" sz="2000" dirty="0">
              <a:solidFill>
                <a:srgbClr val="000000"/>
              </a:solidFill>
            </a:endParaRPr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r>
              <a:rPr lang="en-US" sz="2000" b="1" dirty="0">
                <a:solidFill>
                  <a:srgbClr val="000000"/>
                </a:solidFill>
              </a:rPr>
              <a:t>WEEK 4  Social order and Skill in relation to conceptions of the environment</a:t>
            </a:r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r>
              <a:rPr lang="en-US" sz="2000" dirty="0" err="1">
                <a:solidFill>
                  <a:srgbClr val="000000"/>
                </a:solidFill>
              </a:rPr>
              <a:t>Ingold</a:t>
            </a:r>
            <a:r>
              <a:rPr lang="en-US" sz="2000" dirty="0">
                <a:solidFill>
                  <a:srgbClr val="000000"/>
                </a:solidFill>
              </a:rPr>
              <a:t>, Dove &amp; Carpenter, Peters Golden, Evans-Pritchard, </a:t>
            </a:r>
            <a:r>
              <a:rPr lang="en-US" sz="2000" dirty="0" err="1">
                <a:solidFill>
                  <a:srgbClr val="000000"/>
                </a:solidFill>
              </a:rPr>
              <a:t>Chagnon</a:t>
            </a:r>
            <a:endParaRPr lang="en-US" sz="2000" dirty="0">
              <a:solidFill>
                <a:srgbClr val="000000"/>
              </a:solidFill>
            </a:endParaRPr>
          </a:p>
          <a:p>
            <a:pPr lvl="0">
              <a:buClr>
                <a:srgbClr val="000000">
                  <a:lumMod val="85000"/>
                  <a:lumOff val="15000"/>
                </a:srgbClr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89690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413124"/>
      </a:dk2>
      <a:lt2>
        <a:srgbClr val="E8E4E2"/>
      </a:lt2>
      <a:accent1>
        <a:srgbClr val="36B5A3"/>
      </a:accent1>
      <a:accent2>
        <a:srgbClr val="22ADE2"/>
      </a:accent2>
      <a:accent3>
        <a:srgbClr val="6E96EE"/>
      </a:accent3>
      <a:accent4>
        <a:srgbClr val="EB554E"/>
      </a:accent4>
      <a:accent5>
        <a:srgbClr val="E98A3A"/>
      </a:accent5>
      <a:accent6>
        <a:srgbClr val="B1A23A"/>
      </a:accent6>
      <a:hlink>
        <a:srgbClr val="AA7561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54</Words>
  <Application>Microsoft Office PowerPoint</Application>
  <PresentationFormat>Widescreen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Garamond</vt:lpstr>
      <vt:lpstr>Office Theme</vt:lpstr>
      <vt:lpstr>SavonVTI</vt:lpstr>
      <vt:lpstr>PowerPoint Presentation</vt:lpstr>
      <vt:lpstr>Aims, learning outcomes &amp; content</vt:lpstr>
      <vt:lpstr>PowerPoint Presentation</vt:lpstr>
      <vt:lpstr>Structure of the course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Trainer01</dc:creator>
  <cp:lastModifiedBy>Trainer01</cp:lastModifiedBy>
  <cp:revision>1</cp:revision>
  <dcterms:created xsi:type="dcterms:W3CDTF">2019-10-21T10:33:40Z</dcterms:created>
  <dcterms:modified xsi:type="dcterms:W3CDTF">2019-10-21T10:41:57Z</dcterms:modified>
</cp:coreProperties>
</file>