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77" r:id="rId3"/>
    <p:sldId id="278" r:id="rId4"/>
    <p:sldId id="279" r:id="rId5"/>
    <p:sldId id="281" r:id="rId6"/>
    <p:sldId id="282" r:id="rId7"/>
    <p:sldId id="257" r:id="rId8"/>
    <p:sldId id="267" r:id="rId9"/>
    <p:sldId id="283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CC46F4-94E5-4233-9908-D505D8EE77A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102190F-AFC2-420E-A4BF-666AAC7C19A1}">
      <dgm:prSet phldrT="[Text]"/>
      <dgm:spPr/>
      <dgm:t>
        <a:bodyPr/>
        <a:lstStyle/>
        <a:p>
          <a:r>
            <a:rPr lang="en-GB" dirty="0"/>
            <a:t>1. Choosing a topic/research question</a:t>
          </a:r>
        </a:p>
      </dgm:t>
    </dgm:pt>
    <dgm:pt modelId="{9699540B-C513-49B2-B2FD-EE0BB0DF7A7C}" type="parTrans" cxnId="{7DF438DD-43F6-4516-A277-80F37697A2F1}">
      <dgm:prSet/>
      <dgm:spPr/>
      <dgm:t>
        <a:bodyPr/>
        <a:lstStyle/>
        <a:p>
          <a:endParaRPr lang="en-GB"/>
        </a:p>
      </dgm:t>
    </dgm:pt>
    <dgm:pt modelId="{B502FADA-1C1F-4106-B47A-952ACD69A7CB}" type="sibTrans" cxnId="{7DF438DD-43F6-4516-A277-80F37697A2F1}">
      <dgm:prSet/>
      <dgm:spPr/>
      <dgm:t>
        <a:bodyPr/>
        <a:lstStyle/>
        <a:p>
          <a:endParaRPr lang="en-GB"/>
        </a:p>
      </dgm:t>
    </dgm:pt>
    <dgm:pt modelId="{BE9692C9-DD0F-4478-8069-5349221B1FA9}">
      <dgm:prSet/>
      <dgm:spPr/>
      <dgm:t>
        <a:bodyPr/>
        <a:lstStyle/>
        <a:p>
          <a:r>
            <a:rPr lang="en-GB" dirty="0"/>
            <a:t>2. Constructing an interview schedule</a:t>
          </a:r>
        </a:p>
      </dgm:t>
    </dgm:pt>
    <dgm:pt modelId="{1A59DD35-3628-40B6-AB9E-D022F2E3D248}" type="parTrans" cxnId="{1829C989-0F48-49D0-B831-5D3AB7B0CE53}">
      <dgm:prSet/>
      <dgm:spPr/>
      <dgm:t>
        <a:bodyPr/>
        <a:lstStyle/>
        <a:p>
          <a:endParaRPr lang="en-GB"/>
        </a:p>
      </dgm:t>
    </dgm:pt>
    <dgm:pt modelId="{97E1314E-D23D-4481-A0FE-1353C237C199}" type="sibTrans" cxnId="{1829C989-0F48-49D0-B831-5D3AB7B0CE53}">
      <dgm:prSet/>
      <dgm:spPr/>
      <dgm:t>
        <a:bodyPr/>
        <a:lstStyle/>
        <a:p>
          <a:endParaRPr lang="en-GB"/>
        </a:p>
      </dgm:t>
    </dgm:pt>
    <dgm:pt modelId="{861CE987-C152-4B72-AF96-0E3A51E0766A}">
      <dgm:prSet/>
      <dgm:spPr/>
      <dgm:t>
        <a:bodyPr/>
        <a:lstStyle/>
        <a:p>
          <a:r>
            <a:rPr lang="en-GB" dirty="0"/>
            <a:t>3. Locating participants</a:t>
          </a:r>
        </a:p>
      </dgm:t>
    </dgm:pt>
    <dgm:pt modelId="{0422A6E5-6C65-49BB-8EE0-1ABA58710709}" type="parTrans" cxnId="{1DEA7501-EC12-46BA-B14B-22435E6F4134}">
      <dgm:prSet/>
      <dgm:spPr/>
      <dgm:t>
        <a:bodyPr/>
        <a:lstStyle/>
        <a:p>
          <a:endParaRPr lang="en-GB"/>
        </a:p>
      </dgm:t>
    </dgm:pt>
    <dgm:pt modelId="{EDA70237-FFC9-4957-981B-AA34D2BDDCED}" type="sibTrans" cxnId="{1DEA7501-EC12-46BA-B14B-22435E6F4134}">
      <dgm:prSet/>
      <dgm:spPr/>
      <dgm:t>
        <a:bodyPr/>
        <a:lstStyle/>
        <a:p>
          <a:endParaRPr lang="en-GB"/>
        </a:p>
      </dgm:t>
    </dgm:pt>
    <dgm:pt modelId="{CEB47E06-B115-489B-A339-5B232C139F74}">
      <dgm:prSet/>
      <dgm:spPr/>
      <dgm:t>
        <a:bodyPr/>
        <a:lstStyle/>
        <a:p>
          <a:r>
            <a:rPr lang="en-GB" dirty="0"/>
            <a:t>4. Conducting an interview or interviews</a:t>
          </a:r>
        </a:p>
      </dgm:t>
    </dgm:pt>
    <dgm:pt modelId="{A45590B2-E5D6-4F02-A8ED-2E7D8BA2BDBB}" type="parTrans" cxnId="{59FC67C6-2F16-4A1E-B7C8-68742DFDFE3B}">
      <dgm:prSet/>
      <dgm:spPr/>
      <dgm:t>
        <a:bodyPr/>
        <a:lstStyle/>
        <a:p>
          <a:endParaRPr lang="en-GB"/>
        </a:p>
      </dgm:t>
    </dgm:pt>
    <dgm:pt modelId="{FE2D81C8-4BC9-4F16-A181-E46808E2C2F3}" type="sibTrans" cxnId="{59FC67C6-2F16-4A1E-B7C8-68742DFDFE3B}">
      <dgm:prSet/>
      <dgm:spPr/>
      <dgm:t>
        <a:bodyPr/>
        <a:lstStyle/>
        <a:p>
          <a:endParaRPr lang="en-GB"/>
        </a:p>
      </dgm:t>
    </dgm:pt>
    <dgm:pt modelId="{D1B844BC-69E6-4137-93A1-E6B0AD379981}">
      <dgm:prSet/>
      <dgm:spPr/>
      <dgm:t>
        <a:bodyPr/>
        <a:lstStyle/>
        <a:p>
          <a:r>
            <a:rPr lang="en-GB" dirty="0"/>
            <a:t>5. Transcribing the interview material</a:t>
          </a:r>
        </a:p>
      </dgm:t>
    </dgm:pt>
    <dgm:pt modelId="{769549E2-37DE-4F1C-855D-3A16EC9FC8E0}" type="parTrans" cxnId="{8B570921-3BDB-4BD1-B8D6-768C6350E841}">
      <dgm:prSet/>
      <dgm:spPr/>
      <dgm:t>
        <a:bodyPr/>
        <a:lstStyle/>
        <a:p>
          <a:endParaRPr lang="en-GB"/>
        </a:p>
      </dgm:t>
    </dgm:pt>
    <dgm:pt modelId="{6BB11B24-5CD2-469E-A111-A1764470AD89}" type="sibTrans" cxnId="{8B570921-3BDB-4BD1-B8D6-768C6350E841}">
      <dgm:prSet/>
      <dgm:spPr/>
      <dgm:t>
        <a:bodyPr/>
        <a:lstStyle/>
        <a:p>
          <a:endParaRPr lang="en-GB"/>
        </a:p>
      </dgm:t>
    </dgm:pt>
    <dgm:pt modelId="{D6BD68AE-EDBA-49EA-8D76-9C204282471C}">
      <dgm:prSet/>
      <dgm:spPr/>
      <dgm:t>
        <a:bodyPr/>
        <a:lstStyle/>
        <a:p>
          <a:r>
            <a:rPr lang="en-GB" dirty="0"/>
            <a:t>6. Analysis of data</a:t>
          </a:r>
        </a:p>
      </dgm:t>
    </dgm:pt>
    <dgm:pt modelId="{B4E0A921-F066-46A1-A86F-223181645B4E}" type="parTrans" cxnId="{A25A65ED-8615-47A5-B7A9-3CDD63E6602E}">
      <dgm:prSet/>
      <dgm:spPr/>
      <dgm:t>
        <a:bodyPr/>
        <a:lstStyle/>
        <a:p>
          <a:endParaRPr lang="en-GB"/>
        </a:p>
      </dgm:t>
    </dgm:pt>
    <dgm:pt modelId="{95A6D929-FEFC-4005-8D56-F71E7161216B}" type="sibTrans" cxnId="{A25A65ED-8615-47A5-B7A9-3CDD63E6602E}">
      <dgm:prSet/>
      <dgm:spPr/>
      <dgm:t>
        <a:bodyPr/>
        <a:lstStyle/>
        <a:p>
          <a:endParaRPr lang="en-GB"/>
        </a:p>
      </dgm:t>
    </dgm:pt>
    <dgm:pt modelId="{BEAED3D0-A373-4BFD-8F22-D2AF5C1B8F80}">
      <dgm:prSet/>
      <dgm:spPr/>
      <dgm:t>
        <a:bodyPr/>
        <a:lstStyle/>
        <a:p>
          <a:r>
            <a:rPr lang="en-GB" dirty="0"/>
            <a:t>7. Writing Up</a:t>
          </a:r>
        </a:p>
      </dgm:t>
    </dgm:pt>
    <dgm:pt modelId="{6CE19DA4-5FB1-4586-B905-72E6E7C05EA7}" type="parTrans" cxnId="{28D4CF46-4E17-4CC0-8CD4-F78DB25F3E51}">
      <dgm:prSet/>
      <dgm:spPr/>
      <dgm:t>
        <a:bodyPr/>
        <a:lstStyle/>
        <a:p>
          <a:endParaRPr lang="en-GB"/>
        </a:p>
      </dgm:t>
    </dgm:pt>
    <dgm:pt modelId="{CB781955-D874-4DE4-8E24-DB6CFA1B57D5}" type="sibTrans" cxnId="{28D4CF46-4E17-4CC0-8CD4-F78DB25F3E51}">
      <dgm:prSet/>
      <dgm:spPr/>
      <dgm:t>
        <a:bodyPr/>
        <a:lstStyle/>
        <a:p>
          <a:endParaRPr lang="en-GB"/>
        </a:p>
      </dgm:t>
    </dgm:pt>
    <dgm:pt modelId="{23AAA8E8-081B-4DB4-AC53-CD80CFB0A203}" type="pres">
      <dgm:prSet presAssocID="{89CC46F4-94E5-4233-9908-D505D8EE77AE}" presName="diagram" presStyleCnt="0">
        <dgm:presLayoutVars>
          <dgm:dir/>
          <dgm:resizeHandles val="exact"/>
        </dgm:presLayoutVars>
      </dgm:prSet>
      <dgm:spPr/>
    </dgm:pt>
    <dgm:pt modelId="{4460789E-53C2-4BD4-92A4-3E6E23E5FB84}" type="pres">
      <dgm:prSet presAssocID="{8102190F-AFC2-420E-A4BF-666AAC7C19A1}" presName="node" presStyleLbl="node1" presStyleIdx="0" presStyleCnt="7">
        <dgm:presLayoutVars>
          <dgm:bulletEnabled val="1"/>
        </dgm:presLayoutVars>
      </dgm:prSet>
      <dgm:spPr/>
    </dgm:pt>
    <dgm:pt modelId="{FFEE1AF5-D075-45B4-87C1-28E7749ADE1E}" type="pres">
      <dgm:prSet presAssocID="{B502FADA-1C1F-4106-B47A-952ACD69A7CB}" presName="sibTrans" presStyleCnt="0"/>
      <dgm:spPr/>
    </dgm:pt>
    <dgm:pt modelId="{01F22A10-81AB-46A5-BB7D-E9EC8C34747E}" type="pres">
      <dgm:prSet presAssocID="{BE9692C9-DD0F-4478-8069-5349221B1FA9}" presName="node" presStyleLbl="node1" presStyleIdx="1" presStyleCnt="7">
        <dgm:presLayoutVars>
          <dgm:bulletEnabled val="1"/>
        </dgm:presLayoutVars>
      </dgm:prSet>
      <dgm:spPr/>
    </dgm:pt>
    <dgm:pt modelId="{0F364C26-6B4C-417E-B205-F830A0CE996B}" type="pres">
      <dgm:prSet presAssocID="{97E1314E-D23D-4481-A0FE-1353C237C199}" presName="sibTrans" presStyleCnt="0"/>
      <dgm:spPr/>
    </dgm:pt>
    <dgm:pt modelId="{77D96FDC-CFA6-4908-8509-778CDAD666B0}" type="pres">
      <dgm:prSet presAssocID="{861CE987-C152-4B72-AF96-0E3A51E0766A}" presName="node" presStyleLbl="node1" presStyleIdx="2" presStyleCnt="7">
        <dgm:presLayoutVars>
          <dgm:bulletEnabled val="1"/>
        </dgm:presLayoutVars>
      </dgm:prSet>
      <dgm:spPr/>
    </dgm:pt>
    <dgm:pt modelId="{5686C71A-E496-40E3-A4ED-EB50E1FB7DB8}" type="pres">
      <dgm:prSet presAssocID="{EDA70237-FFC9-4957-981B-AA34D2BDDCED}" presName="sibTrans" presStyleCnt="0"/>
      <dgm:spPr/>
    </dgm:pt>
    <dgm:pt modelId="{0F66709A-5642-4CEA-B728-89268E8F44FB}" type="pres">
      <dgm:prSet presAssocID="{CEB47E06-B115-489B-A339-5B232C139F74}" presName="node" presStyleLbl="node1" presStyleIdx="3" presStyleCnt="7">
        <dgm:presLayoutVars>
          <dgm:bulletEnabled val="1"/>
        </dgm:presLayoutVars>
      </dgm:prSet>
      <dgm:spPr/>
    </dgm:pt>
    <dgm:pt modelId="{7DF90D9D-BD54-4D12-B4A2-B6F67C58242A}" type="pres">
      <dgm:prSet presAssocID="{FE2D81C8-4BC9-4F16-A181-E46808E2C2F3}" presName="sibTrans" presStyleCnt="0"/>
      <dgm:spPr/>
    </dgm:pt>
    <dgm:pt modelId="{BCA993D1-1032-473A-97B2-3BA432894F19}" type="pres">
      <dgm:prSet presAssocID="{D1B844BC-69E6-4137-93A1-E6B0AD379981}" presName="node" presStyleLbl="node1" presStyleIdx="4" presStyleCnt="7">
        <dgm:presLayoutVars>
          <dgm:bulletEnabled val="1"/>
        </dgm:presLayoutVars>
      </dgm:prSet>
      <dgm:spPr/>
    </dgm:pt>
    <dgm:pt modelId="{2A83854A-0758-4C41-9421-3490F1214D27}" type="pres">
      <dgm:prSet presAssocID="{6BB11B24-5CD2-469E-A111-A1764470AD89}" presName="sibTrans" presStyleCnt="0"/>
      <dgm:spPr/>
    </dgm:pt>
    <dgm:pt modelId="{0ACDD7DF-27BF-4750-9BD7-87B45CE31833}" type="pres">
      <dgm:prSet presAssocID="{D6BD68AE-EDBA-49EA-8D76-9C204282471C}" presName="node" presStyleLbl="node1" presStyleIdx="5" presStyleCnt="7">
        <dgm:presLayoutVars>
          <dgm:bulletEnabled val="1"/>
        </dgm:presLayoutVars>
      </dgm:prSet>
      <dgm:spPr/>
    </dgm:pt>
    <dgm:pt modelId="{E985224A-5BC2-4ED2-AF2D-A97F650FB89E}" type="pres">
      <dgm:prSet presAssocID="{95A6D929-FEFC-4005-8D56-F71E7161216B}" presName="sibTrans" presStyleCnt="0"/>
      <dgm:spPr/>
    </dgm:pt>
    <dgm:pt modelId="{309F49EA-1FAF-4377-BCE2-7F0B848F971F}" type="pres">
      <dgm:prSet presAssocID="{BEAED3D0-A373-4BFD-8F22-D2AF5C1B8F80}" presName="node" presStyleLbl="node1" presStyleIdx="6" presStyleCnt="7">
        <dgm:presLayoutVars>
          <dgm:bulletEnabled val="1"/>
        </dgm:presLayoutVars>
      </dgm:prSet>
      <dgm:spPr/>
    </dgm:pt>
  </dgm:ptLst>
  <dgm:cxnLst>
    <dgm:cxn modelId="{1DEA7501-EC12-46BA-B14B-22435E6F4134}" srcId="{89CC46F4-94E5-4233-9908-D505D8EE77AE}" destId="{861CE987-C152-4B72-AF96-0E3A51E0766A}" srcOrd="2" destOrd="0" parTransId="{0422A6E5-6C65-49BB-8EE0-1ABA58710709}" sibTransId="{EDA70237-FFC9-4957-981B-AA34D2BDDCED}"/>
    <dgm:cxn modelId="{8B570921-3BDB-4BD1-B8D6-768C6350E841}" srcId="{89CC46F4-94E5-4233-9908-D505D8EE77AE}" destId="{D1B844BC-69E6-4137-93A1-E6B0AD379981}" srcOrd="4" destOrd="0" parTransId="{769549E2-37DE-4F1C-855D-3A16EC9FC8E0}" sibTransId="{6BB11B24-5CD2-469E-A111-A1764470AD89}"/>
    <dgm:cxn modelId="{98FEF240-A285-48A9-A20F-F0C4FD0875A8}" type="presOf" srcId="{89CC46F4-94E5-4233-9908-D505D8EE77AE}" destId="{23AAA8E8-081B-4DB4-AC53-CD80CFB0A203}" srcOrd="0" destOrd="0" presId="urn:microsoft.com/office/officeart/2005/8/layout/default"/>
    <dgm:cxn modelId="{28D4CF46-4E17-4CC0-8CD4-F78DB25F3E51}" srcId="{89CC46F4-94E5-4233-9908-D505D8EE77AE}" destId="{BEAED3D0-A373-4BFD-8F22-D2AF5C1B8F80}" srcOrd="6" destOrd="0" parTransId="{6CE19DA4-5FB1-4586-B905-72E6E7C05EA7}" sibTransId="{CB781955-D874-4DE4-8E24-DB6CFA1B57D5}"/>
    <dgm:cxn modelId="{C5E38173-85FD-48F6-8939-CCAF37085A10}" type="presOf" srcId="{BEAED3D0-A373-4BFD-8F22-D2AF5C1B8F80}" destId="{309F49EA-1FAF-4377-BCE2-7F0B848F971F}" srcOrd="0" destOrd="0" presId="urn:microsoft.com/office/officeart/2005/8/layout/default"/>
    <dgm:cxn modelId="{F2263B59-E20C-4698-AA55-DE02ABBF04E5}" type="presOf" srcId="{861CE987-C152-4B72-AF96-0E3A51E0766A}" destId="{77D96FDC-CFA6-4908-8509-778CDAD666B0}" srcOrd="0" destOrd="0" presId="urn:microsoft.com/office/officeart/2005/8/layout/default"/>
    <dgm:cxn modelId="{5D403188-9A6A-461C-BE93-03E7E684D084}" type="presOf" srcId="{8102190F-AFC2-420E-A4BF-666AAC7C19A1}" destId="{4460789E-53C2-4BD4-92A4-3E6E23E5FB84}" srcOrd="0" destOrd="0" presId="urn:microsoft.com/office/officeart/2005/8/layout/default"/>
    <dgm:cxn modelId="{1829C989-0F48-49D0-B831-5D3AB7B0CE53}" srcId="{89CC46F4-94E5-4233-9908-D505D8EE77AE}" destId="{BE9692C9-DD0F-4478-8069-5349221B1FA9}" srcOrd="1" destOrd="0" parTransId="{1A59DD35-3628-40B6-AB9E-D022F2E3D248}" sibTransId="{97E1314E-D23D-4481-A0FE-1353C237C199}"/>
    <dgm:cxn modelId="{45098898-A249-4237-B678-968A6D3E3CF9}" type="presOf" srcId="{BE9692C9-DD0F-4478-8069-5349221B1FA9}" destId="{01F22A10-81AB-46A5-BB7D-E9EC8C34747E}" srcOrd="0" destOrd="0" presId="urn:microsoft.com/office/officeart/2005/8/layout/default"/>
    <dgm:cxn modelId="{67BB7BA9-7E70-41E5-9BDA-EB339A6BAA68}" type="presOf" srcId="{CEB47E06-B115-489B-A339-5B232C139F74}" destId="{0F66709A-5642-4CEA-B728-89268E8F44FB}" srcOrd="0" destOrd="0" presId="urn:microsoft.com/office/officeart/2005/8/layout/default"/>
    <dgm:cxn modelId="{59FC67C6-2F16-4A1E-B7C8-68742DFDFE3B}" srcId="{89CC46F4-94E5-4233-9908-D505D8EE77AE}" destId="{CEB47E06-B115-489B-A339-5B232C139F74}" srcOrd="3" destOrd="0" parTransId="{A45590B2-E5D6-4F02-A8ED-2E7D8BA2BDBB}" sibTransId="{FE2D81C8-4BC9-4F16-A181-E46808E2C2F3}"/>
    <dgm:cxn modelId="{7DF438DD-43F6-4516-A277-80F37697A2F1}" srcId="{89CC46F4-94E5-4233-9908-D505D8EE77AE}" destId="{8102190F-AFC2-420E-A4BF-666AAC7C19A1}" srcOrd="0" destOrd="0" parTransId="{9699540B-C513-49B2-B2FD-EE0BB0DF7A7C}" sibTransId="{B502FADA-1C1F-4106-B47A-952ACD69A7CB}"/>
    <dgm:cxn modelId="{A04118EC-1339-41DC-B86D-31071A52E8C0}" type="presOf" srcId="{D6BD68AE-EDBA-49EA-8D76-9C204282471C}" destId="{0ACDD7DF-27BF-4750-9BD7-87B45CE31833}" srcOrd="0" destOrd="0" presId="urn:microsoft.com/office/officeart/2005/8/layout/default"/>
    <dgm:cxn modelId="{A25A65ED-8615-47A5-B7A9-3CDD63E6602E}" srcId="{89CC46F4-94E5-4233-9908-D505D8EE77AE}" destId="{D6BD68AE-EDBA-49EA-8D76-9C204282471C}" srcOrd="5" destOrd="0" parTransId="{B4E0A921-F066-46A1-A86F-223181645B4E}" sibTransId="{95A6D929-FEFC-4005-8D56-F71E7161216B}"/>
    <dgm:cxn modelId="{8A796DF2-B419-4D09-AC34-E9607EE61788}" type="presOf" srcId="{D1B844BC-69E6-4137-93A1-E6B0AD379981}" destId="{BCA993D1-1032-473A-97B2-3BA432894F19}" srcOrd="0" destOrd="0" presId="urn:microsoft.com/office/officeart/2005/8/layout/default"/>
    <dgm:cxn modelId="{6D3B0304-52A7-419D-B80F-592940E7363E}" type="presParOf" srcId="{23AAA8E8-081B-4DB4-AC53-CD80CFB0A203}" destId="{4460789E-53C2-4BD4-92A4-3E6E23E5FB84}" srcOrd="0" destOrd="0" presId="urn:microsoft.com/office/officeart/2005/8/layout/default"/>
    <dgm:cxn modelId="{106946B7-7489-46E9-BC92-87F0D57F5AB0}" type="presParOf" srcId="{23AAA8E8-081B-4DB4-AC53-CD80CFB0A203}" destId="{FFEE1AF5-D075-45B4-87C1-28E7749ADE1E}" srcOrd="1" destOrd="0" presId="urn:microsoft.com/office/officeart/2005/8/layout/default"/>
    <dgm:cxn modelId="{3C419581-A635-4930-A60A-BA24B6BDD8CC}" type="presParOf" srcId="{23AAA8E8-081B-4DB4-AC53-CD80CFB0A203}" destId="{01F22A10-81AB-46A5-BB7D-E9EC8C34747E}" srcOrd="2" destOrd="0" presId="urn:microsoft.com/office/officeart/2005/8/layout/default"/>
    <dgm:cxn modelId="{461C4026-2F7B-4351-86CE-EECCFF80510D}" type="presParOf" srcId="{23AAA8E8-081B-4DB4-AC53-CD80CFB0A203}" destId="{0F364C26-6B4C-417E-B205-F830A0CE996B}" srcOrd="3" destOrd="0" presId="urn:microsoft.com/office/officeart/2005/8/layout/default"/>
    <dgm:cxn modelId="{8CBF3D00-166C-49D2-A5BA-42B3DF05F57B}" type="presParOf" srcId="{23AAA8E8-081B-4DB4-AC53-CD80CFB0A203}" destId="{77D96FDC-CFA6-4908-8509-778CDAD666B0}" srcOrd="4" destOrd="0" presId="urn:microsoft.com/office/officeart/2005/8/layout/default"/>
    <dgm:cxn modelId="{1BB298C0-0772-4F42-8676-E1C4817F4D96}" type="presParOf" srcId="{23AAA8E8-081B-4DB4-AC53-CD80CFB0A203}" destId="{5686C71A-E496-40E3-A4ED-EB50E1FB7DB8}" srcOrd="5" destOrd="0" presId="urn:microsoft.com/office/officeart/2005/8/layout/default"/>
    <dgm:cxn modelId="{D773E76F-61A3-4FE6-84F5-662EFAC2983D}" type="presParOf" srcId="{23AAA8E8-081B-4DB4-AC53-CD80CFB0A203}" destId="{0F66709A-5642-4CEA-B728-89268E8F44FB}" srcOrd="6" destOrd="0" presId="urn:microsoft.com/office/officeart/2005/8/layout/default"/>
    <dgm:cxn modelId="{DC7ED519-3AFE-41F9-A0F6-82822C254858}" type="presParOf" srcId="{23AAA8E8-081B-4DB4-AC53-CD80CFB0A203}" destId="{7DF90D9D-BD54-4D12-B4A2-B6F67C58242A}" srcOrd="7" destOrd="0" presId="urn:microsoft.com/office/officeart/2005/8/layout/default"/>
    <dgm:cxn modelId="{DE611D88-7B45-4D73-8CB0-ECBE87CD4356}" type="presParOf" srcId="{23AAA8E8-081B-4DB4-AC53-CD80CFB0A203}" destId="{BCA993D1-1032-473A-97B2-3BA432894F19}" srcOrd="8" destOrd="0" presId="urn:microsoft.com/office/officeart/2005/8/layout/default"/>
    <dgm:cxn modelId="{22E37D0C-FFE1-41DC-9D5E-F1C585CB02F6}" type="presParOf" srcId="{23AAA8E8-081B-4DB4-AC53-CD80CFB0A203}" destId="{2A83854A-0758-4C41-9421-3490F1214D27}" srcOrd="9" destOrd="0" presId="urn:microsoft.com/office/officeart/2005/8/layout/default"/>
    <dgm:cxn modelId="{50299E64-F549-48F5-A290-9943E5DB3443}" type="presParOf" srcId="{23AAA8E8-081B-4DB4-AC53-CD80CFB0A203}" destId="{0ACDD7DF-27BF-4750-9BD7-87B45CE31833}" srcOrd="10" destOrd="0" presId="urn:microsoft.com/office/officeart/2005/8/layout/default"/>
    <dgm:cxn modelId="{C1863EC5-B05F-4EA6-B8FC-30B82B13CAA6}" type="presParOf" srcId="{23AAA8E8-081B-4DB4-AC53-CD80CFB0A203}" destId="{E985224A-5BC2-4ED2-AF2D-A97F650FB89E}" srcOrd="11" destOrd="0" presId="urn:microsoft.com/office/officeart/2005/8/layout/default"/>
    <dgm:cxn modelId="{A1A56634-6004-4152-8DFD-794786E83153}" type="presParOf" srcId="{23AAA8E8-081B-4DB4-AC53-CD80CFB0A203}" destId="{309F49EA-1FAF-4377-BCE2-7F0B848F971F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60789E-53C2-4BD4-92A4-3E6E23E5FB84}">
      <dsp:nvSpPr>
        <dsp:cNvPr id="0" name=""/>
        <dsp:cNvSpPr/>
      </dsp:nvSpPr>
      <dsp:spPr>
        <a:xfrm>
          <a:off x="2585" y="374933"/>
          <a:ext cx="2051102" cy="123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1. Choosing a topic/research question</a:t>
          </a:r>
        </a:p>
      </dsp:txBody>
      <dsp:txXfrm>
        <a:off x="2585" y="374933"/>
        <a:ext cx="2051102" cy="1230661"/>
      </dsp:txXfrm>
    </dsp:sp>
    <dsp:sp modelId="{01F22A10-81AB-46A5-BB7D-E9EC8C34747E}">
      <dsp:nvSpPr>
        <dsp:cNvPr id="0" name=""/>
        <dsp:cNvSpPr/>
      </dsp:nvSpPr>
      <dsp:spPr>
        <a:xfrm>
          <a:off x="2258798" y="374933"/>
          <a:ext cx="2051102" cy="123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2. Constructing an interview schedule</a:t>
          </a:r>
        </a:p>
      </dsp:txBody>
      <dsp:txXfrm>
        <a:off x="2258798" y="374933"/>
        <a:ext cx="2051102" cy="1230661"/>
      </dsp:txXfrm>
    </dsp:sp>
    <dsp:sp modelId="{77D96FDC-CFA6-4908-8509-778CDAD666B0}">
      <dsp:nvSpPr>
        <dsp:cNvPr id="0" name=""/>
        <dsp:cNvSpPr/>
      </dsp:nvSpPr>
      <dsp:spPr>
        <a:xfrm>
          <a:off x="4515011" y="374933"/>
          <a:ext cx="2051102" cy="123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3. Locating participants</a:t>
          </a:r>
        </a:p>
      </dsp:txBody>
      <dsp:txXfrm>
        <a:off x="4515011" y="374933"/>
        <a:ext cx="2051102" cy="1230661"/>
      </dsp:txXfrm>
    </dsp:sp>
    <dsp:sp modelId="{0F66709A-5642-4CEA-B728-89268E8F44FB}">
      <dsp:nvSpPr>
        <dsp:cNvPr id="0" name=""/>
        <dsp:cNvSpPr/>
      </dsp:nvSpPr>
      <dsp:spPr>
        <a:xfrm>
          <a:off x="6771224" y="374933"/>
          <a:ext cx="2051102" cy="123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4. Conducting an interview or interviews</a:t>
          </a:r>
        </a:p>
      </dsp:txBody>
      <dsp:txXfrm>
        <a:off x="6771224" y="374933"/>
        <a:ext cx="2051102" cy="1230661"/>
      </dsp:txXfrm>
    </dsp:sp>
    <dsp:sp modelId="{BCA993D1-1032-473A-97B2-3BA432894F19}">
      <dsp:nvSpPr>
        <dsp:cNvPr id="0" name=""/>
        <dsp:cNvSpPr/>
      </dsp:nvSpPr>
      <dsp:spPr>
        <a:xfrm>
          <a:off x="1130691" y="1810705"/>
          <a:ext cx="2051102" cy="123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5. Transcribing the interview material</a:t>
          </a:r>
        </a:p>
      </dsp:txBody>
      <dsp:txXfrm>
        <a:off x="1130691" y="1810705"/>
        <a:ext cx="2051102" cy="1230661"/>
      </dsp:txXfrm>
    </dsp:sp>
    <dsp:sp modelId="{0ACDD7DF-27BF-4750-9BD7-87B45CE31833}">
      <dsp:nvSpPr>
        <dsp:cNvPr id="0" name=""/>
        <dsp:cNvSpPr/>
      </dsp:nvSpPr>
      <dsp:spPr>
        <a:xfrm>
          <a:off x="3386905" y="1810705"/>
          <a:ext cx="2051102" cy="123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6. Analysis of data</a:t>
          </a:r>
        </a:p>
      </dsp:txBody>
      <dsp:txXfrm>
        <a:off x="3386905" y="1810705"/>
        <a:ext cx="2051102" cy="1230661"/>
      </dsp:txXfrm>
    </dsp:sp>
    <dsp:sp modelId="{309F49EA-1FAF-4377-BCE2-7F0B848F971F}">
      <dsp:nvSpPr>
        <dsp:cNvPr id="0" name=""/>
        <dsp:cNvSpPr/>
      </dsp:nvSpPr>
      <dsp:spPr>
        <a:xfrm>
          <a:off x="5643118" y="1810705"/>
          <a:ext cx="2051102" cy="123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7. Writing Up</a:t>
          </a:r>
        </a:p>
      </dsp:txBody>
      <dsp:txXfrm>
        <a:off x="5643118" y="1810705"/>
        <a:ext cx="2051102" cy="12306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895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111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990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125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680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92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299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39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848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958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57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285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8443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0675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8381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844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568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10972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3938589"/>
            <a:ext cx="10972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75F55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75F55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F0E6B8-D6ED-41EE-8210-83A88388ED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62808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BBE6C08-DD3D-46AE-ACDD-0DD96CA2C4D1}" type="datetimeFigureOut">
              <a:rPr lang="en-GB" smtClean="0"/>
              <a:t>07/02/2023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34272ABB-9DA8-4885-97D8-B61D0EE64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716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Thematic Analysis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Thematic Analysis is a widely used qualitative psychology tool in analysing interview, focus group or diary based data. </a:t>
            </a:r>
          </a:p>
          <a:p>
            <a:endParaRPr lang="en-GB" dirty="0"/>
          </a:p>
          <a:p>
            <a:r>
              <a:rPr lang="en-GB" dirty="0"/>
              <a:t>“Thematic analysis is a method for identifying, analysing, and reporting patterns (themes) within data”. (Braun and Clarke, 2006) </a:t>
            </a:r>
          </a:p>
          <a:p>
            <a:endParaRPr lang="en-GB" dirty="0"/>
          </a:p>
          <a:p>
            <a:r>
              <a:rPr lang="en-GB" dirty="0"/>
              <a:t>It is a method of processing and analysing the data in rich detail , interpreting various aspects of the research topic (</a:t>
            </a:r>
            <a:r>
              <a:rPr lang="en-GB" dirty="0" err="1"/>
              <a:t>Boyatzis</a:t>
            </a:r>
            <a:r>
              <a:rPr lang="en-GB" dirty="0"/>
              <a:t>, 1998). </a:t>
            </a:r>
          </a:p>
          <a:p>
            <a:endParaRPr lang="en-GB" dirty="0"/>
          </a:p>
          <a:p>
            <a:r>
              <a:rPr lang="en-GB" dirty="0"/>
              <a:t>Despite being widely used, its methodology can be considered unclear (supporters might call this flexible) – and more recently researchers have adopted a hybrid approach of thematic analysis, combing it with other qualitative method of analysis. </a:t>
            </a:r>
          </a:p>
        </p:txBody>
      </p:sp>
    </p:spTree>
    <p:extLst>
      <p:ext uri="{BB962C8B-B14F-4D97-AF65-F5344CB8AC3E}">
        <p14:creationId xmlns:p14="http://schemas.microsoft.com/office/powerpoint/2010/main" val="3623986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10BBE-937B-8F24-4BFE-D485FA3AC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to Thematic Analysis.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31D9D-CFCF-FAB0-6AC5-EF9DF50B3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499"/>
            <a:ext cx="9639567" cy="4061843"/>
          </a:xfrm>
        </p:spPr>
        <p:txBody>
          <a:bodyPr>
            <a:normAutofit/>
          </a:bodyPr>
          <a:lstStyle/>
          <a:p>
            <a:r>
              <a:rPr lang="en-GB" dirty="0"/>
              <a:t>The term Thematic Analysis has had many different meanings in Psychology.</a:t>
            </a:r>
          </a:p>
          <a:p>
            <a:endParaRPr lang="en-GB" dirty="0"/>
          </a:p>
          <a:p>
            <a:r>
              <a:rPr lang="en-GB" dirty="0"/>
              <a:t>Whilst it has been a popular method there has been some confusion regarding its methodology.</a:t>
            </a:r>
          </a:p>
          <a:p>
            <a:endParaRPr lang="en-GB" dirty="0"/>
          </a:p>
          <a:p>
            <a:r>
              <a:rPr lang="en-GB" dirty="0"/>
              <a:t>However, largely through the work of Braun and Clarke (2006), Thematic Analysis is considered a robust methodology and widely recognised in psychology, social sciences and health sciences.</a:t>
            </a:r>
          </a:p>
          <a:p>
            <a:pPr lvl="1"/>
            <a:r>
              <a:rPr lang="en-GB" dirty="0"/>
              <a:t>“Accessible, systematic and rigorous approach to coding and theme development” (Howitt, 2010, cited in Clark, Braun and Hayfield, 2015 p 223).</a:t>
            </a:r>
          </a:p>
        </p:txBody>
      </p:sp>
    </p:spTree>
    <p:extLst>
      <p:ext uri="{BB962C8B-B14F-4D97-AF65-F5344CB8AC3E}">
        <p14:creationId xmlns:p14="http://schemas.microsoft.com/office/powerpoint/2010/main" val="3833829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F4D29-9EA1-1E50-7F18-13BBF21BA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5645" y="793631"/>
            <a:ext cx="9926129" cy="1104180"/>
          </a:xfrm>
        </p:spPr>
        <p:txBody>
          <a:bodyPr/>
          <a:lstStyle/>
          <a:p>
            <a:r>
              <a:rPr lang="en-GB" dirty="0"/>
              <a:t>Thematic Analysis (Braun and Clarke 2013).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25BB3-4AB6-A1FF-2EB5-F85899ED5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499"/>
            <a:ext cx="8825659" cy="404459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 TA research is conducted within a qualitative paradigm.</a:t>
            </a:r>
          </a:p>
          <a:p>
            <a:endParaRPr lang="en-GB" dirty="0"/>
          </a:p>
          <a:p>
            <a:r>
              <a:rPr lang="en-GB" dirty="0"/>
              <a:t>1) REJECTION of the possibility of discovering universal meaning.</a:t>
            </a:r>
          </a:p>
          <a:p>
            <a:pPr lvl="1"/>
            <a:r>
              <a:rPr lang="en-GB" dirty="0"/>
              <a:t>Meaning is understood to the context in which it is produced.</a:t>
            </a:r>
          </a:p>
          <a:p>
            <a:pPr lvl="1"/>
            <a:endParaRPr lang="en-GB" dirty="0"/>
          </a:p>
          <a:p>
            <a:r>
              <a:rPr lang="en-GB" dirty="0"/>
              <a:t>2) ACTIVE role of the researcher</a:t>
            </a:r>
          </a:p>
          <a:p>
            <a:pPr lvl="1"/>
            <a:r>
              <a:rPr lang="en-GB" dirty="0"/>
              <a:t>Embracing research subjectivity.</a:t>
            </a:r>
          </a:p>
          <a:p>
            <a:pPr lvl="1"/>
            <a:endParaRPr lang="en-GB" dirty="0"/>
          </a:p>
          <a:p>
            <a:r>
              <a:rPr lang="en-GB" dirty="0"/>
              <a:t>3) Organic approach to coding and theme development. Unique to the perspectives of the researcher</a:t>
            </a:r>
          </a:p>
          <a:p>
            <a:pPr lvl="1"/>
            <a:r>
              <a:rPr lang="en-GB" dirty="0"/>
              <a:t>Fluid, Flexible and Responsive to the researchers evolving engagement with the data. </a:t>
            </a:r>
          </a:p>
        </p:txBody>
      </p:sp>
    </p:spTree>
    <p:extLst>
      <p:ext uri="{BB962C8B-B14F-4D97-AF65-F5344CB8AC3E}">
        <p14:creationId xmlns:p14="http://schemas.microsoft.com/office/powerpoint/2010/main" val="601049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3949A-2316-DF28-4243-DE22232D0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300261" cy="706964"/>
          </a:xfrm>
        </p:spPr>
        <p:txBody>
          <a:bodyPr/>
          <a:lstStyle/>
          <a:p>
            <a:r>
              <a:rPr lang="en-GB" dirty="0"/>
              <a:t>A key difference between TA and</a:t>
            </a:r>
            <a:br>
              <a:rPr lang="en-GB" dirty="0"/>
            </a:br>
            <a:r>
              <a:rPr lang="en-GB" dirty="0"/>
              <a:t>other forms of Qualitative Analysis.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F1A133-23EE-47B2-E651-262901A35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378" y="2603499"/>
            <a:ext cx="9724846" cy="4194115"/>
          </a:xfrm>
        </p:spPr>
        <p:txBody>
          <a:bodyPr>
            <a:normAutofit/>
          </a:bodyPr>
          <a:lstStyle/>
          <a:p>
            <a:r>
              <a:rPr lang="en-GB" dirty="0"/>
              <a:t>It is a method rather than a methodology.</a:t>
            </a:r>
          </a:p>
          <a:p>
            <a:endParaRPr lang="en-GB" dirty="0"/>
          </a:p>
          <a:p>
            <a:r>
              <a:rPr lang="en-GB" dirty="0"/>
              <a:t> Methodology = Theoretically informed Framework.</a:t>
            </a:r>
          </a:p>
          <a:p>
            <a:pPr lvl="1"/>
            <a:r>
              <a:rPr lang="en-GB" dirty="0"/>
              <a:t>Alongside guidelines for analysis, there is also guiding theoretical assumptions for particular kinds of research questions.</a:t>
            </a:r>
          </a:p>
          <a:p>
            <a:pPr lvl="1"/>
            <a:endParaRPr lang="en-GB" dirty="0"/>
          </a:p>
          <a:p>
            <a:r>
              <a:rPr lang="en-GB" dirty="0"/>
              <a:t>Method = Theoretically independent tools for analysing data.</a:t>
            </a:r>
          </a:p>
          <a:p>
            <a:pPr lvl="1"/>
            <a:r>
              <a:rPr lang="en-GB" dirty="0"/>
              <a:t>When you use TA, you have to decided the theoretical assumptions, what your research question will be and the type of data you collect.</a:t>
            </a:r>
          </a:p>
          <a:p>
            <a:pPr lvl="2"/>
            <a:r>
              <a:rPr lang="en-GB" dirty="0"/>
              <a:t> Much more flexible.</a:t>
            </a:r>
          </a:p>
        </p:txBody>
      </p:sp>
    </p:spTree>
    <p:extLst>
      <p:ext uri="{BB962C8B-B14F-4D97-AF65-F5344CB8AC3E}">
        <p14:creationId xmlns:p14="http://schemas.microsoft.com/office/powerpoint/2010/main" val="3164711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Key Steps in Qualitative Research.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155700" y="2603500"/>
          <a:ext cx="8824913" cy="341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575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60789E-53C2-4BD4-92A4-3E6E23E5FB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4460789E-53C2-4BD4-92A4-3E6E23E5FB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4460789E-53C2-4BD4-92A4-3E6E23E5FB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F22A10-81AB-46A5-BB7D-E9EC8C3474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01F22A10-81AB-46A5-BB7D-E9EC8C3474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01F22A10-81AB-46A5-BB7D-E9EC8C3474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D96FDC-CFA6-4908-8509-778CDAD66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77D96FDC-CFA6-4908-8509-778CDAD66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77D96FDC-CFA6-4908-8509-778CDAD66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66709A-5642-4CEA-B728-89268E8F44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0F66709A-5642-4CEA-B728-89268E8F44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0F66709A-5642-4CEA-B728-89268E8F44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A993D1-1032-473A-97B2-3BA432894F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BCA993D1-1032-473A-97B2-3BA432894F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BCA993D1-1032-473A-97B2-3BA432894F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CDD7DF-27BF-4750-9BD7-87B45CE318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0ACDD7DF-27BF-4750-9BD7-87B45CE318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0ACDD7DF-27BF-4750-9BD7-87B45CE318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09F49EA-1FAF-4377-BCE2-7F0B848F97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309F49EA-1FAF-4377-BCE2-7F0B848F97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309F49EA-1FAF-4377-BCE2-7F0B848F97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0E63E-BDE6-466D-17C7-970444F3F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Conducting Analysis.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22DBC4-999F-801A-F9E1-4FBDB8C0BB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Thematic Analysis involves searching for themes in interview or other qualitative data.</a:t>
            </a:r>
          </a:p>
          <a:p>
            <a:endParaRPr lang="en-GB" dirty="0"/>
          </a:p>
          <a:p>
            <a:r>
              <a:rPr lang="en-GB" dirty="0"/>
              <a:t>Themes are: “recurrent ideas or topics which can be detected in the material which is being analysed, and which come up on more than one in a particular set of data.” (Hayes 2000:173)</a:t>
            </a:r>
          </a:p>
        </p:txBody>
      </p:sp>
    </p:spTree>
    <p:extLst>
      <p:ext uri="{BB962C8B-B14F-4D97-AF65-F5344CB8AC3E}">
        <p14:creationId xmlns:p14="http://schemas.microsoft.com/office/powerpoint/2010/main" val="2491735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Thematic Analysis (Clarke et al 2015).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Familiarisation – reading and re-reading the transcripts. </a:t>
            </a:r>
          </a:p>
          <a:p>
            <a:r>
              <a:rPr lang="en-GB" dirty="0"/>
              <a:t>Coding – is the first step in the process of identifying patterns in the data because it groups together similar data fragments. </a:t>
            </a:r>
          </a:p>
          <a:p>
            <a:r>
              <a:rPr lang="en-GB" dirty="0"/>
              <a:t>“Searching for themes” – the research cluster together codes to create a credible mapping of key patterns in the data. </a:t>
            </a:r>
          </a:p>
          <a:p>
            <a:r>
              <a:rPr lang="en-GB" dirty="0"/>
              <a:t>Reviewing the themes – the researcher check whether the ‘candidate’ theme exhibit a good ‘fit’ with the coded and the entire data set, and each has a clear, distinct ‘essence’ or central organising concept. </a:t>
            </a:r>
          </a:p>
          <a:p>
            <a:r>
              <a:rPr lang="en-GB" dirty="0"/>
              <a:t>Defining and naming the themes – writing theme definitions and selecting a theme name or label.</a:t>
            </a:r>
          </a:p>
          <a:p>
            <a:r>
              <a:rPr lang="en-GB" dirty="0"/>
              <a:t>Writing the Report – produce a narrative (organising framework) showing the analytical journey. </a:t>
            </a:r>
          </a:p>
        </p:txBody>
      </p:sp>
    </p:spTree>
    <p:extLst>
      <p:ext uri="{BB962C8B-B14F-4D97-AF65-F5344CB8AC3E}">
        <p14:creationId xmlns:p14="http://schemas.microsoft.com/office/powerpoint/2010/main" val="3813690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DFBD756-6D5F-E278-F4C4-10B728AEA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1 - Familiarisation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A39730-2525-B80D-FC44-E216DD0BA05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Ask yourself questions are you read for the first few times. Example questions include:</a:t>
            </a:r>
          </a:p>
          <a:p>
            <a:pPr lvl="1"/>
            <a:r>
              <a:rPr lang="en-GB" dirty="0"/>
              <a:t>Why are they making sense of things in THIS way? (and not another way).</a:t>
            </a:r>
          </a:p>
          <a:p>
            <a:pPr lvl="1"/>
            <a:r>
              <a:rPr lang="en-GB" dirty="0"/>
              <a:t>What assumptions underpin this account?</a:t>
            </a:r>
          </a:p>
          <a:p>
            <a:pPr lvl="1"/>
            <a:r>
              <a:rPr lang="en-GB" dirty="0"/>
              <a:t>What type of world view does this account rely on?</a:t>
            </a:r>
          </a:p>
          <a:p>
            <a:pPr lvl="1"/>
            <a:r>
              <a:rPr lang="en-GB" dirty="0"/>
              <a:t>How would I feel in the situation?</a:t>
            </a:r>
          </a:p>
          <a:p>
            <a:pPr lvl="1"/>
            <a:r>
              <a:rPr lang="en-GB" dirty="0"/>
              <a:t>What implications does this account have?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4ECC1C-F195-8B1A-E23D-05FBD6C0B49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 Make notes as you go.</a:t>
            </a:r>
          </a:p>
          <a:p>
            <a:endParaRPr lang="en-GB" dirty="0"/>
          </a:p>
          <a:p>
            <a:r>
              <a:rPr lang="en-GB" dirty="0"/>
              <a:t>Record observations and Insights</a:t>
            </a:r>
          </a:p>
          <a:p>
            <a:endParaRPr lang="en-GB" dirty="0"/>
          </a:p>
          <a:p>
            <a:r>
              <a:rPr lang="en-GB" dirty="0"/>
              <a:t>Try to read in a curious and questioning way.</a:t>
            </a:r>
          </a:p>
          <a:p>
            <a:endParaRPr lang="en-GB" dirty="0"/>
          </a:p>
          <a:p>
            <a:r>
              <a:rPr lang="en-GB" dirty="0"/>
              <a:t>Make notes on your OVERALL observations on the data set.</a:t>
            </a:r>
          </a:p>
        </p:txBody>
      </p:sp>
    </p:spTree>
    <p:extLst>
      <p:ext uri="{BB962C8B-B14F-4D97-AF65-F5344CB8AC3E}">
        <p14:creationId xmlns:p14="http://schemas.microsoft.com/office/powerpoint/2010/main" val="495230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2F25259-681F-C5F7-CFB0-43DD6CCC0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2 – Coding.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E2E03F-2DC4-B243-96F1-7AA67949D3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Coding…..</a:t>
            </a:r>
          </a:p>
          <a:p>
            <a:endParaRPr lang="en-GB" dirty="0"/>
          </a:p>
          <a:p>
            <a:r>
              <a:rPr lang="en-GB" dirty="0"/>
              <a:t>“Coding is the first step in the process of identifying patterns in the data because it groups together similar data fragments”</a:t>
            </a:r>
          </a:p>
          <a:p>
            <a:endParaRPr lang="en-GB" dirty="0"/>
          </a:p>
          <a:p>
            <a:r>
              <a:rPr lang="en-GB" dirty="0"/>
              <a:t>“A systematic process of identifying and labelling relevant features of the data (in relation to the research question)”.</a:t>
            </a:r>
          </a:p>
          <a:p>
            <a:endParaRPr lang="en-GB" dirty="0"/>
          </a:p>
          <a:p>
            <a:r>
              <a:rPr lang="en-GB" dirty="0"/>
              <a:t>(Clarke, Braun and Hayfield, 2015 p 230)</a:t>
            </a:r>
          </a:p>
        </p:txBody>
      </p:sp>
    </p:spTree>
    <p:extLst>
      <p:ext uri="{BB962C8B-B14F-4D97-AF65-F5344CB8AC3E}">
        <p14:creationId xmlns:p14="http://schemas.microsoft.com/office/powerpoint/2010/main" val="1594245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99A2FE3-187F-ADC9-ACE4-B1D9DF20C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2 – Coding.</a:t>
            </a:r>
            <a:br>
              <a:rPr lang="en-GB" dirty="0"/>
            </a:br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46999B4-CC28-D33E-0089-F5B8134D16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Coding facilitates deep engagement with the data and the production of an analysis that goes beyond the immediate or obvious.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Most data will have a mixture of both semantic and latent codes.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Semantic codes identify the explicit and surface meanings of the data.</a:t>
            </a:r>
          </a:p>
          <a:p>
            <a:pPr lvl="1"/>
            <a:r>
              <a:rPr lang="en-GB" dirty="0"/>
              <a:t>The researcher does not look beyond what the participant said or wrote.</a:t>
            </a:r>
          </a:p>
          <a:p>
            <a:r>
              <a:rPr lang="en-GB" dirty="0"/>
              <a:t>Latent codes capture underlying ideas, patterns, and assumptions</a:t>
            </a:r>
          </a:p>
          <a:p>
            <a:pPr lvl="1"/>
            <a:r>
              <a:rPr lang="en-GB" dirty="0"/>
              <a:t>This requires a more interpretative and conceptual orientation to the data.</a:t>
            </a:r>
          </a:p>
        </p:txBody>
      </p:sp>
    </p:spTree>
    <p:extLst>
      <p:ext uri="{BB962C8B-B14F-4D97-AF65-F5344CB8AC3E}">
        <p14:creationId xmlns:p14="http://schemas.microsoft.com/office/powerpoint/2010/main" val="1225898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0BC17B-6146-4B56-2C7A-5D40A14FA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you record your codes.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CC5ABE0-9252-D563-87D0-D2DE527113F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 Ultimately up to you.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Writing down on the wide margins?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Using a separate MS Word document?</a:t>
            </a:r>
          </a:p>
          <a:p>
            <a:endParaRPr lang="en-GB" dirty="0"/>
          </a:p>
          <a:p>
            <a:r>
              <a:rPr lang="en-GB" dirty="0"/>
              <a:t>Using specialist software (such as </a:t>
            </a:r>
            <a:r>
              <a:rPr lang="en-GB" dirty="0" err="1"/>
              <a:t>Nvivo</a:t>
            </a:r>
            <a:r>
              <a:rPr lang="en-GB" dirty="0"/>
              <a:t>)?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0E374E-7485-E321-EAF3-7469E2EE264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Close reading through a data item.</a:t>
            </a:r>
          </a:p>
          <a:p>
            <a:endParaRPr lang="en-GB" dirty="0"/>
          </a:p>
          <a:p>
            <a:r>
              <a:rPr lang="en-GB" dirty="0"/>
              <a:t> When you note something of potential relevance you code it.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Short phrase – captures the key aspect you see as important.</a:t>
            </a:r>
          </a:p>
          <a:p>
            <a:pPr lvl="1"/>
            <a:r>
              <a:rPr lang="en-GB" dirty="0"/>
              <a:t>Can use your own words or words from the data.</a:t>
            </a:r>
          </a:p>
          <a:p>
            <a:pPr lvl="1"/>
            <a:r>
              <a:rPr lang="en-GB" dirty="0"/>
              <a:t>Try to avoid one word codes – as need to have analytical relevance. </a:t>
            </a:r>
          </a:p>
        </p:txBody>
      </p:sp>
    </p:spTree>
    <p:extLst>
      <p:ext uri="{BB962C8B-B14F-4D97-AF65-F5344CB8AC3E}">
        <p14:creationId xmlns:p14="http://schemas.microsoft.com/office/powerpoint/2010/main" val="2818235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ECE57-9C39-FFF3-A96E-B6C848B8E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130D7-FDFF-BC20-3FED-973D0C6140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941074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Work through the data – if you see something of interest – you need to decide if an existing code captures it or whether a new code is required.</a:t>
            </a:r>
          </a:p>
          <a:p>
            <a:endParaRPr lang="en-GB" dirty="0"/>
          </a:p>
          <a:p>
            <a:r>
              <a:rPr lang="en-GB" dirty="0"/>
              <a:t>TA coding is flexible and organic – you can tweak old codes as you work through the data.</a:t>
            </a:r>
          </a:p>
          <a:p>
            <a:endParaRPr lang="en-GB" dirty="0"/>
          </a:p>
          <a:p>
            <a:r>
              <a:rPr lang="en-GB" dirty="0"/>
              <a:t>Data excerpts can be coded more than once.</a:t>
            </a:r>
          </a:p>
          <a:p>
            <a:endParaRPr lang="en-GB" dirty="0"/>
          </a:p>
          <a:p>
            <a:r>
              <a:rPr lang="en-GB" dirty="0"/>
              <a:t>Coding should be over rather than under inclusive.</a:t>
            </a:r>
          </a:p>
          <a:p>
            <a:pPr lvl="1"/>
            <a:r>
              <a:rPr lang="en-GB" dirty="0"/>
              <a:t>If in doubt – CODE IT.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717BD0-361C-7D56-BA46-9BCE326C289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2800" dirty="0"/>
              <a:t>Two rounds of coding for each data set is recommended – e.g. when you have completed the coding, read the excerpt again with a fine tooth comb and see if there are tweaks to the coding.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3100" dirty="0"/>
              <a:t> No number or ideal number of codes. </a:t>
            </a:r>
          </a:p>
        </p:txBody>
      </p:sp>
    </p:spTree>
    <p:extLst>
      <p:ext uri="{BB962C8B-B14F-4D97-AF65-F5344CB8AC3E}">
        <p14:creationId xmlns:p14="http://schemas.microsoft.com/office/powerpoint/2010/main" val="247018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D2B7D5A-6BFC-568D-6967-88ADBD764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Coding on a transcript.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3AF6CBA-9276-4937-31AD-C601B7B85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F9578A7-7EAA-F6F0-2151-F6D3292BF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190134"/>
            <a:ext cx="11734800" cy="4667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82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E3245-4E35-E675-2B7D-2E4DA530E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3 – Searching for Themes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39A37-FC95-04EC-C9AA-2CC1C7ECF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199866"/>
          </a:xfrm>
        </p:spPr>
        <p:txBody>
          <a:bodyPr>
            <a:normAutofit/>
          </a:bodyPr>
          <a:lstStyle/>
          <a:p>
            <a:r>
              <a:rPr lang="en-GB" dirty="0"/>
              <a:t>Not looking for something that already exists.</a:t>
            </a:r>
          </a:p>
          <a:p>
            <a:r>
              <a:rPr lang="en-GB" dirty="0"/>
              <a:t>Aim to create a plausible and coherent thematic mapping of the data.</a:t>
            </a:r>
          </a:p>
          <a:p>
            <a:r>
              <a:rPr lang="en-GB" b="1" dirty="0"/>
              <a:t>You may “promote” a complex code to a theme or cluster similar codes to a theme.</a:t>
            </a:r>
          </a:p>
          <a:p>
            <a:r>
              <a:rPr lang="en-GB" dirty="0"/>
              <a:t>A theme should identify both a coherent aspect of the data and tells you something about it relevance to the research question.</a:t>
            </a:r>
          </a:p>
          <a:p>
            <a:r>
              <a:rPr lang="en-GB" dirty="0"/>
              <a:t>The theme should represent analytical work.</a:t>
            </a:r>
          </a:p>
          <a:p>
            <a:r>
              <a:rPr lang="en-GB" dirty="0"/>
              <a:t>Drawing thematic maps or tables – see write up PowerPoint.</a:t>
            </a:r>
          </a:p>
          <a:p>
            <a:r>
              <a:rPr lang="en-GB" dirty="0"/>
              <a:t>Searching for Themes ends when you are only making minor adjustments to the participants themes and feel confident that your themes capture the DATA CODING and answers your research question.</a:t>
            </a:r>
          </a:p>
        </p:txBody>
      </p:sp>
    </p:spTree>
    <p:extLst>
      <p:ext uri="{BB962C8B-B14F-4D97-AF65-F5344CB8AC3E}">
        <p14:creationId xmlns:p14="http://schemas.microsoft.com/office/powerpoint/2010/main" val="27937784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38499-92CC-F372-0328-8BC27270E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4 – Reviewing your themes.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4DE96-DB24-F388-AD57-E6C0FDADB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608" y="2317630"/>
            <a:ext cx="10282686" cy="4295955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Review the themes in 2 ways.</a:t>
            </a:r>
          </a:p>
          <a:p>
            <a:endParaRPr lang="en-GB" dirty="0"/>
          </a:p>
          <a:p>
            <a:r>
              <a:rPr lang="en-GB" dirty="0"/>
              <a:t>Do the themes “work” in relation to the codes made (in Phase 2).</a:t>
            </a:r>
          </a:p>
          <a:p>
            <a:endParaRPr lang="en-GB" dirty="0"/>
          </a:p>
          <a:p>
            <a:r>
              <a:rPr lang="en-GB" dirty="0"/>
              <a:t>Re-read all the data involved in the codes.</a:t>
            </a:r>
          </a:p>
          <a:p>
            <a:endParaRPr lang="en-GB" dirty="0"/>
          </a:p>
          <a:p>
            <a:r>
              <a:rPr lang="en-GB" dirty="0"/>
              <a:t>Asking if the theme is a good fit for the codes involved.</a:t>
            </a:r>
          </a:p>
          <a:p>
            <a:endParaRPr lang="en-GB" dirty="0"/>
          </a:p>
          <a:p>
            <a:r>
              <a:rPr lang="en-GB" dirty="0"/>
              <a:t>If not you need to revise your themes.</a:t>
            </a:r>
          </a:p>
          <a:p>
            <a:endParaRPr lang="en-GB" dirty="0"/>
          </a:p>
          <a:p>
            <a:r>
              <a:rPr lang="en-GB" dirty="0"/>
              <a:t>Once satisfied – read the entire data for a final check for fit.</a:t>
            </a:r>
          </a:p>
          <a:p>
            <a:pPr lvl="1"/>
            <a:r>
              <a:rPr lang="en-GB" dirty="0"/>
              <a:t>Themes and Analysis must address your research question and reflect the data content. </a:t>
            </a:r>
          </a:p>
        </p:txBody>
      </p:sp>
    </p:spTree>
    <p:extLst>
      <p:ext uri="{BB962C8B-B14F-4D97-AF65-F5344CB8AC3E}">
        <p14:creationId xmlns:p14="http://schemas.microsoft.com/office/powerpoint/2010/main" val="3664834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0F1B4-8AB7-AD5D-D1D1-E3B3F021B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277257" cy="706964"/>
          </a:xfrm>
        </p:spPr>
        <p:txBody>
          <a:bodyPr/>
          <a:lstStyle/>
          <a:p>
            <a:r>
              <a:rPr lang="en-GB" dirty="0"/>
              <a:t>Phase 5 – Defining and naming themes.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4A7282-FA81-8F50-95A9-790080602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774296"/>
          </a:xfrm>
        </p:spPr>
        <p:txBody>
          <a:bodyPr>
            <a:normAutofit/>
          </a:bodyPr>
          <a:lstStyle/>
          <a:p>
            <a:r>
              <a:rPr lang="en-GB" dirty="0"/>
              <a:t>Once satisfied that you have searched, identified and reviewed themes you begin the process of elaborating each theme.</a:t>
            </a:r>
          </a:p>
          <a:p>
            <a:endParaRPr lang="en-GB" dirty="0"/>
          </a:p>
          <a:p>
            <a:r>
              <a:rPr lang="en-GB" dirty="0"/>
              <a:t>Theme Definitions</a:t>
            </a:r>
          </a:p>
          <a:p>
            <a:pPr lvl="1"/>
            <a:r>
              <a:rPr lang="en-GB" dirty="0"/>
              <a:t>Short explanations of the essence of the theme – its scope, coverage and boundaries.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/>
              <a:t>Helps with the Analytical Narrative (see the write up material).</a:t>
            </a:r>
          </a:p>
          <a:p>
            <a:endParaRPr lang="en-GB" dirty="0"/>
          </a:p>
          <a:p>
            <a:r>
              <a:rPr lang="en-GB" dirty="0"/>
              <a:t>Try to capture the essence of the themes with the name. </a:t>
            </a:r>
          </a:p>
        </p:txBody>
      </p:sp>
    </p:spTree>
    <p:extLst>
      <p:ext uri="{BB962C8B-B14F-4D97-AF65-F5344CB8AC3E}">
        <p14:creationId xmlns:p14="http://schemas.microsoft.com/office/powerpoint/2010/main" val="1476486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2ED09-53E5-DDC6-6272-14723D7E8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6 – Writing up.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32B2E-352E-E054-F44F-1840C63199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7520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1383</Words>
  <Application>Microsoft Office PowerPoint</Application>
  <PresentationFormat>Widescreen</PresentationFormat>
  <Paragraphs>146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 3</vt:lpstr>
      <vt:lpstr>Ion Boardroom</vt:lpstr>
      <vt:lpstr>What is Thematic Analysis</vt:lpstr>
      <vt:lpstr>Introduction to Thematic Analysis.</vt:lpstr>
      <vt:lpstr>Thematic Analysis (Braun and Clarke 2013). </vt:lpstr>
      <vt:lpstr>A key difference between TA and other forms of Qualitative Analysis. </vt:lpstr>
      <vt:lpstr>The Key Steps in Qualitative Research.</vt:lpstr>
      <vt:lpstr>Conducting Analysis. </vt:lpstr>
      <vt:lpstr>Thematic Analysis (Clarke et al 2015). </vt:lpstr>
      <vt:lpstr>Phase 1 - Familiarisation</vt:lpstr>
      <vt:lpstr>Phase 2 – Coding. </vt:lpstr>
      <vt:lpstr>Phase 2 – Coding. </vt:lpstr>
      <vt:lpstr>How do you record your codes. </vt:lpstr>
      <vt:lpstr>Coding</vt:lpstr>
      <vt:lpstr>Example of Coding on a transcript. </vt:lpstr>
      <vt:lpstr>Phase 3 – Searching for Themes</vt:lpstr>
      <vt:lpstr>Phase 4 – Reviewing your themes. </vt:lpstr>
      <vt:lpstr>Phase 5 – Defining and naming themes. </vt:lpstr>
      <vt:lpstr>Phase 6 – Writing up.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Stuart Jones</dc:creator>
  <cp:lastModifiedBy>Stuart Jones</cp:lastModifiedBy>
  <cp:revision>2</cp:revision>
  <dcterms:created xsi:type="dcterms:W3CDTF">2022-11-28T19:22:14Z</dcterms:created>
  <dcterms:modified xsi:type="dcterms:W3CDTF">2023-02-07T17:40:06Z</dcterms:modified>
</cp:coreProperties>
</file>