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0" r:id="rId3"/>
    <p:sldId id="268" r:id="rId4"/>
    <p:sldId id="257" r:id="rId5"/>
    <p:sldId id="258" r:id="rId6"/>
    <p:sldId id="259" r:id="rId7"/>
    <p:sldId id="261" r:id="rId8"/>
    <p:sldId id="262" r:id="rId9"/>
    <p:sldId id="263" r:id="rId10"/>
    <p:sldId id="265" r:id="rId11"/>
    <p:sldId id="264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093B96B-41F2-4BBD-9819-E938DD6DEC3B}">
          <p14:sldIdLst>
            <p14:sldId id="256"/>
            <p14:sldId id="260"/>
            <p14:sldId id="268"/>
            <p14:sldId id="257"/>
            <p14:sldId id="258"/>
            <p14:sldId id="259"/>
            <p14:sldId id="261"/>
            <p14:sldId id="262"/>
            <p14:sldId id="263"/>
            <p14:sldId id="265"/>
            <p14:sldId id="264"/>
            <p14:sldId id="266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49F409-0AA6-4738-8BA7-18B91411C335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3D4D546-C498-4702-937F-6B72F1878654}">
      <dgm:prSet custT="1"/>
      <dgm:spPr/>
      <dgm:t>
        <a:bodyPr/>
        <a:lstStyle/>
        <a:p>
          <a:r>
            <a:rPr lang="en-GB" sz="2800" dirty="0"/>
            <a:t>A relevant cover image</a:t>
          </a:r>
          <a:endParaRPr lang="en-US" sz="2800" dirty="0"/>
        </a:p>
      </dgm:t>
    </dgm:pt>
    <dgm:pt modelId="{84E5D73B-F26C-4CA4-9706-0BA238F10FD9}" type="parTrans" cxnId="{275DD447-90C2-443F-8243-24769DD5BCEC}">
      <dgm:prSet/>
      <dgm:spPr/>
      <dgm:t>
        <a:bodyPr/>
        <a:lstStyle/>
        <a:p>
          <a:endParaRPr lang="en-US"/>
        </a:p>
      </dgm:t>
    </dgm:pt>
    <dgm:pt modelId="{240B0303-4CC8-4844-A459-1087942F747B}" type="sibTrans" cxnId="{275DD447-90C2-443F-8243-24769DD5BCEC}">
      <dgm:prSet/>
      <dgm:spPr/>
      <dgm:t>
        <a:bodyPr/>
        <a:lstStyle/>
        <a:p>
          <a:endParaRPr lang="en-US"/>
        </a:p>
      </dgm:t>
    </dgm:pt>
    <dgm:pt modelId="{D535D351-3EC0-4FDD-BF7D-8E2699EB509F}">
      <dgm:prSet custT="1"/>
      <dgm:spPr/>
      <dgm:t>
        <a:bodyPr/>
        <a:lstStyle/>
        <a:p>
          <a:r>
            <a:rPr lang="en-GB" sz="1800" dirty="0"/>
            <a:t>Concept Overview </a:t>
          </a:r>
          <a:br>
            <a:rPr lang="en-GB" sz="1800" dirty="0"/>
          </a:br>
          <a:r>
            <a:rPr lang="en-GB" sz="1800" dirty="0"/>
            <a:t>(help us understand your idea, the opportunities, the problems it solves, include any early research)</a:t>
          </a:r>
          <a:endParaRPr lang="en-US" sz="1800" dirty="0"/>
        </a:p>
      </dgm:t>
    </dgm:pt>
    <dgm:pt modelId="{028302ED-0A58-412A-939E-2CE2792EC454}" type="parTrans" cxnId="{F189B2A4-EF85-4974-85E7-AA3C991F3569}">
      <dgm:prSet/>
      <dgm:spPr/>
      <dgm:t>
        <a:bodyPr/>
        <a:lstStyle/>
        <a:p>
          <a:endParaRPr lang="en-US"/>
        </a:p>
      </dgm:t>
    </dgm:pt>
    <dgm:pt modelId="{F4C3CDC5-6728-4D81-8B8A-6BF9D6015B87}" type="sibTrans" cxnId="{F189B2A4-EF85-4974-85E7-AA3C991F3569}">
      <dgm:prSet/>
      <dgm:spPr/>
      <dgm:t>
        <a:bodyPr/>
        <a:lstStyle/>
        <a:p>
          <a:endParaRPr lang="en-US"/>
        </a:p>
      </dgm:t>
    </dgm:pt>
    <dgm:pt modelId="{7A3D7676-9D61-4A16-895F-E274362D5629}">
      <dgm:prSet custT="1"/>
      <dgm:spPr/>
      <dgm:t>
        <a:bodyPr/>
        <a:lstStyle/>
        <a:p>
          <a:r>
            <a:rPr lang="en-GB" sz="3600" dirty="0"/>
            <a:t>Keywords (industry, location, etc</a:t>
          </a:r>
          <a:r>
            <a:rPr lang="en-GB" sz="500" dirty="0"/>
            <a:t>)</a:t>
          </a:r>
          <a:endParaRPr lang="en-US" sz="500" dirty="0"/>
        </a:p>
      </dgm:t>
    </dgm:pt>
    <dgm:pt modelId="{D106C191-93AF-4139-9315-07229F4301B1}" type="parTrans" cxnId="{64D7E842-9879-4D59-9FFE-CEA75F1E04FA}">
      <dgm:prSet/>
      <dgm:spPr/>
      <dgm:t>
        <a:bodyPr/>
        <a:lstStyle/>
        <a:p>
          <a:endParaRPr lang="en-US"/>
        </a:p>
      </dgm:t>
    </dgm:pt>
    <dgm:pt modelId="{383E945C-223F-4328-A9DB-1EA044FC835F}" type="sibTrans" cxnId="{64D7E842-9879-4D59-9FFE-CEA75F1E04FA}">
      <dgm:prSet/>
      <dgm:spPr/>
      <dgm:t>
        <a:bodyPr/>
        <a:lstStyle/>
        <a:p>
          <a:endParaRPr lang="en-US"/>
        </a:p>
      </dgm:t>
    </dgm:pt>
    <dgm:pt modelId="{03D17791-11FC-4A91-B365-E65A3BEC259C}">
      <dgm:prSet custT="1"/>
      <dgm:spPr/>
      <dgm:t>
        <a:bodyPr/>
        <a:lstStyle/>
        <a:p>
          <a:r>
            <a:rPr lang="en-US" sz="2000" dirty="0"/>
            <a:t>Creative CV/PESTLE ANALYSIS (Assignment attachments, SWOT analysis, Porters five forces analysis).</a:t>
          </a:r>
        </a:p>
      </dgm:t>
    </dgm:pt>
    <dgm:pt modelId="{392E86FB-E392-4E1F-9E27-5F851003EC79}" type="parTrans" cxnId="{E6E749D5-4B7F-4A05-A91F-4B876CB56C01}">
      <dgm:prSet/>
      <dgm:spPr/>
      <dgm:t>
        <a:bodyPr/>
        <a:lstStyle/>
        <a:p>
          <a:endParaRPr lang="en-US"/>
        </a:p>
      </dgm:t>
    </dgm:pt>
    <dgm:pt modelId="{882ED769-7B48-4300-A4D0-A0C5A715FD2A}" type="sibTrans" cxnId="{E6E749D5-4B7F-4A05-A91F-4B876CB56C01}">
      <dgm:prSet/>
      <dgm:spPr/>
      <dgm:t>
        <a:bodyPr/>
        <a:lstStyle/>
        <a:p>
          <a:endParaRPr lang="en-US"/>
        </a:p>
      </dgm:t>
    </dgm:pt>
    <dgm:pt modelId="{9BB9054B-066A-42DF-86B1-7C126F5B01B4}">
      <dgm:prSet custT="1"/>
      <dgm:spPr/>
      <dgm:t>
        <a:bodyPr/>
        <a:lstStyle/>
        <a:p>
          <a:r>
            <a:rPr lang="en-GB" sz="3600" dirty="0"/>
            <a:t>Logo/Design</a:t>
          </a:r>
          <a:endParaRPr lang="en-US" sz="3600" dirty="0"/>
        </a:p>
      </dgm:t>
    </dgm:pt>
    <dgm:pt modelId="{75309EB6-9426-4794-ABB2-369CF0A6C442}" type="parTrans" cxnId="{F403332A-4CAE-4B53-947F-D3CF80818AD0}">
      <dgm:prSet/>
      <dgm:spPr/>
      <dgm:t>
        <a:bodyPr/>
        <a:lstStyle/>
        <a:p>
          <a:endParaRPr lang="en-US"/>
        </a:p>
      </dgm:t>
    </dgm:pt>
    <dgm:pt modelId="{47AFAAAF-BD22-4363-A70C-21E6F6B42EDF}" type="sibTrans" cxnId="{F403332A-4CAE-4B53-947F-D3CF80818AD0}">
      <dgm:prSet/>
      <dgm:spPr/>
      <dgm:t>
        <a:bodyPr/>
        <a:lstStyle/>
        <a:p>
          <a:endParaRPr lang="en-US"/>
        </a:p>
      </dgm:t>
    </dgm:pt>
    <dgm:pt modelId="{0185A347-DCAF-4F2C-B2ED-045F812F96A9}" type="pres">
      <dgm:prSet presAssocID="{A649F409-0AA6-4738-8BA7-18B91411C335}" presName="linear" presStyleCnt="0">
        <dgm:presLayoutVars>
          <dgm:animLvl val="lvl"/>
          <dgm:resizeHandles val="exact"/>
        </dgm:presLayoutVars>
      </dgm:prSet>
      <dgm:spPr/>
    </dgm:pt>
    <dgm:pt modelId="{268190AB-B801-42C0-83E4-BB03410C2313}" type="pres">
      <dgm:prSet presAssocID="{D3D4D546-C498-4702-937F-6B72F187865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5C75911-1CF7-4275-9777-93DA2B87AA45}" type="pres">
      <dgm:prSet presAssocID="{240B0303-4CC8-4844-A459-1087942F747B}" presName="spacer" presStyleCnt="0"/>
      <dgm:spPr/>
    </dgm:pt>
    <dgm:pt modelId="{66C159C2-FA9B-4F04-9AD5-C08F654AA057}" type="pres">
      <dgm:prSet presAssocID="{D535D351-3EC0-4FDD-BF7D-8E2699EB509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96A5F0B-A04C-4A69-AA49-89A5AEADFEC3}" type="pres">
      <dgm:prSet presAssocID="{F4C3CDC5-6728-4D81-8B8A-6BF9D6015B87}" presName="spacer" presStyleCnt="0"/>
      <dgm:spPr/>
    </dgm:pt>
    <dgm:pt modelId="{3DF99D52-51FE-4992-A914-9E9D877EC09A}" type="pres">
      <dgm:prSet presAssocID="{7A3D7676-9D61-4A16-895F-E274362D562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E3F3DF4-504F-4C67-9B5F-2972DCA6BFC5}" type="pres">
      <dgm:prSet presAssocID="{383E945C-223F-4328-A9DB-1EA044FC835F}" presName="spacer" presStyleCnt="0"/>
      <dgm:spPr/>
    </dgm:pt>
    <dgm:pt modelId="{827EA9DC-BB0B-4D8E-BAF0-C9EA30DC7599}" type="pres">
      <dgm:prSet presAssocID="{03D17791-11FC-4A91-B365-E65A3BEC259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07B840C-1FB4-461C-94D5-2BB5D97632B5}" type="pres">
      <dgm:prSet presAssocID="{882ED769-7B48-4300-A4D0-A0C5A715FD2A}" presName="spacer" presStyleCnt="0"/>
      <dgm:spPr/>
    </dgm:pt>
    <dgm:pt modelId="{3851235C-6528-41A3-954E-AB8EF7B99A39}" type="pres">
      <dgm:prSet presAssocID="{9BB9054B-066A-42DF-86B1-7C126F5B01B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AD14822-2B2B-4C0F-91E1-292C6D15D24C}" type="presOf" srcId="{D3D4D546-C498-4702-937F-6B72F1878654}" destId="{268190AB-B801-42C0-83E4-BB03410C2313}" srcOrd="0" destOrd="0" presId="urn:microsoft.com/office/officeart/2005/8/layout/vList2"/>
    <dgm:cxn modelId="{F403332A-4CAE-4B53-947F-D3CF80818AD0}" srcId="{A649F409-0AA6-4738-8BA7-18B91411C335}" destId="{9BB9054B-066A-42DF-86B1-7C126F5B01B4}" srcOrd="4" destOrd="0" parTransId="{75309EB6-9426-4794-ABB2-369CF0A6C442}" sibTransId="{47AFAAAF-BD22-4363-A70C-21E6F6B42EDF}"/>
    <dgm:cxn modelId="{64D7E842-9879-4D59-9FFE-CEA75F1E04FA}" srcId="{A649F409-0AA6-4738-8BA7-18B91411C335}" destId="{7A3D7676-9D61-4A16-895F-E274362D5629}" srcOrd="2" destOrd="0" parTransId="{D106C191-93AF-4139-9315-07229F4301B1}" sibTransId="{383E945C-223F-4328-A9DB-1EA044FC835F}"/>
    <dgm:cxn modelId="{275DD447-90C2-443F-8243-24769DD5BCEC}" srcId="{A649F409-0AA6-4738-8BA7-18B91411C335}" destId="{D3D4D546-C498-4702-937F-6B72F1878654}" srcOrd="0" destOrd="0" parTransId="{84E5D73B-F26C-4CA4-9706-0BA238F10FD9}" sibTransId="{240B0303-4CC8-4844-A459-1087942F747B}"/>
    <dgm:cxn modelId="{EDE2C669-F6AF-4954-AEB3-8925C6C909DE}" type="presOf" srcId="{9BB9054B-066A-42DF-86B1-7C126F5B01B4}" destId="{3851235C-6528-41A3-954E-AB8EF7B99A39}" srcOrd="0" destOrd="0" presId="urn:microsoft.com/office/officeart/2005/8/layout/vList2"/>
    <dgm:cxn modelId="{B261D181-AAFC-45E8-B1DE-C574C14C640A}" type="presOf" srcId="{D535D351-3EC0-4FDD-BF7D-8E2699EB509F}" destId="{66C159C2-FA9B-4F04-9AD5-C08F654AA057}" srcOrd="0" destOrd="0" presId="urn:microsoft.com/office/officeart/2005/8/layout/vList2"/>
    <dgm:cxn modelId="{F189B2A4-EF85-4974-85E7-AA3C991F3569}" srcId="{A649F409-0AA6-4738-8BA7-18B91411C335}" destId="{D535D351-3EC0-4FDD-BF7D-8E2699EB509F}" srcOrd="1" destOrd="0" parTransId="{028302ED-0A58-412A-939E-2CE2792EC454}" sibTransId="{F4C3CDC5-6728-4D81-8B8A-6BF9D6015B87}"/>
    <dgm:cxn modelId="{E6E749D5-4B7F-4A05-A91F-4B876CB56C01}" srcId="{A649F409-0AA6-4738-8BA7-18B91411C335}" destId="{03D17791-11FC-4A91-B365-E65A3BEC259C}" srcOrd="3" destOrd="0" parTransId="{392E86FB-E392-4E1F-9E27-5F851003EC79}" sibTransId="{882ED769-7B48-4300-A4D0-A0C5A715FD2A}"/>
    <dgm:cxn modelId="{D87324E9-5AB0-4592-9F81-B1E92168EBCD}" type="presOf" srcId="{7A3D7676-9D61-4A16-895F-E274362D5629}" destId="{3DF99D52-51FE-4992-A914-9E9D877EC09A}" srcOrd="0" destOrd="0" presId="urn:microsoft.com/office/officeart/2005/8/layout/vList2"/>
    <dgm:cxn modelId="{F2719FEA-1922-4B23-8BA1-B8D382EE1A84}" type="presOf" srcId="{A649F409-0AA6-4738-8BA7-18B91411C335}" destId="{0185A347-DCAF-4F2C-B2ED-045F812F96A9}" srcOrd="0" destOrd="0" presId="urn:microsoft.com/office/officeart/2005/8/layout/vList2"/>
    <dgm:cxn modelId="{22A404FD-1476-4EDA-ACDD-C57D86B3FFE7}" type="presOf" srcId="{03D17791-11FC-4A91-B365-E65A3BEC259C}" destId="{827EA9DC-BB0B-4D8E-BAF0-C9EA30DC7599}" srcOrd="0" destOrd="0" presId="urn:microsoft.com/office/officeart/2005/8/layout/vList2"/>
    <dgm:cxn modelId="{755B846B-FCF5-4C2F-B8F0-740279DCA549}" type="presParOf" srcId="{0185A347-DCAF-4F2C-B2ED-045F812F96A9}" destId="{268190AB-B801-42C0-83E4-BB03410C2313}" srcOrd="0" destOrd="0" presId="urn:microsoft.com/office/officeart/2005/8/layout/vList2"/>
    <dgm:cxn modelId="{37117E28-AB44-4CB2-A6DB-605D634F0399}" type="presParOf" srcId="{0185A347-DCAF-4F2C-B2ED-045F812F96A9}" destId="{25C75911-1CF7-4275-9777-93DA2B87AA45}" srcOrd="1" destOrd="0" presId="urn:microsoft.com/office/officeart/2005/8/layout/vList2"/>
    <dgm:cxn modelId="{0DA964C2-2ACF-467B-88CF-9EAC6B4F9111}" type="presParOf" srcId="{0185A347-DCAF-4F2C-B2ED-045F812F96A9}" destId="{66C159C2-FA9B-4F04-9AD5-C08F654AA057}" srcOrd="2" destOrd="0" presId="urn:microsoft.com/office/officeart/2005/8/layout/vList2"/>
    <dgm:cxn modelId="{E87BB6DE-4283-456D-B9B0-E9C9B7DE99EA}" type="presParOf" srcId="{0185A347-DCAF-4F2C-B2ED-045F812F96A9}" destId="{096A5F0B-A04C-4A69-AA49-89A5AEADFEC3}" srcOrd="3" destOrd="0" presId="urn:microsoft.com/office/officeart/2005/8/layout/vList2"/>
    <dgm:cxn modelId="{FA3EABBD-A964-41A0-AE40-33540E78AC4D}" type="presParOf" srcId="{0185A347-DCAF-4F2C-B2ED-045F812F96A9}" destId="{3DF99D52-51FE-4992-A914-9E9D877EC09A}" srcOrd="4" destOrd="0" presId="urn:microsoft.com/office/officeart/2005/8/layout/vList2"/>
    <dgm:cxn modelId="{26C15EFB-EDF5-4617-8053-3A7438D826E7}" type="presParOf" srcId="{0185A347-DCAF-4F2C-B2ED-045F812F96A9}" destId="{BE3F3DF4-504F-4C67-9B5F-2972DCA6BFC5}" srcOrd="5" destOrd="0" presId="urn:microsoft.com/office/officeart/2005/8/layout/vList2"/>
    <dgm:cxn modelId="{28ACDD9F-8032-490D-BC7C-99280F7B469E}" type="presParOf" srcId="{0185A347-DCAF-4F2C-B2ED-045F812F96A9}" destId="{827EA9DC-BB0B-4D8E-BAF0-C9EA30DC7599}" srcOrd="6" destOrd="0" presId="urn:microsoft.com/office/officeart/2005/8/layout/vList2"/>
    <dgm:cxn modelId="{59796D33-A0B8-43BC-B0D7-9323AD30A225}" type="presParOf" srcId="{0185A347-DCAF-4F2C-B2ED-045F812F96A9}" destId="{207B840C-1FB4-461C-94D5-2BB5D97632B5}" srcOrd="7" destOrd="0" presId="urn:microsoft.com/office/officeart/2005/8/layout/vList2"/>
    <dgm:cxn modelId="{9E48CAFD-B85E-4715-BD17-5333CB01D747}" type="presParOf" srcId="{0185A347-DCAF-4F2C-B2ED-045F812F96A9}" destId="{3851235C-6528-41A3-954E-AB8EF7B99A3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C768FF-0E3E-427C-B960-C56D0DA8C88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3E5CC7A-C410-4AC5-B87D-92C3BBC0616F}">
      <dgm:prSet/>
      <dgm:spPr/>
      <dgm:t>
        <a:bodyPr/>
        <a:lstStyle/>
        <a:p>
          <a:r>
            <a:rPr lang="en-GB" b="1"/>
            <a:t>Why?</a:t>
          </a:r>
          <a:endParaRPr lang="en-US"/>
        </a:p>
      </dgm:t>
    </dgm:pt>
    <dgm:pt modelId="{6BF3CE8B-7994-441F-BF7A-92A97FCA1414}" type="parTrans" cxnId="{D2DE2AC8-DBD7-432B-B4DE-8B36CC1F3CAC}">
      <dgm:prSet/>
      <dgm:spPr/>
      <dgm:t>
        <a:bodyPr/>
        <a:lstStyle/>
        <a:p>
          <a:endParaRPr lang="en-US"/>
        </a:p>
      </dgm:t>
    </dgm:pt>
    <dgm:pt modelId="{EBC8B049-E089-45BE-867F-254DBD8FD087}" type="sibTrans" cxnId="{D2DE2AC8-DBD7-432B-B4DE-8B36CC1F3CAC}">
      <dgm:prSet/>
      <dgm:spPr/>
      <dgm:t>
        <a:bodyPr/>
        <a:lstStyle/>
        <a:p>
          <a:endParaRPr lang="en-US"/>
        </a:p>
      </dgm:t>
    </dgm:pt>
    <dgm:pt modelId="{467593D5-4EE9-42B3-93F1-28E8162AAB5A}">
      <dgm:prSet/>
      <dgm:spPr/>
      <dgm:t>
        <a:bodyPr/>
        <a:lstStyle/>
        <a:p>
          <a:r>
            <a:rPr lang="en-GB" b="1" dirty="0"/>
            <a:t>Establish competitive advantage through human resource – skills, ability, talents, creativity!</a:t>
          </a:r>
          <a:endParaRPr lang="en-US" b="1" dirty="0"/>
        </a:p>
      </dgm:t>
    </dgm:pt>
    <dgm:pt modelId="{592646A9-E5A3-43DC-8EF6-B095215967BF}" type="parTrans" cxnId="{D05FB892-AC30-4BD0-8FC8-96200D89A416}">
      <dgm:prSet/>
      <dgm:spPr/>
      <dgm:t>
        <a:bodyPr/>
        <a:lstStyle/>
        <a:p>
          <a:endParaRPr lang="en-US"/>
        </a:p>
      </dgm:t>
    </dgm:pt>
    <dgm:pt modelId="{1D174B92-CE72-4065-A3A5-EC718164C9B0}" type="sibTrans" cxnId="{D05FB892-AC30-4BD0-8FC8-96200D89A416}">
      <dgm:prSet/>
      <dgm:spPr/>
      <dgm:t>
        <a:bodyPr/>
        <a:lstStyle/>
        <a:p>
          <a:endParaRPr lang="en-US"/>
        </a:p>
      </dgm:t>
    </dgm:pt>
    <dgm:pt modelId="{C9E93C34-832B-4843-A787-651F7D16E1B1}">
      <dgm:prSet/>
      <dgm:spPr/>
      <dgm:t>
        <a:bodyPr/>
        <a:lstStyle/>
        <a:p>
          <a:r>
            <a:rPr lang="en-GB" b="1" dirty="0"/>
            <a:t>What are the roles and responsibilities? Is it fair? Is it clear? Can individuals be held accountable? Is their place in the company justified?</a:t>
          </a:r>
          <a:endParaRPr lang="en-US" b="1" dirty="0"/>
        </a:p>
      </dgm:t>
    </dgm:pt>
    <dgm:pt modelId="{662D6BA6-2D68-4911-90DA-4965B071F3A7}" type="parTrans" cxnId="{80585B93-1EA7-4271-B28C-EDD2A9E8D353}">
      <dgm:prSet/>
      <dgm:spPr/>
      <dgm:t>
        <a:bodyPr/>
        <a:lstStyle/>
        <a:p>
          <a:endParaRPr lang="en-US"/>
        </a:p>
      </dgm:t>
    </dgm:pt>
    <dgm:pt modelId="{E95EBC62-6B89-44D5-8822-FAF95472C34B}" type="sibTrans" cxnId="{80585B93-1EA7-4271-B28C-EDD2A9E8D353}">
      <dgm:prSet/>
      <dgm:spPr/>
      <dgm:t>
        <a:bodyPr/>
        <a:lstStyle/>
        <a:p>
          <a:endParaRPr lang="en-US"/>
        </a:p>
      </dgm:t>
    </dgm:pt>
    <dgm:pt modelId="{AFDAF6F0-9BFD-43FE-BB14-F317B52EFDA9}">
      <dgm:prSet/>
      <dgm:spPr/>
      <dgm:t>
        <a:bodyPr/>
        <a:lstStyle/>
        <a:p>
          <a:r>
            <a:rPr lang="en-GB" b="1" dirty="0"/>
            <a:t>What’s missing? How do fill the skills gaps?</a:t>
          </a:r>
          <a:br>
            <a:rPr lang="en-GB" b="1" dirty="0"/>
          </a:br>
          <a:r>
            <a:rPr lang="en-GB" b="1" dirty="0"/>
            <a:t>(Employ, train, outsource, etc)</a:t>
          </a:r>
          <a:endParaRPr lang="en-US" b="1" dirty="0"/>
        </a:p>
      </dgm:t>
    </dgm:pt>
    <dgm:pt modelId="{9CFAA1FF-F81A-42A5-8B8B-D90C637A8BF7}" type="parTrans" cxnId="{4F65FEB5-4810-44FD-8D69-7C48664231BE}">
      <dgm:prSet/>
      <dgm:spPr/>
      <dgm:t>
        <a:bodyPr/>
        <a:lstStyle/>
        <a:p>
          <a:endParaRPr lang="en-US"/>
        </a:p>
      </dgm:t>
    </dgm:pt>
    <dgm:pt modelId="{86767DB8-8B06-4C67-93AC-20404ED1B9FC}" type="sibTrans" cxnId="{4F65FEB5-4810-44FD-8D69-7C48664231BE}">
      <dgm:prSet/>
      <dgm:spPr/>
      <dgm:t>
        <a:bodyPr/>
        <a:lstStyle/>
        <a:p>
          <a:endParaRPr lang="en-US"/>
        </a:p>
      </dgm:t>
    </dgm:pt>
    <dgm:pt modelId="{DB7454A6-448E-4767-8C62-52AC51512890}" type="pres">
      <dgm:prSet presAssocID="{1DC768FF-0E3E-427C-B960-C56D0DA8C88F}" presName="linear" presStyleCnt="0">
        <dgm:presLayoutVars>
          <dgm:animLvl val="lvl"/>
          <dgm:resizeHandles val="exact"/>
        </dgm:presLayoutVars>
      </dgm:prSet>
      <dgm:spPr/>
    </dgm:pt>
    <dgm:pt modelId="{31C3B7E9-0B09-44E3-BE6D-B160C4373413}" type="pres">
      <dgm:prSet presAssocID="{93E5CC7A-C410-4AC5-B87D-92C3BBC0616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F58A2F4-4137-4B76-83DC-A38E0A696465}" type="pres">
      <dgm:prSet presAssocID="{93E5CC7A-C410-4AC5-B87D-92C3BBC0616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66DF118-7FAD-40E5-97E6-52E27DE31FE1}" type="presOf" srcId="{93E5CC7A-C410-4AC5-B87D-92C3BBC0616F}" destId="{31C3B7E9-0B09-44E3-BE6D-B160C4373413}" srcOrd="0" destOrd="0" presId="urn:microsoft.com/office/officeart/2005/8/layout/vList2"/>
    <dgm:cxn modelId="{243CFD22-BA38-4A28-B1F0-B46DA3843E8A}" type="presOf" srcId="{AFDAF6F0-9BFD-43FE-BB14-F317B52EFDA9}" destId="{3F58A2F4-4137-4B76-83DC-A38E0A696465}" srcOrd="0" destOrd="2" presId="urn:microsoft.com/office/officeart/2005/8/layout/vList2"/>
    <dgm:cxn modelId="{A823E689-7B68-4003-9858-514EE491B775}" type="presOf" srcId="{C9E93C34-832B-4843-A787-651F7D16E1B1}" destId="{3F58A2F4-4137-4B76-83DC-A38E0A696465}" srcOrd="0" destOrd="1" presId="urn:microsoft.com/office/officeart/2005/8/layout/vList2"/>
    <dgm:cxn modelId="{D05FB892-AC30-4BD0-8FC8-96200D89A416}" srcId="{93E5CC7A-C410-4AC5-B87D-92C3BBC0616F}" destId="{467593D5-4EE9-42B3-93F1-28E8162AAB5A}" srcOrd="0" destOrd="0" parTransId="{592646A9-E5A3-43DC-8EF6-B095215967BF}" sibTransId="{1D174B92-CE72-4065-A3A5-EC718164C9B0}"/>
    <dgm:cxn modelId="{80585B93-1EA7-4271-B28C-EDD2A9E8D353}" srcId="{93E5CC7A-C410-4AC5-B87D-92C3BBC0616F}" destId="{C9E93C34-832B-4843-A787-651F7D16E1B1}" srcOrd="1" destOrd="0" parTransId="{662D6BA6-2D68-4911-90DA-4965B071F3A7}" sibTransId="{E95EBC62-6B89-44D5-8822-FAF95472C34B}"/>
    <dgm:cxn modelId="{4F65FEB5-4810-44FD-8D69-7C48664231BE}" srcId="{93E5CC7A-C410-4AC5-B87D-92C3BBC0616F}" destId="{AFDAF6F0-9BFD-43FE-BB14-F317B52EFDA9}" srcOrd="2" destOrd="0" parTransId="{9CFAA1FF-F81A-42A5-8B8B-D90C637A8BF7}" sibTransId="{86767DB8-8B06-4C67-93AC-20404ED1B9FC}"/>
    <dgm:cxn modelId="{D2DE2AC8-DBD7-432B-B4DE-8B36CC1F3CAC}" srcId="{1DC768FF-0E3E-427C-B960-C56D0DA8C88F}" destId="{93E5CC7A-C410-4AC5-B87D-92C3BBC0616F}" srcOrd="0" destOrd="0" parTransId="{6BF3CE8B-7994-441F-BF7A-92A97FCA1414}" sibTransId="{EBC8B049-E089-45BE-867F-254DBD8FD087}"/>
    <dgm:cxn modelId="{453BA0DB-28C2-4CBA-957A-906EDD1950E8}" type="presOf" srcId="{1DC768FF-0E3E-427C-B960-C56D0DA8C88F}" destId="{DB7454A6-448E-4767-8C62-52AC51512890}" srcOrd="0" destOrd="0" presId="urn:microsoft.com/office/officeart/2005/8/layout/vList2"/>
    <dgm:cxn modelId="{1E5BBFED-9F36-4D1F-A6E9-B47D98EE2CF3}" type="presOf" srcId="{467593D5-4EE9-42B3-93F1-28E8162AAB5A}" destId="{3F58A2F4-4137-4B76-83DC-A38E0A696465}" srcOrd="0" destOrd="0" presId="urn:microsoft.com/office/officeart/2005/8/layout/vList2"/>
    <dgm:cxn modelId="{63975C4E-DF91-42AC-875E-33F013513FC6}" type="presParOf" srcId="{DB7454A6-448E-4767-8C62-52AC51512890}" destId="{31C3B7E9-0B09-44E3-BE6D-B160C4373413}" srcOrd="0" destOrd="0" presId="urn:microsoft.com/office/officeart/2005/8/layout/vList2"/>
    <dgm:cxn modelId="{1B395439-2DA6-4DB1-9B79-EFFC450339A4}" type="presParOf" srcId="{DB7454A6-448E-4767-8C62-52AC51512890}" destId="{3F58A2F4-4137-4B76-83DC-A38E0A69646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190AB-B801-42C0-83E4-BB03410C2313}">
      <dsp:nvSpPr>
        <dsp:cNvPr id="0" name=""/>
        <dsp:cNvSpPr/>
      </dsp:nvSpPr>
      <dsp:spPr>
        <a:xfrm>
          <a:off x="0" y="2085"/>
          <a:ext cx="5141912" cy="107163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 relevant cover image</a:t>
          </a:r>
          <a:endParaRPr lang="en-US" sz="2800" kern="1200" dirty="0"/>
        </a:p>
      </dsp:txBody>
      <dsp:txXfrm>
        <a:off x="52313" y="54398"/>
        <a:ext cx="5037286" cy="967012"/>
      </dsp:txXfrm>
    </dsp:sp>
    <dsp:sp modelId="{66C159C2-FA9B-4F04-9AD5-C08F654AA057}">
      <dsp:nvSpPr>
        <dsp:cNvPr id="0" name=""/>
        <dsp:cNvSpPr/>
      </dsp:nvSpPr>
      <dsp:spPr>
        <a:xfrm>
          <a:off x="0" y="1084889"/>
          <a:ext cx="5141912" cy="107163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76947"/>
                <a:satOff val="-10882"/>
                <a:lumOff val="4020"/>
                <a:alphaOff val="0"/>
                <a:shade val="36000"/>
                <a:satMod val="120000"/>
              </a:schemeClr>
              <a:schemeClr val="accent2">
                <a:hueOff val="476947"/>
                <a:satOff val="-10882"/>
                <a:lumOff val="402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Concept Overview </a:t>
          </a:r>
          <a:br>
            <a:rPr lang="en-GB" sz="1800" kern="1200" dirty="0"/>
          </a:br>
          <a:r>
            <a:rPr lang="en-GB" sz="1800" kern="1200" dirty="0"/>
            <a:t>(help us understand your idea, the opportunities, the problems it solves, include any early research)</a:t>
          </a:r>
          <a:endParaRPr lang="en-US" sz="1800" kern="1200" dirty="0"/>
        </a:p>
      </dsp:txBody>
      <dsp:txXfrm>
        <a:off x="52313" y="1137202"/>
        <a:ext cx="5037286" cy="967012"/>
      </dsp:txXfrm>
    </dsp:sp>
    <dsp:sp modelId="{3DF99D52-51FE-4992-A914-9E9D877EC09A}">
      <dsp:nvSpPr>
        <dsp:cNvPr id="0" name=""/>
        <dsp:cNvSpPr/>
      </dsp:nvSpPr>
      <dsp:spPr>
        <a:xfrm>
          <a:off x="0" y="2167693"/>
          <a:ext cx="5141912" cy="107163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Keywords (industry, location, etc</a:t>
          </a:r>
          <a:r>
            <a:rPr lang="en-GB" sz="500" kern="1200" dirty="0"/>
            <a:t>)</a:t>
          </a:r>
          <a:endParaRPr lang="en-US" sz="500" kern="1200" dirty="0"/>
        </a:p>
      </dsp:txBody>
      <dsp:txXfrm>
        <a:off x="52313" y="2220006"/>
        <a:ext cx="5037286" cy="967012"/>
      </dsp:txXfrm>
    </dsp:sp>
    <dsp:sp modelId="{827EA9DC-BB0B-4D8E-BAF0-C9EA30DC7599}">
      <dsp:nvSpPr>
        <dsp:cNvPr id="0" name=""/>
        <dsp:cNvSpPr/>
      </dsp:nvSpPr>
      <dsp:spPr>
        <a:xfrm>
          <a:off x="0" y="3250497"/>
          <a:ext cx="5141912" cy="107163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30842"/>
                <a:satOff val="-32646"/>
                <a:lumOff val="12059"/>
                <a:alphaOff val="0"/>
                <a:shade val="36000"/>
                <a:satMod val="120000"/>
              </a:schemeClr>
              <a:schemeClr val="accent2">
                <a:hueOff val="1430842"/>
                <a:satOff val="-32646"/>
                <a:lumOff val="1205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Creative CV/PESTLE ANALYSIS (Assignment attachments, SWOT analysis, Porters five forces analysis).</a:t>
          </a:r>
        </a:p>
      </dsp:txBody>
      <dsp:txXfrm>
        <a:off x="52313" y="3302810"/>
        <a:ext cx="5037286" cy="967012"/>
      </dsp:txXfrm>
    </dsp:sp>
    <dsp:sp modelId="{3851235C-6528-41A3-954E-AB8EF7B99A39}">
      <dsp:nvSpPr>
        <dsp:cNvPr id="0" name=""/>
        <dsp:cNvSpPr/>
      </dsp:nvSpPr>
      <dsp:spPr>
        <a:xfrm>
          <a:off x="0" y="4333301"/>
          <a:ext cx="5141912" cy="107163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Logo/Design</a:t>
          </a:r>
          <a:endParaRPr lang="en-US" sz="3600" kern="1200" dirty="0"/>
        </a:p>
      </dsp:txBody>
      <dsp:txXfrm>
        <a:off x="52313" y="4385614"/>
        <a:ext cx="5037286" cy="9670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C3B7E9-0B09-44E3-BE6D-B160C4373413}">
      <dsp:nvSpPr>
        <dsp:cNvPr id="0" name=""/>
        <dsp:cNvSpPr/>
      </dsp:nvSpPr>
      <dsp:spPr>
        <a:xfrm>
          <a:off x="0" y="94862"/>
          <a:ext cx="5141912" cy="725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Why?</a:t>
          </a:r>
          <a:endParaRPr lang="en-US" sz="3100" kern="1200"/>
        </a:p>
      </dsp:txBody>
      <dsp:txXfrm>
        <a:off x="35411" y="130273"/>
        <a:ext cx="5071090" cy="654577"/>
      </dsp:txXfrm>
    </dsp:sp>
    <dsp:sp modelId="{3F58A2F4-4137-4B76-83DC-A38E0A696465}">
      <dsp:nvSpPr>
        <dsp:cNvPr id="0" name=""/>
        <dsp:cNvSpPr/>
      </dsp:nvSpPr>
      <dsp:spPr>
        <a:xfrm>
          <a:off x="0" y="820262"/>
          <a:ext cx="5141912" cy="449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56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Establish competitive advantage through human resource – skills, ability, talents, creativity!</a:t>
          </a:r>
          <a:endParaRPr lang="en-US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What are the roles and responsibilities? Is it fair? Is it clear? Can individuals be held accountable? Is their place in the company justified?</a:t>
          </a:r>
          <a:endParaRPr lang="en-US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What’s missing? How do fill the skills gaps?</a:t>
          </a:r>
          <a:br>
            <a:rPr lang="en-GB" sz="2400" b="1" kern="1200" dirty="0"/>
          </a:br>
          <a:r>
            <a:rPr lang="en-GB" sz="2400" b="1" kern="1200" dirty="0"/>
            <a:t>(Employ, train, outsource, etc)</a:t>
          </a:r>
          <a:endParaRPr lang="en-US" sz="2400" b="1" kern="1200" dirty="0"/>
        </a:p>
      </dsp:txBody>
      <dsp:txXfrm>
        <a:off x="0" y="820262"/>
        <a:ext cx="5141912" cy="44919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3/11/2019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07/relationships/hdphoto" Target="../media/hdphoto3.wdp"/><Relationship Id="rId7" Type="http://schemas.openxmlformats.org/officeDocument/2006/relationships/diagramLayout" Target="../diagrams/layout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microsoft.com/office/2007/relationships/hdphoto" Target="../media/hdphoto2.wdp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microsoft.com/office/2007/relationships/hdphoto" Target="../media/hdphoto3.wdp"/><Relationship Id="rId7" Type="http://schemas.openxmlformats.org/officeDocument/2006/relationships/diagramLayout" Target="../diagrams/layout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microsoft.com/office/2007/relationships/hdphoto" Target="../media/hdphoto2.wdp"/><Relationship Id="rId10" Type="http://schemas.microsoft.com/office/2007/relationships/diagramDrawing" Target="../diagrams/drawing2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10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12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2BDF3-326F-4DD3-9CEC-746C4D2D35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6516241" cy="5571066"/>
          </a:xfrm>
        </p:spPr>
        <p:txBody>
          <a:bodyPr>
            <a:normAutofit/>
          </a:bodyPr>
          <a:lstStyle/>
          <a:p>
            <a:pPr algn="r"/>
            <a:r>
              <a:rPr lang="en-US" sz="8800"/>
              <a:t>Business, marketing and Self-Promotion</a:t>
            </a:r>
            <a:endParaRPr lang="en-GB" sz="8800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702709" y="3388657"/>
            <a:ext cx="36576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AB5B6FA-7B4F-437A-9C78-144C7DCD1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3595" y="1903304"/>
            <a:ext cx="3051394" cy="3051388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4199C21-6AE0-4F6F-AA96-6FFF97BB9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95024" y="2064730"/>
            <a:ext cx="2728540" cy="2728536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2DBA5-4D1B-4263-AD95-C91A897D25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5025" y="2064730"/>
            <a:ext cx="2728540" cy="2728536"/>
          </a:xfrm>
        </p:spPr>
        <p:txBody>
          <a:bodyPr anchor="ctr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By Kierran Tomkins 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602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A59CA-9E50-4DA6-AB6A-5515415C9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Simply do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A6C21-881A-4D02-B1B8-6153B3492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4773168" cy="405079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solidFill>
                  <a:srgbClr val="002060"/>
                </a:solidFill>
              </a:rPr>
              <a:t>http://app.simplydo.io/new/uwtsd</a:t>
            </a:r>
            <a:br>
              <a:rPr lang="en-GB" sz="3200" b="1" u="sng" dirty="0">
                <a:solidFill>
                  <a:srgbClr val="002060"/>
                </a:solidFill>
              </a:rPr>
            </a:br>
            <a:r>
              <a:rPr lang="en-GB" dirty="0"/>
              <a:t>(make sure you click and add yourself to our group)</a:t>
            </a:r>
          </a:p>
          <a:p>
            <a:pPr marL="0" indent="0">
              <a:buNone/>
            </a:pPr>
            <a:r>
              <a:rPr lang="en-GB" b="1" dirty="0"/>
              <a:t>Competition </a:t>
            </a:r>
          </a:p>
          <a:p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80BE174-748D-4E57-8FBF-1253E0286E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5080" y="2274113"/>
            <a:ext cx="4773168" cy="381853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3365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D7A22-8220-4A5A-A983-A10FC28C0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4" y="2591046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8000" dirty="0">
                <a:solidFill>
                  <a:srgbClr val="FFFFFF"/>
                </a:solidFill>
              </a:rPr>
              <a:t>Recap!</a:t>
            </a:r>
            <a:br>
              <a:rPr lang="en-US" sz="3000" dirty="0">
                <a:solidFill>
                  <a:srgbClr val="FFFFFF"/>
                </a:solidFill>
              </a:rPr>
            </a:br>
            <a:endParaRPr lang="en-GB" sz="3000" dirty="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98A357C-4D66-4421-9471-628382A2A3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3658582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477316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0DD555-6368-46D0-953A-E92C493EE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dirty="0"/>
              <a:t>Compatibility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7410E4-4662-4410-9AED-22AEF4A1D91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004" t="26187" r="50001" b="32732"/>
          <a:stretch/>
        </p:blipFill>
        <p:spPr>
          <a:xfrm>
            <a:off x="681970" y="640080"/>
            <a:ext cx="3626160" cy="5588101"/>
          </a:xfrm>
          <a:prstGeom prst="rect">
            <a:avLst/>
          </a:prstGeom>
        </p:spPr>
      </p:pic>
      <p:sp>
        <p:nvSpPr>
          <p:cNvPr id="4" name="Text Box 3">
            <a:extLst>
              <a:ext uri="{FF2B5EF4-FFF2-40B4-BE49-F238E27FC236}">
                <a16:creationId xmlns:a16="http://schemas.microsoft.com/office/drawing/2014/main" id="{DA818923-87D4-4E5C-AF20-2E1C96C4A208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4970109" y="2121408"/>
            <a:ext cx="6730276" cy="4050792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3200" b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Simply Do Ideas: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3200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Sell yourself!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3200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Key attributes fitting to the concept.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3200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What’s your USP?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dirty="0"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32835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C47D9-3DDF-4A70-8E58-6FE3CCA46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</a:rPr>
              <a:t>Compatibility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endParaRPr lang="en-GB" sz="3000" dirty="0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425855-6262-4785-930B-82EE922A86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786335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065976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BD755-48AA-4F93-BCBA-90D37CEF8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Compatibility section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431AF-BBE8-41CC-BC91-7BD3D8DF2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Passion – your drive and motivation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Resilience – problem solving, determination, will you give up?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Communication – can you sell the business, engage, marketing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Planning – logical thinking, risk-free, future proofing</a:t>
            </a:r>
          </a:p>
          <a:p>
            <a:pPr marL="514350" indent="-51435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Network – your support network, advice and guidance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B1D44C-0A8A-4F5F-9696-BCD24EA917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2" t="24144" r="4872" b="48589"/>
          <a:stretch/>
        </p:blipFill>
        <p:spPr>
          <a:xfrm>
            <a:off x="83976" y="4609322"/>
            <a:ext cx="11983820" cy="2108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356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CC332-2393-41D6-AB7E-51520E8AF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Compatibility </a:t>
            </a:r>
            <a:endParaRPr lang="en-GB" dirty="0"/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8A266893-AF44-4988-84C5-5B2CC9C3DECD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1063752" y="1725484"/>
            <a:ext cx="10058400" cy="824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1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Networks: </a:t>
            </a:r>
            <a:r>
              <a:rPr lang="en-GB" sz="2800" dirty="0">
                <a:solidFill>
                  <a:srgbClr val="FF0000"/>
                </a:solidFill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who would be in your support network?</a:t>
            </a:r>
          </a:p>
          <a:p>
            <a:pPr eaLnBrk="0" hangingPunct="0">
              <a:spcBef>
                <a:spcPct val="50000"/>
              </a:spcBef>
            </a:pPr>
            <a:endParaRPr lang="en-GB" sz="1600" dirty="0">
              <a:solidFill>
                <a:srgbClr val="00B0F0"/>
              </a:solidFill>
              <a:latin typeface="Calibri" pitchFamily="34" charset="0"/>
              <a:ea typeface="ＭＳ Ｐゴシック" pitchFamily="-112" charset="-128"/>
              <a:cs typeface="Calibri" pitchFamily="34" charset="0"/>
            </a:endParaRP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CF754D64-244B-4E0D-A68F-066374FF14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1677" y="2137903"/>
            <a:ext cx="9890475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3">
            <a:spAutoFit/>
          </a:bodyPr>
          <a:lstStyle/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Friends &amp; Family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Business owners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Academics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Uni Enterprise advisers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Business Wales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Business advisers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Accountants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Solicitors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Industry employees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Fellow students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Big Ideas Wales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Funders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Freelance agencies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Suppliers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Buyers/customers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Journalists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Business networks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LinkedIn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Social media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Mentors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Careers Advisors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Third sector specialists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Banks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Competitors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Complimentary services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 Memberships/Unions. 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i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Anyone else...</a:t>
            </a:r>
          </a:p>
        </p:txBody>
      </p:sp>
    </p:spTree>
    <p:extLst>
      <p:ext uri="{BB962C8B-B14F-4D97-AF65-F5344CB8AC3E}">
        <p14:creationId xmlns:p14="http://schemas.microsoft.com/office/powerpoint/2010/main" val="354811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5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5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7500"/>
                            </p:stCondLst>
                            <p:childTnLst>
                              <p:par>
                                <p:cTn id="5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5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0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9500"/>
                            </p:stCondLst>
                            <p:childTnLst>
                              <p:par>
                                <p:cTn id="6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0"/>
                            </p:stCondLst>
                            <p:childTnLst>
                              <p:par>
                                <p:cTn id="7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500"/>
                            </p:stCondLst>
                            <p:childTnLst>
                              <p:par>
                                <p:cTn id="7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10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1500"/>
                            </p:stCondLst>
                            <p:childTnLst>
                              <p:par>
                                <p:cTn id="8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2000"/>
                            </p:stCondLst>
                            <p:childTnLst>
                              <p:par>
                                <p:cTn id="8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2500"/>
                            </p:stCondLst>
                            <p:childTnLst>
                              <p:par>
                                <p:cTn id="8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84AF08-869C-45CE-B6C7-50A287092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6"/>
            <a:ext cx="3686312" cy="5528734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Compatibility</a:t>
            </a:r>
            <a:r>
              <a:rPr lang="en-US" sz="4800" dirty="0">
                <a:solidFill>
                  <a:srgbClr val="FFFFFF"/>
                </a:solidFill>
              </a:rPr>
              <a:t> 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AD379193-237F-4201-BAE7-5B8F16DA358D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5053780" y="599768"/>
            <a:ext cx="6074467" cy="5572432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b="1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Networking</a:t>
            </a:r>
          </a:p>
          <a:p>
            <a:pPr eaLnBrk="0" hangingPunct="0">
              <a:spcBef>
                <a:spcPct val="50000"/>
              </a:spcBef>
            </a:pPr>
            <a:r>
              <a:rPr lang="en-GB" i="1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Question – what is social networking?</a:t>
            </a:r>
          </a:p>
          <a:p>
            <a:pPr eaLnBrk="0" hangingPunct="0">
              <a:spcBef>
                <a:spcPct val="50000"/>
              </a:spcBef>
            </a:pPr>
            <a:r>
              <a:rPr lang="en-GB" b="1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is business networking then?</a:t>
            </a:r>
          </a:p>
          <a:p>
            <a:pPr eaLnBrk="0" hangingPunct="0">
              <a:spcBef>
                <a:spcPct val="50000"/>
              </a:spcBef>
            </a:pPr>
            <a:r>
              <a:rPr lang="en-GB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- An offline business tool for creating competitive advantage</a:t>
            </a:r>
          </a:p>
          <a:p>
            <a:pPr eaLnBrk="0" hangingPunct="0">
              <a:spcBef>
                <a:spcPct val="50000"/>
              </a:spcBef>
            </a:pPr>
            <a:r>
              <a:rPr lang="en-GB" b="1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Why do companies/business owners go networking?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Growth (sales/referrals)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Marketing (awareness, promotion, reputation, credibility, competition)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u="sng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Knowledge &amp; Collaboration</a:t>
            </a:r>
            <a:r>
              <a:rPr lang="en-GB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 (key for start-ups – advice and guidance)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Social Engagement (business can be a lonely place!)</a:t>
            </a:r>
          </a:p>
          <a:p>
            <a:pPr marL="457200" indent="-45720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Self-confidence (communication skills, business idea and success)</a:t>
            </a:r>
          </a:p>
        </p:txBody>
      </p:sp>
    </p:spTree>
    <p:extLst>
      <p:ext uri="{BB962C8B-B14F-4D97-AF65-F5344CB8AC3E}">
        <p14:creationId xmlns:p14="http://schemas.microsoft.com/office/powerpoint/2010/main" val="4024790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4664CB4-B2D2-4732-AB2C-939321E99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03168EC-D910-4109-8158-A433124BB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2EB50A5-ED88-4DB9-A0A0-1370FEEE6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3" y="1110053"/>
            <a:ext cx="663143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5D9283-C95F-4125-A835-F4F86E629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8156" y="1432223"/>
            <a:ext cx="5965470" cy="3357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8000" dirty="0">
                <a:blipFill dpi="0" rotWithShape="1">
                  <a:blip r:embed="rId4">
                    <a:extLst/>
                  </a:blip>
                  <a:srcRect/>
                  <a:tile tx="6350" ty="-127000" sx="65000" sy="64000" flip="none" algn="tl"/>
                </a:blipFill>
              </a:rPr>
              <a:t>The elevator pitch, Task (1)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E7EDF-8722-4605-A072-43E9882DE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8156" y="4790199"/>
            <a:ext cx="5965470" cy="6687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900">
                <a:solidFill>
                  <a:srgbClr val="000000"/>
                </a:solidFill>
              </a:rPr>
              <a:t>Create and present a 30 second elevator pitch selling yourself, your service or business. (20mins) </a:t>
            </a:r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F2337431-2B3F-4191-8BB4-8106E9D83D3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55117" y="1702032"/>
            <a:ext cx="3416725" cy="3416725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AA47C27-8894-42A7-8D01-C902DA9B7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B4BD81D-EAC7-4C48-A5FD-A1156EC84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CAF43F4-8892-4C5D-A8ED-C423F5175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2D028E2F-5F35-49A4-86F5-81814931EB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41691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EB384DB2-5DBE-4000-BBD8-68F4A6F35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8497EEB-0DDE-4044-AAB7-89950405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72078"/>
            <a:ext cx="12192000" cy="309575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91D5588-0A43-44F8-8BF9-4BD0CB073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5590" y="5111496"/>
            <a:ext cx="1080904" cy="1080902"/>
            <a:chOff x="9685338" y="4460675"/>
            <a:chExt cx="1080904" cy="1080902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C96F04B2-EA02-4F51-91CB-9399DBE72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524F9A86-344F-4139-A831-9D8F3E0EE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B13751F-DD48-41D7-ADC6-DDC1DBE77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5" y="3797615"/>
            <a:ext cx="10953136" cy="16047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8800" dirty="0">
                <a:blipFill dpi="0" rotWithShape="1">
                  <a:blip r:embed="rId4">
                    <a:extLst/>
                  </a:blip>
                  <a:srcRect/>
                  <a:tile tx="6350" ty="-127000" sx="65000" sy="64000" flip="none" algn="tl"/>
                </a:blipFill>
              </a:rPr>
              <a:t>Break</a:t>
            </a: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A838D6C4-88FC-48A3-9538-4A638D1B4F5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93802" y="347399"/>
            <a:ext cx="3210779" cy="321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067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DA90C30-B990-4CCA-B584-40F864DA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527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C2BEC-D7B1-4848-9679-98C11E3E5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280" y="484632"/>
            <a:ext cx="6743844" cy="1609344"/>
          </a:xfrm>
        </p:spPr>
        <p:txBody>
          <a:bodyPr>
            <a:normAutofit/>
          </a:bodyPr>
          <a:lstStyle/>
          <a:p>
            <a:r>
              <a:rPr lang="en-US" sz="4800" dirty="0"/>
              <a:t>Contents/resources </a:t>
            </a:r>
            <a:endParaRPr lang="en-GB" sz="4800" dirty="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81FACBA5-6A05-4444-8C47-9B9D90F225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03460" y="1595727"/>
            <a:ext cx="3369177" cy="3369177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D060B936-2771-48DC-842C-14EE9318E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B4EC8B4-4BB2-45C2-A68A-28E36AC10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431D296-F8F1-41C3-A211-E83E243C5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9" name="Text Box 3">
            <a:extLst>
              <a:ext uri="{FF2B5EF4-FFF2-40B4-BE49-F238E27FC236}">
                <a16:creationId xmlns:a16="http://schemas.microsoft.com/office/drawing/2014/main" id="{E8D03CF9-1CF6-4079-9810-7ABBA251587D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333075" y="1676279"/>
            <a:ext cx="6743700" cy="4407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What are the things you need?</a:t>
            </a:r>
            <a:br>
              <a:rPr lang="en-GB" sz="2800" b="1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</a:br>
            <a:r>
              <a:rPr lang="en-GB" sz="2800" dirty="0">
                <a:latin typeface="Calibri" pitchFamily="34" charset="0"/>
                <a:ea typeface="ＭＳ Ｐゴシック" pitchFamily="-112" charset="-128"/>
                <a:cs typeface="Calibri" pitchFamily="34" charset="0"/>
              </a:rPr>
              <a:t>(Top nine priority resources)</a:t>
            </a:r>
          </a:p>
          <a:p>
            <a:pPr eaLnBrk="0" hangingPunct="0">
              <a:spcBef>
                <a:spcPct val="50000"/>
              </a:spcBef>
            </a:pPr>
            <a:r>
              <a:rPr lang="en-GB" sz="2000" b="1" dirty="0"/>
              <a:t>Key Resources: 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/>
              <a:t>The resources that are necessary to create value for the customer.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/>
              <a:t>They are considered an asset to a company, which are needed in order to sustain and support the business. 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b="1" dirty="0"/>
              <a:t>These resources could be human, financial, physical and intellectual.</a:t>
            </a: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US" b="1" dirty="0"/>
              <a:t>You will need to justify your choices and give your reasons why.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199368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BC3F7-A672-42C3-9D39-D60D757D9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9" y="541176"/>
            <a:ext cx="6870459" cy="56733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80000"/>
              </a:lnSpc>
            </a:pPr>
            <a:r>
              <a:rPr lang="en-US" sz="8800" dirty="0">
                <a:blipFill dpi="0" rotWithShape="1">
                  <a:blip r:embed="rId4">
                    <a:extLst/>
                  </a:blip>
                  <a:srcRect/>
                  <a:tile tx="6350" ty="-127000" sx="65000" sy="64000" flip="none" algn="tl"/>
                </a:blipFill>
              </a:rPr>
              <a:t>Task (2)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702709" y="3388657"/>
            <a:ext cx="36576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AB5B6FA-7B4F-437A-9C78-144C7DCD1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3595" y="1903304"/>
            <a:ext cx="3051394" cy="3051388"/>
          </a:xfrm>
          <a:prstGeom prst="ellipse">
            <a:avLst/>
          </a:prstGeom>
          <a:blipFill dpi="0" rotWithShape="1">
            <a:blip r:embed="rId6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4199C21-6AE0-4F6F-AA96-6FFF97BB9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95024" y="2064730"/>
            <a:ext cx="2728540" cy="2728536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7EE2A-06DD-43AB-8851-FBC31D8DC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5024" y="2064730"/>
            <a:ext cx="2728541" cy="2728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</a:rPr>
              <a:t>What are your 5 main resources/contents you will need, present to the class in 20 mins </a:t>
            </a:r>
          </a:p>
        </p:txBody>
      </p:sp>
    </p:spTree>
    <p:extLst>
      <p:ext uri="{BB962C8B-B14F-4D97-AF65-F5344CB8AC3E}">
        <p14:creationId xmlns:p14="http://schemas.microsoft.com/office/powerpoint/2010/main" val="2343544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48FDEBDB-5859-4B9E-8810-2C5CFED09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27E02-28F3-4C2C-8F51-3DC4E5537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942975"/>
            <a:ext cx="9966960" cy="3525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9600">
                <a:solidFill>
                  <a:srgbClr val="FFFFFF"/>
                </a:solidFill>
              </a:rPr>
              <a:t>Thank you </a:t>
            </a:r>
            <a:br>
              <a:rPr lang="en-US" sz="9600">
                <a:solidFill>
                  <a:srgbClr val="FFFFFF"/>
                </a:solidFill>
              </a:rPr>
            </a:br>
            <a:r>
              <a:rPr lang="en-US" sz="9600">
                <a:solidFill>
                  <a:srgbClr val="FFFFFF"/>
                </a:solidFill>
              </a:rPr>
              <a:t>any questions?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B1D1A340-723B-4014-B5FE-204F06273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58589"/>
            <a:ext cx="9144000" cy="0"/>
          </a:xfrm>
          <a:prstGeom prst="line">
            <a:avLst/>
          </a:prstGeom>
          <a:ln w="28575">
            <a:solidFill>
              <a:srgbClr val="FFFFFF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40737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393</Words>
  <Application>Microsoft Office PowerPoint</Application>
  <PresentationFormat>Widescreen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ＭＳ Ｐゴシック</vt:lpstr>
      <vt:lpstr>Arial</vt:lpstr>
      <vt:lpstr>Calibri</vt:lpstr>
      <vt:lpstr>Rockwell</vt:lpstr>
      <vt:lpstr>Rockwell Condensed</vt:lpstr>
      <vt:lpstr>Rockwell Extra Bold</vt:lpstr>
      <vt:lpstr>Wingdings</vt:lpstr>
      <vt:lpstr>Wood Type</vt:lpstr>
      <vt:lpstr>Business, marketing and Self-Promotion</vt:lpstr>
      <vt:lpstr>Simply do </vt:lpstr>
      <vt:lpstr>Recap! </vt:lpstr>
      <vt:lpstr>Compatibility </vt:lpstr>
      <vt:lpstr>Compatibility </vt:lpstr>
      <vt:lpstr>Compatibility section 2</vt:lpstr>
      <vt:lpstr>Compatibility </vt:lpstr>
      <vt:lpstr>Compatibility </vt:lpstr>
      <vt:lpstr>The elevator pitch, Task (1) </vt:lpstr>
      <vt:lpstr>Break</vt:lpstr>
      <vt:lpstr>Contents/resources </vt:lpstr>
      <vt:lpstr>Task (2) </vt:lpstr>
      <vt:lpstr>Thank you  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Business, marketing and Self-Promotion</dc:title>
  <dc:creator>Kierran</dc:creator>
  <cp:lastModifiedBy>Kierran</cp:lastModifiedBy>
  <cp:revision>1</cp:revision>
  <dcterms:created xsi:type="dcterms:W3CDTF">2019-03-11T11:33:53Z</dcterms:created>
  <dcterms:modified xsi:type="dcterms:W3CDTF">2019-03-11T11:34:35Z</dcterms:modified>
</cp:coreProperties>
</file>