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8"/>
  </p:notesMasterIdLst>
  <p:handoutMasterIdLst>
    <p:handoutMasterId r:id="rId39"/>
  </p:handoutMasterIdLst>
  <p:sldIdLst>
    <p:sldId id="256" r:id="rId5"/>
    <p:sldId id="258" r:id="rId6"/>
    <p:sldId id="289" r:id="rId7"/>
    <p:sldId id="288" r:id="rId8"/>
    <p:sldId id="259" r:id="rId9"/>
    <p:sldId id="260" r:id="rId10"/>
    <p:sldId id="262" r:id="rId11"/>
    <p:sldId id="261"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83" r:id="rId29"/>
    <p:sldId id="284" r:id="rId30"/>
    <p:sldId id="285" r:id="rId31"/>
    <p:sldId id="286" r:id="rId32"/>
    <p:sldId id="287" r:id="rId33"/>
    <p:sldId id="290" r:id="rId34"/>
    <p:sldId id="291" r:id="rId35"/>
    <p:sldId id="292" r:id="rId36"/>
    <p:sldId id="282"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86"/>
  </p:normalViewPr>
  <p:slideViewPr>
    <p:cSldViewPr>
      <p:cViewPr varScale="1">
        <p:scale>
          <a:sx n="93" d="100"/>
          <a:sy n="93" d="100"/>
        </p:scale>
        <p:origin x="1664" y="19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handoutMaster" Target="handoutMasters/handout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mtaz Goolam" userId="7b8f3cd9-a17c-4200-9d27-a29bdc4ac75a" providerId="ADAL" clId="{3655D30D-FE22-9E43-B71E-82FCECB8257D}"/>
    <pc:docChg chg="modSld">
      <pc:chgData name="Mumtaz Goolam" userId="7b8f3cd9-a17c-4200-9d27-a29bdc4ac75a" providerId="ADAL" clId="{3655D30D-FE22-9E43-B71E-82FCECB8257D}" dt="2020-09-26T11:35:42.983" v="1"/>
      <pc:docMkLst>
        <pc:docMk/>
      </pc:docMkLst>
      <pc:sldChg chg="delSp mod">
        <pc:chgData name="Mumtaz Goolam" userId="7b8f3cd9-a17c-4200-9d27-a29bdc4ac75a" providerId="ADAL" clId="{3655D30D-FE22-9E43-B71E-82FCECB8257D}" dt="2020-09-26T11:35:42.983" v="1"/>
        <pc:sldMkLst>
          <pc:docMk/>
          <pc:sldMk cId="3588033942" sldId="277"/>
        </pc:sldMkLst>
        <pc:spChg chg="del">
          <ac:chgData name="Mumtaz Goolam" userId="7b8f3cd9-a17c-4200-9d27-a29bdc4ac75a" providerId="ADAL" clId="{3655D30D-FE22-9E43-B71E-82FCECB8257D}" dt="2020-09-26T11:35:42.983" v="1"/>
          <ac:spMkLst>
            <pc:docMk/>
            <pc:sldMk cId="3588033942" sldId="277"/>
            <ac:spMk id="2" creationId="{F237CFCD-707F-4642-92C0-CF2EA031923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21F29F-4F0B-4F01-9B1E-ACE4158BA02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2B6806E9-8373-4B12-889B-CD21474484FF}">
      <dgm:prSet phldrT="[Text]"/>
      <dgm:spPr/>
      <dgm:t>
        <a:bodyPr/>
        <a:lstStyle/>
        <a:p>
          <a:r>
            <a:rPr lang="en-GB" dirty="0"/>
            <a:t>Temperature</a:t>
          </a:r>
        </a:p>
      </dgm:t>
    </dgm:pt>
    <dgm:pt modelId="{D5B0019A-C6CF-42FC-97C2-BB223669BF51}" type="parTrans" cxnId="{9F85564A-2765-48EE-AB7B-4E3C2E61D84E}">
      <dgm:prSet/>
      <dgm:spPr/>
      <dgm:t>
        <a:bodyPr/>
        <a:lstStyle/>
        <a:p>
          <a:endParaRPr lang="en-GB"/>
        </a:p>
      </dgm:t>
    </dgm:pt>
    <dgm:pt modelId="{B60127CF-4760-4550-A005-D42D16CF7235}" type="sibTrans" cxnId="{9F85564A-2765-48EE-AB7B-4E3C2E61D84E}">
      <dgm:prSet/>
      <dgm:spPr/>
      <dgm:t>
        <a:bodyPr/>
        <a:lstStyle/>
        <a:p>
          <a:endParaRPr lang="en-GB"/>
        </a:p>
      </dgm:t>
    </dgm:pt>
    <dgm:pt modelId="{1012B1CB-7BD5-45F9-870D-400870FD99DF}">
      <dgm:prSet phldrT="[Text]"/>
      <dgm:spPr>
        <a:solidFill>
          <a:schemeClr val="accent3">
            <a:lumMod val="75000"/>
          </a:schemeClr>
        </a:solidFill>
      </dgm:spPr>
      <dgm:t>
        <a:bodyPr/>
        <a:lstStyle/>
        <a:p>
          <a:r>
            <a:rPr lang="en-GB" dirty="0"/>
            <a:t>Glucose</a:t>
          </a:r>
        </a:p>
      </dgm:t>
    </dgm:pt>
    <dgm:pt modelId="{B1072900-0AE6-40B5-A137-D4E95E2814F8}" type="parTrans" cxnId="{0C849E1A-8044-4C8C-94AB-7601F67A7276}">
      <dgm:prSet/>
      <dgm:spPr/>
      <dgm:t>
        <a:bodyPr/>
        <a:lstStyle/>
        <a:p>
          <a:endParaRPr lang="en-GB"/>
        </a:p>
      </dgm:t>
    </dgm:pt>
    <dgm:pt modelId="{513CB0B8-BC80-4649-A61F-69D882ADA963}" type="sibTrans" cxnId="{0C849E1A-8044-4C8C-94AB-7601F67A7276}">
      <dgm:prSet/>
      <dgm:spPr/>
      <dgm:t>
        <a:bodyPr/>
        <a:lstStyle/>
        <a:p>
          <a:endParaRPr lang="en-GB"/>
        </a:p>
      </dgm:t>
    </dgm:pt>
    <dgm:pt modelId="{14500321-970B-4BE2-9B29-3CB3188ECA79}">
      <dgm:prSet phldrT="[Text]"/>
      <dgm:spPr>
        <a:solidFill>
          <a:srgbClr val="FFC000"/>
        </a:solidFill>
      </dgm:spPr>
      <dgm:t>
        <a:bodyPr/>
        <a:lstStyle/>
        <a:p>
          <a:r>
            <a:rPr lang="en-GB" dirty="0"/>
            <a:t>Salts</a:t>
          </a:r>
        </a:p>
      </dgm:t>
    </dgm:pt>
    <dgm:pt modelId="{C6880453-9E33-4CB5-ACD0-FA9F26010D44}" type="parTrans" cxnId="{54216BDE-AECE-4522-B793-590CC2AC1324}">
      <dgm:prSet/>
      <dgm:spPr/>
      <dgm:t>
        <a:bodyPr/>
        <a:lstStyle/>
        <a:p>
          <a:endParaRPr lang="en-GB"/>
        </a:p>
      </dgm:t>
    </dgm:pt>
    <dgm:pt modelId="{16C51201-62AF-42C3-AC94-B34A3D350FDF}" type="sibTrans" cxnId="{54216BDE-AECE-4522-B793-590CC2AC1324}">
      <dgm:prSet/>
      <dgm:spPr/>
      <dgm:t>
        <a:bodyPr/>
        <a:lstStyle/>
        <a:p>
          <a:endParaRPr lang="en-GB"/>
        </a:p>
      </dgm:t>
    </dgm:pt>
    <dgm:pt modelId="{0143340B-224B-4CEE-9349-6ABC22B132BE}">
      <dgm:prSet phldrT="[Text]"/>
      <dgm:spPr>
        <a:solidFill>
          <a:schemeClr val="accent4">
            <a:lumMod val="75000"/>
          </a:schemeClr>
        </a:solidFill>
      </dgm:spPr>
      <dgm:t>
        <a:bodyPr/>
        <a:lstStyle/>
        <a:p>
          <a:r>
            <a:rPr lang="en-GB" dirty="0"/>
            <a:t>Water </a:t>
          </a:r>
        </a:p>
      </dgm:t>
    </dgm:pt>
    <dgm:pt modelId="{417047C2-9A49-4AA9-99D3-5FEEFBBD9891}" type="parTrans" cxnId="{B38A1C5F-F70B-49B1-B214-F2AFD12D408C}">
      <dgm:prSet/>
      <dgm:spPr/>
      <dgm:t>
        <a:bodyPr/>
        <a:lstStyle/>
        <a:p>
          <a:endParaRPr lang="en-GB"/>
        </a:p>
      </dgm:t>
    </dgm:pt>
    <dgm:pt modelId="{DC01DA34-49F1-4830-BE9D-BF148DB2614B}" type="sibTrans" cxnId="{B38A1C5F-F70B-49B1-B214-F2AFD12D408C}">
      <dgm:prSet/>
      <dgm:spPr/>
      <dgm:t>
        <a:bodyPr/>
        <a:lstStyle/>
        <a:p>
          <a:endParaRPr lang="en-GB"/>
        </a:p>
      </dgm:t>
    </dgm:pt>
    <dgm:pt modelId="{A4BACFF1-899F-4CB8-A12D-7F90C128652E}">
      <dgm:prSet phldrT="[Text]"/>
      <dgm:spPr>
        <a:solidFill>
          <a:schemeClr val="tx1">
            <a:lumMod val="85000"/>
            <a:lumOff val="15000"/>
          </a:schemeClr>
        </a:solidFill>
      </dgm:spPr>
      <dgm:t>
        <a:bodyPr/>
        <a:lstStyle/>
        <a:p>
          <a:r>
            <a:rPr lang="en-GB" dirty="0"/>
            <a:t>Blood pressure</a:t>
          </a:r>
        </a:p>
      </dgm:t>
    </dgm:pt>
    <dgm:pt modelId="{535F8C6C-4C4A-4063-B5F3-ACCEE9F10176}" type="parTrans" cxnId="{2F5B5567-7EBB-4517-BB56-DF9E1F286DCA}">
      <dgm:prSet/>
      <dgm:spPr/>
      <dgm:t>
        <a:bodyPr/>
        <a:lstStyle/>
        <a:p>
          <a:endParaRPr lang="en-GB"/>
        </a:p>
      </dgm:t>
    </dgm:pt>
    <dgm:pt modelId="{325FEA0F-3C2D-4579-9AB9-36363729A59A}" type="sibTrans" cxnId="{2F5B5567-7EBB-4517-BB56-DF9E1F286DCA}">
      <dgm:prSet/>
      <dgm:spPr/>
      <dgm:t>
        <a:bodyPr/>
        <a:lstStyle/>
        <a:p>
          <a:endParaRPr lang="en-GB"/>
        </a:p>
      </dgm:t>
    </dgm:pt>
    <dgm:pt modelId="{EB7D248B-4DCE-4F34-B11C-71516CBD0D9A}">
      <dgm:prSet phldrT="[Text]"/>
      <dgm:spPr>
        <a:solidFill>
          <a:schemeClr val="accent6">
            <a:lumMod val="75000"/>
          </a:schemeClr>
        </a:solidFill>
      </dgm:spPr>
      <dgm:t>
        <a:bodyPr/>
        <a:lstStyle/>
        <a:p>
          <a:r>
            <a:rPr lang="en-GB" dirty="0"/>
            <a:t>CO</a:t>
          </a:r>
          <a:r>
            <a:rPr lang="en-GB" baseline="-25000" dirty="0"/>
            <a:t>2</a:t>
          </a:r>
        </a:p>
      </dgm:t>
    </dgm:pt>
    <dgm:pt modelId="{E90F002B-4DB3-496A-B019-7471688153A8}" type="parTrans" cxnId="{0F999137-184A-4E71-B14D-42CE7ECC284D}">
      <dgm:prSet/>
      <dgm:spPr/>
      <dgm:t>
        <a:bodyPr/>
        <a:lstStyle/>
        <a:p>
          <a:endParaRPr lang="en-GB"/>
        </a:p>
      </dgm:t>
    </dgm:pt>
    <dgm:pt modelId="{2F94E751-35D9-452A-AF51-978769830AF2}" type="sibTrans" cxnId="{0F999137-184A-4E71-B14D-42CE7ECC284D}">
      <dgm:prSet/>
      <dgm:spPr/>
      <dgm:t>
        <a:bodyPr/>
        <a:lstStyle/>
        <a:p>
          <a:endParaRPr lang="en-GB"/>
        </a:p>
      </dgm:t>
    </dgm:pt>
    <dgm:pt modelId="{0318812A-843F-44D1-A2A7-DE43A52E0B22}" type="pres">
      <dgm:prSet presAssocID="{D721F29F-4F0B-4F01-9B1E-ACE4158BA028}" presName="diagram" presStyleCnt="0">
        <dgm:presLayoutVars>
          <dgm:dir/>
          <dgm:resizeHandles val="exact"/>
        </dgm:presLayoutVars>
      </dgm:prSet>
      <dgm:spPr/>
    </dgm:pt>
    <dgm:pt modelId="{0EDDFFCC-294B-482A-9BF7-0B0172C1376C}" type="pres">
      <dgm:prSet presAssocID="{2B6806E9-8373-4B12-889B-CD21474484FF}" presName="node" presStyleLbl="node1" presStyleIdx="0" presStyleCnt="6">
        <dgm:presLayoutVars>
          <dgm:bulletEnabled val="1"/>
        </dgm:presLayoutVars>
      </dgm:prSet>
      <dgm:spPr/>
    </dgm:pt>
    <dgm:pt modelId="{8DC5F673-5583-49C8-8567-C4C346CED1DC}" type="pres">
      <dgm:prSet presAssocID="{B60127CF-4760-4550-A005-D42D16CF7235}" presName="sibTrans" presStyleCnt="0"/>
      <dgm:spPr/>
    </dgm:pt>
    <dgm:pt modelId="{E4C06120-6FEF-435E-A903-FCB434BC34FC}" type="pres">
      <dgm:prSet presAssocID="{1012B1CB-7BD5-45F9-870D-400870FD99DF}" presName="node" presStyleLbl="node1" presStyleIdx="1" presStyleCnt="6">
        <dgm:presLayoutVars>
          <dgm:bulletEnabled val="1"/>
        </dgm:presLayoutVars>
      </dgm:prSet>
      <dgm:spPr/>
    </dgm:pt>
    <dgm:pt modelId="{60BFB8B4-47DF-4565-A2ED-0560F98C37CA}" type="pres">
      <dgm:prSet presAssocID="{513CB0B8-BC80-4649-A61F-69D882ADA963}" presName="sibTrans" presStyleCnt="0"/>
      <dgm:spPr/>
    </dgm:pt>
    <dgm:pt modelId="{41DAE8DF-A87C-4B4F-B290-C2C11DF26BC0}" type="pres">
      <dgm:prSet presAssocID="{14500321-970B-4BE2-9B29-3CB3188ECA79}" presName="node" presStyleLbl="node1" presStyleIdx="2" presStyleCnt="6">
        <dgm:presLayoutVars>
          <dgm:bulletEnabled val="1"/>
        </dgm:presLayoutVars>
      </dgm:prSet>
      <dgm:spPr/>
    </dgm:pt>
    <dgm:pt modelId="{05B21424-8CE8-4D33-B7A1-D418EC0FC176}" type="pres">
      <dgm:prSet presAssocID="{16C51201-62AF-42C3-AC94-B34A3D350FDF}" presName="sibTrans" presStyleCnt="0"/>
      <dgm:spPr/>
    </dgm:pt>
    <dgm:pt modelId="{91DD9AE6-422F-40F3-87AF-2639A2484072}" type="pres">
      <dgm:prSet presAssocID="{0143340B-224B-4CEE-9349-6ABC22B132BE}" presName="node" presStyleLbl="node1" presStyleIdx="3" presStyleCnt="6">
        <dgm:presLayoutVars>
          <dgm:bulletEnabled val="1"/>
        </dgm:presLayoutVars>
      </dgm:prSet>
      <dgm:spPr/>
    </dgm:pt>
    <dgm:pt modelId="{F1743186-DAAB-4973-8199-B998073EB0A3}" type="pres">
      <dgm:prSet presAssocID="{DC01DA34-49F1-4830-BE9D-BF148DB2614B}" presName="sibTrans" presStyleCnt="0"/>
      <dgm:spPr/>
    </dgm:pt>
    <dgm:pt modelId="{077E21F4-7E2E-4FFD-84BD-68C5232D9307}" type="pres">
      <dgm:prSet presAssocID="{A4BACFF1-899F-4CB8-A12D-7F90C128652E}" presName="node" presStyleLbl="node1" presStyleIdx="4" presStyleCnt="6">
        <dgm:presLayoutVars>
          <dgm:bulletEnabled val="1"/>
        </dgm:presLayoutVars>
      </dgm:prSet>
      <dgm:spPr/>
    </dgm:pt>
    <dgm:pt modelId="{E38E2BAA-BD45-4938-952C-82D88A225AF6}" type="pres">
      <dgm:prSet presAssocID="{325FEA0F-3C2D-4579-9AB9-36363729A59A}" presName="sibTrans" presStyleCnt="0"/>
      <dgm:spPr/>
    </dgm:pt>
    <dgm:pt modelId="{5F25BEE0-EBAE-456F-8BB5-CD4CA5235A0B}" type="pres">
      <dgm:prSet presAssocID="{EB7D248B-4DCE-4F34-B11C-71516CBD0D9A}" presName="node" presStyleLbl="node1" presStyleIdx="5" presStyleCnt="6">
        <dgm:presLayoutVars>
          <dgm:bulletEnabled val="1"/>
        </dgm:presLayoutVars>
      </dgm:prSet>
      <dgm:spPr/>
    </dgm:pt>
  </dgm:ptLst>
  <dgm:cxnLst>
    <dgm:cxn modelId="{0C849E1A-8044-4C8C-94AB-7601F67A7276}" srcId="{D721F29F-4F0B-4F01-9B1E-ACE4158BA028}" destId="{1012B1CB-7BD5-45F9-870D-400870FD99DF}" srcOrd="1" destOrd="0" parTransId="{B1072900-0AE6-40B5-A137-D4E95E2814F8}" sibTransId="{513CB0B8-BC80-4649-A61F-69D882ADA963}"/>
    <dgm:cxn modelId="{E84E972B-5FAE-43E3-86F3-7D3426FDEE4A}" type="presOf" srcId="{2B6806E9-8373-4B12-889B-CD21474484FF}" destId="{0EDDFFCC-294B-482A-9BF7-0B0172C1376C}" srcOrd="0" destOrd="0" presId="urn:microsoft.com/office/officeart/2005/8/layout/default"/>
    <dgm:cxn modelId="{20C05131-A93E-4EB0-AC5F-ADE2695F7958}" type="presOf" srcId="{EB7D248B-4DCE-4F34-B11C-71516CBD0D9A}" destId="{5F25BEE0-EBAE-456F-8BB5-CD4CA5235A0B}" srcOrd="0" destOrd="0" presId="urn:microsoft.com/office/officeart/2005/8/layout/default"/>
    <dgm:cxn modelId="{0F999137-184A-4E71-B14D-42CE7ECC284D}" srcId="{D721F29F-4F0B-4F01-9B1E-ACE4158BA028}" destId="{EB7D248B-4DCE-4F34-B11C-71516CBD0D9A}" srcOrd="5" destOrd="0" parTransId="{E90F002B-4DB3-496A-B019-7471688153A8}" sibTransId="{2F94E751-35D9-452A-AF51-978769830AF2}"/>
    <dgm:cxn modelId="{9F85564A-2765-48EE-AB7B-4E3C2E61D84E}" srcId="{D721F29F-4F0B-4F01-9B1E-ACE4158BA028}" destId="{2B6806E9-8373-4B12-889B-CD21474484FF}" srcOrd="0" destOrd="0" parTransId="{D5B0019A-C6CF-42FC-97C2-BB223669BF51}" sibTransId="{B60127CF-4760-4550-A005-D42D16CF7235}"/>
    <dgm:cxn modelId="{B38A1C5F-F70B-49B1-B214-F2AFD12D408C}" srcId="{D721F29F-4F0B-4F01-9B1E-ACE4158BA028}" destId="{0143340B-224B-4CEE-9349-6ABC22B132BE}" srcOrd="3" destOrd="0" parTransId="{417047C2-9A49-4AA9-99D3-5FEEFBBD9891}" sibTransId="{DC01DA34-49F1-4830-BE9D-BF148DB2614B}"/>
    <dgm:cxn modelId="{2F5B5567-7EBB-4517-BB56-DF9E1F286DCA}" srcId="{D721F29F-4F0B-4F01-9B1E-ACE4158BA028}" destId="{A4BACFF1-899F-4CB8-A12D-7F90C128652E}" srcOrd="4" destOrd="0" parTransId="{535F8C6C-4C4A-4063-B5F3-ACCEE9F10176}" sibTransId="{325FEA0F-3C2D-4579-9AB9-36363729A59A}"/>
    <dgm:cxn modelId="{4A4F6071-B25C-473F-B9EA-D90FB53BD448}" type="presOf" srcId="{D721F29F-4F0B-4F01-9B1E-ACE4158BA028}" destId="{0318812A-843F-44D1-A2A7-DE43A52E0B22}" srcOrd="0" destOrd="0" presId="urn:microsoft.com/office/officeart/2005/8/layout/default"/>
    <dgm:cxn modelId="{96A0DB7A-6759-4C80-B634-4F8F00F56938}" type="presOf" srcId="{0143340B-224B-4CEE-9349-6ABC22B132BE}" destId="{91DD9AE6-422F-40F3-87AF-2639A2484072}" srcOrd="0" destOrd="0" presId="urn:microsoft.com/office/officeart/2005/8/layout/default"/>
    <dgm:cxn modelId="{2CF2D47D-DE8C-4ABD-AB08-A0CD2CC21D03}" type="presOf" srcId="{1012B1CB-7BD5-45F9-870D-400870FD99DF}" destId="{E4C06120-6FEF-435E-A903-FCB434BC34FC}" srcOrd="0" destOrd="0" presId="urn:microsoft.com/office/officeart/2005/8/layout/default"/>
    <dgm:cxn modelId="{54216BDE-AECE-4522-B793-590CC2AC1324}" srcId="{D721F29F-4F0B-4F01-9B1E-ACE4158BA028}" destId="{14500321-970B-4BE2-9B29-3CB3188ECA79}" srcOrd="2" destOrd="0" parTransId="{C6880453-9E33-4CB5-ACD0-FA9F26010D44}" sibTransId="{16C51201-62AF-42C3-AC94-B34A3D350FDF}"/>
    <dgm:cxn modelId="{975B02E0-1F32-490F-A687-4B79376E12D6}" type="presOf" srcId="{A4BACFF1-899F-4CB8-A12D-7F90C128652E}" destId="{077E21F4-7E2E-4FFD-84BD-68C5232D9307}" srcOrd="0" destOrd="0" presId="urn:microsoft.com/office/officeart/2005/8/layout/default"/>
    <dgm:cxn modelId="{8D0434E3-D0BB-4D7F-BDE2-D4B68F43E893}" type="presOf" srcId="{14500321-970B-4BE2-9B29-3CB3188ECA79}" destId="{41DAE8DF-A87C-4B4F-B290-C2C11DF26BC0}" srcOrd="0" destOrd="0" presId="urn:microsoft.com/office/officeart/2005/8/layout/default"/>
    <dgm:cxn modelId="{21ECF583-6978-4549-99CD-9CE3BA67CA0F}" type="presParOf" srcId="{0318812A-843F-44D1-A2A7-DE43A52E0B22}" destId="{0EDDFFCC-294B-482A-9BF7-0B0172C1376C}" srcOrd="0" destOrd="0" presId="urn:microsoft.com/office/officeart/2005/8/layout/default"/>
    <dgm:cxn modelId="{AD9B0022-0038-464B-9C01-7F2F52E7D24E}" type="presParOf" srcId="{0318812A-843F-44D1-A2A7-DE43A52E0B22}" destId="{8DC5F673-5583-49C8-8567-C4C346CED1DC}" srcOrd="1" destOrd="0" presId="urn:microsoft.com/office/officeart/2005/8/layout/default"/>
    <dgm:cxn modelId="{0272941D-D811-4C58-8536-CAB7407D7409}" type="presParOf" srcId="{0318812A-843F-44D1-A2A7-DE43A52E0B22}" destId="{E4C06120-6FEF-435E-A903-FCB434BC34FC}" srcOrd="2" destOrd="0" presId="urn:microsoft.com/office/officeart/2005/8/layout/default"/>
    <dgm:cxn modelId="{433EC443-2513-4AF5-8D33-B5DAA5A351AB}" type="presParOf" srcId="{0318812A-843F-44D1-A2A7-DE43A52E0B22}" destId="{60BFB8B4-47DF-4565-A2ED-0560F98C37CA}" srcOrd="3" destOrd="0" presId="urn:microsoft.com/office/officeart/2005/8/layout/default"/>
    <dgm:cxn modelId="{E5E80399-CD4D-4E71-9AE1-513969FC7517}" type="presParOf" srcId="{0318812A-843F-44D1-A2A7-DE43A52E0B22}" destId="{41DAE8DF-A87C-4B4F-B290-C2C11DF26BC0}" srcOrd="4" destOrd="0" presId="urn:microsoft.com/office/officeart/2005/8/layout/default"/>
    <dgm:cxn modelId="{DDADC89E-B109-4155-A350-1AD1664A4D1A}" type="presParOf" srcId="{0318812A-843F-44D1-A2A7-DE43A52E0B22}" destId="{05B21424-8CE8-4D33-B7A1-D418EC0FC176}" srcOrd="5" destOrd="0" presId="urn:microsoft.com/office/officeart/2005/8/layout/default"/>
    <dgm:cxn modelId="{8B383F9A-1746-4855-9FAE-8718FF366FB1}" type="presParOf" srcId="{0318812A-843F-44D1-A2A7-DE43A52E0B22}" destId="{91DD9AE6-422F-40F3-87AF-2639A2484072}" srcOrd="6" destOrd="0" presId="urn:microsoft.com/office/officeart/2005/8/layout/default"/>
    <dgm:cxn modelId="{2790DDDA-A46C-498D-B506-815DA9670910}" type="presParOf" srcId="{0318812A-843F-44D1-A2A7-DE43A52E0B22}" destId="{F1743186-DAAB-4973-8199-B998073EB0A3}" srcOrd="7" destOrd="0" presId="urn:microsoft.com/office/officeart/2005/8/layout/default"/>
    <dgm:cxn modelId="{7E2013A3-33DC-4053-A5F4-9A6C83CCB2F1}" type="presParOf" srcId="{0318812A-843F-44D1-A2A7-DE43A52E0B22}" destId="{077E21F4-7E2E-4FFD-84BD-68C5232D9307}" srcOrd="8" destOrd="0" presId="urn:microsoft.com/office/officeart/2005/8/layout/default"/>
    <dgm:cxn modelId="{E34AE663-E6CF-48B7-AC27-36C4ABE57559}" type="presParOf" srcId="{0318812A-843F-44D1-A2A7-DE43A52E0B22}" destId="{E38E2BAA-BD45-4938-952C-82D88A225AF6}" srcOrd="9" destOrd="0" presId="urn:microsoft.com/office/officeart/2005/8/layout/default"/>
    <dgm:cxn modelId="{34148386-15FC-4A10-95EB-FE93E221069B}" type="presParOf" srcId="{0318812A-843F-44D1-A2A7-DE43A52E0B22}" destId="{5F25BEE0-EBAE-456F-8BB5-CD4CA5235A0B}"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DDFFCC-294B-482A-9BF7-0B0172C1376C}">
      <dsp:nvSpPr>
        <dsp:cNvPr id="0" name=""/>
        <dsp:cNvSpPr/>
      </dsp:nvSpPr>
      <dsp:spPr>
        <a:xfrm>
          <a:off x="0" y="345925"/>
          <a:ext cx="1904999" cy="114300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Temperature</a:t>
          </a:r>
        </a:p>
      </dsp:txBody>
      <dsp:txXfrm>
        <a:off x="0" y="345925"/>
        <a:ext cx="1904999" cy="1143000"/>
      </dsp:txXfrm>
    </dsp:sp>
    <dsp:sp modelId="{E4C06120-6FEF-435E-A903-FCB434BC34FC}">
      <dsp:nvSpPr>
        <dsp:cNvPr id="0" name=""/>
        <dsp:cNvSpPr/>
      </dsp:nvSpPr>
      <dsp:spPr>
        <a:xfrm>
          <a:off x="2095500" y="345925"/>
          <a:ext cx="1904999" cy="1143000"/>
        </a:xfrm>
        <a:prstGeom prst="rect">
          <a:avLst/>
        </a:prstGeom>
        <a:solidFill>
          <a:schemeClr val="accent3">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Glucose</a:t>
          </a:r>
        </a:p>
      </dsp:txBody>
      <dsp:txXfrm>
        <a:off x="2095500" y="345925"/>
        <a:ext cx="1904999" cy="1143000"/>
      </dsp:txXfrm>
    </dsp:sp>
    <dsp:sp modelId="{41DAE8DF-A87C-4B4F-B290-C2C11DF26BC0}">
      <dsp:nvSpPr>
        <dsp:cNvPr id="0" name=""/>
        <dsp:cNvSpPr/>
      </dsp:nvSpPr>
      <dsp:spPr>
        <a:xfrm>
          <a:off x="4191000" y="345925"/>
          <a:ext cx="1904999" cy="1143000"/>
        </a:xfrm>
        <a:prstGeom prst="rect">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Salts</a:t>
          </a:r>
        </a:p>
      </dsp:txBody>
      <dsp:txXfrm>
        <a:off x="4191000" y="345925"/>
        <a:ext cx="1904999" cy="1143000"/>
      </dsp:txXfrm>
    </dsp:sp>
    <dsp:sp modelId="{91DD9AE6-422F-40F3-87AF-2639A2484072}">
      <dsp:nvSpPr>
        <dsp:cNvPr id="0" name=""/>
        <dsp:cNvSpPr/>
      </dsp:nvSpPr>
      <dsp:spPr>
        <a:xfrm>
          <a:off x="0" y="1679426"/>
          <a:ext cx="1904999" cy="1143000"/>
        </a:xfrm>
        <a:prstGeom prst="rect">
          <a:avLst/>
        </a:prstGeom>
        <a:solidFill>
          <a:schemeClr val="accent4">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Water </a:t>
          </a:r>
        </a:p>
      </dsp:txBody>
      <dsp:txXfrm>
        <a:off x="0" y="1679426"/>
        <a:ext cx="1904999" cy="1143000"/>
      </dsp:txXfrm>
    </dsp:sp>
    <dsp:sp modelId="{077E21F4-7E2E-4FFD-84BD-68C5232D9307}">
      <dsp:nvSpPr>
        <dsp:cNvPr id="0" name=""/>
        <dsp:cNvSpPr/>
      </dsp:nvSpPr>
      <dsp:spPr>
        <a:xfrm>
          <a:off x="2095500" y="1679425"/>
          <a:ext cx="1904999" cy="1143000"/>
        </a:xfrm>
        <a:prstGeom prst="rect">
          <a:avLst/>
        </a:prstGeom>
        <a:solidFill>
          <a:schemeClr val="tx1">
            <a:lumMod val="85000"/>
            <a:lumOff val="1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Blood pressure</a:t>
          </a:r>
        </a:p>
      </dsp:txBody>
      <dsp:txXfrm>
        <a:off x="2095500" y="1679425"/>
        <a:ext cx="1904999" cy="1143000"/>
      </dsp:txXfrm>
    </dsp:sp>
    <dsp:sp modelId="{5F25BEE0-EBAE-456F-8BB5-CD4CA5235A0B}">
      <dsp:nvSpPr>
        <dsp:cNvPr id="0" name=""/>
        <dsp:cNvSpPr/>
      </dsp:nvSpPr>
      <dsp:spPr>
        <a:xfrm>
          <a:off x="4191000" y="1679425"/>
          <a:ext cx="1904999" cy="1143000"/>
        </a:xfrm>
        <a:prstGeom prst="rect">
          <a:avLst/>
        </a:prstGeom>
        <a:solidFill>
          <a:schemeClr val="accent6">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CO</a:t>
          </a:r>
          <a:r>
            <a:rPr lang="en-GB" sz="2400" kern="1200" baseline="-25000" dirty="0"/>
            <a:t>2</a:t>
          </a:r>
        </a:p>
      </dsp:txBody>
      <dsp:txXfrm>
        <a:off x="4191000" y="1679425"/>
        <a:ext cx="1904999" cy="114300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26/09/2020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9/26/20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19</a:t>
            </a:fld>
            <a:endParaRPr lang="en-US"/>
          </a:p>
        </p:txBody>
      </p:sp>
    </p:spTree>
    <p:extLst>
      <p:ext uri="{BB962C8B-B14F-4D97-AF65-F5344CB8AC3E}">
        <p14:creationId xmlns:p14="http://schemas.microsoft.com/office/powerpoint/2010/main" val="24050085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ＭＳ Ｐゴシック" pitchFamily="34" charset="-128"/>
              </a:rPr>
              <a:t>See Figure 30.7 A</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ＭＳ Ｐゴシック" pitchFamily="34" charset="-128"/>
              </a:rPr>
              <a:t>See Figure 30.7 A</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ＭＳ Ｐゴシック" pitchFamily="34" charset="-128"/>
              </a:rPr>
              <a:t>ANIMATED TUTORIAL 29.1 The Hypothalamus</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Rot="1" noChangeAspect="1" noChangeArrowheads="1" noTextEdit="1"/>
          </p:cNvSpPr>
          <p:nvPr>
            <p:ph type="sldImg"/>
          </p:nvPr>
        </p:nvSpPr>
        <p:spPr>
          <a:ln/>
        </p:spPr>
      </p:sp>
      <p:sp>
        <p:nvSpPr>
          <p:cNvPr id="6349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itchFamily="34"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D9506848-E713-4259-877D-31A69528E491}" type="slidenum">
              <a:rPr lang="en-GB" smtClean="0"/>
              <a:pPr/>
              <a:t>29</a:t>
            </a:fld>
            <a:endParaRPr lang="en-GB"/>
          </a:p>
        </p:txBody>
      </p:sp>
    </p:spTree>
    <p:extLst>
      <p:ext uri="{BB962C8B-B14F-4D97-AF65-F5344CB8AC3E}">
        <p14:creationId xmlns:p14="http://schemas.microsoft.com/office/powerpoint/2010/main" val="41591239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b="1" dirty="0">
                <a:solidFill>
                  <a:schemeClr val="tx1"/>
                </a:solidFill>
              </a:rPr>
              <a:t>The hypothalamus </a:t>
            </a:r>
            <a:r>
              <a:rPr lang="en-US" dirty="0"/>
              <a:t> directs a multitude of important functions in the body. Located in the diencephalon region of the forebrain, the hypothalamus is the control center for many autonomic functions of the peripheral nervous system. Connections with structures of the endocrine and nervous systems enable the hypothalamus to play a vital role in maintaining homeostasis. Homeostasis is the process of maintaining bodily equilibrium by monitoring and adjusting physiological processes.</a:t>
            </a:r>
          </a:p>
          <a:p>
            <a:r>
              <a:rPr lang="en-US" dirty="0"/>
              <a:t>Blood vessel connections between the hypothalamus and </a:t>
            </a:r>
            <a:r>
              <a:rPr lang="en-US" b="1" dirty="0"/>
              <a:t>pituitary gland</a:t>
            </a:r>
            <a:r>
              <a:rPr lang="en-US" dirty="0"/>
              <a:t> allow hypothalamic hormones to control pituitary hormone secretion. Some of the physiological processes regulated by the hypothalamus include blood pressure, body temperature, cardiovascular system functions, fluid balance, and electrolyte balance. As a </a:t>
            </a:r>
            <a:r>
              <a:rPr lang="en-US" b="1" dirty="0"/>
              <a:t>limbic system</a:t>
            </a:r>
            <a:r>
              <a:rPr lang="en-US" dirty="0"/>
              <a:t> structure, the hypothalamus also influences various emotional responses. The hypothalamus regulates emotional responses through its influence on the pituitary gland, skeletal muscular system, and autonomic nervous system.</a:t>
            </a:r>
          </a:p>
          <a:p>
            <a:endParaRPr lang="en-GB" dirty="0"/>
          </a:p>
        </p:txBody>
      </p:sp>
      <p:sp>
        <p:nvSpPr>
          <p:cNvPr id="4" name="Slide Number Placeholder 3"/>
          <p:cNvSpPr>
            <a:spLocks noGrp="1"/>
          </p:cNvSpPr>
          <p:nvPr>
            <p:ph type="sldNum" sz="quarter" idx="10"/>
          </p:nvPr>
        </p:nvSpPr>
        <p:spPr/>
        <p:txBody>
          <a:bodyPr/>
          <a:lstStyle/>
          <a:p>
            <a:fld id="{D9506848-E713-4259-877D-31A69528E491}" type="slidenum">
              <a:rPr lang="en-GB" smtClean="0"/>
              <a:pPr/>
              <a:t>30</a:t>
            </a:fld>
            <a:endParaRPr lang="en-GB"/>
          </a:p>
        </p:txBody>
      </p:sp>
    </p:spTree>
    <p:extLst>
      <p:ext uri="{BB962C8B-B14F-4D97-AF65-F5344CB8AC3E}">
        <p14:creationId xmlns:p14="http://schemas.microsoft.com/office/powerpoint/2010/main" val="178575632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26/09/2020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26/09/2020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26/09/2020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26/09/2020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26/09/2020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26/09/2020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6.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www.springer.com/cda/content/document/cda_downloaddocument/4001s.swf?SGWID=0-0-45-754525-0" TargetMode="Externa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6.gi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1052736"/>
            <a:ext cx="7992888" cy="1470025"/>
          </a:xfrm>
        </p:spPr>
        <p:txBody>
          <a:bodyPr>
            <a:normAutofit fontScale="90000"/>
          </a:bodyPr>
          <a:lstStyle/>
          <a:p>
            <a:pPr marL="0" indent="0"/>
            <a:r>
              <a:rPr lang="en-GB" altLang="en-US" dirty="0"/>
              <a:t>INTRODUCTION TO PHYSIOLOGY</a:t>
            </a:r>
            <a:br>
              <a:rPr lang="en-GB" altLang="en-US" dirty="0"/>
            </a:br>
            <a:r>
              <a:rPr lang="en-GB" altLang="en-US" dirty="0"/>
              <a:t>(BMHP5003)</a:t>
            </a:r>
          </a:p>
        </p:txBody>
      </p:sp>
      <p:sp>
        <p:nvSpPr>
          <p:cNvPr id="3" name="TextBox 2">
            <a:extLst>
              <a:ext uri="{FF2B5EF4-FFF2-40B4-BE49-F238E27FC236}">
                <a16:creationId xmlns:a16="http://schemas.microsoft.com/office/drawing/2014/main" id="{9D1C96DE-C090-4E6B-AC0B-470FD4653840}"/>
              </a:ext>
            </a:extLst>
          </p:cNvPr>
          <p:cNvSpPr txBox="1"/>
          <p:nvPr/>
        </p:nvSpPr>
        <p:spPr>
          <a:xfrm>
            <a:off x="2123728" y="3380799"/>
            <a:ext cx="5040560" cy="2062103"/>
          </a:xfrm>
          <a:prstGeom prst="rect">
            <a:avLst/>
          </a:prstGeom>
          <a:noFill/>
        </p:spPr>
        <p:txBody>
          <a:bodyPr wrap="square" lIns="91440" tIns="45720" rIns="91440" bIns="45720" rtlCol="0" anchor="t">
            <a:spAutoFit/>
          </a:bodyPr>
          <a:lstStyle/>
          <a:p>
            <a:pPr algn="ctr"/>
            <a:endParaRPr lang="en-GB" sz="3200" b="1" dirty="0"/>
          </a:p>
          <a:p>
            <a:pPr algn="ctr"/>
            <a:r>
              <a:rPr lang="en-GB" sz="3200" b="1" dirty="0"/>
              <a:t>THERMOREGULATION AND THE SKIN</a:t>
            </a:r>
          </a:p>
          <a:p>
            <a:pPr algn="ctr"/>
            <a:r>
              <a:rPr lang="en-GB" sz="3200" b="1" dirty="0"/>
              <a:t>Mumtaz Goolam</a:t>
            </a:r>
          </a:p>
        </p:txBody>
      </p:sp>
      <p:sp>
        <p:nvSpPr>
          <p:cNvPr id="4" name="TextBox 3">
            <a:extLst>
              <a:ext uri="{FF2B5EF4-FFF2-40B4-BE49-F238E27FC236}">
                <a16:creationId xmlns:a16="http://schemas.microsoft.com/office/drawing/2014/main" id="{E62E9002-ABE3-4175-A2D8-DBD227C3E609}"/>
              </a:ext>
            </a:extLst>
          </p:cNvPr>
          <p:cNvSpPr txBox="1"/>
          <p:nvPr/>
        </p:nvSpPr>
        <p:spPr>
          <a:xfrm>
            <a:off x="3200400" y="3200400"/>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           </a:t>
            </a:r>
            <a:r>
              <a:rPr lang="en-US" sz="2000" b="1" dirty="0">
                <a:latin typeface="Arial"/>
                <a:cs typeface="Arial"/>
              </a:rPr>
              <a:t>WEEK 3</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normAutofit fontScale="90000"/>
          </a:bodyPr>
          <a:lstStyle/>
          <a:p>
            <a:pPr>
              <a:defRPr/>
            </a:pPr>
            <a:r>
              <a:rPr lang="en-GB" dirty="0">
                <a:ea typeface="+mj-lt"/>
                <a:cs typeface="+mj-lt"/>
              </a:rPr>
              <a:t>WEEK 3 SESSION 1</a:t>
            </a:r>
            <a:br>
              <a:rPr lang="en-GB" dirty="0"/>
            </a:br>
            <a:r>
              <a:rPr lang="en-GB" dirty="0"/>
              <a:t> Objectives:</a:t>
            </a:r>
            <a:endParaRPr lang="en-US" dirty="0"/>
          </a:p>
        </p:txBody>
      </p:sp>
      <p:sp>
        <p:nvSpPr>
          <p:cNvPr id="8195" name="Content Placeholder 2"/>
          <p:cNvSpPr>
            <a:spLocks noGrp="1"/>
          </p:cNvSpPr>
          <p:nvPr>
            <p:ph idx="1"/>
          </p:nvPr>
        </p:nvSpPr>
        <p:spPr/>
        <p:txBody>
          <a:bodyPr>
            <a:normAutofit fontScale="92500"/>
          </a:bodyPr>
          <a:lstStyle/>
          <a:p>
            <a:pPr lvl="0">
              <a:buFont typeface="Arial"/>
              <a:buChar char="•"/>
            </a:pPr>
            <a:r>
              <a:rPr lang="en-GB" sz="2600" dirty="0">
                <a:solidFill>
                  <a:srgbClr val="000000"/>
                </a:solidFill>
                <a:latin typeface="Tinos"/>
              </a:rPr>
              <a:t>Describe the layers of the skin and the functions of each layer</a:t>
            </a:r>
          </a:p>
          <a:p>
            <a:pPr lvl="0">
              <a:buFont typeface="Arial"/>
              <a:buChar char="•"/>
            </a:pPr>
            <a:r>
              <a:rPr lang="en-GB" sz="2600" dirty="0">
                <a:solidFill>
                  <a:srgbClr val="000000"/>
                </a:solidFill>
                <a:latin typeface="Tinos"/>
              </a:rPr>
              <a:t>Describe the accessory structures of the skin and the functions of each</a:t>
            </a:r>
            <a:endParaRPr lang="en-GB" altLang="en-US" sz="2800" dirty="0"/>
          </a:p>
          <a:p>
            <a:pPr eaLnBrk="1" hangingPunct="1"/>
            <a:r>
              <a:rPr lang="en-GB" altLang="en-US" sz="2800" dirty="0"/>
              <a:t>Define the terms negative feedback, positive feedback and homeostasis</a:t>
            </a:r>
          </a:p>
          <a:p>
            <a:pPr eaLnBrk="1" hangingPunct="1"/>
            <a:r>
              <a:rPr lang="en-GB" altLang="en-US" sz="2800" dirty="0"/>
              <a:t>Explain the principles of homeostasis in terms of receptors, effectors and negative feedback.</a:t>
            </a:r>
          </a:p>
          <a:p>
            <a:pPr>
              <a:buFont typeface="Arial"/>
              <a:buChar char="•"/>
            </a:pPr>
            <a:r>
              <a:rPr lang="en-GB" sz="2800" dirty="0">
                <a:solidFill>
                  <a:srgbClr val="000000"/>
                </a:solidFill>
                <a:latin typeface="Tinos"/>
              </a:rPr>
              <a:t>Describe the integumentary system and the role it plays in thermoregulation</a:t>
            </a:r>
          </a:p>
          <a:p>
            <a:pPr eaLnBrk="1" hangingPunct="1"/>
            <a:endParaRPr lang="en-GB" altLang="en-US" sz="2800" dirty="0"/>
          </a:p>
          <a:p>
            <a:pPr marL="0" indent="0">
              <a:buNone/>
            </a:pPr>
            <a:endParaRPr lang="en-GB" altLang="en-US" sz="2800" dirty="0"/>
          </a:p>
          <a:p>
            <a:pPr marL="0" indent="0" eaLnBrk="1" hangingPunct="1">
              <a:buNone/>
            </a:pPr>
            <a:endParaRPr lang="en-GB" altLang="en-US" sz="2800" dirty="0"/>
          </a:p>
        </p:txBody>
      </p:sp>
    </p:spTree>
    <p:extLst>
      <p:ext uri="{BB962C8B-B14F-4D97-AF65-F5344CB8AC3E}">
        <p14:creationId xmlns:p14="http://schemas.microsoft.com/office/powerpoint/2010/main" val="29069263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Skin</a:t>
            </a:r>
          </a:p>
        </p:txBody>
      </p:sp>
      <p:sp>
        <p:nvSpPr>
          <p:cNvPr id="3" name="Content Placeholder 2"/>
          <p:cNvSpPr>
            <a:spLocks noGrp="1"/>
          </p:cNvSpPr>
          <p:nvPr>
            <p:ph idx="1"/>
          </p:nvPr>
        </p:nvSpPr>
        <p:spPr/>
        <p:txBody>
          <a:bodyPr>
            <a:normAutofit fontScale="92500" lnSpcReduction="20000"/>
          </a:bodyPr>
          <a:lstStyle/>
          <a:p>
            <a:r>
              <a:rPr lang="en-GB" dirty="0">
                <a:solidFill>
                  <a:srgbClr val="373D3F"/>
                </a:solidFill>
                <a:latin typeface="Tinos"/>
              </a:rPr>
              <a:t>The skin is composed of two main layers.</a:t>
            </a:r>
          </a:p>
          <a:p>
            <a:r>
              <a:rPr lang="en-GB" dirty="0">
                <a:solidFill>
                  <a:srgbClr val="373D3F"/>
                </a:solidFill>
                <a:latin typeface="Tinos"/>
              </a:rPr>
              <a:t> The epidermis, made of closely packed epithelial cells.</a:t>
            </a:r>
          </a:p>
          <a:p>
            <a:r>
              <a:rPr lang="en-GB" dirty="0">
                <a:solidFill>
                  <a:srgbClr val="373D3F"/>
                </a:solidFill>
                <a:latin typeface="Tinos"/>
              </a:rPr>
              <a:t> The dermis, made of dense, irregular connective tissue that houses blood vessels, hair follicles, sweat glands, and other structures. </a:t>
            </a:r>
          </a:p>
          <a:p>
            <a:r>
              <a:rPr lang="en-GB" dirty="0">
                <a:solidFill>
                  <a:srgbClr val="373D3F"/>
                </a:solidFill>
                <a:latin typeface="Tinos"/>
              </a:rPr>
              <a:t>Beneath the dermis lies the hypodermis, which is composed mainly of loose connective and fatty tissues.</a:t>
            </a:r>
            <a:endParaRPr lang="en-GB" dirty="0"/>
          </a:p>
        </p:txBody>
      </p:sp>
    </p:spTree>
    <p:extLst>
      <p:ext uri="{BB962C8B-B14F-4D97-AF65-F5344CB8AC3E}">
        <p14:creationId xmlns:p14="http://schemas.microsoft.com/office/powerpoint/2010/main" val="22473012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16632"/>
            <a:ext cx="8229600" cy="1143000"/>
          </a:xfrm>
        </p:spPr>
        <p:txBody>
          <a:bodyPr/>
          <a:lstStyle/>
          <a:p>
            <a:r>
              <a:rPr lang="en-GB" dirty="0"/>
              <a:t>Structure of The Skin</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71600" y="1196752"/>
            <a:ext cx="7056784" cy="44644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5847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pPr eaLnBrk="1" fontAlgn="auto" hangingPunct="1">
              <a:spcAft>
                <a:spcPts val="0"/>
              </a:spcAft>
              <a:defRPr/>
            </a:pPr>
            <a:r>
              <a:rPr lang="en-GB" dirty="0"/>
              <a:t>Coordination</a:t>
            </a:r>
          </a:p>
        </p:txBody>
      </p:sp>
      <p:sp>
        <p:nvSpPr>
          <p:cNvPr id="3" name="Content Placeholder 2"/>
          <p:cNvSpPr>
            <a:spLocks noGrp="1"/>
          </p:cNvSpPr>
          <p:nvPr>
            <p:ph idx="1"/>
          </p:nvPr>
        </p:nvSpPr>
        <p:spPr/>
        <p:txBody>
          <a:bodyPr>
            <a:normAutofit fontScale="92500" lnSpcReduction="20000"/>
          </a:bodyPr>
          <a:lstStyle/>
          <a:p>
            <a:pPr eaLnBrk="1" hangingPunct="1">
              <a:buFont typeface="Arial" charset="0"/>
              <a:buNone/>
            </a:pPr>
            <a:r>
              <a:rPr lang="en-GB" altLang="en-US" dirty="0"/>
              <a:t>A multicellular organism needs to have a good communication system. Why?</a:t>
            </a:r>
          </a:p>
          <a:p>
            <a:pPr eaLnBrk="1" hangingPunct="1">
              <a:buFont typeface="Arial" charset="0"/>
              <a:buNone/>
            </a:pPr>
            <a:r>
              <a:rPr lang="en-GB" altLang="en-US" dirty="0"/>
              <a:t>What is needed in a good communication system?</a:t>
            </a:r>
          </a:p>
          <a:p>
            <a:pPr eaLnBrk="1" hangingPunct="1"/>
            <a:r>
              <a:rPr lang="en-GB" altLang="en-US" dirty="0"/>
              <a:t>Enable cells to communicate with each other</a:t>
            </a:r>
          </a:p>
          <a:p>
            <a:pPr eaLnBrk="1" hangingPunct="1"/>
            <a:r>
              <a:rPr lang="en-GB" altLang="en-US" dirty="0"/>
              <a:t>Enable </a:t>
            </a:r>
            <a:r>
              <a:rPr lang="en-GB" altLang="en-US" b="1" u="sng" dirty="0"/>
              <a:t>specific </a:t>
            </a:r>
            <a:r>
              <a:rPr lang="en-GB" altLang="en-US" dirty="0"/>
              <a:t>communication</a:t>
            </a:r>
          </a:p>
          <a:p>
            <a:pPr eaLnBrk="1" hangingPunct="1"/>
            <a:r>
              <a:rPr lang="en-GB" altLang="en-US" dirty="0"/>
              <a:t>Enable </a:t>
            </a:r>
            <a:r>
              <a:rPr lang="en-GB" altLang="en-US" b="1" u="sng" dirty="0"/>
              <a:t>rapid</a:t>
            </a:r>
            <a:r>
              <a:rPr lang="en-GB" altLang="en-US" dirty="0"/>
              <a:t> communication</a:t>
            </a:r>
          </a:p>
          <a:p>
            <a:pPr eaLnBrk="1" hangingPunct="1"/>
            <a:r>
              <a:rPr lang="en-GB" altLang="en-US" dirty="0"/>
              <a:t>Enable both short-term and long-term responses to temperature changes</a:t>
            </a:r>
          </a:p>
        </p:txBody>
      </p:sp>
    </p:spTree>
    <p:extLst>
      <p:ext uri="{BB962C8B-B14F-4D97-AF65-F5344CB8AC3E}">
        <p14:creationId xmlns:p14="http://schemas.microsoft.com/office/powerpoint/2010/main" val="253509338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pPr eaLnBrk="1" fontAlgn="auto" hangingPunct="1">
              <a:spcAft>
                <a:spcPts val="0"/>
              </a:spcAft>
              <a:defRPr/>
            </a:pPr>
            <a:r>
              <a:rPr lang="en-GB" dirty="0"/>
              <a:t>How do Cells Communicate?</a:t>
            </a:r>
          </a:p>
        </p:txBody>
      </p:sp>
      <p:sp>
        <p:nvSpPr>
          <p:cNvPr id="3" name="Content Placeholder 2"/>
          <p:cNvSpPr>
            <a:spLocks noGrp="1"/>
          </p:cNvSpPr>
          <p:nvPr>
            <p:ph idx="1"/>
          </p:nvPr>
        </p:nvSpPr>
        <p:spPr>
          <a:xfrm>
            <a:off x="467544" y="1196752"/>
            <a:ext cx="8229600" cy="3917032"/>
          </a:xfrm>
        </p:spPr>
        <p:txBody>
          <a:bodyPr>
            <a:normAutofit/>
          </a:bodyPr>
          <a:lstStyle/>
          <a:p>
            <a:pPr eaLnBrk="1" hangingPunct="1"/>
            <a:r>
              <a:rPr lang="en-GB" altLang="en-US" sz="2400" dirty="0"/>
              <a:t>Cell signalling</a:t>
            </a:r>
          </a:p>
          <a:p>
            <a:pPr eaLnBrk="1" hangingPunct="1"/>
            <a:r>
              <a:rPr lang="en-GB" altLang="en-US" sz="2400" dirty="0"/>
              <a:t>Cell 1 releases </a:t>
            </a:r>
            <a:r>
              <a:rPr lang="en-GB" altLang="en-US" sz="2400" b="1" u="sng" dirty="0">
                <a:solidFill>
                  <a:srgbClr val="00B0F0"/>
                </a:solidFill>
              </a:rPr>
              <a:t>a chemical</a:t>
            </a:r>
          </a:p>
          <a:p>
            <a:pPr eaLnBrk="1" hangingPunct="1"/>
            <a:r>
              <a:rPr lang="en-GB" altLang="en-US" sz="2400" dirty="0"/>
              <a:t>The chemical is detected by cell 2 which responds to the signal</a:t>
            </a:r>
          </a:p>
          <a:p>
            <a:pPr eaLnBrk="1" hangingPunct="1"/>
            <a:endParaRPr lang="en-GB" altLang="en-US" sz="2400" dirty="0"/>
          </a:p>
          <a:p>
            <a:pPr eaLnBrk="1" hangingPunct="1"/>
            <a:endParaRPr lang="en-GB" altLang="en-US" sz="2400" dirty="0"/>
          </a:p>
          <a:p>
            <a:pPr eaLnBrk="1" hangingPunct="1"/>
            <a:endParaRPr lang="en-GB" altLang="en-US" sz="2400" dirty="0"/>
          </a:p>
        </p:txBody>
      </p:sp>
      <p:sp>
        <p:nvSpPr>
          <p:cNvPr id="2" name="TextBox 1"/>
          <p:cNvSpPr txBox="1"/>
          <p:nvPr/>
        </p:nvSpPr>
        <p:spPr>
          <a:xfrm>
            <a:off x="1547664" y="4312963"/>
            <a:ext cx="5740674" cy="1384995"/>
          </a:xfrm>
          <a:prstGeom prst="rect">
            <a:avLst/>
          </a:prstGeom>
        </p:spPr>
        <p:style>
          <a:lnRef idx="0">
            <a:scrgbClr r="0" g="0" b="0"/>
          </a:lnRef>
          <a:fillRef idx="1002">
            <a:schemeClr val="lt2"/>
          </a:fillRef>
          <a:effectRef idx="0">
            <a:scrgbClr r="0" g="0" b="0"/>
          </a:effectRef>
          <a:fontRef idx="major"/>
        </p:style>
        <p:txBody>
          <a:bodyPr wrap="none">
            <a:spAutoFit/>
          </a:bodyPr>
          <a:lstStyle/>
          <a:p>
            <a:pPr eaLnBrk="1" fontAlgn="auto" hangingPunct="1">
              <a:spcAft>
                <a:spcPts val="0"/>
              </a:spcAft>
              <a:buFont typeface="Arial" pitchFamily="34" charset="0"/>
              <a:buChar char="•"/>
              <a:defRPr/>
            </a:pPr>
            <a:r>
              <a:rPr lang="en-GB" sz="2000" b="1" dirty="0"/>
              <a:t>The two main systems of communication are</a:t>
            </a:r>
          </a:p>
          <a:p>
            <a:pPr marL="514350" indent="-514350" eaLnBrk="1" fontAlgn="auto" hangingPunct="1">
              <a:spcAft>
                <a:spcPts val="0"/>
              </a:spcAft>
              <a:buFont typeface="+mj-lt"/>
              <a:buAutoNum type="arabicPeriod"/>
              <a:defRPr/>
            </a:pPr>
            <a:r>
              <a:rPr lang="en-GB" sz="2000" b="1" dirty="0"/>
              <a:t>The nervous system</a:t>
            </a:r>
          </a:p>
          <a:p>
            <a:pPr marL="514350" indent="-514350" eaLnBrk="1" fontAlgn="auto" hangingPunct="1">
              <a:spcAft>
                <a:spcPts val="0"/>
              </a:spcAft>
              <a:buFont typeface="+mj-lt"/>
              <a:buAutoNum type="arabicPeriod"/>
              <a:defRPr/>
            </a:pPr>
            <a:r>
              <a:rPr lang="en-GB" sz="2000" b="1" dirty="0"/>
              <a:t>The hormonal system</a:t>
            </a:r>
          </a:p>
          <a:p>
            <a:pPr>
              <a:defRPr/>
            </a:pPr>
            <a:endParaRPr lang="en-GB" sz="2400" b="1" dirty="0"/>
          </a:p>
        </p:txBody>
      </p:sp>
      <p:pic>
        <p:nvPicPr>
          <p:cNvPr id="45058" name="Picture 2" descr="https://www.staff.ncl.ac.uk/t.r.cheek/Fig1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22869" y="2564904"/>
            <a:ext cx="3262312" cy="1712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6969481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2" presetClass="entr" presetSubtype="4" fill="hold" nodeType="clickEffect">
                                  <p:stCondLst>
                                    <p:cond delay="0"/>
                                  </p:stCondLst>
                                  <p:childTnLst>
                                    <p:set>
                                      <p:cBhvr>
                                        <p:cTn id="14" dur="1" fill="hold">
                                          <p:stCondLst>
                                            <p:cond delay="0"/>
                                          </p:stCondLst>
                                        </p:cTn>
                                        <p:tgtEl>
                                          <p:spTgt spid="45058"/>
                                        </p:tgtEl>
                                        <p:attrNameLst>
                                          <p:attrName>style.visibility</p:attrName>
                                        </p:attrNameLst>
                                      </p:cBhvr>
                                      <p:to>
                                        <p:strVal val="visible"/>
                                      </p:to>
                                    </p:set>
                                    <p:anim calcmode="lin" valueType="num">
                                      <p:cBhvr additive="base">
                                        <p:cTn id="15" dur="500" fill="hold"/>
                                        <p:tgtEl>
                                          <p:spTgt spid="45058"/>
                                        </p:tgtEl>
                                        <p:attrNameLst>
                                          <p:attrName>ppt_x</p:attrName>
                                        </p:attrNameLst>
                                      </p:cBhvr>
                                      <p:tavLst>
                                        <p:tav tm="0">
                                          <p:val>
                                            <p:strVal val="#ppt_x"/>
                                          </p:val>
                                        </p:tav>
                                        <p:tav tm="100000">
                                          <p:val>
                                            <p:strVal val="#ppt_x"/>
                                          </p:val>
                                        </p:tav>
                                      </p:tavLst>
                                    </p:anim>
                                    <p:anim calcmode="lin" valueType="num">
                                      <p:cBhvr additive="base">
                                        <p:cTn id="16" dur="500" fill="hold"/>
                                        <p:tgtEl>
                                          <p:spTgt spid="45058"/>
                                        </p:tgtEl>
                                        <p:attrNameLst>
                                          <p:attrName>ppt_y</p:attrName>
                                        </p:attrNameLst>
                                      </p:cBhvr>
                                      <p:tavLst>
                                        <p:tav tm="0">
                                          <p:val>
                                            <p:strVal val="1+#ppt_h/2"/>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
                                        </p:tgtEl>
                                        <p:attrNameLst>
                                          <p:attrName>style.visibility</p:attrName>
                                        </p:attrNameLst>
                                      </p:cBhvr>
                                      <p:to>
                                        <p:strVal val="visible"/>
                                      </p:to>
                                    </p:set>
                                    <p:animEffect transition="in" filter="fade">
                                      <p:cBhvr>
                                        <p:cTn id="2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MECHANISM OF SIGNAL HORMONE RELEASE</a:t>
            </a:r>
          </a:p>
        </p:txBody>
      </p:sp>
      <p:sp>
        <p:nvSpPr>
          <p:cNvPr id="3" name="Content Placeholder 2"/>
          <p:cNvSpPr>
            <a:spLocks noGrp="1"/>
          </p:cNvSpPr>
          <p:nvPr>
            <p:ph idx="1"/>
          </p:nvPr>
        </p:nvSpPr>
        <p:spPr/>
        <p:txBody>
          <a:bodyPr/>
          <a:lstStyle/>
          <a:p>
            <a:r>
              <a:rPr lang="en-GB" b="1" dirty="0" err="1"/>
              <a:t>Autocrine</a:t>
            </a:r>
            <a:r>
              <a:rPr lang="en-GB" dirty="0"/>
              <a:t>: Substance has an effect on the cell that secreted it.</a:t>
            </a:r>
          </a:p>
          <a:p>
            <a:r>
              <a:rPr lang="en-GB" b="1" dirty="0"/>
              <a:t>Paracrine</a:t>
            </a:r>
            <a:r>
              <a:rPr lang="en-GB" dirty="0"/>
              <a:t>: a hormone which has an effect only in the vicinity of the gland secreting it.</a:t>
            </a:r>
          </a:p>
          <a:p>
            <a:r>
              <a:rPr lang="en-GB" b="1" dirty="0"/>
              <a:t>Endocrine</a:t>
            </a:r>
            <a:r>
              <a:rPr lang="en-GB" dirty="0"/>
              <a:t>: glands which secret hormones or chemicals directly into the blood.</a:t>
            </a:r>
          </a:p>
          <a:p>
            <a:endParaRPr lang="en-GB" dirty="0"/>
          </a:p>
          <a:p>
            <a:endParaRPr lang="en-GB" dirty="0"/>
          </a:p>
        </p:txBody>
      </p:sp>
    </p:spTree>
    <p:extLst>
      <p:ext uri="{BB962C8B-B14F-4D97-AF65-F5344CB8AC3E}">
        <p14:creationId xmlns:p14="http://schemas.microsoft.com/office/powerpoint/2010/main" val="8838239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http://www.vce.bioninja.com.au/_Media/cell_signalling_med.jpe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6113" y="980728"/>
            <a:ext cx="7966075" cy="4535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838417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t>Receptors and Effectors</a:t>
            </a:r>
          </a:p>
        </p:txBody>
      </p:sp>
      <p:sp>
        <p:nvSpPr>
          <p:cNvPr id="3" name="Content Placeholder 2"/>
          <p:cNvSpPr>
            <a:spLocks noGrp="1"/>
          </p:cNvSpPr>
          <p:nvPr>
            <p:ph sz="half" idx="1"/>
          </p:nvPr>
        </p:nvSpPr>
        <p:spPr>
          <a:xfrm>
            <a:off x="250825" y="2565400"/>
            <a:ext cx="4038600" cy="2951163"/>
          </a:xfrm>
          <a:solidFill>
            <a:schemeClr val="accent1">
              <a:lumMod val="40000"/>
              <a:lumOff val="60000"/>
            </a:schemeClr>
          </a:solidFill>
        </p:spPr>
        <p:txBody>
          <a:bodyPr rtlCol="0">
            <a:normAutofit/>
          </a:bodyPr>
          <a:lstStyle/>
          <a:p>
            <a:pPr marL="182880" indent="-182880" eaLnBrk="1" fontAlgn="auto" hangingPunct="1">
              <a:spcAft>
                <a:spcPts val="0"/>
              </a:spcAft>
              <a:buFont typeface="Arial" panose="020B0604020202020204" pitchFamily="34" charset="0"/>
              <a:buChar char="•"/>
              <a:defRPr/>
            </a:pPr>
            <a:r>
              <a:rPr lang="en-GB" dirty="0"/>
              <a:t>Sensory receptors</a:t>
            </a:r>
          </a:p>
          <a:p>
            <a:pPr lvl="1" indent="-182880" eaLnBrk="1" fontAlgn="auto" hangingPunct="1">
              <a:spcAft>
                <a:spcPts val="0"/>
              </a:spcAft>
              <a:buFont typeface="Arial" panose="020B0604020202020204" pitchFamily="34" charset="0"/>
              <a:buChar char="•"/>
              <a:defRPr/>
            </a:pPr>
            <a:r>
              <a:rPr lang="en-GB" dirty="0"/>
              <a:t>Detect changes in pressure, temperature, pH of the blood …</a:t>
            </a:r>
          </a:p>
          <a:p>
            <a:pPr lvl="1" indent="-182880" eaLnBrk="1" fontAlgn="auto" hangingPunct="1">
              <a:spcAft>
                <a:spcPts val="0"/>
              </a:spcAft>
              <a:buFont typeface="Arial" panose="020B0604020202020204" pitchFamily="34" charset="0"/>
              <a:buChar char="•"/>
              <a:defRPr/>
            </a:pPr>
            <a:r>
              <a:rPr lang="en-GB" dirty="0"/>
              <a:t>Monitor changes in the internal environment.</a:t>
            </a:r>
          </a:p>
        </p:txBody>
      </p:sp>
      <p:sp>
        <p:nvSpPr>
          <p:cNvPr id="4" name="Content Placeholder 3"/>
          <p:cNvSpPr>
            <a:spLocks noGrp="1"/>
          </p:cNvSpPr>
          <p:nvPr>
            <p:ph sz="half" idx="2"/>
          </p:nvPr>
        </p:nvSpPr>
        <p:spPr>
          <a:xfrm>
            <a:off x="4859338" y="2565400"/>
            <a:ext cx="4038600" cy="3024188"/>
          </a:xfrm>
          <a:solidFill>
            <a:schemeClr val="accent3">
              <a:lumMod val="20000"/>
              <a:lumOff val="80000"/>
            </a:schemeClr>
          </a:solidFill>
        </p:spPr>
        <p:txBody>
          <a:bodyPr rtlCol="0">
            <a:normAutofit/>
          </a:bodyPr>
          <a:lstStyle/>
          <a:p>
            <a:pPr marL="182880" indent="-182880" eaLnBrk="1" fontAlgn="auto" hangingPunct="1">
              <a:spcAft>
                <a:spcPts val="0"/>
              </a:spcAft>
              <a:buFont typeface="Arial" panose="020B0604020202020204" pitchFamily="34" charset="0"/>
              <a:buChar char="•"/>
              <a:defRPr/>
            </a:pPr>
            <a:r>
              <a:rPr lang="en-GB" dirty="0"/>
              <a:t>Effectors</a:t>
            </a:r>
          </a:p>
          <a:p>
            <a:pPr lvl="1" indent="-182880" eaLnBrk="1" fontAlgn="auto" hangingPunct="1">
              <a:spcAft>
                <a:spcPts val="0"/>
              </a:spcAft>
              <a:buFont typeface="Arial" panose="020B0604020202020204" pitchFamily="34" charset="0"/>
              <a:buChar char="•"/>
              <a:defRPr/>
            </a:pPr>
            <a:r>
              <a:rPr lang="en-GB" dirty="0"/>
              <a:t>Muscles</a:t>
            </a:r>
          </a:p>
          <a:p>
            <a:pPr lvl="1" indent="-182880" eaLnBrk="1" fontAlgn="auto" hangingPunct="1">
              <a:spcAft>
                <a:spcPts val="0"/>
              </a:spcAft>
              <a:buFont typeface="Arial" panose="020B0604020202020204" pitchFamily="34" charset="0"/>
              <a:buChar char="•"/>
              <a:defRPr/>
            </a:pPr>
            <a:r>
              <a:rPr lang="en-GB" dirty="0"/>
              <a:t>Glands </a:t>
            </a:r>
          </a:p>
          <a:p>
            <a:pPr lvl="1" indent="-182880" eaLnBrk="1" fontAlgn="auto" hangingPunct="1">
              <a:spcAft>
                <a:spcPts val="0"/>
              </a:spcAft>
              <a:buFont typeface="Arial" panose="020B0604020202020204" pitchFamily="34" charset="0"/>
              <a:buChar char="•"/>
              <a:defRPr/>
            </a:pPr>
            <a:r>
              <a:rPr lang="en-GB" dirty="0"/>
              <a:t>Respond to the change to re-establish equilibrium</a:t>
            </a:r>
          </a:p>
        </p:txBody>
      </p:sp>
      <p:sp>
        <p:nvSpPr>
          <p:cNvPr id="5" name="Curved Down Arrow 4"/>
          <p:cNvSpPr/>
          <p:nvPr/>
        </p:nvSpPr>
        <p:spPr>
          <a:xfrm>
            <a:off x="3851275" y="1844675"/>
            <a:ext cx="1584325" cy="504825"/>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chemeClr val="tx1"/>
              </a:solidFill>
            </a:endParaRPr>
          </a:p>
        </p:txBody>
      </p:sp>
      <p:sp>
        <p:nvSpPr>
          <p:cNvPr id="6" name="TextBox 5"/>
          <p:cNvSpPr txBox="1"/>
          <p:nvPr/>
        </p:nvSpPr>
        <p:spPr>
          <a:xfrm>
            <a:off x="4308475" y="1474788"/>
            <a:ext cx="671513" cy="369887"/>
          </a:xfrm>
          <a:prstGeom prst="rect">
            <a:avLst/>
          </a:prstGeom>
        </p:spPr>
        <p:style>
          <a:lnRef idx="3">
            <a:schemeClr val="lt1"/>
          </a:lnRef>
          <a:fillRef idx="1">
            <a:schemeClr val="accent3"/>
          </a:fillRef>
          <a:effectRef idx="1">
            <a:schemeClr val="accent3"/>
          </a:effectRef>
          <a:fontRef idx="minor">
            <a:schemeClr val="lt1"/>
          </a:fontRef>
        </p:style>
        <p:txBody>
          <a:bodyPr wrap="none">
            <a:spAutoFit/>
          </a:bodyPr>
          <a:lstStyle/>
          <a:p>
            <a:pPr>
              <a:defRPr/>
            </a:pPr>
            <a:r>
              <a:rPr lang="en-GB" dirty="0"/>
              <a:t>CNS</a:t>
            </a:r>
          </a:p>
        </p:txBody>
      </p:sp>
    </p:spTree>
    <p:extLst>
      <p:ext uri="{BB962C8B-B14F-4D97-AF65-F5344CB8AC3E}">
        <p14:creationId xmlns:p14="http://schemas.microsoft.com/office/powerpoint/2010/main" val="250071705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bg/>
                                          </p:spTgt>
                                        </p:tgtEl>
                                        <p:attrNameLst>
                                          <p:attrName>style.visibility</p:attrName>
                                        </p:attrNameLst>
                                      </p:cBhvr>
                                      <p:to>
                                        <p:strVal val="visible"/>
                                      </p:to>
                                    </p:set>
                                    <p:animEffect transition="in" filter="fade">
                                      <p:cBhvr>
                                        <p:cTn id="27" dur="500"/>
                                        <p:tgtEl>
                                          <p:spTgt spid="4">
                                            <p:bg/>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xEl>
                                              <p:pRg st="0" end="0"/>
                                            </p:txEl>
                                          </p:spTgt>
                                        </p:tgtEl>
                                        <p:attrNameLst>
                                          <p:attrName>style.visibility</p:attrName>
                                        </p:attrNameLst>
                                      </p:cBhvr>
                                      <p:to>
                                        <p:strVal val="visible"/>
                                      </p:to>
                                    </p:set>
                                    <p:animEffect transition="in" filter="fade">
                                      <p:cBhvr>
                                        <p:cTn id="32" dur="500"/>
                                        <p:tgtEl>
                                          <p:spTgt spid="4">
                                            <p:txEl>
                                              <p:pRg st="0" end="0"/>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animEffect transition="in" filter="fade">
                                      <p:cBhvr>
                                        <p:cTn id="35" dur="500"/>
                                        <p:tgtEl>
                                          <p:spTgt spid="4">
                                            <p:txEl>
                                              <p:pRg st="1" end="1"/>
                                            </p:tx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4">
                                            <p:txEl>
                                              <p:pRg st="2" end="2"/>
                                            </p:txEl>
                                          </p:spTgt>
                                        </p:tgtEl>
                                        <p:attrNameLst>
                                          <p:attrName>style.visibility</p:attrName>
                                        </p:attrNameLst>
                                      </p:cBhvr>
                                      <p:to>
                                        <p:strVal val="visible"/>
                                      </p:to>
                                    </p:set>
                                    <p:animEffect transition="in" filter="fade">
                                      <p:cBhvr>
                                        <p:cTn id="38" dur="500"/>
                                        <p:tgtEl>
                                          <p:spTgt spid="4">
                                            <p:txEl>
                                              <p:pRg st="2" end="2"/>
                                            </p:tx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4">
                                            <p:txEl>
                                              <p:pRg st="3" end="3"/>
                                            </p:txEl>
                                          </p:spTgt>
                                        </p:tgtEl>
                                        <p:attrNameLst>
                                          <p:attrName>style.visibility</p:attrName>
                                        </p:attrNameLst>
                                      </p:cBhvr>
                                      <p:to>
                                        <p:strVal val="visible"/>
                                      </p:to>
                                    </p:set>
                                    <p:animEffect transition="in" filter="fade">
                                      <p:cBhvr>
                                        <p:cTn id="41" dur="500"/>
                                        <p:tgtEl>
                                          <p:spTgt spid="4">
                                            <p:txEl>
                                              <p:pRg st="3" end="3"/>
                                            </p:txEl>
                                          </p:spTgt>
                                        </p:tgtEl>
                                      </p:cBhvr>
                                    </p:animEffect>
                                  </p:childTnLst>
                                </p:cTn>
                              </p:par>
                            </p:childTnLst>
                          </p:cTn>
                        </p:par>
                      </p:childTnLst>
                    </p:cTn>
                  </p:par>
                  <p:par>
                    <p:cTn id="42" fill="hold" nodeType="clickPar">
                      <p:stCondLst>
                        <p:cond delay="indefinite"/>
                      </p:stCondLst>
                      <p:childTnLst>
                        <p:par>
                          <p:cTn id="43" fill="hold" nodeType="withGroup">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5"/>
                                        </p:tgtEl>
                                        <p:attrNameLst>
                                          <p:attrName>style.visibility</p:attrName>
                                        </p:attrNameLst>
                                      </p:cBhvr>
                                      <p:to>
                                        <p:strVal val="visible"/>
                                      </p:to>
                                    </p:set>
                                    <p:animEffect transition="in" filter="fade">
                                      <p:cBhvr>
                                        <p:cTn id="46" dur="500"/>
                                        <p:tgtEl>
                                          <p:spTgt spid="5"/>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6"/>
                                        </p:tgtEl>
                                        <p:attrNameLst>
                                          <p:attrName>style.visibility</p:attrName>
                                        </p:attrNameLst>
                                      </p:cBhvr>
                                      <p:to>
                                        <p:strVal val="visible"/>
                                      </p:to>
                                    </p:set>
                                    <p:animEffect transition="in" filter="fade">
                                      <p:cBhvr>
                                        <p:cTn id="4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P spid="5" grpId="0" animBg="1"/>
      <p:bldP spid="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100" y="188913"/>
            <a:ext cx="7499350" cy="1143000"/>
          </a:xfrm>
        </p:spPr>
        <p:txBody>
          <a:bodyPr/>
          <a:lstStyle/>
          <a:p>
            <a:pPr eaLnBrk="1" fontAlgn="auto" hangingPunct="1">
              <a:spcAft>
                <a:spcPts val="0"/>
              </a:spcAft>
              <a:defRPr/>
            </a:pPr>
            <a:r>
              <a:rPr lang="en-GB" sz="4800" b="1" u="sng" dirty="0"/>
              <a:t>Homeostasis</a:t>
            </a:r>
          </a:p>
        </p:txBody>
      </p:sp>
      <p:sp>
        <p:nvSpPr>
          <p:cNvPr id="14339" name="Content Placeholder 2"/>
          <p:cNvSpPr>
            <a:spLocks noGrp="1"/>
          </p:cNvSpPr>
          <p:nvPr>
            <p:ph idx="1"/>
          </p:nvPr>
        </p:nvSpPr>
        <p:spPr>
          <a:xfrm>
            <a:off x="611188" y="1196975"/>
            <a:ext cx="7499350" cy="1081088"/>
          </a:xfrm>
        </p:spPr>
        <p:txBody>
          <a:bodyPr>
            <a:normAutofit fontScale="85000" lnSpcReduction="20000"/>
          </a:bodyPr>
          <a:lstStyle/>
          <a:p>
            <a:pPr eaLnBrk="1" hangingPunct="1"/>
            <a:r>
              <a:rPr lang="en-GB" altLang="en-US" dirty="0"/>
              <a:t>Mechanisms to maintain a dynamic equilibrium, with small fluctuations over a narrow range of conditions. </a:t>
            </a:r>
          </a:p>
          <a:p>
            <a:pPr eaLnBrk="1" hangingPunct="1"/>
            <a:endParaRPr lang="en-GB" altLang="en-US" dirty="0"/>
          </a:p>
        </p:txBody>
      </p:sp>
      <p:graphicFrame>
        <p:nvGraphicFramePr>
          <p:cNvPr id="4" name="Diagram 3"/>
          <p:cNvGraphicFramePr/>
          <p:nvPr>
            <p:extLst>
              <p:ext uri="{D42A27DB-BD31-4B8C-83A1-F6EECF244321}">
                <p14:modId xmlns:p14="http://schemas.microsoft.com/office/powerpoint/2010/main" val="864096813"/>
              </p:ext>
            </p:extLst>
          </p:nvPr>
        </p:nvGraphicFramePr>
        <p:xfrm>
          <a:off x="1835696" y="2564904"/>
          <a:ext cx="6096000" cy="31683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4341" name="Picture 4"/>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7712075" y="5408613"/>
            <a:ext cx="1400175" cy="1449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2031723" y="2276872"/>
            <a:ext cx="5040162" cy="707886"/>
          </a:xfrm>
          <a:prstGeom prst="rect">
            <a:avLst/>
          </a:prstGeom>
        </p:spPr>
        <p:style>
          <a:lnRef idx="0">
            <a:schemeClr val="accent6"/>
          </a:lnRef>
          <a:fillRef idx="3">
            <a:schemeClr val="accent6"/>
          </a:fillRef>
          <a:effectRef idx="3">
            <a:schemeClr val="accent6"/>
          </a:effectRef>
          <a:fontRef idx="minor">
            <a:schemeClr val="lt1"/>
          </a:fontRef>
        </p:style>
        <p:txBody>
          <a:bodyPr wrap="none">
            <a:spAutoFit/>
          </a:bodyPr>
          <a:lstStyle/>
          <a:p>
            <a:pPr>
              <a:defRPr/>
            </a:pPr>
            <a:r>
              <a:rPr lang="en-GB" sz="2000" b="1" dirty="0"/>
              <a:t>keep the internal environment constant.</a:t>
            </a:r>
          </a:p>
          <a:p>
            <a:pPr>
              <a:defRPr/>
            </a:pPr>
            <a:endParaRPr lang="en-GB" sz="2000" b="1" dirty="0"/>
          </a:p>
        </p:txBody>
      </p:sp>
    </p:spTree>
    <p:extLst>
      <p:ext uri="{BB962C8B-B14F-4D97-AF65-F5344CB8AC3E}">
        <p14:creationId xmlns:p14="http://schemas.microsoft.com/office/powerpoint/2010/main" val="132321081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t>Feedback</a:t>
            </a:r>
          </a:p>
        </p:txBody>
      </p:sp>
      <p:pic>
        <p:nvPicPr>
          <p:cNvPr id="15363"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411413" y="1589088"/>
            <a:ext cx="5181600" cy="3679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4" name="TextBox 4"/>
          <p:cNvSpPr txBox="1">
            <a:spLocks noChangeArrowheads="1"/>
          </p:cNvSpPr>
          <p:nvPr/>
        </p:nvSpPr>
        <p:spPr bwMode="auto">
          <a:xfrm>
            <a:off x="2977202" y="5300501"/>
            <a:ext cx="425767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400" dirty="0"/>
              <a:t>How does a thermostat work?</a:t>
            </a:r>
          </a:p>
        </p:txBody>
      </p:sp>
    </p:spTree>
    <p:extLst>
      <p:ext uri="{BB962C8B-B14F-4D97-AF65-F5344CB8AC3E}">
        <p14:creationId xmlns:p14="http://schemas.microsoft.com/office/powerpoint/2010/main" val="36679568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t>Negative feedback</a:t>
            </a:r>
          </a:p>
        </p:txBody>
      </p:sp>
      <p:pic>
        <p:nvPicPr>
          <p:cNvPr id="16387"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58888" y="1340768"/>
            <a:ext cx="7400925" cy="434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8"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956550" y="42863"/>
            <a:ext cx="1131888" cy="1173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p:nvPr/>
        </p:nvSpPr>
        <p:spPr>
          <a:xfrm>
            <a:off x="4959350" y="1216025"/>
            <a:ext cx="3933825" cy="52371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extLst>
      <p:ext uri="{BB962C8B-B14F-4D97-AF65-F5344CB8AC3E}">
        <p14:creationId xmlns:p14="http://schemas.microsoft.com/office/powerpoint/2010/main" val="384386413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6" presetClass="exit" presetSubtype="32" fill="hold" grpId="0" nodeType="clickEffect">
                                  <p:stCondLst>
                                    <p:cond delay="0"/>
                                  </p:stCondLst>
                                  <p:childTnLst>
                                    <p:animEffect transition="out" filter="circle(out)">
                                      <p:cBhvr>
                                        <p:cTn id="6" dur="2000"/>
                                        <p:tgtEl>
                                          <p:spTgt spid="3"/>
                                        </p:tgtEl>
                                      </p:cBhvr>
                                    </p:animEffect>
                                    <p:set>
                                      <p:cBhvr>
                                        <p:cTn id="7" dur="1" fill="hold">
                                          <p:stCondLst>
                                            <p:cond delay="19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t>Negative Feedback</a:t>
            </a:r>
          </a:p>
        </p:txBody>
      </p:sp>
      <p:sp>
        <p:nvSpPr>
          <p:cNvPr id="17411" name="TextBox 4"/>
          <p:cNvSpPr txBox="1">
            <a:spLocks noChangeArrowheads="1"/>
          </p:cNvSpPr>
          <p:nvPr/>
        </p:nvSpPr>
        <p:spPr bwMode="auto">
          <a:xfrm>
            <a:off x="3419475" y="3649663"/>
            <a:ext cx="2395538" cy="461962"/>
          </a:xfrm>
          <a:prstGeom prst="rect">
            <a:avLst/>
          </a:prstGeom>
          <a:solidFill>
            <a:srgbClr val="00B0F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r>
              <a:rPr lang="en-GB" altLang="en-US" sz="2400"/>
              <a:t>Ideal Conditions</a:t>
            </a:r>
          </a:p>
        </p:txBody>
      </p:sp>
      <p:sp>
        <p:nvSpPr>
          <p:cNvPr id="17412" name="TextBox 5"/>
          <p:cNvSpPr txBox="1">
            <a:spLocks noChangeArrowheads="1"/>
          </p:cNvSpPr>
          <p:nvPr/>
        </p:nvSpPr>
        <p:spPr bwMode="auto">
          <a:xfrm>
            <a:off x="3276600" y="2046288"/>
            <a:ext cx="2682875" cy="461962"/>
          </a:xfrm>
          <a:prstGeom prst="rect">
            <a:avLst/>
          </a:prstGeom>
          <a:solidFill>
            <a:srgbClr val="FFC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r>
              <a:rPr lang="en-GB" altLang="en-US" sz="2400"/>
              <a:t>Increase Detected</a:t>
            </a:r>
          </a:p>
        </p:txBody>
      </p:sp>
      <p:sp>
        <p:nvSpPr>
          <p:cNvPr id="7" name="TextBox 6"/>
          <p:cNvSpPr txBox="1"/>
          <p:nvPr/>
        </p:nvSpPr>
        <p:spPr>
          <a:xfrm>
            <a:off x="3206750" y="5546725"/>
            <a:ext cx="2822575" cy="461963"/>
          </a:xfrm>
          <a:prstGeom prst="rect">
            <a:avLst/>
          </a:prstGeom>
          <a:solidFill>
            <a:schemeClr val="accent1">
              <a:lumMod val="40000"/>
              <a:lumOff val="60000"/>
            </a:schemeClr>
          </a:solidFill>
        </p:spPr>
        <p:txBody>
          <a:bodyPr wrap="none">
            <a:spAutoFit/>
          </a:bodyPr>
          <a:lstStyle/>
          <a:p>
            <a:pPr>
              <a:defRPr/>
            </a:pPr>
            <a:r>
              <a:rPr lang="en-GB" sz="2400" dirty="0"/>
              <a:t>Decrease Detected</a:t>
            </a:r>
          </a:p>
        </p:txBody>
      </p:sp>
      <p:sp>
        <p:nvSpPr>
          <p:cNvPr id="8" name="TextBox 7"/>
          <p:cNvSpPr txBox="1"/>
          <p:nvPr/>
        </p:nvSpPr>
        <p:spPr>
          <a:xfrm>
            <a:off x="6972648" y="1938623"/>
            <a:ext cx="1880643" cy="830997"/>
          </a:xfrm>
          <a:prstGeom prst="rect">
            <a:avLst/>
          </a:prstGeom>
        </p:spPr>
        <p:style>
          <a:lnRef idx="1">
            <a:schemeClr val="accent1"/>
          </a:lnRef>
          <a:fillRef idx="3">
            <a:schemeClr val="accent1"/>
          </a:fillRef>
          <a:effectRef idx="2">
            <a:schemeClr val="accent1"/>
          </a:effectRef>
          <a:fontRef idx="minor">
            <a:schemeClr val="lt1"/>
          </a:fontRef>
        </p:style>
        <p:txBody>
          <a:bodyPr wrap="none">
            <a:spAutoFit/>
          </a:bodyPr>
          <a:lstStyle/>
          <a:p>
            <a:pPr>
              <a:defRPr/>
            </a:pPr>
            <a:r>
              <a:rPr lang="en-GB" sz="2400" dirty="0"/>
              <a:t>Response</a:t>
            </a:r>
          </a:p>
          <a:p>
            <a:pPr>
              <a:defRPr/>
            </a:pPr>
            <a:r>
              <a:rPr lang="en-GB" sz="2400" dirty="0"/>
              <a:t> lower levels</a:t>
            </a:r>
          </a:p>
        </p:txBody>
      </p:sp>
      <p:sp>
        <p:nvSpPr>
          <p:cNvPr id="9" name="TextBox 8"/>
          <p:cNvSpPr txBox="1"/>
          <p:nvPr/>
        </p:nvSpPr>
        <p:spPr>
          <a:xfrm>
            <a:off x="323528" y="4277231"/>
            <a:ext cx="1811714" cy="830997"/>
          </a:xfrm>
          <a:prstGeom prst="rect">
            <a:avLst/>
          </a:prstGeom>
        </p:spPr>
        <p:style>
          <a:lnRef idx="0">
            <a:schemeClr val="accent3"/>
          </a:lnRef>
          <a:fillRef idx="3">
            <a:schemeClr val="accent3"/>
          </a:fillRef>
          <a:effectRef idx="3">
            <a:schemeClr val="accent3"/>
          </a:effectRef>
          <a:fontRef idx="minor">
            <a:schemeClr val="lt1"/>
          </a:fontRef>
        </p:style>
        <p:txBody>
          <a:bodyPr wrap="none">
            <a:spAutoFit/>
          </a:bodyPr>
          <a:lstStyle/>
          <a:p>
            <a:pPr>
              <a:defRPr/>
            </a:pPr>
            <a:r>
              <a:rPr lang="en-GB" sz="2400" dirty="0"/>
              <a:t>Response</a:t>
            </a:r>
          </a:p>
          <a:p>
            <a:pPr>
              <a:defRPr/>
            </a:pPr>
            <a:r>
              <a:rPr lang="en-GB" sz="2400" dirty="0"/>
              <a:t> raise levels</a:t>
            </a:r>
          </a:p>
        </p:txBody>
      </p:sp>
      <p:cxnSp>
        <p:nvCxnSpPr>
          <p:cNvPr id="11" name="Straight Arrow Connector 10"/>
          <p:cNvCxnSpPr/>
          <p:nvPr/>
        </p:nvCxnSpPr>
        <p:spPr>
          <a:xfrm flipV="1">
            <a:off x="4618038" y="2786063"/>
            <a:ext cx="0" cy="642937"/>
          </a:xfrm>
          <a:prstGeom prst="straightConnector1">
            <a:avLst/>
          </a:prstGeom>
          <a:ln w="76200">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4618038" y="4438650"/>
            <a:ext cx="0" cy="669925"/>
          </a:xfrm>
          <a:prstGeom prst="straightConnector1">
            <a:avLst/>
          </a:prstGeom>
          <a:ln w="76200">
            <a:tailEnd type="arrow"/>
          </a:ln>
        </p:spPr>
        <p:style>
          <a:lnRef idx="1">
            <a:schemeClr val="accent1"/>
          </a:lnRef>
          <a:fillRef idx="0">
            <a:schemeClr val="accent1"/>
          </a:fillRef>
          <a:effectRef idx="0">
            <a:schemeClr val="accent1"/>
          </a:effectRef>
          <a:fontRef idx="minor">
            <a:schemeClr val="tx1"/>
          </a:fontRef>
        </p:style>
      </p:cxnSp>
      <p:sp>
        <p:nvSpPr>
          <p:cNvPr id="16" name="Curved Left Arrow 15"/>
          <p:cNvSpPr/>
          <p:nvPr/>
        </p:nvSpPr>
        <p:spPr>
          <a:xfrm>
            <a:off x="6089650" y="2276475"/>
            <a:ext cx="649288" cy="1604963"/>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chemeClr val="tx1"/>
              </a:solidFill>
            </a:endParaRPr>
          </a:p>
        </p:txBody>
      </p:sp>
      <p:sp>
        <p:nvSpPr>
          <p:cNvPr id="17" name="Curved Left Arrow 16"/>
          <p:cNvSpPr/>
          <p:nvPr/>
        </p:nvSpPr>
        <p:spPr>
          <a:xfrm rot="10800000">
            <a:off x="2468563" y="3787775"/>
            <a:ext cx="647700" cy="1604963"/>
          </a:xfrm>
          <a:prstGeom prst="curvedLeft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chemeClr val="tx1"/>
              </a:solidFill>
            </a:endParaRPr>
          </a:p>
        </p:txBody>
      </p:sp>
    </p:spTree>
    <p:extLst>
      <p:ext uri="{BB962C8B-B14F-4D97-AF65-F5344CB8AC3E}">
        <p14:creationId xmlns:p14="http://schemas.microsoft.com/office/powerpoint/2010/main" val="333867236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fade">
                                      <p:cBhvr>
                                        <p:cTn id="10" dur="500"/>
                                        <p:tgtEl>
                                          <p:spTgt spid="12"/>
                                        </p:tgtEl>
                                      </p:cBhvr>
                                    </p:animEffect>
                                  </p:childTnLst>
                                </p:cTn>
                              </p:par>
                              <p:par>
                                <p:cTn id="11" presetID="10" presetClass="entr" presetSubtype="0" fill="hold"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500"/>
                                        <p:tgtEl>
                                          <p:spTgt spid="11"/>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6"/>
                                        </p:tgtEl>
                                        <p:attrNameLst>
                                          <p:attrName>style.visibility</p:attrName>
                                        </p:attrNameLst>
                                      </p:cBhvr>
                                      <p:to>
                                        <p:strVal val="visible"/>
                                      </p:to>
                                    </p:set>
                                    <p:animEffect transition="in" filter="fade">
                                      <p:cBhvr>
                                        <p:cTn id="16"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fontAlgn="auto" hangingPunct="1">
              <a:spcAft>
                <a:spcPts val="0"/>
              </a:spcAft>
              <a:defRPr/>
            </a:pPr>
            <a:r>
              <a:rPr lang="en-GB"/>
              <a:t>Positive Feedback</a:t>
            </a:r>
          </a:p>
        </p:txBody>
      </p:sp>
      <p:sp>
        <p:nvSpPr>
          <p:cNvPr id="18435" name="Content Placeholder 2"/>
          <p:cNvSpPr>
            <a:spLocks noGrp="1"/>
          </p:cNvSpPr>
          <p:nvPr>
            <p:ph idx="1"/>
          </p:nvPr>
        </p:nvSpPr>
        <p:spPr/>
        <p:txBody>
          <a:bodyPr/>
          <a:lstStyle/>
          <a:p>
            <a:pPr eaLnBrk="1" hangingPunct="1"/>
            <a:r>
              <a:rPr lang="en-GB" altLang="en-US"/>
              <a:t>This is not as common as negative feedback</a:t>
            </a:r>
          </a:p>
          <a:p>
            <a:pPr eaLnBrk="1" hangingPunct="1"/>
            <a:r>
              <a:rPr lang="en-GB" altLang="en-US"/>
              <a:t>Examples: Oxytocin</a:t>
            </a:r>
          </a:p>
          <a:p>
            <a:pPr lvl="4" eaLnBrk="1" hangingPunct="1"/>
            <a:r>
              <a:rPr lang="en-GB" altLang="en-US"/>
              <a:t>        </a:t>
            </a:r>
            <a:r>
              <a:rPr lang="en-GB" altLang="en-US" sz="2400"/>
              <a:t>Platelets</a:t>
            </a:r>
          </a:p>
        </p:txBody>
      </p:sp>
      <p:pic>
        <p:nvPicPr>
          <p:cNvPr id="1843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27538" y="2276475"/>
            <a:ext cx="3600450" cy="4078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427272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p:cNvSpPr>
          <p:nvPr>
            <p:ph type="title"/>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p>
            <a:pPr eaLnBrk="1" fontAlgn="auto" hangingPunct="1">
              <a:spcAft>
                <a:spcPts val="0"/>
              </a:spcAft>
              <a:defRPr/>
            </a:pPr>
            <a:r>
              <a:rPr lang="en-GB" altLang="en-US" u="sng">
                <a:solidFill>
                  <a:schemeClr val="tx1"/>
                </a:solidFill>
                <a:latin typeface="Comic Sans MS" pitchFamily="66" charset="0"/>
              </a:rPr>
              <a:t>Endotherms and Ectotherms</a:t>
            </a:r>
          </a:p>
        </p:txBody>
      </p:sp>
      <p:sp>
        <p:nvSpPr>
          <p:cNvPr id="10243" name="Rectangle 3"/>
          <p:cNvSpPr>
            <a:spLocks noGrp="1"/>
          </p:cNvSpPr>
          <p:nvPr>
            <p:ph idx="1"/>
          </p:nvPr>
        </p:nvSpPr>
        <p:spPr/>
        <p:txBody>
          <a:bodyPr rtlCol="0">
            <a:normAutofit/>
          </a:bodyPr>
          <a:lstStyle/>
          <a:p>
            <a:pPr marL="0" indent="0" eaLnBrk="1" fontAlgn="auto" hangingPunct="1">
              <a:spcAft>
                <a:spcPts val="0"/>
              </a:spcAft>
              <a:buFont typeface="Arial" panose="020B0604020202020204" pitchFamily="34" charset="0"/>
              <a:buNone/>
              <a:defRPr/>
            </a:pPr>
            <a:r>
              <a:rPr lang="en-GB" altLang="en-US" dirty="0">
                <a:latin typeface="Comic Sans MS" pitchFamily="66" charset="0"/>
              </a:rPr>
              <a:t>E </a:t>
            </a:r>
            <a:r>
              <a:rPr lang="en-GB" altLang="en-US" dirty="0" err="1">
                <a:latin typeface="Comic Sans MS" pitchFamily="66" charset="0"/>
              </a:rPr>
              <a:t>xplain</a:t>
            </a:r>
            <a:r>
              <a:rPr lang="en-GB" altLang="en-US" dirty="0">
                <a:latin typeface="Comic Sans MS" pitchFamily="66" charset="0"/>
              </a:rPr>
              <a:t> the graph</a:t>
            </a:r>
          </a:p>
          <a:p>
            <a:pPr marL="182880" indent="-182880" eaLnBrk="1" fontAlgn="auto" hangingPunct="1">
              <a:spcAft>
                <a:spcPts val="0"/>
              </a:spcAft>
              <a:buFont typeface="Wingdings 2" pitchFamily="18" charset="2"/>
              <a:buNone/>
              <a:defRPr/>
            </a:pPr>
            <a:r>
              <a:rPr lang="en-GB" altLang="en-US" dirty="0">
                <a:latin typeface="Comic Sans MS" pitchFamily="66" charset="0"/>
              </a:rPr>
              <a:t>	</a:t>
            </a:r>
          </a:p>
        </p:txBody>
      </p:sp>
      <p:pic>
        <p:nvPicPr>
          <p:cNvPr id="19460" name="Picture 4"/>
          <p:cNvPicPr>
            <a:picLocks noChangeAspect="1" noChangeArrowheads="1"/>
          </p:cNvPicPr>
          <p:nvPr/>
        </p:nvPicPr>
        <p:blipFill>
          <a:blip r:embed="rId2">
            <a:extLst>
              <a:ext uri="{28A0092B-C50C-407E-A947-70E740481C1C}">
                <a14:useLocalDpi xmlns:a14="http://schemas.microsoft.com/office/drawing/2010/main" val="0"/>
              </a:ext>
            </a:extLst>
          </a:blip>
          <a:srcRect l="19130" t="33351" r="49216" b="19739"/>
          <a:stretch>
            <a:fillRect/>
          </a:stretch>
        </p:blipFill>
        <p:spPr bwMode="auto">
          <a:xfrm>
            <a:off x="539750" y="2057400"/>
            <a:ext cx="5761038" cy="48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43267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3314" name="Rectangle 2"/>
          <p:cNvSpPr>
            <a:spLocks noGrp="1"/>
          </p:cNvSpPr>
          <p:nvPr>
            <p:ph type="title"/>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p>
            <a:pPr eaLnBrk="1" fontAlgn="auto" hangingPunct="1">
              <a:spcAft>
                <a:spcPts val="0"/>
              </a:spcAft>
              <a:defRPr/>
            </a:pPr>
            <a:r>
              <a:rPr lang="en-US" altLang="en-US"/>
              <a:t>Core body temperature</a:t>
            </a:r>
          </a:p>
        </p:txBody>
      </p:sp>
      <p:sp>
        <p:nvSpPr>
          <p:cNvPr id="21507" name="Rectangle 3"/>
          <p:cNvSpPr>
            <a:spLocks noGrp="1"/>
          </p:cNvSpPr>
          <p:nvPr>
            <p:ph idx="1"/>
          </p:nvPr>
        </p:nvSpPr>
        <p:spPr/>
        <p:txBody>
          <a:bodyPr/>
          <a:lstStyle/>
          <a:p>
            <a:pPr eaLnBrk="1" hangingPunct="1"/>
            <a:r>
              <a:rPr lang="en-US" altLang="en-US"/>
              <a:t>Peripheral parts can fluctuate in temperature without affecting the survival of the individual.</a:t>
            </a:r>
          </a:p>
          <a:p>
            <a:pPr eaLnBrk="1" hangingPunct="1"/>
            <a:endParaRPr lang="en-US" altLang="en-US"/>
          </a:p>
          <a:p>
            <a:pPr eaLnBrk="1" hangingPunct="1"/>
            <a:r>
              <a:rPr lang="en-US" altLang="en-US"/>
              <a:t>Why must the core temperature be maintained?</a:t>
            </a:r>
          </a:p>
        </p:txBody>
      </p:sp>
    </p:spTree>
    <p:extLst>
      <p:ext uri="{BB962C8B-B14F-4D97-AF65-F5344CB8AC3E}">
        <p14:creationId xmlns:p14="http://schemas.microsoft.com/office/powerpoint/2010/main" val="495715859"/>
      </p:ext>
    </p:extLst>
  </p:cSld>
  <p:clrMapOvr>
    <a:masterClrMapping/>
  </p:clrMapOvr>
  <p:transition spd="slow"/>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p:cNvSpPr>
          <p:nvPr>
            <p:ph type="title"/>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normAutofit fontScale="90000"/>
          </a:bodyPr>
          <a:lstStyle/>
          <a:p>
            <a:pPr algn="ctr" eaLnBrk="1" fontAlgn="auto" hangingPunct="1">
              <a:spcAft>
                <a:spcPts val="0"/>
              </a:spcAft>
              <a:defRPr/>
            </a:pPr>
            <a:r>
              <a:rPr lang="en-GB" sz="5300" dirty="0">
                <a:solidFill>
                  <a:schemeClr val="tx1"/>
                </a:solidFill>
                <a:latin typeface="+mn-lt"/>
              </a:rPr>
              <a:t>Ectotherms</a:t>
            </a:r>
            <a:br>
              <a:rPr lang="en-GB" sz="5300" dirty="0">
                <a:solidFill>
                  <a:schemeClr val="tx1"/>
                </a:solidFill>
                <a:latin typeface="+mn-lt"/>
              </a:rPr>
            </a:br>
            <a:r>
              <a:rPr lang="en-US" sz="3900" dirty="0">
                <a:latin typeface="+mn-lt"/>
              </a:rPr>
              <a:t> </a:t>
            </a:r>
            <a:endParaRPr lang="en-GB" sz="3900" dirty="0">
              <a:latin typeface="+mn-lt"/>
            </a:endParaRPr>
          </a:p>
        </p:txBody>
      </p:sp>
      <p:sp>
        <p:nvSpPr>
          <p:cNvPr id="23555" name="Rectangle 3"/>
          <p:cNvSpPr>
            <a:spLocks noGrp="1"/>
          </p:cNvSpPr>
          <p:nvPr>
            <p:ph idx="1"/>
          </p:nvPr>
        </p:nvSpPr>
        <p:spPr/>
        <p:txBody>
          <a:bodyPr>
            <a:normAutofit fontScale="92500"/>
          </a:bodyPr>
          <a:lstStyle/>
          <a:p>
            <a:pPr eaLnBrk="1" hangingPunct="1"/>
            <a:r>
              <a:rPr lang="en-GB" altLang="en-US" sz="2800"/>
              <a:t>Organisms that rely on external sources of heat and behavioural activities to regulate their body temperature</a:t>
            </a:r>
          </a:p>
          <a:p>
            <a:pPr eaLnBrk="1" hangingPunct="1"/>
            <a:endParaRPr lang="en-GB" altLang="en-US" sz="2800"/>
          </a:p>
          <a:p>
            <a:pPr eaLnBrk="1" hangingPunct="1"/>
            <a:r>
              <a:rPr lang="en-GB" altLang="en-US" sz="2800"/>
              <a:t>NOTE: ‘Cold-blooded’ is a misnomer, many ectotherms can maintain their body temperature at 37</a:t>
            </a:r>
            <a:r>
              <a:rPr lang="en-GB" altLang="en-US" sz="2800" baseline="30000"/>
              <a:t>o</a:t>
            </a:r>
            <a:r>
              <a:rPr lang="en-GB" altLang="en-US" sz="2800"/>
              <a:t>C or even higher on hot days, this can’t be considered cold.</a:t>
            </a:r>
          </a:p>
          <a:p>
            <a:pPr eaLnBrk="1" hangingPunct="1"/>
            <a:r>
              <a:rPr lang="en-GB" altLang="en-US" sz="2800"/>
              <a:t>E.g. invertebrates, reptiles, amphibians and most fish</a:t>
            </a:r>
          </a:p>
        </p:txBody>
      </p:sp>
      <p:pic>
        <p:nvPicPr>
          <p:cNvPr id="23556"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956550" y="42863"/>
            <a:ext cx="1131888" cy="1173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323850" y="1216025"/>
            <a:ext cx="8610600" cy="1925638"/>
          </a:xfrm>
          <a:prstGeom prst="rect">
            <a:avLst/>
          </a:prstGeom>
          <a:noFill/>
          <a:ln>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Tree>
    <p:extLst>
      <p:ext uri="{BB962C8B-B14F-4D97-AF65-F5344CB8AC3E}">
        <p14:creationId xmlns:p14="http://schemas.microsoft.com/office/powerpoint/2010/main" val="11808627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numCol="1" anchorCtr="0" compatLnSpc="1">
            <a:prstTxWarp prst="textNoShape">
              <a:avLst/>
            </a:prstTxWarp>
          </a:bodyPr>
          <a:lstStyle/>
          <a:p>
            <a:pPr algn="ctr" eaLnBrk="1" fontAlgn="auto" hangingPunct="1">
              <a:spcAft>
                <a:spcPts val="0"/>
              </a:spcAft>
              <a:defRPr/>
            </a:pPr>
            <a:r>
              <a:rPr lang="en-GB">
                <a:solidFill>
                  <a:schemeClr val="tx1"/>
                </a:solidFill>
                <a:effectLst>
                  <a:outerShdw blurRad="38100" dist="38100" dir="2700000" algn="tl">
                    <a:srgbClr val="FFFFFF"/>
                  </a:outerShdw>
                </a:effectLst>
                <a:latin typeface="+mn-lt"/>
              </a:rPr>
              <a:t>Ectotherms</a:t>
            </a:r>
          </a:p>
        </p:txBody>
      </p:sp>
      <p:sp>
        <p:nvSpPr>
          <p:cNvPr id="3" name="Content Placeholder 2"/>
          <p:cNvSpPr>
            <a:spLocks noGrp="1"/>
          </p:cNvSpPr>
          <p:nvPr>
            <p:ph idx="1"/>
          </p:nvPr>
        </p:nvSpPr>
        <p:spPr>
          <a:xfrm>
            <a:off x="827088" y="1604963"/>
            <a:ext cx="3673475" cy="4800600"/>
          </a:xfrm>
        </p:spPr>
        <p:txBody>
          <a:bodyPr/>
          <a:lstStyle/>
          <a:p>
            <a:pPr eaLnBrk="1" hangingPunct="1">
              <a:buFont typeface="Wingdings 2" pitchFamily="18" charset="2"/>
              <a:buNone/>
            </a:pPr>
            <a:r>
              <a:rPr lang="en-GB" altLang="en-US" sz="2800" u="sng"/>
              <a:t>ADVANTAGES</a:t>
            </a:r>
          </a:p>
          <a:p>
            <a:pPr eaLnBrk="1" hangingPunct="1"/>
            <a:r>
              <a:rPr lang="en-GB" altLang="en-US" sz="2000"/>
              <a:t>Use less food in respiration</a:t>
            </a:r>
          </a:p>
          <a:p>
            <a:pPr eaLnBrk="1" hangingPunct="1"/>
            <a:r>
              <a:rPr lang="en-GB" altLang="en-US" sz="2000"/>
              <a:t>Need less food</a:t>
            </a:r>
          </a:p>
          <a:p>
            <a:pPr eaLnBrk="1" hangingPunct="1"/>
            <a:r>
              <a:rPr lang="en-GB" altLang="en-US" sz="2000"/>
              <a:t>Can use more energy from food for growth</a:t>
            </a:r>
          </a:p>
        </p:txBody>
      </p:sp>
      <p:sp>
        <p:nvSpPr>
          <p:cNvPr id="16388" name="Rectangle 6"/>
          <p:cNvSpPr>
            <a:spLocks noGrp="1"/>
          </p:cNvSpPr>
          <p:nvPr>
            <p:ph type="body" sz="half" idx="4294967295"/>
          </p:nvPr>
        </p:nvSpPr>
        <p:spPr>
          <a:xfrm>
            <a:off x="5076825" y="1617663"/>
            <a:ext cx="3673475" cy="4800600"/>
          </a:xfrm>
        </p:spPr>
        <p:txBody>
          <a:bodyPr/>
          <a:lstStyle/>
          <a:p>
            <a:pPr eaLnBrk="1" hangingPunct="1">
              <a:buFont typeface="Wingdings 2" pitchFamily="18" charset="2"/>
              <a:buNone/>
            </a:pPr>
            <a:r>
              <a:rPr lang="en-GB" altLang="en-US" sz="2800" u="sng"/>
              <a:t>DISADVANTAGES</a:t>
            </a:r>
          </a:p>
          <a:p>
            <a:pPr eaLnBrk="1" hangingPunct="1"/>
            <a:r>
              <a:rPr lang="en-GB" altLang="en-US" sz="2000"/>
              <a:t>Less active in cooler temps</a:t>
            </a:r>
          </a:p>
          <a:p>
            <a:pPr eaLnBrk="1" hangingPunct="1"/>
            <a:r>
              <a:rPr lang="en-GB" altLang="en-US" sz="2000"/>
              <a:t>May not be capable of activity during winter (too cold) and so need sufficient stores of energy to survive the winter without eating</a:t>
            </a:r>
          </a:p>
          <a:p>
            <a:pPr eaLnBrk="1" hangingPunct="1"/>
            <a:endParaRPr lang="en-GB" altLang="en-US" sz="2000"/>
          </a:p>
        </p:txBody>
      </p:sp>
      <p:pic>
        <p:nvPicPr>
          <p:cNvPr id="24581" name="Picture 14" descr="http://t3.gstatic.com/images?q=tbn:ANd9GcSDbe2an2fevD682Z91oNT2SjCZcDXlP6Ja-amwRfV2y7Anvgy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2885" y="3861048"/>
            <a:ext cx="2952750" cy="2052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2" name="Picture 12" descr="http://t2.gstatic.com/images?q=tbn:ANd9GcSUxTnXOA5cCQURgLRK5a7GTDedYF3LC24UdDWN7SvPqwxfVY_JDQ"/>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5963" y="4077072"/>
            <a:ext cx="2305050" cy="2252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3" name="Picture 6"/>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956550" y="42863"/>
            <a:ext cx="1131888" cy="1173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3250024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up)">
                                      <p:cBhvr>
                                        <p:cTn id="7" dur="500"/>
                                        <p:tgtEl>
                                          <p:spTgt spid="3">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up)">
                                      <p:cBhvr>
                                        <p:cTn id="12" dur="500"/>
                                        <p:tgtEl>
                                          <p:spTgt spid="3">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1"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up)">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1"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up)">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16388">
                                            <p:txEl>
                                              <p:pRg st="0" end="0"/>
                                            </p:txEl>
                                          </p:spTgt>
                                        </p:tgtEl>
                                        <p:attrNameLst>
                                          <p:attrName>style.visibility</p:attrName>
                                        </p:attrNameLst>
                                      </p:cBhvr>
                                      <p:to>
                                        <p:strVal val="visible"/>
                                      </p:to>
                                    </p:set>
                                    <p:anim calcmode="lin" valueType="num">
                                      <p:cBhvr additive="base">
                                        <p:cTn id="27" dur="500" fill="hold"/>
                                        <p:tgtEl>
                                          <p:spTgt spid="16388">
                                            <p:txEl>
                                              <p:pRg st="0" end="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638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9" fill="hold" nodeType="clickPar">
                      <p:stCondLst>
                        <p:cond delay="indefinite"/>
                      </p:stCondLst>
                      <p:childTnLst>
                        <p:par>
                          <p:cTn id="30" fill="hold" nodeType="withGroup">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16388">
                                            <p:txEl>
                                              <p:pRg st="1" end="1"/>
                                            </p:txEl>
                                          </p:spTgt>
                                        </p:tgtEl>
                                        <p:attrNameLst>
                                          <p:attrName>style.visibility</p:attrName>
                                        </p:attrNameLst>
                                      </p:cBhvr>
                                      <p:to>
                                        <p:strVal val="visible"/>
                                      </p:to>
                                    </p:set>
                                    <p:anim calcmode="lin" valueType="num">
                                      <p:cBhvr additive="base">
                                        <p:cTn id="33" dur="500" fill="hold"/>
                                        <p:tgtEl>
                                          <p:spTgt spid="16388">
                                            <p:txEl>
                                              <p:pRg st="1" end="1"/>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1638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16388">
                                            <p:txEl>
                                              <p:pRg st="2" end="2"/>
                                            </p:txEl>
                                          </p:spTgt>
                                        </p:tgtEl>
                                        <p:attrNameLst>
                                          <p:attrName>style.visibility</p:attrName>
                                        </p:attrNameLst>
                                      </p:cBhvr>
                                      <p:to>
                                        <p:strVal val="visible"/>
                                      </p:to>
                                    </p:set>
                                    <p:anim calcmode="lin" valueType="num">
                                      <p:cBhvr additive="base">
                                        <p:cTn id="39" dur="500" fill="hold"/>
                                        <p:tgtEl>
                                          <p:spTgt spid="16388">
                                            <p:txEl>
                                              <p:pRg st="2" end="2"/>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1638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8"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p:cNvSpPr>
          <p:nvPr>
            <p:ph type="title"/>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p>
            <a:pPr algn="ctr" eaLnBrk="1" fontAlgn="auto" hangingPunct="1">
              <a:spcAft>
                <a:spcPts val="0"/>
              </a:spcAft>
              <a:defRPr/>
            </a:pPr>
            <a:r>
              <a:rPr lang="en-GB" altLang="en-US" sz="5400" b="1" dirty="0">
                <a:solidFill>
                  <a:schemeClr val="tx1"/>
                </a:solidFill>
                <a:latin typeface="+mn-lt"/>
              </a:rPr>
              <a:t>Endotherms</a:t>
            </a:r>
          </a:p>
        </p:txBody>
      </p:sp>
      <p:sp>
        <p:nvSpPr>
          <p:cNvPr id="14339" name="Rectangle 3"/>
          <p:cNvSpPr>
            <a:spLocks noGrp="1"/>
          </p:cNvSpPr>
          <p:nvPr>
            <p:ph idx="1"/>
          </p:nvPr>
        </p:nvSpPr>
        <p:spPr/>
        <p:txBody>
          <a:bodyPr/>
          <a:lstStyle/>
          <a:p>
            <a:pPr eaLnBrk="1" hangingPunct="1">
              <a:lnSpc>
                <a:spcPct val="80000"/>
              </a:lnSpc>
            </a:pPr>
            <a:r>
              <a:rPr lang="en-GB" altLang="en-US" sz="2800"/>
              <a:t>Organisms that can control production and loss of heat to maintain their body temperature</a:t>
            </a:r>
          </a:p>
          <a:p>
            <a:pPr eaLnBrk="1" hangingPunct="1">
              <a:lnSpc>
                <a:spcPct val="80000"/>
              </a:lnSpc>
            </a:pPr>
            <a:endParaRPr lang="en-GB" altLang="en-US" sz="2800"/>
          </a:p>
          <a:p>
            <a:pPr eaLnBrk="1" hangingPunct="1">
              <a:lnSpc>
                <a:spcPct val="80000"/>
              </a:lnSpc>
            </a:pPr>
            <a:r>
              <a:rPr lang="en-GB" altLang="en-US" sz="2800"/>
              <a:t>Many chemical reactions in the body are EXERGONIC- release energy in the form of heat. Endotherms can increase the rate of respiration in the liver (an exergonic reaction) to release heat, they use some of their energy intake to do this.</a:t>
            </a:r>
          </a:p>
          <a:p>
            <a:pPr eaLnBrk="1" hangingPunct="1">
              <a:lnSpc>
                <a:spcPct val="80000"/>
              </a:lnSpc>
            </a:pPr>
            <a:r>
              <a:rPr lang="en-GB" altLang="en-US" sz="2800"/>
              <a:t>E.g. Birds, mammals, marsupials and active fish</a:t>
            </a:r>
          </a:p>
        </p:txBody>
      </p:sp>
      <p:sp>
        <p:nvSpPr>
          <p:cNvPr id="2" name="Rectangle 1"/>
          <p:cNvSpPr/>
          <p:nvPr/>
        </p:nvSpPr>
        <p:spPr>
          <a:xfrm>
            <a:off x="539750" y="1447800"/>
            <a:ext cx="8604250" cy="973138"/>
          </a:xfrm>
          <a:prstGeom prst="rect">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pic>
        <p:nvPicPr>
          <p:cNvPr id="26629"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956550" y="42863"/>
            <a:ext cx="1131888" cy="1173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9719009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animEffect transition="in" filter="fade">
                                      <p:cBhvr>
                                        <p:cTn id="7" dur="1000"/>
                                        <p:tgtEl>
                                          <p:spTgt spid="14339">
                                            <p:txEl>
                                              <p:pRg st="0" end="0"/>
                                            </p:txEl>
                                          </p:spTgt>
                                        </p:tgtEl>
                                      </p:cBhvr>
                                    </p:animEffect>
                                    <p:anim calcmode="lin" valueType="num">
                                      <p:cBhvr>
                                        <p:cTn id="8" dur="1000" fill="hold"/>
                                        <p:tgtEl>
                                          <p:spTgt spid="1433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433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14339">
                                            <p:txEl>
                                              <p:pRg st="2" end="2"/>
                                            </p:txEl>
                                          </p:spTgt>
                                        </p:tgtEl>
                                        <p:attrNameLst>
                                          <p:attrName>style.visibility</p:attrName>
                                        </p:attrNameLst>
                                      </p:cBhvr>
                                      <p:to>
                                        <p:strVal val="visible"/>
                                      </p:to>
                                    </p:set>
                                    <p:animEffect transition="in" filter="wipe(down)">
                                      <p:cBhvr>
                                        <p:cTn id="14" dur="500"/>
                                        <p:tgtEl>
                                          <p:spTgt spid="14339">
                                            <p:txEl>
                                              <p:pRg st="2" end="2"/>
                                            </p:txEl>
                                          </p:spTgt>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4339">
                                            <p:txEl>
                                              <p:pRg st="3" end="3"/>
                                            </p:txEl>
                                          </p:spTgt>
                                        </p:tgtEl>
                                        <p:attrNameLst>
                                          <p:attrName>style.visibility</p:attrName>
                                        </p:attrNameLst>
                                      </p:cBhvr>
                                      <p:to>
                                        <p:strVal val="visible"/>
                                      </p:to>
                                    </p:set>
                                    <p:anim calcmode="lin" valueType="num">
                                      <p:cBhvr additive="base">
                                        <p:cTn id="19" dur="500" fill="hold"/>
                                        <p:tgtEl>
                                          <p:spTgt spid="14339">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4339">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numCol="1" anchorCtr="0" compatLnSpc="1">
            <a:prstTxWarp prst="textNoShape">
              <a:avLst/>
            </a:prstTxWarp>
          </a:bodyPr>
          <a:lstStyle/>
          <a:p>
            <a:pPr algn="ctr" eaLnBrk="1" fontAlgn="auto" hangingPunct="1">
              <a:spcAft>
                <a:spcPts val="0"/>
              </a:spcAft>
              <a:defRPr/>
            </a:pPr>
            <a:r>
              <a:rPr lang="en-GB" sz="4800" b="1" u="sng" dirty="0">
                <a:solidFill>
                  <a:schemeClr val="tx1"/>
                </a:solidFill>
                <a:effectLst>
                  <a:outerShdw blurRad="38100" dist="38100" dir="2700000" algn="tl">
                    <a:srgbClr val="FFFFFF"/>
                  </a:outerShdw>
                </a:effectLst>
                <a:latin typeface="+mn-lt"/>
              </a:rPr>
              <a:t>Endotherms</a:t>
            </a:r>
          </a:p>
        </p:txBody>
      </p:sp>
      <p:sp>
        <p:nvSpPr>
          <p:cNvPr id="3" name="Content Placeholder 2"/>
          <p:cNvSpPr>
            <a:spLocks noGrp="1"/>
          </p:cNvSpPr>
          <p:nvPr>
            <p:ph idx="1"/>
          </p:nvPr>
        </p:nvSpPr>
        <p:spPr>
          <a:xfrm>
            <a:off x="323850" y="1700213"/>
            <a:ext cx="3673475" cy="4800600"/>
          </a:xfrm>
        </p:spPr>
        <p:txBody>
          <a:bodyPr/>
          <a:lstStyle/>
          <a:p>
            <a:pPr eaLnBrk="1" hangingPunct="1">
              <a:buFont typeface="Wingdings 2" pitchFamily="18" charset="2"/>
              <a:buNone/>
            </a:pPr>
            <a:r>
              <a:rPr lang="en-GB" altLang="en-US" sz="2800" u="sng"/>
              <a:t>ADVANTAGES</a:t>
            </a:r>
          </a:p>
          <a:p>
            <a:pPr eaLnBrk="1" hangingPunct="1"/>
            <a:r>
              <a:rPr lang="en-GB" altLang="en-US" sz="2800"/>
              <a:t>Constant body temp</a:t>
            </a:r>
          </a:p>
          <a:p>
            <a:pPr eaLnBrk="1" hangingPunct="1"/>
            <a:r>
              <a:rPr lang="en-GB" altLang="en-US" sz="2800"/>
              <a:t>Active in cold temps</a:t>
            </a:r>
          </a:p>
          <a:p>
            <a:pPr eaLnBrk="1" hangingPunct="1"/>
            <a:r>
              <a:rPr lang="en-GB" altLang="en-US" sz="2800"/>
              <a:t>Can inhabit colder places</a:t>
            </a:r>
          </a:p>
        </p:txBody>
      </p:sp>
      <p:sp>
        <p:nvSpPr>
          <p:cNvPr id="27652" name="Rectangle 6"/>
          <p:cNvSpPr>
            <a:spLocks noGrp="1"/>
          </p:cNvSpPr>
          <p:nvPr>
            <p:ph type="body" sz="half" idx="4294967295"/>
          </p:nvPr>
        </p:nvSpPr>
        <p:spPr>
          <a:xfrm>
            <a:off x="4849813" y="1628775"/>
            <a:ext cx="3673475" cy="4800600"/>
          </a:xfrm>
        </p:spPr>
        <p:txBody>
          <a:bodyPr/>
          <a:lstStyle/>
          <a:p>
            <a:pPr eaLnBrk="1" hangingPunct="1">
              <a:buFont typeface="Wingdings 2" pitchFamily="18" charset="2"/>
              <a:buNone/>
            </a:pPr>
            <a:r>
              <a:rPr lang="en-GB" altLang="en-US" sz="2800" u="sng"/>
              <a:t>DISADVANTAGES</a:t>
            </a:r>
          </a:p>
          <a:p>
            <a:pPr eaLnBrk="1" hangingPunct="1"/>
            <a:r>
              <a:rPr lang="en-GB" altLang="en-US" sz="2800"/>
              <a:t>Lots of energy used to regulate body temp esp in the cold</a:t>
            </a:r>
          </a:p>
          <a:p>
            <a:pPr eaLnBrk="1" hangingPunct="1"/>
            <a:r>
              <a:rPr lang="en-GB" altLang="en-US" sz="2800"/>
              <a:t>More food needed</a:t>
            </a:r>
          </a:p>
          <a:p>
            <a:pPr eaLnBrk="1" hangingPunct="1"/>
            <a:r>
              <a:rPr lang="en-GB" altLang="en-US" sz="2800"/>
              <a:t>Less energy from food goes into growth so more food needed</a:t>
            </a:r>
          </a:p>
          <a:p>
            <a:pPr eaLnBrk="1" hangingPunct="1"/>
            <a:endParaRPr lang="en-GB" altLang="en-US" sz="2800"/>
          </a:p>
        </p:txBody>
      </p:sp>
      <p:pic>
        <p:nvPicPr>
          <p:cNvPr id="27653"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956550" y="42863"/>
            <a:ext cx="1131888" cy="1173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0659375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up)">
                                      <p:cBhvr>
                                        <p:cTn id="7" dur="500"/>
                                        <p:tgtEl>
                                          <p:spTgt spid="3">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up)">
                                      <p:cBhvr>
                                        <p:cTn id="12" dur="500"/>
                                        <p:tgtEl>
                                          <p:spTgt spid="3">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1"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up)">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1"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up)">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482" name="Rectangle 2"/>
          <p:cNvSpPr>
            <a:spLocks noGrp="1"/>
          </p:cNvSpPr>
          <p:nvPr>
            <p:ph type="title"/>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p>
            <a:pPr eaLnBrk="1" fontAlgn="auto" hangingPunct="1">
              <a:spcAft>
                <a:spcPts val="0"/>
              </a:spcAft>
              <a:defRPr/>
            </a:pPr>
            <a:r>
              <a:rPr lang="en-US" altLang="en-US"/>
              <a:t>From the BAS website:</a:t>
            </a:r>
          </a:p>
        </p:txBody>
      </p:sp>
      <p:sp>
        <p:nvSpPr>
          <p:cNvPr id="28675" name="Rectangle 3"/>
          <p:cNvSpPr>
            <a:spLocks noGrp="1"/>
          </p:cNvSpPr>
          <p:nvPr>
            <p:ph idx="1"/>
          </p:nvPr>
        </p:nvSpPr>
        <p:spPr>
          <a:xfrm>
            <a:off x="467544" y="1340768"/>
            <a:ext cx="8229600" cy="3917032"/>
          </a:xfrm>
        </p:spPr>
        <p:txBody>
          <a:bodyPr>
            <a:normAutofit fontScale="92500"/>
          </a:bodyPr>
          <a:lstStyle/>
          <a:p>
            <a:pPr eaLnBrk="1" hangingPunct="1">
              <a:lnSpc>
                <a:spcPct val="90000"/>
              </a:lnSpc>
            </a:pPr>
            <a:r>
              <a:rPr lang="en-US" altLang="en-US" sz="2800" dirty="0"/>
              <a:t>“Whilst camping in the field the meals should be easy and quick to prepare in order to save fuel, and the ration boxes must be well packed to avoid deterioration. BAS has standard sledging ration boxes to last for twenty person-days. They contain food for a balanced and varied diet providing around </a:t>
            </a:r>
            <a:r>
              <a:rPr lang="en-US" altLang="en-US" sz="2800" b="1" dirty="0"/>
              <a:t>3500 kilocalories for each person daily</a:t>
            </a:r>
            <a:r>
              <a:rPr lang="en-US" altLang="en-US" sz="2800" dirty="0"/>
              <a:t>.”</a:t>
            </a:r>
          </a:p>
          <a:p>
            <a:pPr eaLnBrk="1" hangingPunct="1">
              <a:lnSpc>
                <a:spcPct val="90000"/>
              </a:lnSpc>
            </a:pPr>
            <a:r>
              <a:rPr lang="en-US" altLang="en-US" sz="2800" dirty="0"/>
              <a:t>Normal calorific intake for a human is 2000 kilocalories daily, why is it so much higher in the Antarctic?</a:t>
            </a:r>
          </a:p>
          <a:p>
            <a:pPr eaLnBrk="1" hangingPunct="1">
              <a:lnSpc>
                <a:spcPct val="90000"/>
              </a:lnSpc>
            </a:pPr>
            <a:endParaRPr lang="en-US" altLang="en-US" sz="2800" dirty="0"/>
          </a:p>
        </p:txBody>
      </p:sp>
    </p:spTree>
    <p:extLst>
      <p:ext uri="{BB962C8B-B14F-4D97-AF65-F5344CB8AC3E}">
        <p14:creationId xmlns:p14="http://schemas.microsoft.com/office/powerpoint/2010/main" val="894390369"/>
      </p:ext>
    </p:extLst>
  </p:cSld>
  <p:clrMapOvr>
    <a:masterClrMapping/>
  </p:clrMapOvr>
  <p:transition spd="slow"/>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p:cNvSpPr>
          <p:nvPr>
            <p:ph type="title"/>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normAutofit fontScale="90000"/>
          </a:bodyPr>
          <a:lstStyle/>
          <a:p>
            <a:pPr eaLnBrk="1" fontAlgn="auto" hangingPunct="1">
              <a:spcAft>
                <a:spcPts val="0"/>
              </a:spcAft>
              <a:defRPr/>
            </a:pPr>
            <a:r>
              <a:rPr lang="en-GB" sz="3900" dirty="0">
                <a:solidFill>
                  <a:schemeClr val="tx1"/>
                </a:solidFill>
              </a:rPr>
              <a:t>Control of temperature regulation </a:t>
            </a:r>
            <a:r>
              <a:rPr lang="en-US" sz="1200" dirty="0">
                <a:hlinkClick r:id="rId2"/>
              </a:rPr>
              <a:t>http://www.springer.com/cda/content/document/cda_downloaddocument/4001s.swf?SGWID=0-0-45-754525-0</a:t>
            </a:r>
            <a:r>
              <a:rPr lang="en-US" dirty="0"/>
              <a:t> </a:t>
            </a:r>
            <a:endParaRPr lang="en-GB" dirty="0"/>
          </a:p>
        </p:txBody>
      </p:sp>
      <p:pic>
        <p:nvPicPr>
          <p:cNvPr id="29699" name="Picture 5"/>
          <p:cNvPicPr>
            <a:picLocks noChangeAspect="1" noChangeArrowheads="1"/>
          </p:cNvPicPr>
          <p:nvPr/>
        </p:nvPicPr>
        <p:blipFill>
          <a:blip r:embed="rId3">
            <a:extLst>
              <a:ext uri="{28A0092B-C50C-407E-A947-70E740481C1C}">
                <a14:useLocalDpi xmlns:a14="http://schemas.microsoft.com/office/drawing/2010/main" val="0"/>
              </a:ext>
            </a:extLst>
          </a:blip>
          <a:srcRect l="11066" t="11806" r="11456" b="17317"/>
          <a:stretch>
            <a:fillRect/>
          </a:stretch>
        </p:blipFill>
        <p:spPr bwMode="auto">
          <a:xfrm>
            <a:off x="42863" y="1557338"/>
            <a:ext cx="9101137" cy="4679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9700" name="Picture 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956550" y="42863"/>
            <a:ext cx="1131888" cy="1173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97665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p:cNvSpPr>
          <p:nvPr>
            <p:ph type="title"/>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p>
            <a:pPr eaLnBrk="1" fontAlgn="auto" hangingPunct="1">
              <a:spcAft>
                <a:spcPts val="0"/>
              </a:spcAft>
              <a:defRPr/>
            </a:pPr>
            <a:r>
              <a:rPr lang="en-GB" altLang="en-US" dirty="0"/>
              <a:t>Temperature Regulation</a:t>
            </a:r>
          </a:p>
        </p:txBody>
      </p:sp>
      <p:sp>
        <p:nvSpPr>
          <p:cNvPr id="30723" name="Rectangle 3"/>
          <p:cNvSpPr>
            <a:spLocks noGrp="1"/>
          </p:cNvSpPr>
          <p:nvPr>
            <p:ph idx="1"/>
          </p:nvPr>
        </p:nvSpPr>
        <p:spPr/>
        <p:txBody>
          <a:bodyPr/>
          <a:lstStyle/>
          <a:p>
            <a:pPr eaLnBrk="1" hangingPunct="1"/>
            <a:endParaRPr lang="en-GB" altLang="en-US"/>
          </a:p>
        </p:txBody>
      </p:sp>
      <p:pic>
        <p:nvPicPr>
          <p:cNvPr id="30724" name="Picture 4"/>
          <p:cNvPicPr>
            <a:picLocks noChangeAspect="1" noChangeArrowheads="1"/>
          </p:cNvPicPr>
          <p:nvPr/>
        </p:nvPicPr>
        <p:blipFill>
          <a:blip r:embed="rId2">
            <a:extLst>
              <a:ext uri="{28A0092B-C50C-407E-A947-70E740481C1C}">
                <a14:useLocalDpi xmlns:a14="http://schemas.microsoft.com/office/drawing/2010/main" val="0"/>
              </a:ext>
            </a:extLst>
          </a:blip>
          <a:srcRect l="23792" t="35439" r="25842" b="11415"/>
          <a:stretch>
            <a:fillRect/>
          </a:stretch>
        </p:blipFill>
        <p:spPr bwMode="auto">
          <a:xfrm>
            <a:off x="0" y="1189037"/>
            <a:ext cx="9094788" cy="5394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880339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19475" y="476250"/>
            <a:ext cx="2314575" cy="990600"/>
          </a:xfrm>
          <a:ln w="38100">
            <a:solidFill>
              <a:srgbClr val="FF0000"/>
            </a:solidFill>
            <a:prstDash val="dashDot"/>
          </a:ln>
        </p:spPr>
        <p:txBody>
          <a:bodyPr/>
          <a:lstStyle/>
          <a:p>
            <a:pPr algn="ctr" eaLnBrk="1" hangingPunct="1">
              <a:defRPr/>
            </a:pPr>
            <a:r>
              <a:rPr lang="en-GB" dirty="0"/>
              <a:t>Task</a:t>
            </a:r>
          </a:p>
        </p:txBody>
      </p:sp>
      <p:sp>
        <p:nvSpPr>
          <p:cNvPr id="32771" name="Content Placeholder 2"/>
          <p:cNvSpPr>
            <a:spLocks noGrp="1"/>
          </p:cNvSpPr>
          <p:nvPr>
            <p:ph idx="1"/>
          </p:nvPr>
        </p:nvSpPr>
        <p:spPr/>
        <p:txBody>
          <a:bodyPr vert="horz" lIns="91440" tIns="45720" rIns="91440" bIns="45720" rtlCol="0" anchor="t">
            <a:normAutofit lnSpcReduction="10000"/>
          </a:bodyPr>
          <a:lstStyle/>
          <a:p>
            <a:r>
              <a:rPr lang="en-GB" altLang="en-US" sz="2800" b="1" dirty="0"/>
              <a:t>Think about the adaptations of one of these animals:</a:t>
            </a:r>
          </a:p>
          <a:p>
            <a:pPr lvl="2" eaLnBrk="1" hangingPunct="1"/>
            <a:r>
              <a:rPr lang="en-GB" altLang="en-US" sz="2400" dirty="0"/>
              <a:t>Elephants</a:t>
            </a:r>
          </a:p>
          <a:p>
            <a:pPr lvl="2" eaLnBrk="1" hangingPunct="1"/>
            <a:r>
              <a:rPr lang="en-GB" altLang="en-US" sz="2400" dirty="0"/>
              <a:t>Camels</a:t>
            </a:r>
          </a:p>
          <a:p>
            <a:pPr lvl="2" eaLnBrk="1" hangingPunct="1"/>
            <a:r>
              <a:rPr lang="en-GB" altLang="en-US" sz="2400" dirty="0"/>
              <a:t>Whales</a:t>
            </a:r>
          </a:p>
          <a:p>
            <a:pPr lvl="2" eaLnBrk="1" hangingPunct="1"/>
            <a:r>
              <a:rPr lang="en-GB" altLang="en-US" sz="2400" dirty="0"/>
              <a:t>Polar bear</a:t>
            </a:r>
          </a:p>
          <a:p>
            <a:pPr lvl="2"/>
            <a:r>
              <a:rPr lang="en-GB" altLang="en-US" dirty="0"/>
              <a:t>Penguins</a:t>
            </a:r>
          </a:p>
          <a:p>
            <a:pPr lvl="2"/>
            <a:endParaRPr lang="en-GB" altLang="en-US" dirty="0"/>
          </a:p>
          <a:p>
            <a:pPr marL="914400" lvl="2" indent="0">
              <a:buNone/>
            </a:pPr>
            <a:r>
              <a:rPr lang="en-GB" altLang="en-US" dirty="0"/>
              <a:t>GROUP DISCUSSION</a:t>
            </a:r>
            <a:endParaRPr lang="en-GB" dirty="0"/>
          </a:p>
        </p:txBody>
      </p:sp>
    </p:spTree>
    <p:extLst>
      <p:ext uri="{BB962C8B-B14F-4D97-AF65-F5344CB8AC3E}">
        <p14:creationId xmlns:p14="http://schemas.microsoft.com/office/powerpoint/2010/main" val="23819690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normAutofit fontScale="90000"/>
          </a:bodyPr>
          <a:lstStyle/>
          <a:p>
            <a:r>
              <a:rPr lang="en-US" altLang="en-US" dirty="0">
                <a:ea typeface="ＭＳ Ｐゴシック" pitchFamily="34" charset="-128"/>
              </a:rPr>
              <a:t> A Thermostat in the Brain Regulates Mammalian Body Temperature</a:t>
            </a:r>
          </a:p>
        </p:txBody>
      </p:sp>
      <p:sp>
        <p:nvSpPr>
          <p:cNvPr id="54275" name="Rectangle 3"/>
          <p:cNvSpPr>
            <a:spLocks noGrp="1" noChangeArrowheads="1"/>
          </p:cNvSpPr>
          <p:nvPr>
            <p:ph sz="half" idx="1"/>
          </p:nvPr>
        </p:nvSpPr>
        <p:spPr/>
        <p:txBody>
          <a:bodyPr/>
          <a:lstStyle/>
          <a:p>
            <a:pPr marL="0" indent="0" eaLnBrk="1" hangingPunct="1"/>
            <a:r>
              <a:rPr lang="en-US" altLang="en-US" sz="2000" dirty="0">
                <a:ea typeface="ＭＳ Ｐゴシック" pitchFamily="34" charset="-128"/>
              </a:rPr>
              <a:t>Hormonal and neural mechanisms control thermoregulation </a:t>
            </a:r>
          </a:p>
          <a:p>
            <a:pPr marL="0" indent="0" eaLnBrk="1" hangingPunct="1"/>
            <a:r>
              <a:rPr lang="en-US" altLang="en-US" sz="2000" dirty="0">
                <a:ea typeface="ＭＳ Ｐゴシック" pitchFamily="34" charset="-128"/>
              </a:rPr>
              <a:t>depends on feedback and acts as a </a:t>
            </a:r>
            <a:r>
              <a:rPr lang="en-US" altLang="en-US" sz="2000" i="1" dirty="0">
                <a:ea typeface="ＭＳ Ｐゴシック" pitchFamily="34" charset="-128"/>
              </a:rPr>
              <a:t>thermostat</a:t>
            </a:r>
            <a:r>
              <a:rPr lang="en-US" altLang="en-US" sz="2000" dirty="0">
                <a:ea typeface="ＭＳ Ｐゴシック" pitchFamily="34" charset="-128"/>
              </a:rPr>
              <a:t>.</a:t>
            </a:r>
          </a:p>
          <a:p>
            <a:pPr marL="0" indent="0" eaLnBrk="1" hangingPunct="1"/>
            <a:r>
              <a:rPr lang="en-US" altLang="en-US" sz="2000" dirty="0">
                <a:ea typeface="ＭＳ Ｐゴシック" pitchFamily="34" charset="-128"/>
              </a:rPr>
              <a:t>In vertebrate brains, the </a:t>
            </a:r>
            <a:r>
              <a:rPr lang="en-US" altLang="en-US" sz="2000" b="1" dirty="0">
                <a:solidFill>
                  <a:srgbClr val="FF0000"/>
                </a:solidFill>
                <a:ea typeface="ＭＳ Ｐゴシック" pitchFamily="34" charset="-128"/>
              </a:rPr>
              <a:t>hypothalamus</a:t>
            </a:r>
            <a:r>
              <a:rPr lang="en-US" altLang="en-US" sz="2000" dirty="0">
                <a:solidFill>
                  <a:srgbClr val="FF0000"/>
                </a:solidFill>
                <a:ea typeface="ＭＳ Ｐゴシック" pitchFamily="34" charset="-128"/>
              </a:rPr>
              <a:t> </a:t>
            </a:r>
            <a:r>
              <a:rPr lang="en-US" altLang="en-US" sz="2000" dirty="0">
                <a:ea typeface="ＭＳ Ｐゴシック" pitchFamily="34" charset="-128"/>
              </a:rPr>
              <a:t>in the brain is the major center of the thermostat. The temperature of the hypothalamus can be the main feedback to the thermostat.</a:t>
            </a:r>
          </a:p>
          <a:p>
            <a:pPr marL="0" indent="0" eaLnBrk="1" hangingPunct="1"/>
            <a:endParaRPr lang="en-US" altLang="en-US" sz="2000" dirty="0">
              <a:ea typeface="ＭＳ Ｐゴシック" pitchFamily="34" charset="-128"/>
            </a:endParaRPr>
          </a:p>
        </p:txBody>
      </p:sp>
      <p:pic>
        <p:nvPicPr>
          <p:cNvPr id="5427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3000" y="1600200"/>
            <a:ext cx="3105150" cy="3095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204278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normAutofit fontScale="90000"/>
          </a:bodyPr>
          <a:lstStyle/>
          <a:p>
            <a:r>
              <a:rPr lang="en-US" altLang="en-US" dirty="0">
                <a:ea typeface="ＭＳ Ｐゴシック" pitchFamily="34" charset="-128"/>
              </a:rPr>
              <a:t>A Thermostat in the Brain Regulates Mammalian Body Temperature</a:t>
            </a:r>
          </a:p>
        </p:txBody>
      </p:sp>
      <p:sp>
        <p:nvSpPr>
          <p:cNvPr id="56323" name="Rectangle 3"/>
          <p:cNvSpPr>
            <a:spLocks noGrp="1" noChangeArrowheads="1"/>
          </p:cNvSpPr>
          <p:nvPr>
            <p:ph type="body" idx="1"/>
          </p:nvPr>
        </p:nvSpPr>
        <p:spPr/>
        <p:txBody>
          <a:bodyPr>
            <a:normAutofit fontScale="92500" lnSpcReduction="10000"/>
          </a:bodyPr>
          <a:lstStyle/>
          <a:p>
            <a:pPr eaLnBrk="1" hangingPunct="1"/>
            <a:r>
              <a:rPr lang="en-US" altLang="en-US">
                <a:ea typeface="ＭＳ Ｐゴシック" pitchFamily="34" charset="-128"/>
              </a:rPr>
              <a:t>Cooling the hypothalamus can cause body temperature to rise by:</a:t>
            </a:r>
          </a:p>
          <a:p>
            <a:pPr eaLnBrk="1" hangingPunct="1">
              <a:buFontTx/>
              <a:buChar char="•"/>
            </a:pPr>
            <a:r>
              <a:rPr lang="en-US" altLang="en-US">
                <a:ea typeface="ＭＳ Ｐゴシック" pitchFamily="34" charset="-128"/>
              </a:rPr>
              <a:t>Constricting blood vessels to the skin</a:t>
            </a:r>
          </a:p>
          <a:p>
            <a:pPr eaLnBrk="1" hangingPunct="1">
              <a:buFontTx/>
              <a:buChar char="•"/>
            </a:pPr>
            <a:r>
              <a:rPr lang="en-US" altLang="en-US">
                <a:ea typeface="ＭＳ Ｐゴシック" pitchFamily="34" charset="-128"/>
              </a:rPr>
              <a:t>Increasing metabolic rate</a:t>
            </a:r>
          </a:p>
          <a:p>
            <a:pPr eaLnBrk="1" hangingPunct="1"/>
            <a:r>
              <a:rPr lang="en-US" altLang="en-US">
                <a:ea typeface="ＭＳ Ｐゴシック" pitchFamily="34" charset="-128"/>
              </a:rPr>
              <a:t>Warming the hypothalamus can lower body temperature by:</a:t>
            </a:r>
          </a:p>
          <a:p>
            <a:pPr eaLnBrk="1" hangingPunct="1">
              <a:buFontTx/>
              <a:buChar char="•"/>
            </a:pPr>
            <a:r>
              <a:rPr lang="en-US" altLang="en-US">
                <a:ea typeface="ＭＳ Ｐゴシック" pitchFamily="34" charset="-128"/>
              </a:rPr>
              <a:t>Dilating blood vessels to the skin</a:t>
            </a:r>
          </a:p>
          <a:p>
            <a:pPr eaLnBrk="1" hangingPunct="1">
              <a:buFontTx/>
              <a:buChar char="•"/>
            </a:pPr>
            <a:r>
              <a:rPr lang="en-US" altLang="en-US">
                <a:ea typeface="ＭＳ Ｐゴシック" pitchFamily="34" charset="-128"/>
              </a:rPr>
              <a:t>Sweating or panting</a:t>
            </a:r>
          </a:p>
          <a:p>
            <a:pPr eaLnBrk="1" hangingPunct="1"/>
            <a:endParaRPr lang="en-US" altLang="en-US">
              <a:ea typeface="ＭＳ Ｐゴシック" pitchFamily="34" charset="-128"/>
            </a:endParaRPr>
          </a:p>
        </p:txBody>
      </p:sp>
    </p:spTree>
    <p:extLst>
      <p:ext uri="{BB962C8B-B14F-4D97-AF65-F5344CB8AC3E}">
        <p14:creationId xmlns:p14="http://schemas.microsoft.com/office/powerpoint/2010/main" val="37653175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normAutofit fontScale="90000"/>
          </a:bodyPr>
          <a:lstStyle/>
          <a:p>
            <a:r>
              <a:rPr lang="en-US" altLang="en-US" dirty="0">
                <a:ea typeface="ＭＳ Ｐゴシック" pitchFamily="34" charset="-128"/>
              </a:rPr>
              <a:t> </a:t>
            </a:r>
            <a:r>
              <a:rPr lang="en-US" altLang="en-US" sz="4000" b="1" dirty="0">
                <a:ea typeface="ＭＳ Ｐゴシック" pitchFamily="34" charset="-128"/>
              </a:rPr>
              <a:t>A Thermostat in the Brain Regulates Mammalian Body Temperature</a:t>
            </a:r>
          </a:p>
        </p:txBody>
      </p:sp>
      <p:sp>
        <p:nvSpPr>
          <p:cNvPr id="58371" name="Rectangle 3"/>
          <p:cNvSpPr>
            <a:spLocks noGrp="1" noChangeArrowheads="1"/>
          </p:cNvSpPr>
          <p:nvPr>
            <p:ph type="body" idx="1"/>
          </p:nvPr>
        </p:nvSpPr>
        <p:spPr>
          <a:xfrm>
            <a:off x="467544" y="1700808"/>
            <a:ext cx="8229600" cy="3917032"/>
          </a:xfrm>
        </p:spPr>
        <p:txBody>
          <a:bodyPr>
            <a:normAutofit fontScale="92500" lnSpcReduction="10000"/>
          </a:bodyPr>
          <a:lstStyle/>
          <a:p>
            <a:pPr eaLnBrk="1" hangingPunct="1"/>
            <a:r>
              <a:rPr lang="en-US" altLang="en-US" dirty="0">
                <a:ea typeface="ＭＳ Ｐゴシック" pitchFamily="34" charset="-128"/>
              </a:rPr>
              <a:t>The temperature of the hypothalamus is a </a:t>
            </a:r>
            <a:r>
              <a:rPr lang="en-US" altLang="en-US" dirty="0">
                <a:solidFill>
                  <a:srgbClr val="FF0000"/>
                </a:solidFill>
                <a:ea typeface="ＭＳ Ｐゴシック" pitchFamily="34" charset="-128"/>
              </a:rPr>
              <a:t>negative </a:t>
            </a:r>
            <a:r>
              <a:rPr lang="en-US" altLang="en-US" dirty="0">
                <a:ea typeface="ＭＳ Ｐゴシック" pitchFamily="34" charset="-128"/>
              </a:rPr>
              <a:t>feedback signal —variability from its set point can trigger thermoregulatory responses.</a:t>
            </a:r>
          </a:p>
          <a:p>
            <a:pPr eaLnBrk="1" hangingPunct="1">
              <a:lnSpc>
                <a:spcPct val="80000"/>
              </a:lnSpc>
            </a:pPr>
            <a:r>
              <a:rPr lang="en-US" altLang="en-US" dirty="0">
                <a:ea typeface="ＭＳ Ｐゴシック" pitchFamily="34" charset="-128"/>
              </a:rPr>
              <a:t>Other factors can change hypothalamic set points:</a:t>
            </a:r>
          </a:p>
          <a:p>
            <a:pPr eaLnBrk="1" hangingPunct="1">
              <a:lnSpc>
                <a:spcPct val="80000"/>
              </a:lnSpc>
              <a:buFontTx/>
              <a:buChar char="•"/>
            </a:pPr>
            <a:r>
              <a:rPr lang="en-US" altLang="en-US" dirty="0">
                <a:ea typeface="ＭＳ Ｐゴシック" pitchFamily="34" charset="-128"/>
              </a:rPr>
              <a:t>Change in skin temperature</a:t>
            </a:r>
          </a:p>
          <a:p>
            <a:pPr eaLnBrk="1" hangingPunct="1">
              <a:lnSpc>
                <a:spcPct val="80000"/>
              </a:lnSpc>
              <a:buFontTx/>
              <a:buChar char="•"/>
            </a:pPr>
            <a:r>
              <a:rPr lang="en-US" altLang="en-US" dirty="0">
                <a:ea typeface="ＭＳ Ｐゴシック" pitchFamily="34" charset="-128"/>
              </a:rPr>
              <a:t>Wakefulness or sleep</a:t>
            </a:r>
          </a:p>
          <a:p>
            <a:pPr eaLnBrk="1" hangingPunct="1">
              <a:lnSpc>
                <a:spcPct val="80000"/>
              </a:lnSpc>
              <a:buFontTx/>
              <a:buChar char="•"/>
            </a:pPr>
            <a:r>
              <a:rPr lang="en-US" altLang="en-US" i="1" dirty="0">
                <a:ea typeface="ＭＳ Ｐゴシック" pitchFamily="34" charset="-128"/>
              </a:rPr>
              <a:t>Circadian rhythm</a:t>
            </a:r>
            <a:r>
              <a:rPr lang="en-US" altLang="en-US" dirty="0">
                <a:ea typeface="ＭＳ Ｐゴシック" pitchFamily="34" charset="-128"/>
              </a:rPr>
              <a:t>—a daily internal cycle</a:t>
            </a:r>
          </a:p>
          <a:p>
            <a:pPr eaLnBrk="1" hangingPunct="1">
              <a:buFontTx/>
              <a:buChar char="•"/>
            </a:pPr>
            <a:endParaRPr lang="en-US" altLang="en-US" dirty="0">
              <a:ea typeface="ＭＳ Ｐゴシック" pitchFamily="34" charset="-128"/>
            </a:endParaRPr>
          </a:p>
        </p:txBody>
      </p:sp>
    </p:spTree>
    <p:extLst>
      <p:ext uri="{BB962C8B-B14F-4D97-AF65-F5344CB8AC3E}">
        <p14:creationId xmlns:p14="http://schemas.microsoft.com/office/powerpoint/2010/main" val="24318465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noAutofit/>
          </a:bodyPr>
          <a:lstStyle/>
          <a:p>
            <a:r>
              <a:rPr lang="en-US" altLang="en-US" sz="3600" dirty="0">
                <a:ea typeface="ＭＳ Ｐゴシック" pitchFamily="34" charset="-128"/>
              </a:rPr>
              <a:t> </a:t>
            </a:r>
            <a:r>
              <a:rPr lang="en-US" altLang="en-US" sz="3600" b="1" dirty="0">
                <a:ea typeface="ＭＳ Ｐゴシック" pitchFamily="34" charset="-128"/>
              </a:rPr>
              <a:t>A Thermostat in the Brain Regulates Mammalian Body Temperature</a:t>
            </a:r>
          </a:p>
        </p:txBody>
      </p:sp>
      <p:sp>
        <p:nvSpPr>
          <p:cNvPr id="62467" name="Rectangle 3"/>
          <p:cNvSpPr>
            <a:spLocks noGrp="1" noChangeArrowheads="1"/>
          </p:cNvSpPr>
          <p:nvPr>
            <p:ph type="body" idx="1"/>
          </p:nvPr>
        </p:nvSpPr>
        <p:spPr/>
        <p:txBody>
          <a:bodyPr>
            <a:normAutofit fontScale="85000" lnSpcReduction="10000"/>
          </a:bodyPr>
          <a:lstStyle/>
          <a:p>
            <a:pPr eaLnBrk="1" hangingPunct="1"/>
            <a:r>
              <a:rPr lang="en-US" altLang="en-US">
                <a:ea typeface="ＭＳ Ｐゴシック" pitchFamily="34" charset="-128"/>
              </a:rPr>
              <a:t>Fever is a an adaptive response to help fight pathogens.</a:t>
            </a:r>
          </a:p>
          <a:p>
            <a:pPr eaLnBrk="1" hangingPunct="1"/>
            <a:r>
              <a:rPr lang="en-US" altLang="en-US">
                <a:ea typeface="ＭＳ Ｐゴシック" pitchFamily="34" charset="-128"/>
              </a:rPr>
              <a:t>The rise in body temperature is caused by a rise in the set point for metabolic heat production.</a:t>
            </a:r>
          </a:p>
          <a:p>
            <a:pPr eaLnBrk="1" hangingPunct="1"/>
            <a:r>
              <a:rPr lang="en-US" altLang="en-US">
                <a:ea typeface="ＭＳ Ｐゴシック" pitchFamily="34" charset="-128"/>
              </a:rPr>
              <a:t>Some animals lower their temperature during inactive periods to conserve energy— </a:t>
            </a:r>
            <a:r>
              <a:rPr lang="en-US" altLang="en-US" i="1">
                <a:ea typeface="ＭＳ Ｐゴシック" pitchFamily="34" charset="-128"/>
              </a:rPr>
              <a:t>daily torpor</a:t>
            </a:r>
            <a:r>
              <a:rPr lang="en-US" altLang="en-US">
                <a:ea typeface="ＭＳ Ｐゴシック" pitchFamily="34" charset="-128"/>
              </a:rPr>
              <a:t>.</a:t>
            </a:r>
          </a:p>
          <a:p>
            <a:pPr eaLnBrk="1" hangingPunct="1"/>
            <a:r>
              <a:rPr lang="en-US" altLang="en-US">
                <a:ea typeface="ＭＳ Ｐゴシック" pitchFamily="34" charset="-128"/>
              </a:rPr>
              <a:t>Long-lasting regulated hypothermia— </a:t>
            </a:r>
            <a:r>
              <a:rPr lang="en-US" altLang="en-US" i="1">
                <a:ea typeface="ＭＳ Ｐゴシック" pitchFamily="34" charset="-128"/>
              </a:rPr>
              <a:t>hibernation</a:t>
            </a:r>
            <a:endParaRPr lang="en-US" altLang="en-US">
              <a:ea typeface="ＭＳ Ｐゴシック" pitchFamily="34" charset="-128"/>
            </a:endParaRPr>
          </a:p>
        </p:txBody>
      </p:sp>
    </p:spTree>
    <p:extLst>
      <p:ext uri="{BB962C8B-B14F-4D97-AF65-F5344CB8AC3E}">
        <p14:creationId xmlns:p14="http://schemas.microsoft.com/office/powerpoint/2010/main" val="31893441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Finding the right balance</a:t>
            </a:r>
          </a:p>
        </p:txBody>
      </p:sp>
      <p:sp>
        <p:nvSpPr>
          <p:cNvPr id="3" name="Content Placeholder 2"/>
          <p:cNvSpPr>
            <a:spLocks noGrp="1"/>
          </p:cNvSpPr>
          <p:nvPr>
            <p:ph idx="1"/>
          </p:nvPr>
        </p:nvSpPr>
        <p:spPr>
          <a:xfrm>
            <a:off x="454457" y="1443296"/>
            <a:ext cx="8229600" cy="4525963"/>
          </a:xfrm>
        </p:spPr>
        <p:txBody>
          <a:bodyPr/>
          <a:lstStyle/>
          <a:p>
            <a:pPr marL="0" indent="0">
              <a:buNone/>
            </a:pPr>
            <a:r>
              <a:rPr lang="en-GB" dirty="0">
                <a:solidFill>
                  <a:schemeClr val="tx2"/>
                </a:solidFill>
              </a:rPr>
              <a:t>How does the thermoregulatory keep core body temperature at a constant level at different environmental conditions?</a:t>
            </a:r>
          </a:p>
          <a:p>
            <a:pPr marL="0" indent="0">
              <a:buNone/>
            </a:pPr>
            <a:r>
              <a:rPr lang="en-US" dirty="0"/>
              <a:t>The thermoregulatory </a:t>
            </a:r>
            <a:r>
              <a:rPr lang="en-US" dirty="0" err="1"/>
              <a:t>centre</a:t>
            </a:r>
            <a:r>
              <a:rPr lang="en-US" dirty="0"/>
              <a:t> of the brain triggers changes in effectors, such as sweat glands and muscles, in order to constantly balance our temperature gains and temperature losses.</a:t>
            </a:r>
            <a:endParaRPr lang="en-GB" dirty="0">
              <a:solidFill>
                <a:srgbClr val="FF0000"/>
              </a:solidFill>
            </a:endParaRPr>
          </a:p>
          <a:p>
            <a:pPr marL="0" indent="0">
              <a:buNone/>
            </a:pPr>
            <a:endParaRPr lang="en-GB" dirty="0">
              <a:solidFill>
                <a:srgbClr val="FF0000"/>
              </a:solidFill>
            </a:endParaRPr>
          </a:p>
        </p:txBody>
      </p:sp>
      <p:sp>
        <p:nvSpPr>
          <p:cNvPr id="6" name="Slide Number Placeholder 5"/>
          <p:cNvSpPr>
            <a:spLocks noGrp="1"/>
          </p:cNvSpPr>
          <p:nvPr>
            <p:ph type="sldNum" sz="quarter" idx="12"/>
          </p:nvPr>
        </p:nvSpPr>
        <p:spPr/>
        <p:txBody>
          <a:bodyPr/>
          <a:lstStyle/>
          <a:p>
            <a:fld id="{F68DE582-440D-41C7-9541-D8204DCB74FB}" type="slidenum">
              <a:rPr lang="en-GB" smtClean="0"/>
              <a:pPr/>
              <a:t>29</a:t>
            </a:fld>
            <a:endParaRPr lang="en-GB"/>
          </a:p>
        </p:txBody>
      </p:sp>
      <p:sp>
        <p:nvSpPr>
          <p:cNvPr id="7" name="AutoShape 2" descr="Image result for balance body ]temperature gains and temperature losse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7412" name="Picture 4" descr="Image result for balance body ]temperature gains and temperature losse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93106" y="5013176"/>
            <a:ext cx="1950667" cy="1912167"/>
          </a:xfrm>
          <a:prstGeom prst="rect">
            <a:avLst/>
          </a:prstGeom>
          <a:noFill/>
          <a:extLst>
            <a:ext uri="{909E8E84-426E-40DD-AFC4-6F175D3DCCD1}">
              <a14:hiddenFill xmlns:a14="http://schemas.microsoft.com/office/drawing/2010/main">
                <a:solidFill>
                  <a:srgbClr val="FFFFFF"/>
                </a:solidFill>
              </a14:hiddenFill>
            </a:ext>
          </a:extLst>
        </p:spPr>
      </p:pic>
      <p:sp>
        <p:nvSpPr>
          <p:cNvPr id="9" name="Footer Placeholder 4"/>
          <p:cNvSpPr txBox="1">
            <a:spLocks/>
          </p:cNvSpPr>
          <p:nvPr/>
        </p:nvSpPr>
        <p:spPr>
          <a:xfrm>
            <a:off x="3153916"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dirty="0"/>
          </a:p>
        </p:txBody>
      </p:sp>
    </p:spTree>
    <p:extLst>
      <p:ext uri="{BB962C8B-B14F-4D97-AF65-F5344CB8AC3E}">
        <p14:creationId xmlns:p14="http://schemas.microsoft.com/office/powerpoint/2010/main" val="3780210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temperature is controlled?</a:t>
            </a:r>
          </a:p>
        </p:txBody>
      </p:sp>
      <p:sp>
        <p:nvSpPr>
          <p:cNvPr id="3" name="Content Placeholder 2"/>
          <p:cNvSpPr>
            <a:spLocks noGrp="1"/>
          </p:cNvSpPr>
          <p:nvPr>
            <p:ph idx="1"/>
          </p:nvPr>
        </p:nvSpPr>
        <p:spPr/>
        <p:txBody>
          <a:bodyPr>
            <a:normAutofit fontScale="77500" lnSpcReduction="20000"/>
          </a:bodyPr>
          <a:lstStyle/>
          <a:p>
            <a:pPr>
              <a:spcBef>
                <a:spcPct val="30000"/>
              </a:spcBef>
            </a:pPr>
            <a:r>
              <a:rPr lang="en-GB" altLang="en-US" sz="2900" dirty="0">
                <a:solidFill>
                  <a:srgbClr val="000066"/>
                </a:solidFill>
              </a:rPr>
              <a:t>Body temperature is monitored and controlled by temperature receptors in the skin and brain.						</a:t>
            </a:r>
          </a:p>
          <a:p>
            <a:pPr>
              <a:spcBef>
                <a:spcPct val="30000"/>
              </a:spcBef>
            </a:pPr>
            <a:r>
              <a:rPr lang="en-GB" altLang="en-US" sz="2900" dirty="0">
                <a:solidFill>
                  <a:srgbClr val="000066"/>
                </a:solidFill>
              </a:rPr>
              <a:t>These receptors detect changes in the </a:t>
            </a:r>
          </a:p>
          <a:p>
            <a:pPr marL="0" indent="0">
              <a:spcBef>
                <a:spcPct val="30000"/>
              </a:spcBef>
              <a:buNone/>
            </a:pPr>
            <a:r>
              <a:rPr lang="en-GB" altLang="en-US" sz="2900" dirty="0">
                <a:solidFill>
                  <a:srgbClr val="000066"/>
                </a:solidFill>
              </a:rPr>
              <a:t>temperature of blood flowing through </a:t>
            </a:r>
          </a:p>
          <a:p>
            <a:pPr marL="0" indent="0">
              <a:spcBef>
                <a:spcPct val="30000"/>
              </a:spcBef>
              <a:buNone/>
            </a:pPr>
            <a:r>
              <a:rPr lang="en-GB" altLang="en-US" sz="2900" dirty="0">
                <a:solidFill>
                  <a:srgbClr val="000066"/>
                </a:solidFill>
              </a:rPr>
              <a:t>those areas.</a:t>
            </a:r>
          </a:p>
          <a:p>
            <a:pPr>
              <a:spcBef>
                <a:spcPct val="30000"/>
              </a:spcBef>
            </a:pPr>
            <a:r>
              <a:rPr lang="en-GB" altLang="en-US" sz="2900" dirty="0">
                <a:solidFill>
                  <a:srgbClr val="000066"/>
                </a:solidFill>
              </a:rPr>
              <a:t>The thermoregulatory centre in the brain is </a:t>
            </a:r>
          </a:p>
          <a:p>
            <a:pPr marL="0" indent="0">
              <a:spcBef>
                <a:spcPct val="30000"/>
              </a:spcBef>
              <a:buNone/>
            </a:pPr>
            <a:r>
              <a:rPr lang="en-GB" altLang="en-US" sz="2900" dirty="0">
                <a:solidFill>
                  <a:srgbClr val="000066"/>
                </a:solidFill>
              </a:rPr>
              <a:t>called the </a:t>
            </a:r>
            <a:r>
              <a:rPr lang="en-GB" altLang="en-US" sz="2900" b="1" dirty="0">
                <a:solidFill>
                  <a:srgbClr val="10BC45"/>
                </a:solidFill>
              </a:rPr>
              <a:t>hypothalamus</a:t>
            </a:r>
            <a:r>
              <a:rPr lang="en-GB" altLang="en-US" sz="2900" dirty="0">
                <a:solidFill>
                  <a:srgbClr val="000066"/>
                </a:solidFill>
              </a:rPr>
              <a:t>.</a:t>
            </a:r>
          </a:p>
          <a:p>
            <a:pPr>
              <a:spcBef>
                <a:spcPct val="30000"/>
              </a:spcBef>
            </a:pPr>
            <a:r>
              <a:rPr lang="en-GB" altLang="en-US" sz="2900" dirty="0">
                <a:solidFill>
                  <a:srgbClr val="000066"/>
                </a:solidFill>
              </a:rPr>
              <a:t>If body temperature deviates from 37 </a:t>
            </a:r>
            <a:r>
              <a:rPr lang="en-US" altLang="en-US" sz="2900" dirty="0">
                <a:solidFill>
                  <a:srgbClr val="000066"/>
                </a:solidFill>
                <a:cs typeface="Arial" panose="020B0604020202020204" pitchFamily="34" charset="0"/>
              </a:rPr>
              <a:t>°</a:t>
            </a:r>
            <a:r>
              <a:rPr lang="en-GB" altLang="en-US" sz="2900" dirty="0">
                <a:solidFill>
                  <a:srgbClr val="000066"/>
                </a:solidFill>
              </a:rPr>
              <a:t>C, the </a:t>
            </a:r>
          </a:p>
          <a:p>
            <a:pPr marL="0" indent="0">
              <a:spcBef>
                <a:spcPct val="30000"/>
              </a:spcBef>
              <a:buNone/>
            </a:pPr>
            <a:r>
              <a:rPr lang="en-GB" altLang="en-US" sz="2900" dirty="0">
                <a:solidFill>
                  <a:srgbClr val="000066"/>
                </a:solidFill>
              </a:rPr>
              <a:t>hypothalamus and skin receptors send out electrical signals that trigger actions or behaviours that increase or decrease heat loss.</a:t>
            </a:r>
            <a:endParaRPr lang="en-GB" altLang="en-US" sz="2900" dirty="0"/>
          </a:p>
          <a:p>
            <a:pPr>
              <a:spcBef>
                <a:spcPct val="30000"/>
              </a:spcBef>
            </a:pPr>
            <a:endParaRPr lang="en-GB" altLang="en-US" dirty="0"/>
          </a:p>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30</a:t>
            </a:fld>
            <a:endParaRPr lang="en-GB"/>
          </a:p>
        </p:txBody>
      </p:sp>
      <p:pic>
        <p:nvPicPr>
          <p:cNvPr id="7" name="Picture 6" descr="hypothalamu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54762" y="2204864"/>
            <a:ext cx="2530475" cy="2887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Line 9"/>
          <p:cNvSpPr>
            <a:spLocks noChangeShapeType="1"/>
          </p:cNvSpPr>
          <p:nvPr/>
        </p:nvSpPr>
        <p:spPr bwMode="auto">
          <a:xfrm flipV="1">
            <a:off x="3851920" y="3501008"/>
            <a:ext cx="3456384" cy="648072"/>
          </a:xfrm>
          <a:prstGeom prst="line">
            <a:avLst/>
          </a:prstGeom>
          <a:noFill/>
          <a:ln w="38100">
            <a:solidFill>
              <a:schemeClr val="tx1"/>
            </a:solidFill>
            <a:round/>
            <a:headEnd type="oval" w="med" len="med"/>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endParaRPr lang="en-GB"/>
          </a:p>
        </p:txBody>
      </p:sp>
    </p:spTree>
    <p:extLst>
      <p:ext uri="{BB962C8B-B14F-4D97-AF65-F5344CB8AC3E}">
        <p14:creationId xmlns:p14="http://schemas.microsoft.com/office/powerpoint/2010/main" val="1612198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up)">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Hypodermis and thermoregulation</a:t>
            </a:r>
            <a:br>
              <a:rPr lang="en-GB" b="1" dirty="0"/>
            </a:br>
            <a:endParaRPr lang="en-GB" dirty="0"/>
          </a:p>
        </p:txBody>
      </p:sp>
      <p:sp>
        <p:nvSpPr>
          <p:cNvPr id="3" name="Content Placeholder 2"/>
          <p:cNvSpPr>
            <a:spLocks noGrp="1"/>
          </p:cNvSpPr>
          <p:nvPr>
            <p:ph idx="1"/>
          </p:nvPr>
        </p:nvSpPr>
        <p:spPr>
          <a:xfrm>
            <a:off x="467544" y="1412776"/>
            <a:ext cx="8229600" cy="3917032"/>
          </a:xfrm>
        </p:spPr>
        <p:txBody>
          <a:bodyPr>
            <a:normAutofit fontScale="77500" lnSpcReduction="20000"/>
          </a:bodyPr>
          <a:lstStyle/>
          <a:p>
            <a:pPr marL="0" indent="0">
              <a:buNone/>
            </a:pPr>
            <a:r>
              <a:rPr lang="en-US" dirty="0">
                <a:solidFill>
                  <a:srgbClr val="FF0000"/>
                </a:solidFill>
              </a:rPr>
              <a:t>Hypodermis</a:t>
            </a:r>
          </a:p>
          <a:p>
            <a:r>
              <a:rPr lang="en-US" dirty="0"/>
              <a:t>This is just beneath the skin fat and functions as insulation and padding for the body. </a:t>
            </a:r>
          </a:p>
          <a:p>
            <a:r>
              <a:rPr lang="en-US" dirty="0"/>
              <a:t>The deepest layer is called subcutaneous tissue, the hypodermis, or </a:t>
            </a:r>
            <a:r>
              <a:rPr lang="en-US" dirty="0" err="1"/>
              <a:t>subcutis</a:t>
            </a:r>
            <a:r>
              <a:rPr lang="en-US" dirty="0"/>
              <a:t>. It is not technically part of the skin but helps attach the skin to underlying bone and muscle. </a:t>
            </a:r>
          </a:p>
          <a:p>
            <a:r>
              <a:rPr lang="en-US" dirty="0"/>
              <a:t>The high levels of fat help insulate the body and prevent us from losing too much heat. </a:t>
            </a:r>
          </a:p>
          <a:p>
            <a:r>
              <a:rPr lang="en-US" dirty="0"/>
              <a:t>The fat layer also acts as protection, padding our bones and muscles.</a:t>
            </a:r>
          </a:p>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31</a:t>
            </a:fld>
            <a:endParaRPr lang="en-GB"/>
          </a:p>
        </p:txBody>
      </p:sp>
    </p:spTree>
    <p:extLst>
      <p:ext uri="{BB962C8B-B14F-4D97-AF65-F5344CB8AC3E}">
        <p14:creationId xmlns:p14="http://schemas.microsoft.com/office/powerpoint/2010/main" val="11395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Why do we shiver?</a:t>
            </a:r>
            <a:endParaRPr lang="en-GB" dirty="0"/>
          </a:p>
        </p:txBody>
      </p:sp>
      <p:sp>
        <p:nvSpPr>
          <p:cNvPr id="3" name="Content Placeholder 2"/>
          <p:cNvSpPr>
            <a:spLocks noGrp="1"/>
          </p:cNvSpPr>
          <p:nvPr>
            <p:ph idx="1"/>
          </p:nvPr>
        </p:nvSpPr>
        <p:spPr/>
        <p:txBody>
          <a:bodyPr>
            <a:normAutofit fontScale="70000" lnSpcReduction="20000"/>
          </a:bodyPr>
          <a:lstStyle/>
          <a:p>
            <a:r>
              <a:rPr lang="en-GB" altLang="en-US" dirty="0"/>
              <a:t>When core body temperature drops, muscles begin to</a:t>
            </a:r>
          </a:p>
          <a:p>
            <a:pPr marL="0" indent="0">
              <a:buNone/>
            </a:pPr>
            <a:r>
              <a:rPr lang="en-GB" altLang="en-US" dirty="0"/>
              <a:t>twitch. This rapid and contraction and relaxation of the muscles is </a:t>
            </a:r>
            <a:r>
              <a:rPr lang="en-GB" altLang="en-US" dirty="0">
                <a:solidFill>
                  <a:srgbClr val="000066"/>
                </a:solidFill>
              </a:rPr>
              <a:t>called </a:t>
            </a:r>
            <a:r>
              <a:rPr lang="en-GB" altLang="en-US" b="1" dirty="0">
                <a:solidFill>
                  <a:srgbClr val="10BC45"/>
                </a:solidFill>
              </a:rPr>
              <a:t>shivering</a:t>
            </a:r>
            <a:r>
              <a:rPr lang="en-GB" altLang="en-US" dirty="0">
                <a:solidFill>
                  <a:srgbClr val="000066"/>
                </a:solidFill>
              </a:rPr>
              <a:t>.</a:t>
            </a:r>
          </a:p>
          <a:p>
            <a:r>
              <a:rPr lang="en-GB" altLang="en-US" dirty="0"/>
              <a:t>Shivering generates heat, which raises body </a:t>
            </a:r>
          </a:p>
          <a:p>
            <a:pPr marL="0" indent="0">
              <a:buNone/>
            </a:pPr>
            <a:r>
              <a:rPr lang="en-GB" altLang="en-US" dirty="0"/>
              <a:t>temperature.</a:t>
            </a:r>
          </a:p>
          <a:p>
            <a:r>
              <a:rPr lang="en-GB" altLang="en-US" dirty="0">
                <a:solidFill>
                  <a:srgbClr val="000066"/>
                </a:solidFill>
              </a:rPr>
              <a:t>Goose bumps involuntarily appear when </a:t>
            </a:r>
          </a:p>
          <a:p>
            <a:pPr marL="0" indent="0">
              <a:buNone/>
            </a:pPr>
            <a:r>
              <a:rPr lang="en-GB" altLang="en-US" dirty="0">
                <a:solidFill>
                  <a:srgbClr val="000066"/>
                </a:solidFill>
              </a:rPr>
              <a:t>a person becomes cold. Goosebumps are </a:t>
            </a:r>
          </a:p>
          <a:p>
            <a:pPr marL="0" indent="0">
              <a:buNone/>
            </a:pPr>
            <a:r>
              <a:rPr lang="en-GB" altLang="en-US" dirty="0">
                <a:solidFill>
                  <a:srgbClr val="000066"/>
                </a:solidFill>
              </a:rPr>
              <a:t>caused by the tiny muscles at the base of body </a:t>
            </a:r>
          </a:p>
          <a:p>
            <a:pPr marL="0" indent="0">
              <a:buNone/>
            </a:pPr>
            <a:r>
              <a:rPr lang="en-GB" altLang="en-US" dirty="0">
                <a:solidFill>
                  <a:srgbClr val="000066"/>
                </a:solidFill>
              </a:rPr>
              <a:t>hairs pulling the hairs erect.</a:t>
            </a:r>
          </a:p>
          <a:p>
            <a:pPr marL="0" indent="0">
              <a:buNone/>
            </a:pPr>
            <a:r>
              <a:rPr lang="en-GB" altLang="en-US" dirty="0">
                <a:solidFill>
                  <a:srgbClr val="000066"/>
                </a:solidFill>
              </a:rPr>
              <a:t>The upright hairs trap an insulating layer of air, </a:t>
            </a:r>
          </a:p>
          <a:p>
            <a:pPr marL="0" indent="0">
              <a:buNone/>
            </a:pPr>
            <a:r>
              <a:rPr lang="en-GB" altLang="en-US" dirty="0">
                <a:solidFill>
                  <a:srgbClr val="000066"/>
                </a:solidFill>
              </a:rPr>
              <a:t>which helps reduce heat loss.</a:t>
            </a:r>
            <a:endParaRPr lang="en-GB" altLang="en-US" dirty="0"/>
          </a:p>
          <a:p>
            <a:endParaRPr lang="en-GB" altLang="en-US" dirty="0">
              <a:solidFill>
                <a:srgbClr val="000066"/>
              </a:solidFill>
            </a:endParaRPr>
          </a:p>
          <a:p>
            <a:endParaRPr lang="en-GB" altLang="en-US" dirty="0"/>
          </a:p>
          <a:p>
            <a:endParaRPr lang="en-GB" altLang="en-US" dirty="0">
              <a:solidFill>
                <a:srgbClr val="000066"/>
              </a:solidFill>
            </a:endParaRPr>
          </a:p>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32</a:t>
            </a:fld>
            <a:endParaRPr lang="en-GB"/>
          </a:p>
        </p:txBody>
      </p:sp>
    </p:spTree>
    <p:extLst>
      <p:ext uri="{BB962C8B-B14F-4D97-AF65-F5344CB8AC3E}">
        <p14:creationId xmlns:p14="http://schemas.microsoft.com/office/powerpoint/2010/main" val="1980736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THANK YOU</a:t>
            </a:r>
          </a:p>
        </p:txBody>
      </p:sp>
      <p:sp>
        <p:nvSpPr>
          <p:cNvPr id="3" name="Content Placeholder 2"/>
          <p:cNvSpPr>
            <a:spLocks noGrp="1"/>
          </p:cNvSpPr>
          <p:nvPr>
            <p:ph idx="1"/>
          </p:nvPr>
        </p:nvSpPr>
        <p:spPr/>
        <p:txBody>
          <a:bodyPr vert="horz" lIns="91440" tIns="45720" rIns="91440" bIns="45720" rtlCol="0" anchor="t">
            <a:normAutofit/>
          </a:bodyPr>
          <a:lstStyle/>
          <a:p>
            <a:pPr marL="0" indent="0" algn="ctr">
              <a:buNone/>
            </a:pPr>
            <a:r>
              <a:rPr lang="en-GB"/>
              <a:t>ANY QUESTIONS</a:t>
            </a:r>
            <a:endParaRPr lang="en-US"/>
          </a:p>
        </p:txBody>
      </p:sp>
    </p:spTree>
    <p:extLst>
      <p:ext uri="{BB962C8B-B14F-4D97-AF65-F5344CB8AC3E}">
        <p14:creationId xmlns:p14="http://schemas.microsoft.com/office/powerpoint/2010/main" val="111859347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www.w3.org/XML/1998/namespace"/>
    <ds:schemaRef ds:uri="http://purl.org/dc/terms/"/>
    <ds:schemaRef ds:uri="http://purl.org/dc/dcmitype/"/>
    <ds:schemaRef ds:uri="http://schemas.openxmlformats.org/package/2006/metadata/core-properties"/>
    <ds:schemaRef ds:uri="http://schemas.microsoft.com/office/2006/metadata/properties"/>
    <ds:schemaRef ds:uri="http://schemas.microsoft.com/office/infopath/2007/PartnerControls"/>
    <ds:schemaRef ds:uri="http://purl.org/dc/elements/1.1/"/>
    <ds:schemaRef ds:uri="http://schemas.microsoft.com/office/2006/documentManagement/types"/>
    <ds:schemaRef ds:uri="303dbf9b-b85b-46a0-94f1-894078c07ecd"/>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41682</TotalTime>
  <Words>1491</Words>
  <Application>Microsoft Macintosh PowerPoint</Application>
  <PresentationFormat>On-screen Show (4:3)</PresentationFormat>
  <Paragraphs>185</Paragraphs>
  <Slides>33</Slides>
  <Notes>7</Notes>
  <HiddenSlides>2</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Myriad Pro</vt:lpstr>
      <vt:lpstr>Tinos</vt:lpstr>
      <vt:lpstr>Arial</vt:lpstr>
      <vt:lpstr>Calibri</vt:lpstr>
      <vt:lpstr>Comic Sans MS</vt:lpstr>
      <vt:lpstr>Wingdings 2</vt:lpstr>
      <vt:lpstr>20140311PresentationUWTSDTemplate</vt:lpstr>
      <vt:lpstr>INTRODUCTION TO PHYSIOLOGY (BMHP5003)</vt:lpstr>
      <vt:lpstr>WEEK 3 SESSION 1  Objectives:</vt:lpstr>
      <vt:lpstr>Skin</vt:lpstr>
      <vt:lpstr>Structure of The Skin</vt:lpstr>
      <vt:lpstr>Coordination</vt:lpstr>
      <vt:lpstr>How do Cells Communicate?</vt:lpstr>
      <vt:lpstr>MECHANISM OF SIGNAL HORMONE RELEASE</vt:lpstr>
      <vt:lpstr>PowerPoint Presentation</vt:lpstr>
      <vt:lpstr>Receptors and Effectors</vt:lpstr>
      <vt:lpstr>Homeostasis</vt:lpstr>
      <vt:lpstr>Feedback</vt:lpstr>
      <vt:lpstr>Negative feedback</vt:lpstr>
      <vt:lpstr>Negative Feedback</vt:lpstr>
      <vt:lpstr>Positive Feedback</vt:lpstr>
      <vt:lpstr>Endotherms and Ectotherms</vt:lpstr>
      <vt:lpstr>Core body temperature</vt:lpstr>
      <vt:lpstr>Ectotherms  </vt:lpstr>
      <vt:lpstr>Ectotherms</vt:lpstr>
      <vt:lpstr>Endotherms</vt:lpstr>
      <vt:lpstr>Endotherms</vt:lpstr>
      <vt:lpstr>From the BAS website:</vt:lpstr>
      <vt:lpstr>Control of temperature regulation http://www.springer.com/cda/content/document/cda_downloaddocument/4001s.swf?SGWID=0-0-45-754525-0 </vt:lpstr>
      <vt:lpstr>Temperature Regulation</vt:lpstr>
      <vt:lpstr>Task</vt:lpstr>
      <vt:lpstr> A Thermostat in the Brain Regulates Mammalian Body Temperature</vt:lpstr>
      <vt:lpstr>A Thermostat in the Brain Regulates Mammalian Body Temperature</vt:lpstr>
      <vt:lpstr> A Thermostat in the Brain Regulates Mammalian Body Temperature</vt:lpstr>
      <vt:lpstr> A Thermostat in the Brain Regulates Mammalian Body Temperature</vt:lpstr>
      <vt:lpstr>Finding the right balance</vt:lpstr>
      <vt:lpstr>How temperature is controlled?</vt:lpstr>
      <vt:lpstr>Hypodermis and thermoregulation </vt:lpstr>
      <vt:lpstr>Why do we shiver?</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Mumtaz Goolam</cp:lastModifiedBy>
  <cp:revision>153</cp:revision>
  <dcterms:created xsi:type="dcterms:W3CDTF">2015-04-14T15:21:28Z</dcterms:created>
  <dcterms:modified xsi:type="dcterms:W3CDTF">2020-09-26T11:36:13Z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