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83" r:id="rId2"/>
    <p:sldId id="270" r:id="rId3"/>
    <p:sldId id="257" r:id="rId4"/>
    <p:sldId id="258" r:id="rId5"/>
    <p:sldId id="259" r:id="rId6"/>
    <p:sldId id="260" r:id="rId7"/>
    <p:sldId id="261" r:id="rId8"/>
    <p:sldId id="262" r:id="rId9"/>
    <p:sldId id="263" r:id="rId10"/>
    <p:sldId id="264" r:id="rId11"/>
    <p:sldId id="280" r:id="rId12"/>
    <p:sldId id="281" r:id="rId13"/>
    <p:sldId id="282" r:id="rId14"/>
    <p:sldId id="265" r:id="rId15"/>
    <p:sldId id="275" r:id="rId16"/>
    <p:sldId id="266" r:id="rId17"/>
    <p:sldId id="278" r:id="rId18"/>
    <p:sldId id="277" r:id="rId19"/>
    <p:sldId id="276" r:id="rId20"/>
    <p:sldId id="279" r:id="rId21"/>
    <p:sldId id="267" r:id="rId22"/>
    <p:sldId id="268" r:id="rId23"/>
    <p:sldId id="269"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77240" autoAdjust="0"/>
  </p:normalViewPr>
  <p:slideViewPr>
    <p:cSldViewPr>
      <p:cViewPr varScale="1">
        <p:scale>
          <a:sx n="51" d="100"/>
          <a:sy n="51" d="100"/>
        </p:scale>
        <p:origin x="172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C:\Users\ADMIN\Desktop\Worksheet\August%20Tracker.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lang="en-US"/>
            </a:pPr>
            <a:r>
              <a:rPr lang="en-US" dirty="0"/>
              <a:t>Total Projected Sales</a:t>
            </a:r>
          </a:p>
        </c:rich>
      </c:tx>
      <c:overlay val="0"/>
    </c:title>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Sheet2!$O$38</c:f>
              <c:strCache>
                <c:ptCount val="1"/>
                <c:pt idx="0">
                  <c:v>Total Sales</c:v>
                </c:pt>
              </c:strCache>
            </c:strRef>
          </c:tx>
          <c:invertIfNegative val="0"/>
          <c:val>
            <c:numRef>
              <c:f>Sheet2!$O$39:$O$50</c:f>
              <c:numCache>
                <c:formatCode>_-[$£-809]* #,##0.00_-;\-[$£-809]* #,##0.00_-;_-[$£-809]* "-"??_-;_-@_-</c:formatCode>
                <c:ptCount val="12"/>
                <c:pt idx="0">
                  <c:v>2500</c:v>
                </c:pt>
                <c:pt idx="1">
                  <c:v>3000</c:v>
                </c:pt>
                <c:pt idx="2">
                  <c:v>3500</c:v>
                </c:pt>
                <c:pt idx="3">
                  <c:v>4500</c:v>
                </c:pt>
                <c:pt idx="4">
                  <c:v>6000</c:v>
                </c:pt>
                <c:pt idx="5">
                  <c:v>7000</c:v>
                </c:pt>
                <c:pt idx="6">
                  <c:v>7500</c:v>
                </c:pt>
                <c:pt idx="7">
                  <c:v>9000</c:v>
                </c:pt>
                <c:pt idx="8">
                  <c:v>10000</c:v>
                </c:pt>
                <c:pt idx="9">
                  <c:v>11000</c:v>
                </c:pt>
                <c:pt idx="10">
                  <c:v>12500</c:v>
                </c:pt>
                <c:pt idx="11">
                  <c:v>15000</c:v>
                </c:pt>
              </c:numCache>
            </c:numRef>
          </c:val>
          <c:extLst>
            <c:ext xmlns:c16="http://schemas.microsoft.com/office/drawing/2014/chart" uri="{C3380CC4-5D6E-409C-BE32-E72D297353CC}">
              <c16:uniqueId val="{00000000-75D9-42C7-BCEE-796FA1E5A2A1}"/>
            </c:ext>
          </c:extLst>
        </c:ser>
        <c:dLbls>
          <c:showLegendKey val="0"/>
          <c:showVal val="0"/>
          <c:showCatName val="0"/>
          <c:showSerName val="0"/>
          <c:showPercent val="0"/>
          <c:showBubbleSize val="0"/>
        </c:dLbls>
        <c:gapWidth val="150"/>
        <c:shape val="box"/>
        <c:axId val="105327616"/>
        <c:axId val="105399424"/>
        <c:axId val="0"/>
      </c:bar3DChart>
      <c:catAx>
        <c:axId val="105327616"/>
        <c:scaling>
          <c:orientation val="minMax"/>
        </c:scaling>
        <c:delete val="0"/>
        <c:axPos val="b"/>
        <c:majorTickMark val="out"/>
        <c:minorTickMark val="none"/>
        <c:tickLblPos val="nextTo"/>
        <c:txPr>
          <a:bodyPr/>
          <a:lstStyle/>
          <a:p>
            <a:pPr>
              <a:defRPr lang="en-US"/>
            </a:pPr>
            <a:endParaRPr lang="en-US"/>
          </a:p>
        </c:txPr>
        <c:crossAx val="105399424"/>
        <c:crosses val="autoZero"/>
        <c:auto val="1"/>
        <c:lblAlgn val="ctr"/>
        <c:lblOffset val="100"/>
        <c:noMultiLvlLbl val="0"/>
      </c:catAx>
      <c:valAx>
        <c:axId val="105399424"/>
        <c:scaling>
          <c:orientation val="minMax"/>
        </c:scaling>
        <c:delete val="0"/>
        <c:axPos val="l"/>
        <c:majorGridlines/>
        <c:numFmt formatCode="_-[$£-809]* #,##0.00_-;\-[$£-809]* #,##0.00_-;_-[$£-809]* &quot;-&quot;??_-;_-@_-" sourceLinked="1"/>
        <c:majorTickMark val="out"/>
        <c:minorTickMark val="none"/>
        <c:tickLblPos val="nextTo"/>
        <c:txPr>
          <a:bodyPr/>
          <a:lstStyle/>
          <a:p>
            <a:pPr>
              <a:defRPr lang="en-US"/>
            </a:pPr>
            <a:endParaRPr lang="en-US"/>
          </a:p>
        </c:txPr>
        <c:crossAx val="105327616"/>
        <c:crosses val="autoZero"/>
        <c:crossBetween val="between"/>
      </c:valAx>
    </c:plotArea>
    <c:legend>
      <c:legendPos val="r"/>
      <c:overlay val="0"/>
      <c:txPr>
        <a:bodyPr/>
        <a:lstStyle/>
        <a:p>
          <a:pPr>
            <a:defRPr lang="en-US"/>
          </a:pPr>
          <a:endParaRPr lang="en-US"/>
        </a:p>
      </c:txPr>
    </c:legend>
    <c:plotVisOnly val="1"/>
    <c:dispBlanksAs val="gap"/>
    <c:showDLblsOverMax val="0"/>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D0B630-8662-453F-964B-3770AB93FC5B}" type="datetimeFigureOut">
              <a:rPr lang="en-US" smtClean="0"/>
              <a:pPr/>
              <a:t>8/22/2020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C4110B-D265-4D51-B673-F584092EE0E7}"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westminstersecurity.co.uk/"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purpose of this presentation is to summarise the findings of the report. It looked into an emerging hospitality company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It looked into the details of the products and services, and conducted its market analysis. It also discussed a marketing plan and looked into its target market. Target market for new hotel is also summarised in the report. Lastly, financial plan has been shown with the budgets and statements included in business plan. Breakeven analysis has also been shown to give number of units where cost and price becomes equal.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hospitality industry is one of the successful industries which plays an essential role in the economic and GDP( gross </a:t>
            </a:r>
            <a:r>
              <a:rPr lang="en-GB" sz="1200" kern="1200">
                <a:solidFill>
                  <a:schemeClr val="tx1"/>
                </a:solidFill>
                <a:latin typeface="+mn-lt"/>
                <a:ea typeface="+mn-ea"/>
                <a:cs typeface="+mn-cs"/>
              </a:rPr>
              <a:t>domestic product) </a:t>
            </a:r>
            <a:r>
              <a:rPr lang="en-GB" sz="1200" kern="1200" dirty="0">
                <a:solidFill>
                  <a:schemeClr val="tx1"/>
                </a:solidFill>
                <a:latin typeface="+mn-lt"/>
                <a:ea typeface="+mn-ea"/>
                <a:cs typeface="+mn-cs"/>
              </a:rPr>
              <a:t>growth of UK. The study is to understand and analysis various aspects with the proper implementation a firm like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can perform better and achieve sustainability in the competing market.</a:t>
            </a:r>
            <a:br>
              <a:rPr lang="en-GB" sz="1200" kern="1200" dirty="0">
                <a:solidFill>
                  <a:schemeClr val="tx1"/>
                </a:solidFill>
                <a:latin typeface="+mn-lt"/>
                <a:ea typeface="+mn-ea"/>
                <a:cs typeface="+mn-cs"/>
              </a:rPr>
            </a:b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Moreover, it also helps 3.2 million citizens with employment (</a:t>
            </a:r>
            <a:r>
              <a:rPr lang="en-GB" sz="1200" kern="1200" dirty="0" err="1">
                <a:solidFill>
                  <a:schemeClr val="tx1"/>
                </a:solidFill>
                <a:latin typeface="+mn-lt"/>
                <a:ea typeface="+mn-ea"/>
                <a:cs typeface="+mn-cs"/>
              </a:rPr>
              <a:t>Sheng</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Hu</a:t>
            </a:r>
            <a:r>
              <a:rPr lang="en-GB" sz="1200" kern="1200" dirty="0">
                <a:solidFill>
                  <a:schemeClr val="tx1"/>
                </a:solidFill>
                <a:latin typeface="+mn-lt"/>
                <a:ea typeface="+mn-ea"/>
                <a:cs typeface="+mn-cs"/>
              </a:rPr>
              <a:t>, 2020). Therefore, the new organisation might be secure with the stable condition of the hospitality industry. The new organisation is based on customer centric services for generating a loyal target market within a short span of time. It has a corporate organisational structure and uses the employees for meeting the organisational objectives.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They therefore have several luxurious features available at an affordable price range. Their corporate business structure is helpful in terms of generating high revenue. The short-term objective of the company is to increase booking by 10% for the first quarter. The midterm objective is to increase the non-room average revenue by 30% for the second quarter. The long-term objective of the company is to expand their brand name as the leading one in the field of hospitality and tourism within the UK.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 the target market highly comprises of the family audience, this kind of refreshment is trendy. Moreover, the hotel has an entertainment club, which is an attraction for the adults. The water park and boating facilities also go to show the extra efforts of the authorities to provide luxurious entertainment to their guests.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four stars of the company go to reveal its high quality services. It shall use the various distinct features for appealing to the customers and retaining them long term. They shall provide food, drink services to the customers, and take care of their transportation as well. They shall use their services for satisfying the customers and meet their expectations at large. The various services in terms of room conditions, food and drinks, entertainment and refreshment all shall be related to the customers and their needs and demands. Therefore, the overall products and services of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shall be based on customer requirements.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Although the recent COVID 19 situation has decreased it to some extent, it might be stated that the company has chances of growth in the future (</a:t>
            </a:r>
            <a:r>
              <a:rPr lang="en-GB" sz="1200" kern="1200" dirty="0" err="1">
                <a:solidFill>
                  <a:schemeClr val="tx1"/>
                </a:solidFill>
                <a:latin typeface="+mn-lt"/>
                <a:ea typeface="+mn-ea"/>
                <a:cs typeface="+mn-cs"/>
              </a:rPr>
              <a:t>Gursoy</a:t>
            </a:r>
            <a:r>
              <a:rPr lang="en-GB" sz="1200" kern="1200" dirty="0">
                <a:solidFill>
                  <a:schemeClr val="tx1"/>
                </a:solidFill>
                <a:latin typeface="+mn-lt"/>
                <a:ea typeface="+mn-ea"/>
                <a:cs typeface="+mn-cs"/>
              </a:rPr>
              <a:t> and Chi, 2020). The target market of the company mainly comprises of family people and millennial group that enjoy travelling. It mostly depends on holidays and seasonal times for maximum sales. As of the current market conditions, it might be observed that the industry is filled with competition.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While the distinguishing features such as amusement park and entertainment club are the strengths of the company, it lack of innovation and technology might be considered its weaknesses.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authorities might use the same for improving their activities. The intense competition and rivalry in this industry might act as a major threat for the organisation. It might depend on it official website, social media and search engines for expanding its brand awareness. The external environment of the company also might be effective for understanding the market condition. In the first place, the impact of BREXIT might be noticed. It has contributed to reduce the trade friendly nature of UK market (French, 2018). In the economic field, the fall of GDP rate to 2.2% might be an alarming issue. Moreover, the pandemic situation has resulted in closing down of businesses in the hospitality sector. The company requires adequate to be able to change and adapt to the changing nature of the customer demands. The technological infrastructure is however helpful for the authorities to improve the same.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UK governance releases several laws and legislatures affecting the workflow. The pollution level of the environment has also been alarming and can pose threats to the growth and development of the company. Therefore, it might be observed that the overall business environment of the company, in the internal and external levels is satisfactory. The company authorities need to undertake ways and means of new strategies to be able to face the current issues and crises in order to develop competitive edge and stand out in the business market. This way, it might be able to improve and flourish further in the market.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8</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New hotel is going to use </a:t>
            </a:r>
            <a:r>
              <a:rPr lang="en-GB" sz="1200" b="1" i="1" kern="1200" dirty="0">
                <a:solidFill>
                  <a:schemeClr val="tx1"/>
                </a:solidFill>
                <a:latin typeface="+mn-lt"/>
                <a:ea typeface="+mn-ea"/>
                <a:cs typeface="+mn-cs"/>
              </a:rPr>
              <a:t>demography</a:t>
            </a:r>
            <a:r>
              <a:rPr lang="en-GB" sz="1200" kern="1200" dirty="0">
                <a:solidFill>
                  <a:schemeClr val="tx1"/>
                </a:solidFill>
                <a:latin typeface="+mn-lt"/>
                <a:ea typeface="+mn-ea"/>
                <a:cs typeface="+mn-cs"/>
              </a:rPr>
              <a:t> for targeting customers such as age, income and preferences (</a:t>
            </a:r>
            <a:r>
              <a:rPr lang="en-GB" sz="1200" kern="1200" dirty="0" err="1">
                <a:solidFill>
                  <a:schemeClr val="tx1"/>
                </a:solidFill>
                <a:latin typeface="+mn-lt"/>
                <a:ea typeface="+mn-ea"/>
                <a:cs typeface="+mn-cs"/>
              </a:rPr>
              <a:t>Kohne</a:t>
            </a:r>
            <a:r>
              <a:rPr lang="en-GB" sz="1200" kern="1200" dirty="0">
                <a:solidFill>
                  <a:schemeClr val="tx1"/>
                </a:solidFill>
                <a:latin typeface="+mn-lt"/>
                <a:ea typeface="+mn-ea"/>
                <a:cs typeface="+mn-cs"/>
              </a:rPr>
              <a:t>, 2019). There are other four star hotels that offering high prices for packages and amenities. Hence,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is going to offer lower prices to attract customers from different income groups. For instance, families can visit the hotel for picnic and vacation and enjoy various facilities such as boating, rides and water sports in same place and package. It can be cost effective option for people who are looking for perfect holiday spot. Special offers on weekends and summer seasons would be offered for increasing sales.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9</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Their vision is to serve customer centric services at an affordable price range. The employees are committed towards their services for the customers. In their internal environment, the main threat arrives from the competition factor. The company authorities might be able to reduce the same using their innovative mindset and coming up with new and innovative services. They might focus on undertaking social media based marketing activities for spreading their brand name among the customers. They currently have a competitive pricing strategy, which might be improved in course of time.  </a:t>
            </a: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Apart from this, the quality of services is another milestone of the company. Their products mainly involve food and drinks, but the quality mainly depends on the services. They have adapted to cost leadership growth strategy for meeting their objectives. Apart from this, the promotion strategies involve social media and website traffic. They use the offline modes of services in terms of their process strategy. In order to spread their marketing activities further, the company authorities might require an overall budget of £</a:t>
            </a:r>
            <a:r>
              <a:rPr lang="en-US" sz="1200" kern="1200" dirty="0">
                <a:solidFill>
                  <a:schemeClr val="tx1"/>
                </a:solidFill>
                <a:latin typeface="+mn-lt"/>
                <a:ea typeface="+mn-ea"/>
                <a:cs typeface="+mn-cs"/>
              </a:rPr>
              <a:t>5,000.00, which they might acquire from bank loans. This might help the company undertake new and innovative means of marketing and promotions using social media marketing, advertising campaigns, video promotions and so on. The employees of the company might be used to appeal to the customers with the help of their activities and initiatives for increasing the sales flow. </a:t>
            </a:r>
            <a:endParaRPr lang="en-IN"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10</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a:solidFill>
                  <a:schemeClr val="tx1"/>
                </a:solidFill>
                <a:latin typeface="+mn-lt"/>
                <a:ea typeface="+mn-ea"/>
                <a:cs typeface="+mn-cs"/>
              </a:rPr>
              <a:t>The impact of this is </a:t>
            </a:r>
            <a:r>
              <a:rPr lang="en-GB" sz="1200" b="1" i="1" kern="1200" dirty="0">
                <a:solidFill>
                  <a:schemeClr val="tx1"/>
                </a:solidFill>
                <a:latin typeface="+mn-lt"/>
                <a:ea typeface="+mn-ea"/>
                <a:cs typeface="+mn-cs"/>
              </a:rPr>
              <a:t>favourable</a:t>
            </a:r>
            <a:r>
              <a:rPr lang="en-GB" sz="1200" kern="1200" dirty="0">
                <a:solidFill>
                  <a:schemeClr val="tx1"/>
                </a:solidFill>
                <a:latin typeface="+mn-lt"/>
                <a:ea typeface="+mn-ea"/>
                <a:cs typeface="+mn-cs"/>
              </a:rPr>
              <a:t> as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has the opportunity to grow in this stable environment with flexible trade-friendly policies.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COVID-19 pandemic has a negative impact on the economy of the UK, leading to a fall of 2.2% in </a:t>
            </a:r>
            <a:r>
              <a:rPr lang="en-GB" sz="1200" b="1" i="1" kern="1200" dirty="0">
                <a:solidFill>
                  <a:schemeClr val="tx1"/>
                </a:solidFill>
                <a:latin typeface="+mn-lt"/>
                <a:ea typeface="+mn-ea"/>
                <a:cs typeface="+mn-cs"/>
              </a:rPr>
              <a:t>GDP</a:t>
            </a:r>
            <a:r>
              <a:rPr lang="en-GB" sz="1200" kern="1200" dirty="0">
                <a:solidFill>
                  <a:schemeClr val="tx1"/>
                </a:solidFill>
                <a:latin typeface="+mn-lt"/>
                <a:ea typeface="+mn-ea"/>
                <a:cs typeface="+mn-cs"/>
              </a:rPr>
              <a:t> in the first quarter of 2020 (ons.gov.uk, 2020). It is now at £2827.11 billion, as per statistical data (tradingeconomics.com, 2020). This is a highly </a:t>
            </a:r>
            <a:r>
              <a:rPr lang="en-GB" sz="1200" b="1" i="1" kern="1200" dirty="0">
                <a:solidFill>
                  <a:schemeClr val="tx1"/>
                </a:solidFill>
                <a:latin typeface="+mn-lt"/>
                <a:ea typeface="+mn-ea"/>
                <a:cs typeface="+mn-cs"/>
              </a:rPr>
              <a:t>negative</a:t>
            </a:r>
            <a:r>
              <a:rPr lang="en-GB" sz="1200" kern="1200" dirty="0">
                <a:solidFill>
                  <a:schemeClr val="tx1"/>
                </a:solidFill>
                <a:latin typeface="+mn-lt"/>
                <a:ea typeface="+mn-ea"/>
                <a:cs typeface="+mn-cs"/>
              </a:rPr>
              <a:t> situation for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as there would not likely be as many people would be willing to spend money on tours and travels.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Social</a:t>
            </a:r>
            <a:r>
              <a:rPr lang="en-GB" sz="1200" kern="1200" dirty="0">
                <a:solidFill>
                  <a:schemeClr val="tx1"/>
                </a:solidFill>
                <a:latin typeface="+mn-lt"/>
                <a:ea typeface="+mn-ea"/>
                <a:cs typeface="+mn-cs"/>
              </a:rPr>
              <a:t> – The </a:t>
            </a:r>
            <a:r>
              <a:rPr lang="en-GB" sz="1200" b="1" i="1" kern="1200" dirty="0">
                <a:solidFill>
                  <a:schemeClr val="tx1"/>
                </a:solidFill>
                <a:latin typeface="+mn-lt"/>
                <a:ea typeface="+mn-ea"/>
                <a:cs typeface="+mn-cs"/>
              </a:rPr>
              <a:t>diverse population</a:t>
            </a:r>
            <a:r>
              <a:rPr lang="en-GB" sz="1200" kern="1200" dirty="0">
                <a:solidFill>
                  <a:schemeClr val="tx1"/>
                </a:solidFill>
                <a:latin typeface="+mn-lt"/>
                <a:ea typeface="+mn-ea"/>
                <a:cs typeface="+mn-cs"/>
              </a:rPr>
              <a:t> of the UK with approximately 67,886,011 people implies changing needs and preferences of the consumers (worldometers.info, 2020). The impact of this is </a:t>
            </a:r>
            <a:r>
              <a:rPr lang="en-GB" sz="1200" b="1" i="1" kern="1200" dirty="0">
                <a:solidFill>
                  <a:schemeClr val="tx1"/>
                </a:solidFill>
                <a:latin typeface="+mn-lt"/>
                <a:ea typeface="+mn-ea"/>
                <a:cs typeface="+mn-cs"/>
              </a:rPr>
              <a:t>negative</a:t>
            </a:r>
            <a:r>
              <a:rPr lang="en-GB" sz="1200" kern="1200" dirty="0">
                <a:solidFill>
                  <a:schemeClr val="tx1"/>
                </a:solidFill>
                <a:latin typeface="+mn-lt"/>
                <a:ea typeface="+mn-ea"/>
                <a:cs typeface="+mn-cs"/>
              </a:rPr>
              <a:t> for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as it faces the risk of unstable demands owing to the fast-changing preferences and trends.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Technological</a:t>
            </a:r>
            <a:r>
              <a:rPr lang="en-GB" sz="1200" kern="1200" dirty="0">
                <a:solidFill>
                  <a:schemeClr val="tx1"/>
                </a:solidFill>
                <a:latin typeface="+mn-lt"/>
                <a:ea typeface="+mn-ea"/>
                <a:cs typeface="+mn-cs"/>
              </a:rPr>
              <a:t> – The UK is a fast implementer of new technologies that are also eco-friendly. There has been a rapid growth in the popularity of the internet and the emergence of online businesses. This can have a </a:t>
            </a:r>
            <a:r>
              <a:rPr lang="en-GB" sz="1200" b="1" i="1" kern="1200" dirty="0">
                <a:solidFill>
                  <a:schemeClr val="tx1"/>
                </a:solidFill>
                <a:latin typeface="+mn-lt"/>
                <a:ea typeface="+mn-ea"/>
                <a:cs typeface="+mn-cs"/>
              </a:rPr>
              <a:t>positive</a:t>
            </a:r>
            <a:r>
              <a:rPr lang="en-GB" sz="1200" kern="1200" dirty="0">
                <a:solidFill>
                  <a:schemeClr val="tx1"/>
                </a:solidFill>
                <a:latin typeface="+mn-lt"/>
                <a:ea typeface="+mn-ea"/>
                <a:cs typeface="+mn-cs"/>
              </a:rPr>
              <a:t> impact on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as the hotel can improve its customer services and offer faster and more efficient facilities to the guests.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Legal</a:t>
            </a:r>
            <a:r>
              <a:rPr lang="en-GB" sz="1200" kern="1200" dirty="0">
                <a:solidFill>
                  <a:schemeClr val="tx1"/>
                </a:solidFill>
                <a:latin typeface="+mn-lt"/>
                <a:ea typeface="+mn-ea"/>
                <a:cs typeface="+mn-cs"/>
              </a:rPr>
              <a:t> –The </a:t>
            </a:r>
            <a:r>
              <a:rPr lang="en-GB" sz="1200" b="1" i="1" kern="1200" dirty="0">
                <a:solidFill>
                  <a:schemeClr val="tx1"/>
                </a:solidFill>
                <a:latin typeface="+mn-lt"/>
                <a:ea typeface="+mn-ea"/>
                <a:cs typeface="+mn-cs"/>
              </a:rPr>
              <a:t>Companies Act 2006</a:t>
            </a:r>
            <a:r>
              <a:rPr lang="en-GB" sz="1200" kern="1200" dirty="0">
                <a:solidFill>
                  <a:schemeClr val="tx1"/>
                </a:solidFill>
                <a:latin typeface="+mn-lt"/>
                <a:ea typeface="+mn-ea"/>
                <a:cs typeface="+mn-cs"/>
              </a:rPr>
              <a:t> states that the legal requirements of launching and running a company such as licences, registration, and other such aspects (legislation.gov.uk, 2020). This law shall have a </a:t>
            </a:r>
            <a:r>
              <a:rPr lang="en-GB" sz="1200" b="1" i="1" kern="1200" dirty="0">
                <a:solidFill>
                  <a:schemeClr val="tx1"/>
                </a:solidFill>
                <a:latin typeface="+mn-lt"/>
                <a:ea typeface="+mn-ea"/>
                <a:cs typeface="+mn-cs"/>
              </a:rPr>
              <a:t>positive</a:t>
            </a:r>
            <a:r>
              <a:rPr lang="en-GB" sz="1200" kern="1200" dirty="0">
                <a:solidFill>
                  <a:schemeClr val="tx1"/>
                </a:solidFill>
                <a:latin typeface="+mn-lt"/>
                <a:ea typeface="+mn-ea"/>
                <a:cs typeface="+mn-cs"/>
              </a:rPr>
              <a:t> impact on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and the business shall comply with the legal requirements and legislations by maintaining proper documentation records.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Environmental</a:t>
            </a:r>
            <a:r>
              <a:rPr lang="en-GB" sz="1200" kern="1200" dirty="0">
                <a:solidFill>
                  <a:schemeClr val="tx1"/>
                </a:solidFill>
                <a:latin typeface="+mn-lt"/>
                <a:ea typeface="+mn-ea"/>
                <a:cs typeface="+mn-cs"/>
              </a:rPr>
              <a:t> – The increasing </a:t>
            </a:r>
            <a:r>
              <a:rPr lang="en-GB" sz="1200" b="1" i="1" kern="1200" dirty="0">
                <a:solidFill>
                  <a:schemeClr val="tx1"/>
                </a:solidFill>
                <a:latin typeface="+mn-lt"/>
                <a:ea typeface="+mn-ea"/>
                <a:cs typeface="+mn-cs"/>
              </a:rPr>
              <a:t>pollution</a:t>
            </a:r>
            <a:r>
              <a:rPr lang="en-GB" sz="1200" kern="1200" dirty="0">
                <a:solidFill>
                  <a:schemeClr val="tx1"/>
                </a:solidFill>
                <a:latin typeface="+mn-lt"/>
                <a:ea typeface="+mn-ea"/>
                <a:cs typeface="+mn-cs"/>
              </a:rPr>
              <a:t> level has compelled the government to enact laws such the </a:t>
            </a:r>
            <a:r>
              <a:rPr lang="en-GB" sz="1200" b="1" i="1" kern="1200" dirty="0">
                <a:solidFill>
                  <a:schemeClr val="tx1"/>
                </a:solidFill>
                <a:latin typeface="+mn-lt"/>
                <a:ea typeface="+mn-ea"/>
                <a:cs typeface="+mn-cs"/>
              </a:rPr>
              <a:t>Environmental Protection Act of 1990</a:t>
            </a:r>
            <a:r>
              <a:rPr lang="en-GB" sz="1200" kern="1200" dirty="0">
                <a:solidFill>
                  <a:schemeClr val="tx1"/>
                </a:solidFill>
                <a:latin typeface="+mn-lt"/>
                <a:ea typeface="+mn-ea"/>
                <a:cs typeface="+mn-cs"/>
              </a:rPr>
              <a:t> that decrees that carbon emissions must be reduced and waste generated by industries and industries must be regulated (legislation.gov.uk, 2020). This factor shall compel </a:t>
            </a:r>
            <a:r>
              <a:rPr lang="en-GB" sz="1200" b="1" i="1" kern="1200" dirty="0" err="1">
                <a:solidFill>
                  <a:schemeClr val="tx1"/>
                </a:solidFill>
                <a:latin typeface="+mn-lt"/>
                <a:ea typeface="+mn-ea"/>
                <a:cs typeface="+mn-cs"/>
              </a:rPr>
              <a:t>Maijin</a:t>
            </a:r>
            <a:r>
              <a:rPr lang="en-GB" sz="1200" kern="1200" dirty="0">
                <a:solidFill>
                  <a:schemeClr val="tx1"/>
                </a:solidFill>
                <a:latin typeface="+mn-lt"/>
                <a:ea typeface="+mn-ea"/>
                <a:cs typeface="+mn-cs"/>
              </a:rPr>
              <a:t> to adopt sustainable and eco-friendly business practices aimed to foster environmental protection.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11</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All of these services are bound to attract families and couples to book a stay.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can disappoint some guests and customer services may also not be as hassle-free.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Opportunities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Owing to rapid advancements in technology, it would be a prime opportunity for </a:t>
            </a:r>
            <a:r>
              <a:rPr lang="en-GB" sz="1200" b="1" i="1" kern="1200" dirty="0" err="1">
                <a:solidFill>
                  <a:schemeClr val="tx1"/>
                </a:solidFill>
                <a:latin typeface="+mn-lt"/>
                <a:ea typeface="+mn-ea"/>
                <a:cs typeface="+mn-cs"/>
              </a:rPr>
              <a:t>Maijin</a:t>
            </a:r>
            <a:r>
              <a:rPr lang="en-GB" sz="1200" b="1" i="1" kern="1200" dirty="0">
                <a:solidFill>
                  <a:schemeClr val="tx1"/>
                </a:solidFill>
                <a:latin typeface="+mn-lt"/>
                <a:ea typeface="+mn-ea"/>
                <a:cs typeface="+mn-cs"/>
              </a:rPr>
              <a:t> Peace Paradise</a:t>
            </a:r>
            <a:r>
              <a:rPr lang="en-GB" sz="1200" kern="1200" dirty="0">
                <a:solidFill>
                  <a:schemeClr val="tx1"/>
                </a:solidFill>
                <a:latin typeface="+mn-lt"/>
                <a:ea typeface="+mn-ea"/>
                <a:cs typeface="+mn-cs"/>
              </a:rPr>
              <a:t> to invest in the newest technological trends such as smart room keys and use of tablets by staff in the hospitality industry in order to boost guest satisfaction (</a:t>
            </a:r>
            <a:r>
              <a:rPr lang="en-GB" sz="1200" kern="1200" dirty="0" err="1">
                <a:solidFill>
                  <a:schemeClr val="tx1"/>
                </a:solidFill>
                <a:latin typeface="+mn-lt"/>
                <a:ea typeface="+mn-ea"/>
                <a:cs typeface="+mn-cs"/>
              </a:rPr>
              <a:t>Dalgic</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Birdir</a:t>
            </a:r>
            <a:r>
              <a:rPr lang="en-GB" sz="1200" kern="1200" dirty="0">
                <a:solidFill>
                  <a:schemeClr val="tx1"/>
                </a:solidFill>
                <a:latin typeface="+mn-lt"/>
                <a:ea typeface="+mn-ea"/>
                <a:cs typeface="+mn-cs"/>
              </a:rPr>
              <a:t>, 2020).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12</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kern="1200" dirty="0">
                <a:solidFill>
                  <a:schemeClr val="tx1"/>
                </a:solidFill>
                <a:latin typeface="+mn-lt"/>
                <a:ea typeface="+mn-ea"/>
                <a:cs typeface="+mn-cs"/>
              </a:rPr>
              <a:t>The operations of the organisation would be executed by implementing a high-end 4-star resort concept for effective development.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Organisation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Richard Haworth</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(https://www.richardhaworth.co.uk/)</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Relationship Status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status of the relationship with the mentioned organisation would be corporate and transactional. The corporate ones would be executed through the acquisition of linen while the transactional relationship would be through providing feedback from the customers and alternation of the linen based on predictive analysis and co-relationship development.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Service provided</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services provided would be multiple types of linen-like bed linen, bath linen, soft furnishing coupled with table linen of varied types and quality. The service would include the collection of feedback and alternation of the linen type required based on customer type and need in both retail and the wholesale aspect.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Key terms of the relationship</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key terms of the relationship with the supplier would be the following:</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Contractual providing of linen to each segment of the integrated hospitality service of 11 months with extension possibility</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Changing linen type and characteristics based on customer feedback and proving tips to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Organisation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Westminster Security Limited</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a:t>
            </a:r>
            <a:r>
              <a:rPr lang="en-GB" sz="1200" u="sng" kern="1200" dirty="0">
                <a:solidFill>
                  <a:schemeClr val="tx1"/>
                </a:solidFill>
                <a:latin typeface="+mn-lt"/>
                <a:ea typeface="+mn-ea"/>
                <a:cs typeface="+mn-cs"/>
                <a:hlinkClick r:id="rId3"/>
              </a:rPr>
              <a:t>https://www.westminstersecurity.co.uk/</a:t>
            </a:r>
            <a:r>
              <a:rPr lang="en-GB" sz="1200" kern="1200" dirty="0">
                <a:solidFill>
                  <a:schemeClr val="tx1"/>
                </a:solidFill>
                <a:latin typeface="+mn-lt"/>
                <a:ea typeface="+mn-ea"/>
                <a:cs typeface="+mn-cs"/>
              </a:rPr>
              <a:t>)</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Relationship status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Possible relationship status with the security supplier would be based on providing high-quality protection services to the guest and their belongings as well as the operating staff. Similarly, the relationship would include developing and management of surveillance teams to protect the assets of the organisation as well cater to on request security feeds in the event of high profile staying at the location.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Service provided</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organisation provides private security through customised requirements provided to the customers in real-time. This includes close protection, event security, regularised surveillance and residential security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Key terms of the relationship</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Key terms of relationship with the security agency could be attributed to the following:</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12 months contract with the agency with extension facility </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Excess and overdraft payment to the organisation in case of additional workforce requirement in certain events and celebrations like Christmas and summer holidays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Providing a daily report of surveillance and keeping of records for 180 days from the date of recording</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Currently, there are no staff employed but hiring would commence in the short end post finalisation of business functions and revenue distribution among founding members. Hence, since no staff members are currently, employed, outlining of the staff key roles could be presented in a generalised process in the following manner:</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Segment</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Job title</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Responsibilities</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Key skills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Hotel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Manager-hotel services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Responsible for the overall management of the hotel such as housekeeping, customer enquiry, process control and budgetary control in providing services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Additional responsibility would be to ensure a high-quality product and service delivery to the customers in real-time</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Project management skills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Non-verbal communication skills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Risk analysis and mitigation</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Understanding of bottom lines and financial growth projections through co-relation and predictive analysis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Co-ordinator-Food and beverage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Major responsibility would be to ensure a regular supply of food products to all of the wings of the organisation (</a:t>
            </a:r>
            <a:r>
              <a:rPr lang="en-GB" sz="1200" kern="1200" dirty="0" err="1">
                <a:solidFill>
                  <a:schemeClr val="tx1"/>
                </a:solidFill>
                <a:latin typeface="+mn-lt"/>
                <a:ea typeface="+mn-ea"/>
                <a:cs typeface="+mn-cs"/>
              </a:rPr>
              <a:t>Modica</a:t>
            </a:r>
            <a:r>
              <a:rPr lang="en-GB" sz="1200" i="1" kern="1200" dirty="0" err="1">
                <a:solidFill>
                  <a:schemeClr val="tx1"/>
                </a:solidFill>
                <a:latin typeface="+mn-lt"/>
                <a:ea typeface="+mn-ea"/>
                <a:cs typeface="+mn-cs"/>
              </a:rPr>
              <a:t>et</a:t>
            </a:r>
            <a:r>
              <a:rPr lang="en-GB" sz="1200" i="1" kern="1200" dirty="0">
                <a:solidFill>
                  <a:schemeClr val="tx1"/>
                </a:solidFill>
                <a:latin typeface="+mn-lt"/>
                <a:ea typeface="+mn-ea"/>
                <a:cs typeface="+mn-cs"/>
              </a:rPr>
              <a:t> al</a:t>
            </a:r>
            <a:r>
              <a:rPr lang="en-GB" sz="1200" kern="1200" dirty="0">
                <a:solidFill>
                  <a:schemeClr val="tx1"/>
                </a:solidFill>
                <a:latin typeface="+mn-lt"/>
                <a:ea typeface="+mn-ea"/>
                <a:cs typeface="+mn-cs"/>
              </a:rPr>
              <a:t>., 2020)</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Additional responsibility would be to manage the entire supply chain of food products and procurement functions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Supply chain management skills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Procurement functions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Vendor management and verbal communication </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Data analysis </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Time management</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Food palate predictive analysis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Water and amusement park</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Co-ordinator amusements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Responsibilities would include presenting oneself as the link between the guests and controlling the crowd at both the amusement locations. This includes decision against height barriers and ensuring adequate security as children would be involved in both situations.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Eye for details </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ERP system for maintenance logging (</a:t>
            </a:r>
            <a:r>
              <a:rPr lang="en-GB" sz="1200" kern="1200" dirty="0" err="1">
                <a:solidFill>
                  <a:schemeClr val="tx1"/>
                </a:solidFill>
                <a:latin typeface="+mn-lt"/>
                <a:ea typeface="+mn-ea"/>
                <a:cs typeface="+mn-cs"/>
              </a:rPr>
              <a:t>Acar</a:t>
            </a:r>
            <a:r>
              <a:rPr lang="en-GB" sz="1200" i="1" kern="1200" dirty="0" err="1">
                <a:solidFill>
                  <a:schemeClr val="tx1"/>
                </a:solidFill>
                <a:latin typeface="+mn-lt"/>
                <a:ea typeface="+mn-ea"/>
                <a:cs typeface="+mn-cs"/>
              </a:rPr>
              <a:t>et</a:t>
            </a:r>
            <a:r>
              <a:rPr lang="en-GB" sz="1200" i="1" kern="1200" dirty="0">
                <a:solidFill>
                  <a:schemeClr val="tx1"/>
                </a:solidFill>
                <a:latin typeface="+mn-lt"/>
                <a:ea typeface="+mn-ea"/>
                <a:cs typeface="+mn-cs"/>
              </a:rPr>
              <a:t> al</a:t>
            </a:r>
            <a:r>
              <a:rPr lang="en-GB" sz="1200" kern="1200" dirty="0">
                <a:solidFill>
                  <a:schemeClr val="tx1"/>
                </a:solidFill>
                <a:latin typeface="+mn-lt"/>
                <a:ea typeface="+mn-ea"/>
                <a:cs typeface="+mn-cs"/>
              </a:rPr>
              <a:t>., 2017)</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Motivational techniques as children would be involved as customers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Extensive time management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Boating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Customer service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Director-Customer Service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major responsibility of such a designation could be attributed to providing a solution to customer queries through sorting requirements to the junior representative. This includes report generation of customer complaints and positive feedbacks or suggestions every week.</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Additional responsibility would incorporate the presentation of a positive image of the organisation to existing customers and potential ones through controlling of direct marketing and value-added services.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Communication</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Data analysis </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Data mining from database preferably using SQL or MS Access built-in services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Report writing</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Transformational leadership and extraversion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Since the business would be having multiple units; the area of operations would be extensive. Hence, a two-phased operation would be executed for the business. For example, in providing actual services, the area of operations would be others. It would be concentrated around </a:t>
            </a:r>
            <a:r>
              <a:rPr lang="en-GB" sz="1200" kern="1200" dirty="0" err="1">
                <a:solidFill>
                  <a:schemeClr val="tx1"/>
                </a:solidFill>
                <a:latin typeface="+mn-lt"/>
                <a:ea typeface="+mn-ea"/>
                <a:cs typeface="+mn-cs"/>
              </a:rPr>
              <a:t>Ullswater</a:t>
            </a:r>
            <a:r>
              <a:rPr lang="en-GB" sz="1200" kern="1200" dirty="0">
                <a:solidFill>
                  <a:schemeClr val="tx1"/>
                </a:solidFill>
                <a:latin typeface="+mn-lt"/>
                <a:ea typeface="+mn-ea"/>
                <a:cs typeface="+mn-cs"/>
              </a:rPr>
              <a:t> followed by water and minor amusement park development near the area. However, the location of the amusement park would be four KMs away from the lake to the holding capacity of the soil (Townshend and Lake, 2017). The second location of business operations would be from a singular office located within the premised of the four-star integrated hotel. This would act as the corporate office and house the above-mentioned designations for effective control and representation.</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Regulations and laws required for consideration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For setting up the mentioned integrated hotel, multiple regulations are required to apply and laws are taken into consideration. Apart from normalised licensing requirements for setting up of business coupled with serving food, the following additional regulations would be required to be adhered to in the long end:</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Business names Act of 1985</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Credit Card Order of 1990</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Both of the mentioned legislation corresponds to the initialisation of a business in the UK. For example, the Credit Card Order of 1990 restricts of issuing cards to the customers in the absence of active merchants. Hence, in the event the organisation does not acquire extensive merchants for payment, the credit due would not be provided (gov.uk, 2015). Similarly, the Business Names Act require the display of owners at multiple locations of the establishment coupled with restricting the use of names that has patent coverage or is associated with another firm in the market (legislation.gov.uk, 2020).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Data Protection Act of 2018</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the nature of the business, it is expected that a high number of customers would be involved in a regularised manner. This would involve both adults and minors. Hence, personal and demographic data relative to the customers would be required to be stored safely and protected from possible MITM and identity theft. Additionally, financial information would be accessed through payment in the digital space. The regulation through its guidelines would prevent the occurrence of such activities in a regular manner (legislation.gov.uk, 2020).</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Furniture and Furnishing Fire Safety Regulations of 1988</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Such regulations would be required to be applied in all of the different business divisions of the organisation. The core focus of the regulation is to provide safety features and development of fire safety equipment and strategies to avert the loss of life in the case of a fire breakout. For example,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would be required to implement BS 5852 Part 2 for protection of the furniture and meeting of safety regulations (legislation.gov.uk, 2020).</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Fairgrounds and amusement parks guidance of safe practice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mentioned regulation has dedicated and detail recommendations and codes for setting and management of fairgrounds. Additionally, the code provides role wise guidance that would be incorporated during providing active services and products selling at the fair (hse.gov.uk, 2020).</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Pleasure craft regulations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is required for providing the required boating services so planned. The degree of service and codes of practice is characterised in this situation (rya.org.uk, 2020). This addition includes the permission of the services that could be provided through boating in a lake system.</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Possible application of insurance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business would have the following type of insurance coverage for the multiple units: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General insurance for the hotel business</a:t>
            </a:r>
            <a:endParaRPr lang="en-IN"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Amusement park insurance from private and third party insurance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Two types of insurance would be required to mitigate the loss in the event of a mishap. Additionally, due to third party insurance and third party involvement, a stricter checking and vigil would be taken into consideration. This would reduce the possibility of mishaps considering the scale of operations and the extensive technologies that would be used for providing services coupled with controlling of the internal systems.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13</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It shall use technological ERP such as </a:t>
            </a:r>
            <a:r>
              <a:rPr lang="en-GB" sz="1200" kern="1200" dirty="0" err="1">
                <a:solidFill>
                  <a:schemeClr val="tx1"/>
                </a:solidFill>
                <a:latin typeface="+mn-lt"/>
                <a:ea typeface="+mn-ea"/>
                <a:cs typeface="+mn-cs"/>
              </a:rPr>
              <a:t>Zoho</a:t>
            </a:r>
            <a:r>
              <a:rPr lang="en-GB" sz="1200" kern="1200" dirty="0">
                <a:solidFill>
                  <a:schemeClr val="tx1"/>
                </a:solidFill>
                <a:latin typeface="+mn-lt"/>
                <a:ea typeface="+mn-ea"/>
                <a:cs typeface="+mn-cs"/>
              </a:rPr>
              <a:t> and HRM system such as </a:t>
            </a:r>
            <a:r>
              <a:rPr lang="en-GB" sz="1200" kern="1200" dirty="0" err="1">
                <a:solidFill>
                  <a:schemeClr val="tx1"/>
                </a:solidFill>
                <a:latin typeface="+mn-lt"/>
                <a:ea typeface="+mn-ea"/>
                <a:cs typeface="+mn-cs"/>
              </a:rPr>
              <a:t>Zoho</a:t>
            </a:r>
            <a:r>
              <a:rPr lang="en-GB" sz="1200" kern="1200" dirty="0">
                <a:solidFill>
                  <a:schemeClr val="tx1"/>
                </a:solidFill>
                <a:latin typeface="+mn-lt"/>
                <a:ea typeface="+mn-ea"/>
                <a:cs typeface="+mn-cs"/>
              </a:rPr>
              <a:t> People.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Using these, it might be able to acquire talents and use them effectively for meeting the end goals of the company. It shall also use motivation for keeping up with the requirements and emotional wellbeing of the employees. The team development stages of </a:t>
            </a:r>
            <a:r>
              <a:rPr lang="en-GB" sz="1200" kern="1200" dirty="0" err="1">
                <a:solidFill>
                  <a:schemeClr val="tx1"/>
                </a:solidFill>
                <a:latin typeface="+mn-lt"/>
                <a:ea typeface="+mn-ea"/>
                <a:cs typeface="+mn-cs"/>
              </a:rPr>
              <a:t>Tuckman</a:t>
            </a:r>
            <a:r>
              <a:rPr lang="en-GB" sz="1200" kern="1200" dirty="0">
                <a:solidFill>
                  <a:schemeClr val="tx1"/>
                </a:solidFill>
                <a:latin typeface="+mn-lt"/>
                <a:ea typeface="+mn-ea"/>
                <a:cs typeface="+mn-cs"/>
              </a:rPr>
              <a:t> might be helpful in this regard. The four stages are effective for understanding the various ways of developing an efficient team and using the same for fulfilling the jobs and duties (Largent, 2016). Business development is the first job role of the management department.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helps the authorities to undertake measures for engaging more customers with high quality services. The operations department, on the other hand, is response for monitoring the workflow and ensuring that the employees are fulfilling their respective duties. The team management department has the role of completing team roles and ensuring the social and environmental responsibilities of the company. Finally, the finance management team has the responsibility of looking after the financial and economic activities. They can approve or reject any financial requirements of the other teams. The management teams also manage the CSR activities of the company (</a:t>
            </a:r>
            <a:r>
              <a:rPr lang="en-GB" sz="1200" kern="1200" dirty="0" err="1">
                <a:solidFill>
                  <a:schemeClr val="tx1"/>
                </a:solidFill>
                <a:latin typeface="+mn-lt"/>
                <a:ea typeface="+mn-ea"/>
                <a:cs typeface="+mn-cs"/>
              </a:rPr>
              <a:t>Rhou</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Singal</a:t>
            </a:r>
            <a:r>
              <a:rPr lang="en-GB" sz="1200" kern="1200" dirty="0">
                <a:solidFill>
                  <a:schemeClr val="tx1"/>
                </a:solidFill>
                <a:latin typeface="+mn-lt"/>
                <a:ea typeface="+mn-ea"/>
                <a:cs typeface="+mn-cs"/>
              </a:rPr>
              <a:t>, 2020). Using a corporate structure, it shall look after saving costs by cutting down unnecessary expenses. It shall ensure employee loyalty by means of job satisfaction. The long-term stability of the market shall be ensured by looking after the societal and environmental conditions.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Therefore, overall it might be </a:t>
            </a:r>
            <a:r>
              <a:rPr lang="en-GB" sz="1200" kern="1200" dirty="0" err="1">
                <a:solidFill>
                  <a:schemeClr val="tx1"/>
                </a:solidFill>
                <a:latin typeface="+mn-lt"/>
                <a:ea typeface="+mn-ea"/>
                <a:cs typeface="+mn-cs"/>
              </a:rPr>
              <a:t>obsrevd</a:t>
            </a:r>
            <a:r>
              <a:rPr lang="en-GB" sz="1200" kern="1200" dirty="0">
                <a:solidFill>
                  <a:schemeClr val="tx1"/>
                </a:solidFill>
                <a:latin typeface="+mn-lt"/>
                <a:ea typeface="+mn-ea"/>
                <a:cs typeface="+mn-cs"/>
              </a:rPr>
              <a:t> that the operations of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have been effective and stable. Their planning is strong, which makes it further helpful. They have used the CSR pyramid by Carroll while undertaking social responsibilities in their operations (Carroll, 2016). The company is a new hospitality organisation. It shall use new and innovative ideas for the growth and development of the organisation. This way, it might be able to grow and develop further. It shall use innovative and unique features for distinguishing its activities from its rival companies.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14</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latin typeface="+mn-lt"/>
                <a:ea typeface="+mn-ea"/>
                <a:cs typeface="+mn-cs"/>
              </a:rPr>
              <a:t>The use of the ERP and HRM system with like </a:t>
            </a:r>
            <a:r>
              <a:rPr lang="en-GB" sz="1200" kern="1200" dirty="0" err="1">
                <a:solidFill>
                  <a:schemeClr val="tx1"/>
                </a:solidFill>
                <a:latin typeface="+mn-lt"/>
                <a:ea typeface="+mn-ea"/>
                <a:cs typeface="+mn-cs"/>
              </a:rPr>
              <a:t>Zoho</a:t>
            </a:r>
            <a:r>
              <a:rPr lang="en-GB" sz="1200" kern="1200" dirty="0">
                <a:solidFill>
                  <a:schemeClr val="tx1"/>
                </a:solidFill>
                <a:latin typeface="+mn-lt"/>
                <a:ea typeface="+mn-ea"/>
                <a:cs typeface="+mn-cs"/>
              </a:rPr>
              <a:t> would complement effective control and management of the customers in real-time. This would be due to the inbuilt service provided by the vendor in terms of customer management and regularly providing services. Similarly, the </a:t>
            </a:r>
            <a:r>
              <a:rPr lang="en-GB" sz="1200" kern="1200" dirty="0" err="1">
                <a:solidFill>
                  <a:schemeClr val="tx1"/>
                </a:solidFill>
                <a:latin typeface="+mn-lt"/>
                <a:ea typeface="+mn-ea"/>
                <a:cs typeface="+mn-cs"/>
              </a:rPr>
              <a:t>Zoho</a:t>
            </a:r>
            <a:r>
              <a:rPr lang="en-GB" sz="1200" kern="1200" dirty="0">
                <a:solidFill>
                  <a:schemeClr val="tx1"/>
                </a:solidFill>
                <a:latin typeface="+mn-lt"/>
                <a:ea typeface="+mn-ea"/>
                <a:cs typeface="+mn-cs"/>
              </a:rPr>
              <a:t> people would optimise the use of human resources allocation and the hiring process in a controlled manner (reviews.financesonline.com, 2020). The net outcome would be a reduction in possible employee attrition rate coupled with access and acquisition of the contractual employees during tenures of high demand like Christmas and summer vacations (</a:t>
            </a:r>
            <a:r>
              <a:rPr lang="en-GB" sz="1200" kern="1200" dirty="0" err="1">
                <a:solidFill>
                  <a:schemeClr val="tx1"/>
                </a:solidFill>
                <a:latin typeface="+mn-lt"/>
                <a:ea typeface="+mn-ea"/>
                <a:cs typeface="+mn-cs"/>
              </a:rPr>
              <a:t>Yusoff</a:t>
            </a:r>
            <a:r>
              <a:rPr lang="en-GB" sz="1200" i="1" kern="1200" dirty="0" err="1">
                <a:solidFill>
                  <a:schemeClr val="tx1"/>
                </a:solidFill>
                <a:latin typeface="+mn-lt"/>
                <a:ea typeface="+mn-ea"/>
                <a:cs typeface="+mn-cs"/>
              </a:rPr>
              <a:t>et</a:t>
            </a:r>
            <a:r>
              <a:rPr lang="en-GB" sz="1200" i="1" kern="1200" dirty="0">
                <a:solidFill>
                  <a:schemeClr val="tx1"/>
                </a:solidFill>
                <a:latin typeface="+mn-lt"/>
                <a:ea typeface="+mn-ea"/>
                <a:cs typeface="+mn-cs"/>
              </a:rPr>
              <a:t> al</a:t>
            </a:r>
            <a:r>
              <a:rPr lang="en-GB" sz="1200" kern="1200" dirty="0">
                <a:solidFill>
                  <a:schemeClr val="tx1"/>
                </a:solidFill>
                <a:latin typeface="+mn-lt"/>
                <a:ea typeface="+mn-ea"/>
                <a:cs typeface="+mn-cs"/>
              </a:rPr>
              <a:t>., 2018).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Second, for the customer, the following technologies would be taken into consideration:</a:t>
            </a:r>
            <a:endParaRPr lang="en-IN" sz="1200" kern="1200" dirty="0">
              <a:solidFill>
                <a:schemeClr val="tx1"/>
              </a:solidFill>
              <a:latin typeface="+mn-lt"/>
              <a:ea typeface="+mn-ea"/>
              <a:cs typeface="+mn-cs"/>
            </a:endParaRPr>
          </a:p>
          <a:p>
            <a:pPr lvl="0"/>
            <a:r>
              <a:rPr lang="en-GB" sz="1200" b="1" kern="1200" dirty="0" err="1">
                <a:solidFill>
                  <a:schemeClr val="tx1"/>
                </a:solidFill>
                <a:latin typeface="+mn-lt"/>
                <a:ea typeface="+mn-ea"/>
                <a:cs typeface="+mn-cs"/>
              </a:rPr>
              <a:t>IoT</a:t>
            </a:r>
            <a:r>
              <a:rPr lang="en-GB" sz="1200" b="1" kern="1200" dirty="0">
                <a:solidFill>
                  <a:schemeClr val="tx1"/>
                </a:solidFill>
                <a:latin typeface="+mn-lt"/>
                <a:ea typeface="+mn-ea"/>
                <a:cs typeface="+mn-cs"/>
              </a:rPr>
              <a:t> based tracking device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would provide a seamless service in terms of the use of minor effort from the customer. For example, adjustment of the ACs and room lighting could be controlled through voice-enabled service to ensure high-quality experience during a hotel stay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RFID bands for amusement and boating activities.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would aid in the tracking of the individual especially children in case of being lost. Similarly, the rate of billing could be based on the RFID tags for each unit customers based on multiple schemes and customer types. Similarly, the RFID technology would be placed in towels and other linen to tag the flow of linen and execute real-time management of housekeeping service with the supplier organisation (Ali and </a:t>
            </a:r>
            <a:r>
              <a:rPr lang="en-GB" sz="1200" kern="1200" dirty="0" err="1">
                <a:solidFill>
                  <a:schemeClr val="tx1"/>
                </a:solidFill>
                <a:latin typeface="+mn-lt"/>
                <a:ea typeface="+mn-ea"/>
                <a:cs typeface="+mn-cs"/>
              </a:rPr>
              <a:t>Farhan</a:t>
            </a:r>
            <a:r>
              <a:rPr lang="en-GB" sz="1200" kern="1200" dirty="0">
                <a:solidFill>
                  <a:schemeClr val="tx1"/>
                </a:solidFill>
                <a:latin typeface="+mn-lt"/>
                <a:ea typeface="+mn-ea"/>
                <a:cs typeface="+mn-cs"/>
              </a:rPr>
              <a:t>, 2017).</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Use of the NFC technology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use of the NFC technology would be used for the execution of self-check-ins coupled with acting as room keys. This would reduce the need to maintain individual keys and increase the privacy of the customers as such cards required advanced technology to clone (Hill, 2020). Similarly, such cards could be used to act as payment cards for consuming multiple services instead of using credit or debit cards. However, such cards would be associated with prepaid options to reduce the quantum of non-payment of dues or possible frauds.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Virtual reality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technology would be used in two areas. The first one would be to provide a virtual tour of the entire hotel area and supplementary area instead of placing maps. This would complement the customer to understand the varying degree of services available (</a:t>
            </a:r>
            <a:r>
              <a:rPr lang="en-GB" sz="1200" kern="1200" dirty="0" err="1">
                <a:solidFill>
                  <a:schemeClr val="tx1"/>
                </a:solidFill>
                <a:latin typeface="+mn-lt"/>
                <a:ea typeface="+mn-ea"/>
                <a:cs typeface="+mn-cs"/>
              </a:rPr>
              <a:t>Christofi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Similarly, in this area, similar applications would be provided on the website and during booking through mobile applications. The second area would be used in the dining area at the hotel. A virtual reality menu would be placed coupled with VR based entertainment between the tenure of ordering and coming of food. This, however, could be chosen from multiple options that would be provided to the customers.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Use of animatronics and light shows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use of animatronics would be executed in the cleaning of rooms coupled with the polishing the shoes of the customers. Additionally, the automatic vending machines would be placed through the talkback mechanism and display of the process of preparation of food. Common items as if Pizzas would be dispensed through this machine. Similarly, multiple lights show representing history stories or events of importance would be presented through light shows. This would be for entertainment and would be placed as a value-added service to the customers regularly.</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15</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1" kern="1200" dirty="0">
                <a:solidFill>
                  <a:schemeClr val="tx1"/>
                </a:solidFill>
                <a:latin typeface="+mn-lt"/>
                <a:ea typeface="+mn-ea"/>
                <a:cs typeface="+mn-cs"/>
              </a:rPr>
              <a:t>Second part</a:t>
            </a:r>
            <a:r>
              <a:rPr lang="en-GB" sz="1200" kern="1200" dirty="0">
                <a:solidFill>
                  <a:schemeClr val="tx1"/>
                </a:solidFill>
                <a:latin typeface="+mn-lt"/>
                <a:ea typeface="+mn-ea"/>
                <a:cs typeface="+mn-cs"/>
              </a:rPr>
              <a:t> of plan has shown the personal survival budget to estimate the ability of new business to afford loan. It is helpful for both business and investors to analyse monthly requirements and ability to repay the loan amount (</a:t>
            </a:r>
            <a:r>
              <a:rPr lang="en-GB" sz="1200" kern="1200" dirty="0" err="1">
                <a:solidFill>
                  <a:schemeClr val="tx1"/>
                </a:solidFill>
                <a:latin typeface="+mn-lt"/>
                <a:ea typeface="+mn-ea"/>
                <a:cs typeface="+mn-cs"/>
              </a:rPr>
              <a:t>Minneboo</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2017). Projected cash flow has also been included in </a:t>
            </a:r>
            <a:r>
              <a:rPr lang="en-GB" sz="1200" b="1" i="1" kern="1200" dirty="0">
                <a:solidFill>
                  <a:schemeClr val="tx1"/>
                </a:solidFill>
                <a:latin typeface="+mn-lt"/>
                <a:ea typeface="+mn-ea"/>
                <a:cs typeface="+mn-cs"/>
              </a:rPr>
              <a:t>third part</a:t>
            </a:r>
            <a:r>
              <a:rPr lang="en-GB" sz="1200" kern="1200" dirty="0">
                <a:solidFill>
                  <a:schemeClr val="tx1"/>
                </a:solidFill>
                <a:latin typeface="+mn-lt"/>
                <a:ea typeface="+mn-ea"/>
                <a:cs typeface="+mn-cs"/>
              </a:rPr>
              <a:t> where liquidity and movement of cash in business has been shown. It has shown positive cash balance at the end of first year; it means business is expecting to earn sufficient revenues to meet all its obligations.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a:t>
            </a:r>
            <a:r>
              <a:rPr lang="en-GB" sz="1200" b="1" i="1" kern="1200" dirty="0">
                <a:solidFill>
                  <a:schemeClr val="tx1"/>
                </a:solidFill>
                <a:latin typeface="+mn-lt"/>
                <a:ea typeface="+mn-ea"/>
                <a:cs typeface="+mn-cs"/>
              </a:rPr>
              <a:t>fourth part</a:t>
            </a:r>
            <a:r>
              <a:rPr lang="en-GB" sz="1200" kern="1200" dirty="0">
                <a:solidFill>
                  <a:schemeClr val="tx1"/>
                </a:solidFill>
                <a:latin typeface="+mn-lt"/>
                <a:ea typeface="+mn-ea"/>
                <a:cs typeface="+mn-cs"/>
              </a:rPr>
              <a:t>, projected balance sheet of the business is added to show position of assets and liabilities at the end of year. It has also shown the capital requirements and application of funds in assets. </a:t>
            </a:r>
            <a:r>
              <a:rPr lang="en-GB" sz="1200" b="1" i="1" kern="1200" dirty="0">
                <a:solidFill>
                  <a:schemeClr val="tx1"/>
                </a:solidFill>
                <a:latin typeface="+mn-lt"/>
                <a:ea typeface="+mn-ea"/>
                <a:cs typeface="+mn-cs"/>
              </a:rPr>
              <a:t>Fifth part</a:t>
            </a:r>
            <a:r>
              <a:rPr lang="en-GB" sz="1200" kern="1200" dirty="0">
                <a:solidFill>
                  <a:schemeClr val="tx1"/>
                </a:solidFill>
                <a:latin typeface="+mn-lt"/>
                <a:ea typeface="+mn-ea"/>
                <a:cs typeface="+mn-cs"/>
              </a:rPr>
              <a:t> of financial plan has shown sales forecast. This forecast is used to estimate sales unit and revenue generated from sales on monthly basis. It is seen that sales unit have increased in each month during the year. Lastly, </a:t>
            </a:r>
            <a:r>
              <a:rPr lang="en-GB" sz="1200" b="1" i="1" kern="1200" dirty="0">
                <a:solidFill>
                  <a:schemeClr val="tx1"/>
                </a:solidFill>
                <a:latin typeface="+mn-lt"/>
                <a:ea typeface="+mn-ea"/>
                <a:cs typeface="+mn-cs"/>
              </a:rPr>
              <a:t>breakeven analysis</a:t>
            </a:r>
            <a:r>
              <a:rPr lang="en-GB" sz="1200" kern="1200" dirty="0">
                <a:solidFill>
                  <a:schemeClr val="tx1"/>
                </a:solidFill>
                <a:latin typeface="+mn-lt"/>
                <a:ea typeface="+mn-ea"/>
                <a:cs typeface="+mn-cs"/>
              </a:rPr>
              <a:t> has been shown to identify number of sales required to earn profits. As per the calculation, company needs to sales more than .75 units to start making profits.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16</a:t>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1" kern="1200" dirty="0">
                <a:solidFill>
                  <a:schemeClr val="tx1"/>
                </a:solidFill>
                <a:latin typeface="+mn-lt"/>
                <a:ea typeface="+mn-ea"/>
                <a:cs typeface="+mn-cs"/>
              </a:rPr>
              <a:t>Fifth part</a:t>
            </a:r>
            <a:r>
              <a:rPr lang="en-GB" sz="1200" kern="1200" dirty="0">
                <a:solidFill>
                  <a:schemeClr val="tx1"/>
                </a:solidFill>
                <a:latin typeface="+mn-lt"/>
                <a:ea typeface="+mn-ea"/>
                <a:cs typeface="+mn-cs"/>
              </a:rPr>
              <a:t> of financial plan has shown sales forecast. This forecast is used to estimate sales unit and revenue generated from sales on monthly basis. It is seen that sales unit have increased in each month during the year. </a:t>
            </a:r>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17</a:t>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Projected cash flow has also been included in </a:t>
            </a:r>
            <a:r>
              <a:rPr lang="en-GB" sz="1200" b="1" i="1" kern="1200" dirty="0">
                <a:solidFill>
                  <a:schemeClr val="tx1"/>
                </a:solidFill>
                <a:latin typeface="+mn-lt"/>
                <a:ea typeface="+mn-ea"/>
                <a:cs typeface="+mn-cs"/>
              </a:rPr>
              <a:t>third part</a:t>
            </a:r>
            <a:r>
              <a:rPr lang="en-GB" sz="1200" kern="1200" dirty="0">
                <a:solidFill>
                  <a:schemeClr val="tx1"/>
                </a:solidFill>
                <a:latin typeface="+mn-lt"/>
                <a:ea typeface="+mn-ea"/>
                <a:cs typeface="+mn-cs"/>
              </a:rPr>
              <a:t> where liquidity and movement of cash in business has been shown. It has shown positive cash balance at the end of first year; it means business is expecting to earn sufficient revenues to meet all its obligations.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18</a:t>
            </a:fld>
            <a:endParaRPr lang="en-IN"/>
          </a:p>
        </p:txBody>
      </p:sp>
    </p:spTree>
    <p:extLst>
      <p:ext uri="{BB962C8B-B14F-4D97-AF65-F5344CB8AC3E}">
        <p14:creationId xmlns:p14="http://schemas.microsoft.com/office/powerpoint/2010/main" val="38745240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a:t>
            </a:r>
            <a:r>
              <a:rPr lang="en-GB" sz="1200" b="1" i="1" kern="1200" dirty="0">
                <a:solidFill>
                  <a:schemeClr val="tx1"/>
                </a:solidFill>
                <a:latin typeface="+mn-lt"/>
                <a:ea typeface="+mn-ea"/>
                <a:cs typeface="+mn-cs"/>
              </a:rPr>
              <a:t>fourth part</a:t>
            </a:r>
            <a:r>
              <a:rPr lang="en-GB" sz="1200" kern="1200" dirty="0">
                <a:solidFill>
                  <a:schemeClr val="tx1"/>
                </a:solidFill>
                <a:latin typeface="+mn-lt"/>
                <a:ea typeface="+mn-ea"/>
                <a:cs typeface="+mn-cs"/>
              </a:rPr>
              <a:t>, projected balance sheet of the business is added to show position of assets and liabilities at the end of year. It has also shown the capital requirements and application of funds in assets. </a:t>
            </a:r>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19</a:t>
            </a:fld>
            <a:endParaRPr lang="en-IN"/>
          </a:p>
        </p:txBody>
      </p:sp>
    </p:spTree>
    <p:extLst>
      <p:ext uri="{BB962C8B-B14F-4D97-AF65-F5344CB8AC3E}">
        <p14:creationId xmlns:p14="http://schemas.microsoft.com/office/powerpoint/2010/main" val="2008692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a:solidFill>
                  <a:schemeClr val="tx1"/>
                </a:solidFill>
                <a:latin typeface="+mn-lt"/>
                <a:ea typeface="+mn-ea"/>
                <a:cs typeface="+mn-cs"/>
              </a:rPr>
              <a:t>Corporate Social Responsibility (CSR) is the process of integrating the environmental and social objectives in accordance with business activities (Grayson and Hodges, 2017).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will follow up on the corporate business structure. Sustainability is the process of acquiring and utilisation of resources efficiently and without compromising for the future generation. Thereafter, benefits of corporate social responsibilities and sustainability approaches in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can be analysed below:</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Usage of recyclable products can be beneficial for the organisation to save up expenditures in the entity. In addition to that, the organisation can be able to save its investment on the usage of energy in the hotel.</a:t>
            </a:r>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will be able to hire the proficient employees. Additionally, the organisation will be able to develop brand loyalty among employees and that can help the hotel in retaining staffs for a longer period (Advantage, 2020).</a:t>
            </a:r>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will be able to attract liable and potential investors in the market with the publishing of CSR reports. Thereafter, the hotels will be able to procure long-term investment due to this approach.</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Brand image</a:t>
            </a:r>
            <a:r>
              <a:rPr lang="en-GB" sz="1200" kern="1200" dirty="0">
                <a:solidFill>
                  <a:schemeClr val="tx1"/>
                </a:solidFill>
                <a:latin typeface="+mn-lt"/>
                <a:ea typeface="+mn-ea"/>
                <a:cs typeface="+mn-cs"/>
              </a:rPr>
              <a:t>: Brand reputation of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can be improved with the continuous development of CSR practices. It can be utilised as a passive marketing strategy for the organisation (Wang and </a:t>
            </a:r>
            <a:r>
              <a:rPr lang="en-GB" sz="1200" kern="1200" dirty="0" err="1">
                <a:solidFill>
                  <a:schemeClr val="tx1"/>
                </a:solidFill>
                <a:latin typeface="+mn-lt"/>
                <a:ea typeface="+mn-ea"/>
                <a:cs typeface="+mn-cs"/>
              </a:rPr>
              <a:t>Sarkis</a:t>
            </a:r>
            <a:r>
              <a:rPr lang="en-GB" sz="1200" kern="1200" dirty="0">
                <a:solidFill>
                  <a:schemeClr val="tx1"/>
                </a:solidFill>
                <a:latin typeface="+mn-lt"/>
                <a:ea typeface="+mn-ea"/>
                <a:cs typeface="+mn-cs"/>
              </a:rPr>
              <a:t>, 2017). Reputation of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will be improved among customers. Growth in sales can be experienced due to this approach.</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Carroll’s CSR Pyramid</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According to Carroll’s CSR framework, there are four aspects to the performance of CSR activities in an organisation. Economic, legal, ethical and philanthropic are the four dimensions of CSR activities of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a:t>
            </a:r>
            <a:r>
              <a:rPr lang="en-GB" sz="1200" b="1" i="1" kern="1200" dirty="0">
                <a:solidFill>
                  <a:schemeClr val="tx1"/>
                </a:solidFill>
                <a:latin typeface="+mn-lt"/>
                <a:ea typeface="+mn-ea"/>
                <a:cs typeface="+mn-cs"/>
              </a:rPr>
              <a:t>Economic responsibility</a:t>
            </a:r>
            <a:r>
              <a:rPr lang="en-GB" sz="1200" kern="1200" dirty="0">
                <a:solidFill>
                  <a:schemeClr val="tx1"/>
                </a:solidFill>
                <a:latin typeface="+mn-lt"/>
                <a:ea typeface="+mn-ea"/>
                <a:cs typeface="+mn-cs"/>
              </a:rPr>
              <a:t> is the foundation of the hotel. The organisation must earn profit for the continuation of the business. In addition to that, the organisation will be able to perform other activities. </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Legal responsibilities</a:t>
            </a:r>
            <a:r>
              <a:rPr lang="en-GB" sz="1200" kern="1200" dirty="0">
                <a:solidFill>
                  <a:schemeClr val="tx1"/>
                </a:solidFill>
                <a:latin typeface="+mn-lt"/>
                <a:ea typeface="+mn-ea"/>
                <a:cs typeface="+mn-cs"/>
              </a:rPr>
              <a:t> will help the hotel to perform the business activities according to legislation of UK. Employment Act and Health and Safety Act must be maintained by the organisation (Carroll, 2016). </a:t>
            </a:r>
            <a:r>
              <a:rPr lang="en-GB" sz="1200" b="1" i="1" kern="1200" dirty="0">
                <a:solidFill>
                  <a:schemeClr val="tx1"/>
                </a:solidFill>
                <a:latin typeface="+mn-lt"/>
                <a:ea typeface="+mn-ea"/>
                <a:cs typeface="+mn-cs"/>
              </a:rPr>
              <a:t>Ethical responsibilities</a:t>
            </a:r>
            <a:r>
              <a:rPr lang="en-GB" sz="1200" kern="1200" dirty="0">
                <a:solidFill>
                  <a:schemeClr val="tx1"/>
                </a:solidFill>
                <a:latin typeface="+mn-lt"/>
                <a:ea typeface="+mn-ea"/>
                <a:cs typeface="+mn-cs"/>
              </a:rPr>
              <a:t> refer to the responsibilities that are morally and ethically correct. Fair business operations and equal treatment of employees can be ensured with the ethical responsibilities. </a:t>
            </a:r>
            <a:r>
              <a:rPr lang="en-GB" sz="1200" b="1" i="1" kern="1200" dirty="0">
                <a:solidFill>
                  <a:schemeClr val="tx1"/>
                </a:solidFill>
                <a:latin typeface="+mn-lt"/>
                <a:ea typeface="+mn-ea"/>
                <a:cs typeface="+mn-cs"/>
              </a:rPr>
              <a:t>Philanthropic responsibilities</a:t>
            </a:r>
            <a:r>
              <a:rPr lang="en-GB" sz="1200" kern="1200" dirty="0">
                <a:solidFill>
                  <a:schemeClr val="tx1"/>
                </a:solidFill>
                <a:latin typeface="+mn-lt"/>
                <a:ea typeface="+mn-ea"/>
                <a:cs typeface="+mn-cs"/>
              </a:rPr>
              <a:t> are the methods to five back to the society. The organisation uses resources from the society and that is why </a:t>
            </a:r>
            <a:r>
              <a:rPr lang="en-GB" sz="1200" kern="1200" dirty="0" err="1">
                <a:solidFill>
                  <a:schemeClr val="tx1"/>
                </a:solidFill>
                <a:latin typeface="+mn-lt"/>
                <a:ea typeface="+mn-ea"/>
                <a:cs typeface="+mn-cs"/>
              </a:rPr>
              <a:t>Maijin</a:t>
            </a:r>
            <a:r>
              <a:rPr lang="en-GB" sz="1200" kern="1200" dirty="0">
                <a:solidFill>
                  <a:schemeClr val="tx1"/>
                </a:solidFill>
                <a:latin typeface="+mn-lt"/>
                <a:ea typeface="+mn-ea"/>
                <a:cs typeface="+mn-cs"/>
              </a:rPr>
              <a:t> Peace Paradise must perform social responsibilities.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20</a:t>
            </a:fld>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Thus, it is clear that good business structure and work culture can help </a:t>
            </a:r>
            <a:r>
              <a:rPr lang="en-US" sz="1200" kern="1200" dirty="0" err="1">
                <a:solidFill>
                  <a:schemeClr val="tx1"/>
                </a:solidFill>
                <a:latin typeface="+mn-lt"/>
                <a:ea typeface="+mn-ea"/>
                <a:cs typeface="+mn-cs"/>
              </a:rPr>
              <a:t>Maijin</a:t>
            </a:r>
            <a:r>
              <a:rPr lang="en-US" sz="1200" kern="1200" dirty="0">
                <a:solidFill>
                  <a:schemeClr val="tx1"/>
                </a:solidFill>
                <a:latin typeface="+mn-lt"/>
                <a:ea typeface="+mn-ea"/>
                <a:cs typeface="+mn-cs"/>
              </a:rPr>
              <a:t> Peace Paradise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to attain better success and progress in the competing business world. The proper marketing audit along with marketing and financial plan can help the firm to perform nicely with the help of correct target market. </a:t>
            </a:r>
            <a:br>
              <a:rPr lang="en-US" sz="1200" kern="1200" dirty="0">
                <a:solidFill>
                  <a:schemeClr val="tx1"/>
                </a:solidFill>
                <a:latin typeface="+mn-lt"/>
                <a:ea typeface="+mn-ea"/>
                <a:cs typeface="+mn-cs"/>
              </a:rPr>
            </a:b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9C4110B-D265-4D51-B673-F584092EE0E7}" type="slidenum">
              <a:rPr lang="en-IN" smtClean="0"/>
              <a:pPr/>
              <a:t>21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8D3EB3-1934-43B8-8256-6F5C5043E1A1}" type="datetimeFigureOut">
              <a:rPr lang="en-US" smtClean="0"/>
              <a:pPr/>
              <a:t>8/22/2020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C8A858-F1B4-4202-9B32-ADD1D8FDBB4F}" type="slidenum">
              <a:rPr lang="en-IN" smtClean="0"/>
              <a:pPr/>
              <a:t>‹#›</a:t>
            </a:fld>
            <a:endParaRPr lang="en-IN"/>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741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D3EB3-1934-43B8-8256-6F5C5043E1A1}" type="datetimeFigureOut">
              <a:rPr lang="en-US" smtClean="0"/>
              <a:pPr/>
              <a:t>8/22/2020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2317558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D3EB3-1934-43B8-8256-6F5C5043E1A1}" type="datetimeFigureOut">
              <a:rPr lang="en-US" smtClean="0"/>
              <a:pPr/>
              <a:t>8/22/2020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C8A858-F1B4-4202-9B32-ADD1D8FDBB4F}" type="slidenum">
              <a:rPr lang="en-IN" smtClean="0"/>
              <a:pPr/>
              <a:t>‹#›</a:t>
            </a:fld>
            <a:endParaRPr lang="en-IN"/>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6960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8D3EB3-1934-43B8-8256-6F5C5043E1A1}" type="datetimeFigureOut">
              <a:rPr lang="en-US" smtClean="0"/>
              <a:pPr/>
              <a:t>8/22/2020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114799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8D3EB3-1934-43B8-8256-6F5C5043E1A1}" type="datetimeFigureOut">
              <a:rPr lang="en-US" smtClean="0"/>
              <a:pPr/>
              <a:t>8/22/2020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338081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8D3EB3-1934-43B8-8256-6F5C5043E1A1}" type="datetimeFigureOut">
              <a:rPr lang="en-US" smtClean="0"/>
              <a:pPr/>
              <a:t>8/22/2020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3666288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F8D3EB3-1934-43B8-8256-6F5C5043E1A1}" type="datetimeFigureOut">
              <a:rPr lang="en-US" smtClean="0"/>
              <a:pPr/>
              <a:t>8/22/2020</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942990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FF8D3EB3-1934-43B8-8256-6F5C5043E1A1}" type="datetimeFigureOut">
              <a:rPr lang="en-US" smtClean="0"/>
              <a:pPr/>
              <a:t>8/22/2020</a:t>
            </a:fld>
            <a:endParaRPr lang="en-IN"/>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9C8A858-F1B4-4202-9B32-ADD1D8FDBB4F}" type="slidenum">
              <a:rPr lang="en-IN" smtClean="0"/>
              <a:pPr/>
              <a:t>‹#›</a:t>
            </a:fld>
            <a:endParaRPr lang="en-IN"/>
          </a:p>
        </p:txBody>
      </p:sp>
    </p:spTree>
    <p:extLst>
      <p:ext uri="{BB962C8B-B14F-4D97-AF65-F5344CB8AC3E}">
        <p14:creationId xmlns:p14="http://schemas.microsoft.com/office/powerpoint/2010/main" val="788569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D3EB3-1934-43B8-8256-6F5C5043E1A1}" type="datetimeFigureOut">
              <a:rPr lang="en-US" smtClean="0"/>
              <a:pPr/>
              <a:t>8/22/2020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280640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D3EB3-1934-43B8-8256-6F5C5043E1A1}" type="datetimeFigureOut">
              <a:rPr lang="en-US" smtClean="0"/>
              <a:pPr/>
              <a:t>8/22/2020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1777664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D3EB3-1934-43B8-8256-6F5C5043E1A1}" type="datetimeFigureOut">
              <a:rPr lang="en-US" smtClean="0"/>
              <a:pPr/>
              <a:t>8/22/2020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C8A858-F1B4-4202-9B32-ADD1D8FDBB4F}" type="slidenum">
              <a:rPr lang="en-IN" smtClean="0"/>
              <a:pPr/>
              <a:t>‹#›</a:t>
            </a:fld>
            <a:endParaRPr lang="en-IN"/>
          </a:p>
        </p:txBody>
      </p:sp>
    </p:spTree>
    <p:extLst>
      <p:ext uri="{BB962C8B-B14F-4D97-AF65-F5344CB8AC3E}">
        <p14:creationId xmlns:p14="http://schemas.microsoft.com/office/powerpoint/2010/main" val="12536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FF8D3EB3-1934-43B8-8256-6F5C5043E1A1}" type="datetimeFigureOut">
              <a:rPr lang="en-US" smtClean="0"/>
              <a:pPr/>
              <a:t>8/22/2020</a:t>
            </a:fld>
            <a:endParaRPr lang="en-IN"/>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39C8A858-F1B4-4202-9B32-ADD1D8FDBB4F}" type="slidenum">
              <a:rPr lang="en-IN" smtClean="0"/>
              <a:pPr/>
              <a:t>‹#›</a:t>
            </a:fld>
            <a:endParaRPr lang="en-IN"/>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69727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AE38D-0985-46AA-8ED9-3548F5C365A3}"/>
              </a:ext>
            </a:extLst>
          </p:cNvPr>
          <p:cNvSpPr>
            <a:spLocks noGrp="1"/>
          </p:cNvSpPr>
          <p:nvPr>
            <p:ph type="ctrTitle" idx="4294967295"/>
          </p:nvPr>
        </p:nvSpPr>
        <p:spPr>
          <a:xfrm>
            <a:off x="1140338" y="749001"/>
            <a:ext cx="6858000" cy="330200"/>
          </a:xfrm>
        </p:spPr>
        <p:txBody>
          <a:bodyPr>
            <a:normAutofit/>
          </a:bodyPr>
          <a:lstStyle/>
          <a:p>
            <a:pPr algn="ctr"/>
            <a:r>
              <a:rPr lang="en-GB" sz="1800" b="1" dirty="0">
                <a:solidFill>
                  <a:schemeClr val="tx1"/>
                </a:solidFill>
                <a:latin typeface="Times New Roman" pitchFamily="18" charset="0"/>
                <a:cs typeface="Times New Roman" pitchFamily="18" charset="0"/>
              </a:rPr>
              <a:t>Managing Enterprise in the 21st Century </a:t>
            </a:r>
            <a:endParaRPr lang="en-GB" sz="1800" u="sng"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3E6726B-1D59-4265-86B7-F503C354CAD9}"/>
              </a:ext>
            </a:extLst>
          </p:cNvPr>
          <p:cNvSpPr>
            <a:spLocks noGrp="1"/>
          </p:cNvSpPr>
          <p:nvPr>
            <p:ph type="subTitle" idx="4294967295"/>
          </p:nvPr>
        </p:nvSpPr>
        <p:spPr>
          <a:xfrm>
            <a:off x="464824" y="2236788"/>
            <a:ext cx="2520950" cy="2055812"/>
          </a:xfrm>
        </p:spPr>
        <p:txBody>
          <a:bodyPr>
            <a:normAutofit fontScale="92500" lnSpcReduction="20000"/>
          </a:bodyPr>
          <a:lstStyle/>
          <a:p>
            <a:pPr algn="l"/>
            <a:r>
              <a:rPr lang="en-GB" sz="1300" b="1" dirty="0">
                <a:solidFill>
                  <a:schemeClr val="accent2"/>
                </a:solidFill>
                <a:latin typeface="Arial" panose="020B0604020202020204" pitchFamily="34" charset="0"/>
                <a:cs typeface="Arial" panose="020B0604020202020204" pitchFamily="34" charset="0"/>
              </a:rPr>
              <a:t>Student name</a:t>
            </a:r>
          </a:p>
          <a:p>
            <a:pPr>
              <a:lnSpc>
                <a:spcPct val="120000"/>
              </a:lnSpc>
            </a:pPr>
            <a:r>
              <a:rPr lang="en-GB" sz="1300" spc="0" dirty="0">
                <a:solidFill>
                  <a:schemeClr val="tx1"/>
                </a:solidFill>
                <a:latin typeface="Arial" panose="020B0604020202020204" pitchFamily="34" charset="0"/>
                <a:cs typeface="Arial" panose="020B0604020202020204" pitchFamily="34" charset="0"/>
              </a:rPr>
              <a:t>Maria Diana </a:t>
            </a:r>
            <a:r>
              <a:rPr lang="en-GB" sz="1300" spc="0" dirty="0" err="1">
                <a:solidFill>
                  <a:schemeClr val="tx1"/>
                </a:solidFill>
                <a:latin typeface="Arial" panose="020B0604020202020204" pitchFamily="34" charset="0"/>
                <a:cs typeface="Arial" panose="020B0604020202020204" pitchFamily="34" charset="0"/>
              </a:rPr>
              <a:t>Patarlageanu</a:t>
            </a:r>
            <a:endParaRPr lang="en-GB" sz="1300" spc="0" dirty="0">
              <a:solidFill>
                <a:schemeClr val="tx1"/>
              </a:solidFill>
              <a:latin typeface="Arial" panose="020B0604020202020204" pitchFamily="34" charset="0"/>
              <a:cs typeface="Arial" panose="020B0604020202020204" pitchFamily="34" charset="0"/>
            </a:endParaRPr>
          </a:p>
          <a:p>
            <a:pPr>
              <a:lnSpc>
                <a:spcPct val="120000"/>
              </a:lnSpc>
            </a:pPr>
            <a:r>
              <a:rPr lang="en-GB" sz="1300" spc="0" dirty="0">
                <a:solidFill>
                  <a:schemeClr val="tx1"/>
                </a:solidFill>
                <a:latin typeface="Arial" panose="020B0604020202020204" pitchFamily="34" charset="0"/>
                <a:cs typeface="Arial" panose="020B0604020202020204" pitchFamily="34" charset="0"/>
              </a:rPr>
              <a:t>Maria </a:t>
            </a:r>
            <a:r>
              <a:rPr lang="en-GB" sz="1300" spc="0" dirty="0" err="1">
                <a:solidFill>
                  <a:schemeClr val="tx1"/>
                </a:solidFill>
                <a:latin typeface="Arial" panose="020B0604020202020204" pitchFamily="34" charset="0"/>
                <a:cs typeface="Arial" panose="020B0604020202020204" pitchFamily="34" charset="0"/>
              </a:rPr>
              <a:t>Tataru</a:t>
            </a:r>
            <a:endParaRPr lang="en-GB" sz="1300" spc="0" dirty="0">
              <a:solidFill>
                <a:schemeClr val="tx1"/>
              </a:solidFill>
              <a:latin typeface="Arial" panose="020B0604020202020204" pitchFamily="34" charset="0"/>
              <a:cs typeface="Arial" panose="020B0604020202020204" pitchFamily="34" charset="0"/>
            </a:endParaRPr>
          </a:p>
          <a:p>
            <a:pPr>
              <a:lnSpc>
                <a:spcPct val="120000"/>
              </a:lnSpc>
            </a:pPr>
            <a:r>
              <a:rPr lang="en-GB" sz="1300" spc="0" dirty="0" err="1">
                <a:solidFill>
                  <a:schemeClr val="tx1"/>
                </a:solidFill>
                <a:latin typeface="Arial" panose="020B0604020202020204" pitchFamily="34" charset="0"/>
                <a:cs typeface="Arial" panose="020B0604020202020204" pitchFamily="34" charset="0"/>
              </a:rPr>
              <a:t>Cristinel</a:t>
            </a:r>
            <a:r>
              <a:rPr lang="en-GB" sz="1300" spc="0" dirty="0">
                <a:solidFill>
                  <a:schemeClr val="tx1"/>
                </a:solidFill>
                <a:latin typeface="Arial" panose="020B0604020202020204" pitchFamily="34" charset="0"/>
                <a:cs typeface="Arial" panose="020B0604020202020204" pitchFamily="34" charset="0"/>
              </a:rPr>
              <a:t> Balint </a:t>
            </a:r>
          </a:p>
          <a:p>
            <a:pPr>
              <a:lnSpc>
                <a:spcPct val="120000"/>
              </a:lnSpc>
            </a:pPr>
            <a:r>
              <a:rPr lang="en-GB" sz="1300" spc="0" dirty="0" err="1">
                <a:solidFill>
                  <a:schemeClr val="tx1"/>
                </a:solidFill>
                <a:latin typeface="Arial" panose="020B0604020202020204" pitchFamily="34" charset="0"/>
                <a:cs typeface="Arial" panose="020B0604020202020204" pitchFamily="34" charset="0"/>
              </a:rPr>
              <a:t>Mihail</a:t>
            </a:r>
            <a:r>
              <a:rPr lang="en-GB" sz="1300" spc="0" dirty="0">
                <a:solidFill>
                  <a:schemeClr val="tx1"/>
                </a:solidFill>
                <a:latin typeface="Arial" panose="020B0604020202020204" pitchFamily="34" charset="0"/>
                <a:cs typeface="Arial" panose="020B0604020202020204" pitchFamily="34" charset="0"/>
              </a:rPr>
              <a:t> Daniel </a:t>
            </a:r>
            <a:r>
              <a:rPr lang="en-GB" sz="1300" spc="0" dirty="0" err="1">
                <a:solidFill>
                  <a:schemeClr val="tx1"/>
                </a:solidFill>
                <a:latin typeface="Arial" panose="020B0604020202020204" pitchFamily="34" charset="0"/>
                <a:cs typeface="Arial" panose="020B0604020202020204" pitchFamily="34" charset="0"/>
              </a:rPr>
              <a:t>Gusa</a:t>
            </a:r>
            <a:endParaRPr lang="en-GB" sz="1300" spc="0" dirty="0">
              <a:solidFill>
                <a:schemeClr val="tx1"/>
              </a:solidFill>
              <a:latin typeface="Arial" panose="020B0604020202020204" pitchFamily="34" charset="0"/>
              <a:cs typeface="Arial" panose="020B0604020202020204" pitchFamily="34" charset="0"/>
            </a:endParaRPr>
          </a:p>
          <a:p>
            <a:pPr>
              <a:lnSpc>
                <a:spcPct val="120000"/>
              </a:lnSpc>
            </a:pPr>
            <a:r>
              <a:rPr lang="en-GB" sz="1300" spc="0" dirty="0">
                <a:solidFill>
                  <a:schemeClr val="tx1"/>
                </a:solidFill>
                <a:latin typeface="Arial" panose="020B0604020202020204" pitchFamily="34" charset="0"/>
                <a:cs typeface="Arial" panose="020B0604020202020204" pitchFamily="34" charset="0"/>
              </a:rPr>
              <a:t>Rebeca Romanyuk</a:t>
            </a:r>
          </a:p>
        </p:txBody>
      </p:sp>
      <p:sp>
        <p:nvSpPr>
          <p:cNvPr id="6" name="Subtitle 2">
            <a:extLst>
              <a:ext uri="{FF2B5EF4-FFF2-40B4-BE49-F238E27FC236}">
                <a16:creationId xmlns:a16="http://schemas.microsoft.com/office/drawing/2014/main" id="{210B0147-EEF2-4CA6-A48A-5E7B4579D89A}"/>
              </a:ext>
            </a:extLst>
          </p:cNvPr>
          <p:cNvSpPr txBox="1">
            <a:spLocks/>
          </p:cNvSpPr>
          <p:nvPr/>
        </p:nvSpPr>
        <p:spPr>
          <a:xfrm>
            <a:off x="464824" y="5336690"/>
            <a:ext cx="5515253" cy="853126"/>
          </a:xfrm>
          <a:prstGeom prst="rect">
            <a:avLst/>
          </a:prstGeom>
        </p:spPr>
        <p:txBody>
          <a:bodyPr vert="horz" lIns="68580" tIns="34290" rIns="68580" bIns="3429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350" dirty="0">
                <a:latin typeface="Arial" panose="020B0604020202020204" pitchFamily="34" charset="0"/>
                <a:cs typeface="Arial" panose="020B0604020202020204" pitchFamily="34" charset="0"/>
              </a:rPr>
              <a:t>Name of the Lecturer: Afzal </a:t>
            </a:r>
            <a:r>
              <a:rPr lang="en-GB" sz="1350" dirty="0" err="1">
                <a:latin typeface="Arial" panose="020B0604020202020204" pitchFamily="34" charset="0"/>
                <a:cs typeface="Arial" panose="020B0604020202020204" pitchFamily="34" charset="0"/>
              </a:rPr>
              <a:t>Munna</a:t>
            </a:r>
            <a:endParaRPr lang="en-GB" sz="1350" dirty="0">
              <a:latin typeface="Arial" panose="020B0604020202020204" pitchFamily="34" charset="0"/>
              <a:cs typeface="Arial" panose="020B0604020202020204" pitchFamily="34" charset="0"/>
            </a:endParaRPr>
          </a:p>
          <a:p>
            <a:pPr algn="l"/>
            <a:r>
              <a:rPr lang="en-GB" sz="1350" dirty="0">
                <a:latin typeface="Arial" panose="020B0604020202020204" pitchFamily="34" charset="0"/>
                <a:cs typeface="Arial" panose="020B0604020202020204" pitchFamily="34" charset="0"/>
              </a:rPr>
              <a:t>Name of the University: University of Wales Trinity Saint David</a:t>
            </a:r>
          </a:p>
          <a:p>
            <a:pPr algn="l"/>
            <a:r>
              <a:rPr lang="en-GB" sz="1350" dirty="0">
                <a:latin typeface="Arial" panose="020B0604020202020204" pitchFamily="34" charset="0"/>
                <a:cs typeface="Arial" panose="020B0604020202020204" pitchFamily="34" charset="0"/>
              </a:rPr>
              <a:t>Presentation Date: 22/09/2020 </a:t>
            </a:r>
          </a:p>
        </p:txBody>
      </p:sp>
      <p:pic>
        <p:nvPicPr>
          <p:cNvPr id="8" name="Picture 7" descr="A close up of a logo&#10;&#10;Description automatically generated">
            <a:extLst>
              <a:ext uri="{FF2B5EF4-FFF2-40B4-BE49-F238E27FC236}">
                <a16:creationId xmlns:a16="http://schemas.microsoft.com/office/drawing/2014/main" id="{D8A0DE56-7386-4ED0-A4DB-22325948836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64582" y="261625"/>
            <a:ext cx="1384553" cy="554173"/>
          </a:xfrm>
          <a:prstGeom prst="rect">
            <a:avLst/>
          </a:prstGeom>
        </p:spPr>
      </p:pic>
      <p:sp>
        <p:nvSpPr>
          <p:cNvPr id="11" name="Title 1">
            <a:extLst>
              <a:ext uri="{FF2B5EF4-FFF2-40B4-BE49-F238E27FC236}">
                <a16:creationId xmlns:a16="http://schemas.microsoft.com/office/drawing/2014/main" id="{D855BCB2-E08B-4814-A0A4-1088FB5A8C8E}"/>
              </a:ext>
            </a:extLst>
          </p:cNvPr>
          <p:cNvSpPr txBox="1">
            <a:spLocks/>
          </p:cNvSpPr>
          <p:nvPr/>
        </p:nvSpPr>
        <p:spPr>
          <a:xfrm>
            <a:off x="1140338" y="1374629"/>
            <a:ext cx="6858000" cy="330102"/>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800" dirty="0">
                <a:latin typeface="Times New Roman" panose="02020603050405020304" pitchFamily="18" charset="0"/>
                <a:cs typeface="Times New Roman" panose="02020603050405020304" pitchFamily="18" charset="0"/>
              </a:rPr>
              <a:t>Business Plan - </a:t>
            </a:r>
            <a:r>
              <a:rPr lang="en-GB" sz="1800" b="1" i="1" dirty="0" err="1">
                <a:solidFill>
                  <a:schemeClr val="accent2"/>
                </a:solidFill>
                <a:latin typeface="Times New Roman" pitchFamily="18" charset="0"/>
                <a:cs typeface="Times New Roman" pitchFamily="18" charset="0"/>
              </a:rPr>
              <a:t>Maijin</a:t>
            </a:r>
            <a:r>
              <a:rPr lang="en-GB" sz="1800" b="1" i="1" dirty="0">
                <a:solidFill>
                  <a:schemeClr val="accent2"/>
                </a:solidFill>
                <a:latin typeface="Times New Roman" pitchFamily="18" charset="0"/>
                <a:cs typeface="Times New Roman" pitchFamily="18" charset="0"/>
              </a:rPr>
              <a:t> Peace Paradise</a:t>
            </a:r>
            <a:endParaRPr lang="en-GB" sz="1800" b="1" i="1" u="sng" dirty="0">
              <a:solidFill>
                <a:schemeClr val="accent2"/>
              </a:solidFill>
              <a:latin typeface="Times New Roman" panose="02020603050405020304" pitchFamily="18" charset="0"/>
              <a:cs typeface="Times New Roman" panose="02020603050405020304" pitchFamily="18" charset="0"/>
            </a:endParaRPr>
          </a:p>
        </p:txBody>
      </p:sp>
      <p:sp>
        <p:nvSpPr>
          <p:cNvPr id="9" name="Subtitle 2">
            <a:extLst>
              <a:ext uri="{FF2B5EF4-FFF2-40B4-BE49-F238E27FC236}">
                <a16:creationId xmlns:a16="http://schemas.microsoft.com/office/drawing/2014/main" id="{C5A7AF6F-5D8D-4142-A1AE-6FC7D86ADC1E}"/>
              </a:ext>
            </a:extLst>
          </p:cNvPr>
          <p:cNvSpPr txBox="1">
            <a:spLocks/>
          </p:cNvSpPr>
          <p:nvPr/>
        </p:nvSpPr>
        <p:spPr>
          <a:xfrm>
            <a:off x="4097003" y="2187051"/>
            <a:ext cx="4852131" cy="262283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pPr>
              <a:lnSpc>
                <a:spcPct val="110000"/>
              </a:lnSpc>
            </a:pPr>
            <a:r>
              <a:rPr lang="en-GB" sz="1200" b="1" spc="0" dirty="0">
                <a:solidFill>
                  <a:schemeClr val="accent2"/>
                </a:solidFill>
                <a:latin typeface="Arial" panose="020B0604020202020204" pitchFamily="34" charset="0"/>
                <a:cs typeface="Arial" panose="020B0604020202020204" pitchFamily="34" charset="0"/>
              </a:rPr>
              <a:t>t</a:t>
            </a:r>
            <a:r>
              <a:rPr lang="en-GB" sz="1200" b="1" cap="none" spc="0" dirty="0">
                <a:solidFill>
                  <a:schemeClr val="accent2"/>
                </a:solidFill>
                <a:latin typeface="Arial" panose="020B0604020202020204" pitchFamily="34" charset="0"/>
                <a:cs typeface="Arial" panose="020B0604020202020204" pitchFamily="34" charset="0"/>
              </a:rPr>
              <a:t>opics</a:t>
            </a:r>
            <a:endParaRPr lang="en-GB" sz="1200" b="1" spc="0" dirty="0">
              <a:solidFill>
                <a:schemeClr val="accent2"/>
              </a:solidFill>
              <a:latin typeface="Arial" panose="020B0604020202020204" pitchFamily="34" charset="0"/>
              <a:cs typeface="Arial" panose="020B0604020202020204" pitchFamily="34" charset="0"/>
            </a:endParaRPr>
          </a:p>
          <a:p>
            <a:pPr>
              <a:lnSpc>
                <a:spcPct val="110000"/>
              </a:lnSpc>
            </a:pPr>
            <a:r>
              <a:rPr lang="en-US" sz="1100" spc="0" dirty="0">
                <a:solidFill>
                  <a:schemeClr val="tx1"/>
                </a:solidFill>
                <a:latin typeface="Arial" panose="020B0604020202020204" pitchFamily="34" charset="0"/>
                <a:cs typeface="Arial" panose="020B0604020202020204" pitchFamily="34" charset="0"/>
              </a:rPr>
              <a:t>Introduction – Business Overview - Product and Services </a:t>
            </a:r>
          </a:p>
          <a:p>
            <a:pPr>
              <a:lnSpc>
                <a:spcPct val="110000"/>
              </a:lnSpc>
            </a:pPr>
            <a:r>
              <a:rPr lang="en-GB" sz="1100" spc="0" dirty="0">
                <a:solidFill>
                  <a:schemeClr val="tx1"/>
                </a:solidFill>
                <a:latin typeface="Arial" panose="020B0604020202020204" pitchFamily="34" charset="0"/>
                <a:cs typeface="Arial" panose="020B0604020202020204" pitchFamily="34" charset="0"/>
              </a:rPr>
              <a:t>Market audit - Target Market</a:t>
            </a:r>
          </a:p>
          <a:p>
            <a:pPr>
              <a:lnSpc>
                <a:spcPct val="110000"/>
              </a:lnSpc>
            </a:pPr>
            <a:r>
              <a:rPr lang="en-GB" sz="1100" spc="0" dirty="0">
                <a:solidFill>
                  <a:schemeClr val="tx1"/>
                </a:solidFill>
                <a:latin typeface="Arial" panose="020B0604020202020204" pitchFamily="34" charset="0"/>
                <a:cs typeface="Arial" panose="020B0604020202020204" pitchFamily="34" charset="0"/>
              </a:rPr>
              <a:t>Marketing Plan</a:t>
            </a:r>
          </a:p>
          <a:p>
            <a:pPr>
              <a:lnSpc>
                <a:spcPct val="110000"/>
              </a:lnSpc>
            </a:pPr>
            <a:r>
              <a:rPr lang="en-GB" sz="1100" spc="0" dirty="0">
                <a:solidFill>
                  <a:schemeClr val="tx1"/>
                </a:solidFill>
                <a:latin typeface="Arial" panose="020B0604020202020204" pitchFamily="34" charset="0"/>
                <a:cs typeface="Arial" panose="020B0604020202020204" pitchFamily="34" charset="0"/>
              </a:rPr>
              <a:t>management team / Technological plan</a:t>
            </a:r>
          </a:p>
          <a:p>
            <a:pPr>
              <a:lnSpc>
                <a:spcPct val="110000"/>
              </a:lnSpc>
            </a:pPr>
            <a:r>
              <a:rPr lang="en-GB" sz="1100" spc="0" dirty="0">
                <a:solidFill>
                  <a:schemeClr val="tx1"/>
                </a:solidFill>
                <a:latin typeface="Arial" panose="020B0604020202020204" pitchFamily="34" charset="0"/>
                <a:cs typeface="Arial" panose="020B0604020202020204" pitchFamily="34" charset="0"/>
              </a:rPr>
              <a:t>Financial plan / CSR / conclusion</a:t>
            </a:r>
          </a:p>
        </p:txBody>
      </p:sp>
      <p:sp>
        <p:nvSpPr>
          <p:cNvPr id="10" name="Subtitle 2">
            <a:extLst>
              <a:ext uri="{FF2B5EF4-FFF2-40B4-BE49-F238E27FC236}">
                <a16:creationId xmlns:a16="http://schemas.microsoft.com/office/drawing/2014/main" id="{2285DF11-5D09-4990-B9A0-9CB7CAD9A9E3}"/>
              </a:ext>
            </a:extLst>
          </p:cNvPr>
          <p:cNvSpPr txBox="1">
            <a:spLocks/>
          </p:cNvSpPr>
          <p:nvPr/>
        </p:nvSpPr>
        <p:spPr>
          <a:xfrm>
            <a:off x="2572995" y="2195116"/>
            <a:ext cx="1524008" cy="23656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2"/>
                </a:solidFill>
                <a:latin typeface="+mj-lt"/>
                <a:ea typeface="+mn-ea"/>
                <a:cs typeface="+mn-cs"/>
              </a:defRPr>
            </a:lvl1pPr>
            <a:lvl2pPr marL="4572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pPr>
              <a:lnSpc>
                <a:spcPct val="100000"/>
              </a:lnSpc>
            </a:pPr>
            <a:r>
              <a:rPr lang="nl-NL" sz="1200" b="1" cap="none" spc="0" dirty="0">
                <a:solidFill>
                  <a:schemeClr val="accent2"/>
                </a:solidFill>
                <a:latin typeface="Arial" panose="020B0604020202020204" pitchFamily="34" charset="0"/>
                <a:cs typeface="Arial" panose="020B0604020202020204" pitchFamily="34" charset="0"/>
              </a:rPr>
              <a:t>Student </a:t>
            </a:r>
            <a:r>
              <a:rPr lang="nl-NL" sz="1200" b="1" spc="0" dirty="0">
                <a:solidFill>
                  <a:schemeClr val="accent2"/>
                </a:solidFill>
                <a:latin typeface="Arial" panose="020B0604020202020204" pitchFamily="34" charset="0"/>
                <a:cs typeface="Arial" panose="020B0604020202020204" pitchFamily="34" charset="0"/>
              </a:rPr>
              <a:t>ID</a:t>
            </a:r>
          </a:p>
          <a:p>
            <a:pPr>
              <a:lnSpc>
                <a:spcPct val="100000"/>
              </a:lnSpc>
            </a:pPr>
            <a:r>
              <a:rPr lang="nl-NL" sz="1200" dirty="0">
                <a:solidFill>
                  <a:schemeClr val="tx1"/>
                </a:solidFill>
                <a:latin typeface="Arial" panose="020B0604020202020204" pitchFamily="34" charset="0"/>
                <a:cs typeface="Arial" panose="020B0604020202020204" pitchFamily="34" charset="0"/>
              </a:rPr>
              <a:t>1917704</a:t>
            </a:r>
          </a:p>
          <a:p>
            <a:pPr>
              <a:lnSpc>
                <a:spcPct val="100000"/>
              </a:lnSpc>
            </a:pPr>
            <a:r>
              <a:rPr lang="nl-NL" sz="1200" dirty="0">
                <a:solidFill>
                  <a:schemeClr val="tx1"/>
                </a:solidFill>
                <a:latin typeface="Arial" panose="020B0604020202020204" pitchFamily="34" charset="0"/>
                <a:cs typeface="Arial" panose="020B0604020202020204" pitchFamily="34" charset="0"/>
              </a:rPr>
              <a:t>1916727</a:t>
            </a:r>
          </a:p>
          <a:p>
            <a:pPr>
              <a:lnSpc>
                <a:spcPct val="100000"/>
              </a:lnSpc>
            </a:pPr>
            <a:r>
              <a:rPr lang="nl-NL" sz="1200" dirty="0">
                <a:solidFill>
                  <a:schemeClr val="tx1"/>
                </a:solidFill>
                <a:latin typeface="Arial" panose="020B0604020202020204" pitchFamily="34" charset="0"/>
                <a:cs typeface="Arial" panose="020B0604020202020204" pitchFamily="34" charset="0"/>
              </a:rPr>
              <a:t>1916887</a:t>
            </a:r>
          </a:p>
          <a:p>
            <a:pPr>
              <a:lnSpc>
                <a:spcPct val="100000"/>
              </a:lnSpc>
            </a:pPr>
            <a:r>
              <a:rPr lang="nl-NL" sz="1200" dirty="0">
                <a:solidFill>
                  <a:schemeClr val="tx1"/>
                </a:solidFill>
                <a:latin typeface="Arial" panose="020B0604020202020204" pitchFamily="34" charset="0"/>
                <a:cs typeface="Arial" panose="020B0604020202020204" pitchFamily="34" charset="0"/>
              </a:rPr>
              <a:t>1916898</a:t>
            </a:r>
          </a:p>
          <a:p>
            <a:pPr>
              <a:lnSpc>
                <a:spcPct val="100000"/>
              </a:lnSpc>
            </a:pPr>
            <a:r>
              <a:rPr lang="nl-NL" sz="1200" dirty="0">
                <a:solidFill>
                  <a:schemeClr val="tx1"/>
                </a:solidFill>
                <a:latin typeface="Arial" panose="020B0604020202020204" pitchFamily="34" charset="0"/>
                <a:cs typeface="Arial" panose="020B0604020202020204" pitchFamily="34" charset="0"/>
              </a:rPr>
              <a:t>1912286</a:t>
            </a:r>
          </a:p>
        </p:txBody>
      </p:sp>
    </p:spTree>
    <p:extLst>
      <p:ext uri="{BB962C8B-B14F-4D97-AF65-F5344CB8AC3E}">
        <p14:creationId xmlns:p14="http://schemas.microsoft.com/office/powerpoint/2010/main" val="4239709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Presentation Objective</a:t>
            </a:r>
          </a:p>
        </p:txBody>
      </p:sp>
      <p:sp>
        <p:nvSpPr>
          <p:cNvPr id="3" name="Content Placeholder 2"/>
          <p:cNvSpPr>
            <a:spLocks noGrp="1"/>
          </p:cNvSpPr>
          <p:nvPr>
            <p:ph idx="1"/>
          </p:nvPr>
        </p:nvSpPr>
        <p:spPr>
          <a:xfrm>
            <a:off x="822959" y="1845734"/>
            <a:ext cx="7543801" cy="2519370"/>
          </a:xfrm>
        </p:spPr>
        <p:txBody>
          <a:bodyPr>
            <a:normAutofit/>
          </a:bodyPr>
          <a:lstStyle/>
          <a:p>
            <a:pPr algn="just"/>
            <a:r>
              <a:rPr lang="en-US" sz="2400" dirty="0">
                <a:solidFill>
                  <a:schemeClr val="tx1"/>
                </a:solidFill>
                <a:latin typeface="Times New Roman" pitchFamily="18" charset="0"/>
                <a:ea typeface="Tahoma" pitchFamily="34" charset="0"/>
                <a:cs typeface="Times New Roman" pitchFamily="18" charset="0"/>
              </a:rPr>
              <a:t>After the completion of this presentation, the audience might be able to understand the various stages in managing a business venture. </a:t>
            </a:r>
          </a:p>
          <a:p>
            <a:pPr algn="just"/>
            <a:r>
              <a:rPr lang="en-US" sz="2400" dirty="0">
                <a:solidFill>
                  <a:schemeClr val="tx1"/>
                </a:solidFill>
                <a:latin typeface="Times New Roman" pitchFamily="18" charset="0"/>
                <a:ea typeface="Tahoma" pitchFamily="34" charset="0"/>
                <a:cs typeface="Times New Roman" pitchFamily="18" charset="0"/>
              </a:rPr>
              <a:t>They shall also be able to come up with the ways and strategies to do the same.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solidFill>
                  <a:schemeClr val="tx1"/>
                </a:solidFill>
                <a:latin typeface="Times New Roman" pitchFamily="18" charset="0"/>
                <a:cs typeface="Times New Roman" pitchFamily="18" charset="0"/>
              </a:rPr>
              <a:t>Executive Summary</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8075240" cy="3634424"/>
          </a:xfrm>
        </p:spPr>
        <p:txBody>
          <a:bodyPr/>
          <a:lstStyle/>
          <a:p>
            <a:pPr algn="just"/>
            <a:r>
              <a:rPr lang="en-GB" sz="2400" dirty="0">
                <a:solidFill>
                  <a:schemeClr val="tx1"/>
                </a:solidFill>
                <a:latin typeface="Times New Roman" pitchFamily="18" charset="0"/>
                <a:cs typeface="Times New Roman" pitchFamily="18" charset="0"/>
              </a:rPr>
              <a:t>The purpose of this presentation is to summarise the findings of the report. </a:t>
            </a:r>
          </a:p>
          <a:p>
            <a:pPr algn="just"/>
            <a:r>
              <a:rPr lang="en-GB" sz="2400" dirty="0">
                <a:solidFill>
                  <a:schemeClr val="tx1"/>
                </a:solidFill>
                <a:latin typeface="Times New Roman" pitchFamily="18" charset="0"/>
                <a:cs typeface="Times New Roman" pitchFamily="18" charset="0"/>
              </a:rPr>
              <a:t>It looked into an emerging hospitality company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a:t>
            </a:r>
          </a:p>
          <a:p>
            <a:pPr algn="just"/>
            <a:r>
              <a:rPr lang="en-GB" sz="2400" dirty="0">
                <a:solidFill>
                  <a:schemeClr val="tx1"/>
                </a:solidFill>
                <a:latin typeface="Times New Roman" pitchFamily="18" charset="0"/>
                <a:cs typeface="Times New Roman" pitchFamily="18" charset="0"/>
              </a:rPr>
              <a:t>It looked into the details of the products and services, and conducted its market analysis. </a:t>
            </a:r>
          </a:p>
          <a:p>
            <a:pPr algn="just"/>
            <a:r>
              <a:rPr lang="en-GB" sz="2400" dirty="0">
                <a:solidFill>
                  <a:schemeClr val="tx1"/>
                </a:solidFill>
                <a:latin typeface="Times New Roman" pitchFamily="18" charset="0"/>
                <a:cs typeface="Times New Roman" pitchFamily="18" charset="0"/>
              </a:rPr>
              <a:t>It also discussed a marketing plan and looked into its target market. </a:t>
            </a:r>
            <a:endParaRPr lang="en-IN" sz="2400" dirty="0">
              <a:solidFill>
                <a:schemeClr val="tx1"/>
              </a:solidFill>
              <a:latin typeface="Times New Roman" pitchFamily="18" charset="0"/>
              <a:cs typeface="Times New Roman" pitchFamily="18" charset="0"/>
            </a:endParaRPr>
          </a:p>
          <a:p>
            <a:endParaRPr lang="en-IN"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Table of contents </a:t>
            </a:r>
            <a:endParaRPr lang="en-IN" sz="32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62500" lnSpcReduction="20000"/>
          </a:bodyPr>
          <a:lstStyle/>
          <a:p>
            <a:r>
              <a:rPr lang="en-US" sz="2400" dirty="0">
                <a:solidFill>
                  <a:schemeClr val="tx1"/>
                </a:solidFill>
                <a:latin typeface="Times New Roman" pitchFamily="18" charset="0"/>
                <a:cs typeface="Times New Roman" pitchFamily="18" charset="0"/>
              </a:rPr>
              <a:t>Slide 5: Introduction </a:t>
            </a:r>
          </a:p>
          <a:p>
            <a:r>
              <a:rPr lang="en-US" sz="2400" dirty="0">
                <a:solidFill>
                  <a:schemeClr val="tx1"/>
                </a:solidFill>
                <a:latin typeface="Times New Roman" pitchFamily="18" charset="0"/>
                <a:cs typeface="Times New Roman" pitchFamily="18" charset="0"/>
              </a:rPr>
              <a:t>Slide 6: </a:t>
            </a:r>
            <a:r>
              <a:rPr lang="en-GB" sz="2400" dirty="0">
                <a:solidFill>
                  <a:schemeClr val="tx1"/>
                </a:solidFill>
                <a:latin typeface="Times New Roman" pitchFamily="18" charset="0"/>
                <a:cs typeface="Times New Roman" pitchFamily="18" charset="0"/>
              </a:rPr>
              <a:t>Business/Company Overview </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7: </a:t>
            </a:r>
            <a:r>
              <a:rPr lang="en-GB" sz="2400" dirty="0">
                <a:solidFill>
                  <a:schemeClr val="tx1"/>
                </a:solidFill>
                <a:latin typeface="Times New Roman" pitchFamily="18" charset="0"/>
                <a:cs typeface="Times New Roman" pitchFamily="18" charset="0"/>
              </a:rPr>
              <a:t>Product and Services </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8: </a:t>
            </a:r>
            <a:r>
              <a:rPr lang="en-GB" sz="2400" dirty="0">
                <a:solidFill>
                  <a:schemeClr val="tx1"/>
                </a:solidFill>
                <a:latin typeface="Times New Roman" pitchFamily="18" charset="0"/>
                <a:cs typeface="Times New Roman" pitchFamily="18" charset="0"/>
              </a:rPr>
              <a:t>Market audit </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9: </a:t>
            </a:r>
            <a:r>
              <a:rPr lang="en-GB" sz="2400" dirty="0">
                <a:solidFill>
                  <a:schemeClr val="tx1"/>
                </a:solidFill>
                <a:latin typeface="Times New Roman" pitchFamily="18" charset="0"/>
                <a:cs typeface="Times New Roman" pitchFamily="18" charset="0"/>
              </a:rPr>
              <a:t>Target Market</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10-13: </a:t>
            </a:r>
            <a:r>
              <a:rPr lang="en-GB" sz="2400" dirty="0">
                <a:solidFill>
                  <a:schemeClr val="tx1"/>
                </a:solidFill>
                <a:latin typeface="Times New Roman" pitchFamily="18" charset="0"/>
                <a:cs typeface="Times New Roman" pitchFamily="18" charset="0"/>
              </a:rPr>
              <a:t>Marketing Plan</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14: </a:t>
            </a:r>
            <a:r>
              <a:rPr lang="en-GB" sz="2400" dirty="0">
                <a:solidFill>
                  <a:schemeClr val="tx1"/>
                </a:solidFill>
                <a:latin typeface="Times New Roman" pitchFamily="18" charset="0"/>
                <a:cs typeface="Times New Roman" pitchFamily="18" charset="0"/>
              </a:rPr>
              <a:t>Management Team</a:t>
            </a:r>
          </a:p>
          <a:p>
            <a:r>
              <a:rPr lang="en-GB" sz="2400" dirty="0">
                <a:solidFill>
                  <a:schemeClr val="tx1"/>
                </a:solidFill>
                <a:latin typeface="Times New Roman" pitchFamily="18" charset="0"/>
                <a:cs typeface="Times New Roman" pitchFamily="18" charset="0"/>
              </a:rPr>
              <a:t>Slide 15: Technological Plan</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16-19: </a:t>
            </a:r>
            <a:r>
              <a:rPr lang="en-GB" sz="2400" dirty="0">
                <a:solidFill>
                  <a:schemeClr val="tx1"/>
                </a:solidFill>
                <a:latin typeface="Times New Roman" pitchFamily="18" charset="0"/>
                <a:cs typeface="Times New Roman" pitchFamily="18" charset="0"/>
              </a:rPr>
              <a:t>Financial Plan </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20: </a:t>
            </a:r>
            <a:r>
              <a:rPr lang="en-GB" sz="2400" dirty="0">
                <a:solidFill>
                  <a:schemeClr val="tx1"/>
                </a:solidFill>
                <a:latin typeface="Times New Roman" pitchFamily="18" charset="0"/>
                <a:cs typeface="Times New Roman" pitchFamily="18" charset="0"/>
              </a:rPr>
              <a:t>CSR</a:t>
            </a:r>
            <a:endParaRPr lang="en-US" sz="2400" dirty="0">
              <a:solidFill>
                <a:schemeClr val="tx1"/>
              </a:solidFill>
              <a:latin typeface="Times New Roman" pitchFamily="18" charset="0"/>
              <a:cs typeface="Times New Roman" pitchFamily="18" charset="0"/>
            </a:endParaRPr>
          </a:p>
          <a:p>
            <a:r>
              <a:rPr lang="en-US" sz="2400" dirty="0">
                <a:solidFill>
                  <a:schemeClr val="tx1"/>
                </a:solidFill>
                <a:latin typeface="Times New Roman" pitchFamily="18" charset="0"/>
                <a:cs typeface="Times New Roman" pitchFamily="18" charset="0"/>
              </a:rPr>
              <a:t>Slide 21: Conclusion</a:t>
            </a:r>
          </a:p>
          <a:p>
            <a:r>
              <a:rPr lang="en-US" sz="2400" dirty="0">
                <a:solidFill>
                  <a:schemeClr val="tx1"/>
                </a:solidFill>
                <a:latin typeface="Times New Roman" pitchFamily="18" charset="0"/>
                <a:cs typeface="Times New Roman" pitchFamily="18" charset="0"/>
              </a:rPr>
              <a:t>Slide 22: Reference List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Introduction </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28596" y="2048681"/>
            <a:ext cx="7972452" cy="2760638"/>
          </a:xfrm>
        </p:spPr>
        <p:txBody>
          <a:bodyPr>
            <a:normAutofit/>
          </a:bodyPr>
          <a:lstStyle/>
          <a:p>
            <a:pPr algn="just"/>
            <a:r>
              <a:rPr lang="en-GB" sz="2400" dirty="0">
                <a:solidFill>
                  <a:schemeClr val="tx1"/>
                </a:solidFill>
                <a:latin typeface="Times New Roman" pitchFamily="18" charset="0"/>
                <a:cs typeface="Times New Roman" pitchFamily="18" charset="0"/>
              </a:rPr>
              <a:t>The hospitality industry is one of the successful industries which plays an essential role in the economic and GDP growth of UK. </a:t>
            </a:r>
          </a:p>
          <a:p>
            <a:pPr algn="just"/>
            <a:r>
              <a:rPr lang="en-GB" sz="2400" dirty="0">
                <a:solidFill>
                  <a:schemeClr val="tx1"/>
                </a:solidFill>
                <a:latin typeface="Times New Roman" pitchFamily="18" charset="0"/>
                <a:cs typeface="Times New Roman" pitchFamily="18" charset="0"/>
              </a:rPr>
              <a:t>The study is to understand and analysis various aspects with the proper implementation a firm like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can perform better and achieve sustainability in the competing market.</a:t>
            </a:r>
            <a:endParaRPr lang="en-IN" sz="2400" dirty="0">
              <a:solidFill>
                <a:schemeClr val="tx1"/>
              </a:solidFill>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Business/Company Overview </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8219256" cy="2986352"/>
          </a:xfrm>
        </p:spPr>
        <p:txBody>
          <a:bodyPr>
            <a:normAutofit lnSpcReduction="10000"/>
          </a:bodyPr>
          <a:lstStyle/>
          <a:p>
            <a:pPr algn="just"/>
            <a:r>
              <a:rPr lang="en-GB" sz="2400" dirty="0">
                <a:solidFill>
                  <a:schemeClr val="tx1"/>
                </a:solidFill>
                <a:latin typeface="Times New Roman" pitchFamily="18" charset="0"/>
                <a:cs typeface="Times New Roman" pitchFamily="18" charset="0"/>
              </a:rPr>
              <a:t>The idea of business is regarding a new hospitality organisation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The current hospitality industry of UK is growing and developing at a rapid pace. </a:t>
            </a:r>
          </a:p>
          <a:p>
            <a:pPr algn="just"/>
            <a:r>
              <a:rPr lang="en-GB" sz="2400" dirty="0">
                <a:solidFill>
                  <a:schemeClr val="tx1"/>
                </a:solidFill>
                <a:latin typeface="Times New Roman" pitchFamily="18" charset="0"/>
                <a:cs typeface="Times New Roman" pitchFamily="18" charset="0"/>
              </a:rPr>
              <a:t>It contributes to almost 5% of the overall GDP rate of the country. (</a:t>
            </a:r>
            <a:r>
              <a:rPr lang="en-GB" sz="2400" i="1" dirty="0">
                <a:solidFill>
                  <a:schemeClr val="tx1"/>
                </a:solidFill>
                <a:latin typeface="Times New Roman" pitchFamily="18" charset="0"/>
                <a:cs typeface="Times New Roman" pitchFamily="18" charset="0"/>
              </a:rPr>
              <a:t>Sheng and Hu, 2020) </a:t>
            </a:r>
          </a:p>
          <a:p>
            <a:pPr algn="just"/>
            <a:r>
              <a:rPr lang="en-GB" sz="2400" dirty="0">
                <a:solidFill>
                  <a:schemeClr val="tx1"/>
                </a:solidFill>
                <a:latin typeface="Times New Roman" pitchFamily="18" charset="0"/>
                <a:cs typeface="Times New Roman" pitchFamily="18" charset="0"/>
              </a:rPr>
              <a:t>The authorities of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aim at undertaking unique and innovative features for developing competitive edge and stand out in the market.</a:t>
            </a:r>
            <a:endParaRPr lang="en-IN" sz="2400" dirty="0">
              <a:solidFill>
                <a:schemeClr val="tx1"/>
              </a:solidFill>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Product and Services </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5329246" cy="4289399"/>
          </a:xfrm>
        </p:spPr>
        <p:txBody>
          <a:bodyPr>
            <a:normAutofit/>
          </a:bodyPr>
          <a:lstStyle/>
          <a:p>
            <a:pPr algn="just"/>
            <a:r>
              <a:rPr lang="en-GB" sz="2400" dirty="0">
                <a:solidFill>
                  <a:schemeClr val="tx1"/>
                </a:solidFill>
                <a:latin typeface="Times New Roman" pitchFamily="18" charset="0"/>
                <a:cs typeface="Times New Roman" pitchFamily="18" charset="0"/>
              </a:rPr>
              <a:t>As a hospitality business, the main offerings of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are in this field. </a:t>
            </a:r>
          </a:p>
          <a:p>
            <a:pPr algn="just"/>
            <a:r>
              <a:rPr lang="en-GB" sz="2400" dirty="0">
                <a:solidFill>
                  <a:schemeClr val="tx1"/>
                </a:solidFill>
                <a:latin typeface="Times New Roman" pitchFamily="18" charset="0"/>
                <a:cs typeface="Times New Roman" pitchFamily="18" charset="0"/>
              </a:rPr>
              <a:t>They shall serve the customers based on their specific requirements. </a:t>
            </a:r>
          </a:p>
          <a:p>
            <a:pPr algn="just"/>
            <a:r>
              <a:rPr lang="en-GB" sz="2400" dirty="0">
                <a:solidFill>
                  <a:schemeClr val="tx1"/>
                </a:solidFill>
                <a:latin typeface="Times New Roman" pitchFamily="18" charset="0"/>
                <a:cs typeface="Times New Roman" pitchFamily="18" charset="0"/>
              </a:rPr>
              <a:t>The basic services shall be in the field of guest accommodation, food, drinks, and refreshment. </a:t>
            </a:r>
          </a:p>
          <a:p>
            <a:pPr algn="just"/>
            <a:r>
              <a:rPr lang="en-GB" sz="2400" dirty="0">
                <a:solidFill>
                  <a:schemeClr val="tx1"/>
                </a:solidFill>
                <a:latin typeface="Times New Roman" pitchFamily="18" charset="0"/>
                <a:cs typeface="Times New Roman" pitchFamily="18" charset="0"/>
              </a:rPr>
              <a:t>In this context, the company has an amusement park, which might be a serious fun and attraction for the kid. </a:t>
            </a:r>
            <a:endParaRPr lang="en-IN" sz="2400" dirty="0">
              <a:solidFill>
                <a:schemeClr val="tx1"/>
              </a:solidFill>
              <a:latin typeface="Times New Roman" pitchFamily="18" charset="0"/>
              <a:cs typeface="Times New Roman" pitchFamily="18" charset="0"/>
            </a:endParaRPr>
          </a:p>
        </p:txBody>
      </p:sp>
      <p:pic>
        <p:nvPicPr>
          <p:cNvPr id="4" name="Picture 3" descr="download (3).jpg"/>
          <p:cNvPicPr>
            <a:picLocks noChangeAspect="1"/>
          </p:cNvPicPr>
          <p:nvPr/>
        </p:nvPicPr>
        <p:blipFill>
          <a:blip r:embed="rId3" cstate="print"/>
          <a:stretch>
            <a:fillRect/>
          </a:stretch>
        </p:blipFill>
        <p:spPr>
          <a:xfrm>
            <a:off x="6000760" y="1357298"/>
            <a:ext cx="2409825" cy="1895475"/>
          </a:xfrm>
          <a:prstGeom prst="rect">
            <a:avLst/>
          </a:prstGeom>
        </p:spPr>
      </p:pic>
      <p:pic>
        <p:nvPicPr>
          <p:cNvPr id="5" name="Picture 4" descr="download (2).jpg"/>
          <p:cNvPicPr>
            <a:picLocks noChangeAspect="1"/>
          </p:cNvPicPr>
          <p:nvPr/>
        </p:nvPicPr>
        <p:blipFill>
          <a:blip r:embed="rId4" cstate="print"/>
          <a:stretch>
            <a:fillRect/>
          </a:stretch>
        </p:blipFill>
        <p:spPr>
          <a:xfrm>
            <a:off x="6000760" y="4429132"/>
            <a:ext cx="2619375" cy="17430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Market audit </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28596" y="1988840"/>
            <a:ext cx="8229600" cy="3744416"/>
          </a:xfrm>
        </p:spPr>
        <p:txBody>
          <a:bodyPr>
            <a:normAutofit fontScale="92500" lnSpcReduction="10000"/>
          </a:bodyPr>
          <a:lstStyle/>
          <a:p>
            <a:pPr algn="just"/>
            <a:r>
              <a:rPr lang="en-GB" sz="2600" dirty="0">
                <a:solidFill>
                  <a:schemeClr val="tx1"/>
                </a:solidFill>
                <a:latin typeface="Times New Roman" pitchFamily="18" charset="0"/>
                <a:cs typeface="Times New Roman" pitchFamily="18" charset="0"/>
              </a:rPr>
              <a:t>According to recent researches, the number of tourists has been growing at a rapid pace in UK. It has about 40.9 million inbound visitors. (</a:t>
            </a:r>
            <a:r>
              <a:rPr lang="en-GB" sz="2600" i="1" dirty="0" err="1">
                <a:solidFill>
                  <a:schemeClr val="tx1"/>
                </a:solidFill>
                <a:latin typeface="Times New Roman" pitchFamily="18" charset="0"/>
                <a:cs typeface="Times New Roman" pitchFamily="18" charset="0"/>
              </a:rPr>
              <a:t>Gursoy</a:t>
            </a:r>
            <a:r>
              <a:rPr lang="en-GB" sz="2600" i="1" dirty="0">
                <a:solidFill>
                  <a:schemeClr val="tx1"/>
                </a:solidFill>
                <a:latin typeface="Times New Roman" pitchFamily="18" charset="0"/>
                <a:cs typeface="Times New Roman" pitchFamily="18" charset="0"/>
              </a:rPr>
              <a:t> and Chi, 2020)</a:t>
            </a:r>
            <a:endParaRPr lang="en-IN" sz="2600" i="1" dirty="0">
              <a:solidFill>
                <a:schemeClr val="tx1"/>
              </a:solidFill>
              <a:latin typeface="Times New Roman" pitchFamily="18" charset="0"/>
              <a:cs typeface="Times New Roman" pitchFamily="18" charset="0"/>
            </a:endParaRPr>
          </a:p>
          <a:p>
            <a:pPr algn="just"/>
            <a:r>
              <a:rPr lang="en-GB" sz="2600" dirty="0">
                <a:solidFill>
                  <a:schemeClr val="tx1"/>
                </a:solidFill>
                <a:latin typeface="Times New Roman" pitchFamily="18" charset="0"/>
                <a:cs typeface="Times New Roman" pitchFamily="18" charset="0"/>
              </a:rPr>
              <a:t>Organisations such as Marriott and Hilton Hotel might pose serious threats to the growth and development of the company.(</a:t>
            </a:r>
            <a:r>
              <a:rPr lang="en-GB" sz="2600" i="1" dirty="0">
                <a:solidFill>
                  <a:schemeClr val="tx1"/>
                </a:solidFill>
                <a:latin typeface="Times New Roman" pitchFamily="18" charset="0"/>
                <a:cs typeface="Times New Roman" pitchFamily="18" charset="0"/>
              </a:rPr>
              <a:t>French, 2018)</a:t>
            </a:r>
          </a:p>
          <a:p>
            <a:pPr algn="just"/>
            <a:r>
              <a:rPr lang="en-GB" sz="2600" dirty="0">
                <a:solidFill>
                  <a:schemeClr val="tx1"/>
                </a:solidFill>
                <a:latin typeface="Times New Roman" pitchFamily="18" charset="0"/>
                <a:cs typeface="Times New Roman" pitchFamily="18" charset="0"/>
              </a:rPr>
              <a:t>Online research methods and social media have been used to generate information regarding the competitors of the company. </a:t>
            </a:r>
            <a:endParaRPr lang="en-IN" sz="2600" dirty="0">
              <a:solidFill>
                <a:schemeClr val="tx1"/>
              </a:solidFill>
              <a:latin typeface="Times New Roman" pitchFamily="18" charset="0"/>
              <a:cs typeface="Times New Roman" pitchFamily="18" charset="0"/>
            </a:endParaRPr>
          </a:p>
          <a:p>
            <a:pPr algn="just"/>
            <a:r>
              <a:rPr lang="en-GB" sz="2600" dirty="0">
                <a:solidFill>
                  <a:schemeClr val="tx1"/>
                </a:solidFill>
                <a:latin typeface="Times New Roman" pitchFamily="18" charset="0"/>
                <a:cs typeface="Times New Roman" pitchFamily="18" charset="0"/>
              </a:rPr>
              <a:t>However, the rapid development and advancement in technology is an opportunity for the company. </a:t>
            </a:r>
            <a:endParaRPr lang="en-IN" sz="2600" dirty="0">
              <a:solidFill>
                <a:schemeClr val="tx1"/>
              </a:solidFill>
              <a:latin typeface="Times New Roman" pitchFamily="18" charset="0"/>
              <a:cs typeface="Times New Roman" pitchFamily="18" charset="0"/>
            </a:endParaRPr>
          </a:p>
          <a:p>
            <a:endParaRPr lang="en-IN" dirty="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Target Market</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8186766" cy="2617762"/>
          </a:xfrm>
        </p:spPr>
        <p:txBody>
          <a:bodyPr>
            <a:normAutofit/>
          </a:bodyPr>
          <a:lstStyle/>
          <a:p>
            <a:pPr algn="just"/>
            <a:r>
              <a:rPr lang="en-GB" sz="2400" dirty="0">
                <a:solidFill>
                  <a:schemeClr val="tx1"/>
                </a:solidFill>
                <a:latin typeface="Times New Roman" pitchFamily="18" charset="0"/>
                <a:cs typeface="Times New Roman" pitchFamily="18" charset="0"/>
              </a:rPr>
              <a:t>Target customers for the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b="1" i="1" dirty="0">
                <a:solidFill>
                  <a:schemeClr val="tx1"/>
                </a:solidFill>
                <a:latin typeface="Times New Roman" pitchFamily="18" charset="0"/>
                <a:cs typeface="Times New Roman" pitchFamily="18" charset="0"/>
              </a:rPr>
              <a:t> </a:t>
            </a:r>
            <a:r>
              <a:rPr lang="en-GB" sz="2400" dirty="0">
                <a:solidFill>
                  <a:schemeClr val="tx1"/>
                </a:solidFill>
                <a:latin typeface="Times New Roman" pitchFamily="18" charset="0"/>
                <a:cs typeface="Times New Roman" pitchFamily="18" charset="0"/>
              </a:rPr>
              <a:t>are going to be </a:t>
            </a:r>
            <a:r>
              <a:rPr lang="en-GB" sz="2400" b="1" i="1" dirty="0">
                <a:solidFill>
                  <a:schemeClr val="tx1"/>
                </a:solidFill>
                <a:latin typeface="Times New Roman" pitchFamily="18" charset="0"/>
                <a:cs typeface="Times New Roman" pitchFamily="18" charset="0"/>
              </a:rPr>
              <a:t>middle-income groups</a:t>
            </a:r>
            <a:r>
              <a:rPr lang="en-GB" sz="2400" dirty="0">
                <a:solidFill>
                  <a:schemeClr val="tx1"/>
                </a:solidFill>
                <a:latin typeface="Times New Roman" pitchFamily="18" charset="0"/>
                <a:cs typeface="Times New Roman" pitchFamily="18" charset="0"/>
              </a:rPr>
              <a:t> and </a:t>
            </a:r>
            <a:r>
              <a:rPr lang="en-GB" sz="2400" b="1" i="1" dirty="0">
                <a:solidFill>
                  <a:schemeClr val="tx1"/>
                </a:solidFill>
                <a:latin typeface="Times New Roman" pitchFamily="18" charset="0"/>
                <a:cs typeface="Times New Roman" pitchFamily="18" charset="0"/>
              </a:rPr>
              <a:t>families</a:t>
            </a:r>
            <a:r>
              <a:rPr lang="en-GB" sz="2400" dirty="0">
                <a:solidFill>
                  <a:schemeClr val="tx1"/>
                </a:solidFill>
                <a:latin typeface="Times New Roman" pitchFamily="18" charset="0"/>
                <a:cs typeface="Times New Roman" pitchFamily="18" charset="0"/>
              </a:rPr>
              <a:t> looking for vacation spot that has amenities for each family member. (</a:t>
            </a:r>
            <a:r>
              <a:rPr lang="en-GB" sz="2400" i="1" dirty="0" err="1">
                <a:solidFill>
                  <a:schemeClr val="tx1"/>
                </a:solidFill>
                <a:latin typeface="Times New Roman" pitchFamily="18" charset="0"/>
                <a:cs typeface="Times New Roman" pitchFamily="18" charset="0"/>
              </a:rPr>
              <a:t>Kohne</a:t>
            </a:r>
            <a:r>
              <a:rPr lang="en-GB" sz="2400" i="1" dirty="0">
                <a:solidFill>
                  <a:schemeClr val="tx1"/>
                </a:solidFill>
                <a:latin typeface="Times New Roman" pitchFamily="18" charset="0"/>
                <a:cs typeface="Times New Roman" pitchFamily="18" charset="0"/>
              </a:rPr>
              <a:t>. 2019)</a:t>
            </a:r>
          </a:p>
          <a:p>
            <a:pPr algn="just"/>
            <a:r>
              <a:rPr lang="en-GB" sz="2400" dirty="0">
                <a:solidFill>
                  <a:schemeClr val="tx1"/>
                </a:solidFill>
                <a:latin typeface="Times New Roman" pitchFamily="18" charset="0"/>
                <a:cs typeface="Times New Roman" pitchFamily="18" charset="0"/>
              </a:rPr>
              <a:t>For instance, new hotel has Water Park for adults, amusement park for kids and boating lake for couples. Hence, there is something for every visitor. </a:t>
            </a:r>
            <a:endParaRPr lang="en-IN" sz="2400" dirty="0">
              <a:solidFill>
                <a:schemeClr val="tx1"/>
              </a:solidFill>
              <a:latin typeface="Times New Roman" pitchFamily="18" charset="0"/>
              <a:cs typeface="Times New Roman" pitchFamily="18" charset="0"/>
            </a:endParaRPr>
          </a:p>
        </p:txBody>
      </p:sp>
      <p:pic>
        <p:nvPicPr>
          <p:cNvPr id="4" name="Picture 3" descr="images.jpg"/>
          <p:cNvPicPr>
            <a:picLocks noChangeAspect="1"/>
          </p:cNvPicPr>
          <p:nvPr/>
        </p:nvPicPr>
        <p:blipFill>
          <a:blip r:embed="rId3" cstate="print"/>
          <a:stretch>
            <a:fillRect/>
          </a:stretch>
        </p:blipFill>
        <p:spPr>
          <a:xfrm>
            <a:off x="857224" y="4643446"/>
            <a:ext cx="3819525" cy="1190625"/>
          </a:xfrm>
          <a:prstGeom prst="rect">
            <a:avLst/>
          </a:prstGeom>
        </p:spPr>
      </p:pic>
      <p:pic>
        <p:nvPicPr>
          <p:cNvPr id="5" name="Picture 4" descr="kausal_tourism1.jpg"/>
          <p:cNvPicPr>
            <a:picLocks noChangeAspect="1"/>
          </p:cNvPicPr>
          <p:nvPr/>
        </p:nvPicPr>
        <p:blipFill>
          <a:blip r:embed="rId4" cstate="print"/>
          <a:stretch>
            <a:fillRect/>
          </a:stretch>
        </p:blipFill>
        <p:spPr>
          <a:xfrm>
            <a:off x="5072066" y="4286256"/>
            <a:ext cx="2814637" cy="182068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Marketing Plan</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8229600" cy="3237832"/>
          </a:xfrm>
        </p:spPr>
        <p:txBody>
          <a:bodyPr>
            <a:normAutofit lnSpcReduction="10000"/>
          </a:bodyPr>
          <a:lstStyle/>
          <a:p>
            <a:pPr algn="just"/>
            <a:r>
              <a:rPr lang="en-GB" sz="2400" dirty="0">
                <a:solidFill>
                  <a:schemeClr val="tx1"/>
                </a:solidFill>
                <a:latin typeface="Times New Roman" pitchFamily="18" charset="0"/>
                <a:cs typeface="Times New Roman" pitchFamily="18" charset="0"/>
              </a:rPr>
              <a:t>The marketing plan of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shall mainly focus on - </a:t>
            </a:r>
            <a:r>
              <a:rPr lang="en-GB" sz="2400" dirty="0">
                <a:solidFill>
                  <a:schemeClr val="accent1">
                    <a:lumMod val="60000"/>
                    <a:lumOff val="40000"/>
                  </a:schemeClr>
                </a:solidFill>
                <a:latin typeface="Times New Roman" pitchFamily="18" charset="0"/>
                <a:cs typeface="Times New Roman" pitchFamily="18" charset="0"/>
              </a:rPr>
              <a:t>Online Marketing. </a:t>
            </a:r>
          </a:p>
          <a:p>
            <a:pPr algn="just"/>
            <a:r>
              <a:rPr lang="en-GB" sz="2400" dirty="0">
                <a:solidFill>
                  <a:schemeClr val="tx1"/>
                </a:solidFill>
                <a:latin typeface="Times New Roman" pitchFamily="18" charset="0"/>
                <a:cs typeface="Times New Roman" pitchFamily="18" charset="0"/>
              </a:rPr>
              <a:t>This is mainly because it is a new age marketing style and generates authentic results. </a:t>
            </a:r>
          </a:p>
          <a:p>
            <a:pPr algn="just"/>
            <a:r>
              <a:rPr lang="en-GB" sz="2400" dirty="0">
                <a:solidFill>
                  <a:schemeClr val="tx1"/>
                </a:solidFill>
                <a:latin typeface="Times New Roman" pitchFamily="18" charset="0"/>
                <a:cs typeface="Times New Roman" pitchFamily="18" charset="0"/>
              </a:rPr>
              <a:t>Therefore, the company might be able to undertake measures towards their objectives. </a:t>
            </a:r>
          </a:p>
          <a:p>
            <a:pPr algn="just"/>
            <a:r>
              <a:rPr lang="en-GB" sz="2400" dirty="0">
                <a:solidFill>
                  <a:schemeClr val="tx1"/>
                </a:solidFill>
                <a:latin typeface="Times New Roman" pitchFamily="18" charset="0"/>
                <a:cs typeface="Times New Roman" pitchFamily="18" charset="0"/>
              </a:rPr>
              <a:t>The current mission of the organisation is to become the biggest name in the hospitality industry. </a:t>
            </a:r>
            <a:endParaRPr lang="en-IN" sz="2400" dirty="0">
              <a:solidFill>
                <a:schemeClr val="tx1"/>
              </a:solidFill>
              <a:latin typeface="Times New Roman" pitchFamily="18" charset="0"/>
              <a:cs typeface="Times New Roman" pitchFamily="18" charset="0"/>
            </a:endParaRPr>
          </a:p>
        </p:txBody>
      </p:sp>
      <p:pic>
        <p:nvPicPr>
          <p:cNvPr id="4" name="Picture 3" descr="download (4).jpg"/>
          <p:cNvPicPr>
            <a:picLocks noChangeAspect="1"/>
          </p:cNvPicPr>
          <p:nvPr/>
        </p:nvPicPr>
        <p:blipFill>
          <a:blip r:embed="rId3" cstate="print"/>
          <a:stretch>
            <a:fillRect/>
          </a:stretch>
        </p:blipFill>
        <p:spPr>
          <a:xfrm>
            <a:off x="928662" y="5214950"/>
            <a:ext cx="2933700" cy="1357298"/>
          </a:xfrm>
          <a:prstGeom prst="rect">
            <a:avLst/>
          </a:prstGeom>
        </p:spPr>
      </p:pic>
      <p:pic>
        <p:nvPicPr>
          <p:cNvPr id="5" name="Picture 4" descr="roadmap-hospitality-marketing-1-638.jpg"/>
          <p:cNvPicPr>
            <a:picLocks noChangeAspect="1"/>
          </p:cNvPicPr>
          <p:nvPr/>
        </p:nvPicPr>
        <p:blipFill>
          <a:blip r:embed="rId4" cstate="print"/>
          <a:stretch>
            <a:fillRect/>
          </a:stretch>
        </p:blipFill>
        <p:spPr>
          <a:xfrm>
            <a:off x="5929322" y="5000636"/>
            <a:ext cx="2681285" cy="165587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PESTLE Analysis </a:t>
            </a:r>
            <a:endParaRPr lang="en-US" sz="3200" dirty="0">
              <a:solidFill>
                <a:schemeClr val="tx1"/>
              </a:solidFill>
            </a:endParaRPr>
          </a:p>
        </p:txBody>
      </p:sp>
      <p:sp>
        <p:nvSpPr>
          <p:cNvPr id="3" name="Content Placeholder 2"/>
          <p:cNvSpPr>
            <a:spLocks noGrp="1"/>
          </p:cNvSpPr>
          <p:nvPr>
            <p:ph idx="1"/>
          </p:nvPr>
        </p:nvSpPr>
        <p:spPr>
          <a:xfrm>
            <a:off x="457200" y="1882808"/>
            <a:ext cx="5194920" cy="4354504"/>
          </a:xfrm>
        </p:spPr>
        <p:txBody>
          <a:bodyPr>
            <a:normAutofit fontScale="92500" lnSpcReduction="10000"/>
          </a:bodyPr>
          <a:lstStyle/>
          <a:p>
            <a:pPr algn="just"/>
            <a:r>
              <a:rPr lang="en-GB" sz="2400" b="1" dirty="0">
                <a:solidFill>
                  <a:schemeClr val="tx1"/>
                </a:solidFill>
                <a:latin typeface="Times New Roman" pitchFamily="18" charset="0"/>
                <a:cs typeface="Times New Roman" pitchFamily="18" charset="0"/>
              </a:rPr>
              <a:t>Political</a:t>
            </a:r>
            <a:r>
              <a:rPr lang="en-GB" sz="2400" dirty="0">
                <a:solidFill>
                  <a:schemeClr val="tx1"/>
                </a:solidFill>
                <a:latin typeface="Times New Roman" pitchFamily="18" charset="0"/>
                <a:cs typeface="Times New Roman" pitchFamily="18" charset="0"/>
              </a:rPr>
              <a:t> – </a:t>
            </a:r>
            <a:r>
              <a:rPr lang="en-GB" sz="2400" b="1" i="1" dirty="0">
                <a:solidFill>
                  <a:schemeClr val="tx1"/>
                </a:solidFill>
                <a:latin typeface="Times New Roman" pitchFamily="18" charset="0"/>
                <a:cs typeface="Times New Roman" pitchFamily="18" charset="0"/>
              </a:rPr>
              <a:t>BREXIT</a:t>
            </a:r>
            <a:r>
              <a:rPr lang="en-GB" sz="2400" dirty="0">
                <a:solidFill>
                  <a:schemeClr val="tx1"/>
                </a:solidFill>
                <a:latin typeface="Times New Roman" pitchFamily="18" charset="0"/>
                <a:cs typeface="Times New Roman" pitchFamily="18" charset="0"/>
              </a:rPr>
              <a:t> has had an impact on the political condition in the UK over the past few years owing to significant changes in laws and legislations with regard to international trade and immigration. </a:t>
            </a:r>
            <a:endParaRPr lang="en-IN" sz="2400" dirty="0">
              <a:solidFill>
                <a:schemeClr val="tx1"/>
              </a:solidFill>
              <a:latin typeface="Times New Roman" pitchFamily="18" charset="0"/>
              <a:cs typeface="Times New Roman" pitchFamily="18" charset="0"/>
            </a:endParaRPr>
          </a:p>
          <a:p>
            <a:pPr algn="just"/>
            <a:r>
              <a:rPr lang="en-GB" sz="2400" b="1" dirty="0">
                <a:solidFill>
                  <a:schemeClr val="tx1"/>
                </a:solidFill>
                <a:latin typeface="Times New Roman" pitchFamily="18" charset="0"/>
                <a:cs typeface="Times New Roman" pitchFamily="18" charset="0"/>
              </a:rPr>
              <a:t>Economic</a:t>
            </a:r>
            <a:r>
              <a:rPr lang="en-GB" sz="2400" dirty="0">
                <a:solidFill>
                  <a:schemeClr val="tx1"/>
                </a:solidFill>
                <a:latin typeface="Times New Roman" pitchFamily="18" charset="0"/>
                <a:cs typeface="Times New Roman" pitchFamily="18" charset="0"/>
              </a:rPr>
              <a:t> – The COVID-19 pandemic has a negative impact on the economy of the UK, leading to a fall of 2.2% in </a:t>
            </a:r>
            <a:r>
              <a:rPr lang="en-GB" sz="2400" b="1" i="1" dirty="0">
                <a:solidFill>
                  <a:schemeClr val="tx1"/>
                </a:solidFill>
                <a:latin typeface="Times New Roman" pitchFamily="18" charset="0"/>
                <a:cs typeface="Times New Roman" pitchFamily="18" charset="0"/>
              </a:rPr>
              <a:t>GDP</a:t>
            </a:r>
            <a:r>
              <a:rPr lang="en-GB" sz="2400" dirty="0">
                <a:solidFill>
                  <a:schemeClr val="tx1"/>
                </a:solidFill>
                <a:latin typeface="Times New Roman" pitchFamily="18" charset="0"/>
                <a:cs typeface="Times New Roman" pitchFamily="18" charset="0"/>
              </a:rPr>
              <a:t> in the first quarter of 2020 </a:t>
            </a:r>
            <a:r>
              <a:rPr lang="en-GB" sz="2400" i="1" dirty="0">
                <a:solidFill>
                  <a:schemeClr val="tx1"/>
                </a:solidFill>
                <a:latin typeface="Times New Roman" pitchFamily="18" charset="0"/>
                <a:cs typeface="Times New Roman" pitchFamily="18" charset="0"/>
              </a:rPr>
              <a:t>(tradingeconomics.com, 2020).</a:t>
            </a:r>
            <a:endParaRPr lang="en-IN" sz="2400" i="1" dirty="0">
              <a:solidFill>
                <a:schemeClr val="tx1"/>
              </a:solidFill>
              <a:latin typeface="Times New Roman" pitchFamily="18" charset="0"/>
              <a:cs typeface="Times New Roman" pitchFamily="18" charset="0"/>
            </a:endParaRPr>
          </a:p>
          <a:p>
            <a:pPr algn="just"/>
            <a:r>
              <a:rPr lang="en-GB" sz="2400" b="1" dirty="0">
                <a:solidFill>
                  <a:schemeClr val="tx1"/>
                </a:solidFill>
                <a:latin typeface="Times New Roman" pitchFamily="18" charset="0"/>
                <a:cs typeface="Times New Roman" pitchFamily="18" charset="0"/>
              </a:rPr>
              <a:t>Social</a:t>
            </a:r>
            <a:r>
              <a:rPr lang="en-GB" sz="2400" dirty="0">
                <a:solidFill>
                  <a:schemeClr val="tx1"/>
                </a:solidFill>
                <a:latin typeface="Times New Roman" pitchFamily="18" charset="0"/>
                <a:cs typeface="Times New Roman" pitchFamily="18" charset="0"/>
              </a:rPr>
              <a:t> – The </a:t>
            </a:r>
            <a:r>
              <a:rPr lang="en-GB" sz="2400" b="1" i="1" dirty="0">
                <a:solidFill>
                  <a:schemeClr val="tx1"/>
                </a:solidFill>
                <a:latin typeface="Times New Roman" pitchFamily="18" charset="0"/>
                <a:cs typeface="Times New Roman" pitchFamily="18" charset="0"/>
              </a:rPr>
              <a:t>diverse population</a:t>
            </a:r>
            <a:r>
              <a:rPr lang="en-GB" sz="2400" dirty="0">
                <a:solidFill>
                  <a:schemeClr val="tx1"/>
                </a:solidFill>
                <a:latin typeface="Times New Roman" pitchFamily="18" charset="0"/>
                <a:cs typeface="Times New Roman" pitchFamily="18" charset="0"/>
              </a:rPr>
              <a:t> of the UK with approximately 67,886,011 people implies changing needs and preferences of the consumers </a:t>
            </a:r>
            <a:r>
              <a:rPr lang="en-GB" sz="2400" i="1" dirty="0">
                <a:solidFill>
                  <a:schemeClr val="tx1"/>
                </a:solidFill>
                <a:latin typeface="Times New Roman" pitchFamily="18" charset="0"/>
                <a:cs typeface="Times New Roman" pitchFamily="18" charset="0"/>
              </a:rPr>
              <a:t>(worldometers.info, 2020)</a:t>
            </a:r>
            <a:r>
              <a:rPr lang="en-GB" sz="2400" dirty="0">
                <a:solidFill>
                  <a:schemeClr val="tx1"/>
                </a:solidFill>
                <a:latin typeface="Times New Roman" pitchFamily="18" charset="0"/>
                <a:cs typeface="Times New Roman" pitchFamily="18" charset="0"/>
              </a:rPr>
              <a:t>.</a:t>
            </a:r>
            <a:endParaRPr lang="en-IN" sz="2400" dirty="0">
              <a:solidFill>
                <a:schemeClr val="tx1"/>
              </a:solidFill>
              <a:latin typeface="Times New Roman" pitchFamily="18" charset="0"/>
              <a:cs typeface="Times New Roman" pitchFamily="18" charset="0"/>
            </a:endParaRPr>
          </a:p>
          <a:p>
            <a:pPr algn="just"/>
            <a:endParaRPr lang="en-US" sz="2400" dirty="0">
              <a:solidFill>
                <a:schemeClr val="tx1"/>
              </a:solidFill>
              <a:latin typeface="Times New Roman" pitchFamily="18" charset="0"/>
              <a:cs typeface="Times New Roman" pitchFamily="18" charset="0"/>
            </a:endParaRPr>
          </a:p>
        </p:txBody>
      </p:sp>
      <p:pic>
        <p:nvPicPr>
          <p:cNvPr id="5" name="Picture 4" descr="A screenshot of a cell phone&#10;&#10;Description automatically generated">
            <a:extLst>
              <a:ext uri="{FF2B5EF4-FFF2-40B4-BE49-F238E27FC236}">
                <a16:creationId xmlns:a16="http://schemas.microsoft.com/office/drawing/2014/main" id="{C4F496B0-BD30-42E6-AE31-E9688FD0E8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1" y="2166740"/>
            <a:ext cx="2674640" cy="336423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SWOT Analysis</a:t>
            </a:r>
            <a:endParaRPr lang="en-US" sz="3200" dirty="0">
              <a:solidFill>
                <a:schemeClr val="tx1"/>
              </a:solidFill>
            </a:endParaRPr>
          </a:p>
        </p:txBody>
      </p:sp>
      <p:sp>
        <p:nvSpPr>
          <p:cNvPr id="3" name="Content Placeholder 2"/>
          <p:cNvSpPr>
            <a:spLocks noGrp="1"/>
          </p:cNvSpPr>
          <p:nvPr>
            <p:ph idx="1"/>
          </p:nvPr>
        </p:nvSpPr>
        <p:spPr>
          <a:xfrm>
            <a:off x="500034" y="1928802"/>
            <a:ext cx="5224094" cy="4380518"/>
          </a:xfrm>
        </p:spPr>
        <p:txBody>
          <a:bodyPr>
            <a:normAutofit fontScale="92500" lnSpcReduction="10000"/>
          </a:bodyPr>
          <a:lstStyle/>
          <a:p>
            <a:pPr algn="just"/>
            <a:r>
              <a:rPr lang="en-GB" sz="2400" b="1" dirty="0">
                <a:solidFill>
                  <a:schemeClr val="tx1"/>
                </a:solidFill>
                <a:latin typeface="Times New Roman" pitchFamily="18" charset="0"/>
                <a:cs typeface="Times New Roman" pitchFamily="18" charset="0"/>
              </a:rPr>
              <a:t>Strengths</a:t>
            </a:r>
            <a:r>
              <a:rPr lang="en-IN" sz="2400" b="1" dirty="0">
                <a:solidFill>
                  <a:schemeClr val="tx1"/>
                </a:solidFill>
                <a:latin typeface="Times New Roman" pitchFamily="18" charset="0"/>
                <a:cs typeface="Times New Roman" pitchFamily="18" charset="0"/>
              </a:rPr>
              <a:t>: </a:t>
            </a:r>
            <a:r>
              <a:rPr lang="en-GB" sz="2400" dirty="0">
                <a:solidFill>
                  <a:schemeClr val="tx1"/>
                </a:solidFill>
                <a:latin typeface="Times New Roman" pitchFamily="18" charset="0"/>
                <a:cs typeface="Times New Roman" pitchFamily="18" charset="0"/>
              </a:rPr>
              <a:t>The service portfolio of </a:t>
            </a:r>
            <a:r>
              <a:rPr lang="en-GB" sz="2400" i="1" dirty="0" err="1">
                <a:solidFill>
                  <a:schemeClr val="accent2"/>
                </a:solidFill>
                <a:latin typeface="Times New Roman" pitchFamily="18" charset="0"/>
                <a:cs typeface="Times New Roman" pitchFamily="18" charset="0"/>
              </a:rPr>
              <a:t>Maijin</a:t>
            </a:r>
            <a:r>
              <a:rPr lang="en-GB" sz="2400" i="1" dirty="0">
                <a:solidFill>
                  <a:schemeClr val="accent2"/>
                </a:solidFill>
                <a:latin typeface="Times New Roman" pitchFamily="18" charset="0"/>
                <a:cs typeface="Times New Roman" pitchFamily="18" charset="0"/>
              </a:rPr>
              <a:t> Peace Paradise</a:t>
            </a:r>
            <a:r>
              <a:rPr lang="en-GB" sz="2400" dirty="0">
                <a:solidFill>
                  <a:schemeClr val="tx1"/>
                </a:solidFill>
                <a:latin typeface="Times New Roman" pitchFamily="18" charset="0"/>
                <a:cs typeface="Times New Roman" pitchFamily="18" charset="0"/>
              </a:rPr>
              <a:t> is quite extensive with an entertainment club, amusement and Water Park, lake and boating amenities. </a:t>
            </a:r>
          </a:p>
          <a:p>
            <a:pPr algn="just"/>
            <a:r>
              <a:rPr lang="en-GB" sz="2400" b="1" dirty="0">
                <a:solidFill>
                  <a:schemeClr val="tx1"/>
                </a:solidFill>
                <a:latin typeface="Times New Roman" pitchFamily="18" charset="0"/>
                <a:cs typeface="Times New Roman" pitchFamily="18" charset="0"/>
              </a:rPr>
              <a:t>Weaknesses</a:t>
            </a:r>
            <a:r>
              <a:rPr lang="en-IN" sz="2400" b="1" dirty="0">
                <a:solidFill>
                  <a:schemeClr val="tx1"/>
                </a:solidFill>
                <a:latin typeface="Times New Roman" pitchFamily="18" charset="0"/>
                <a:cs typeface="Times New Roman" pitchFamily="18" charset="0"/>
              </a:rPr>
              <a:t>: </a:t>
            </a:r>
            <a:r>
              <a:rPr lang="en-GB" sz="2400" dirty="0">
                <a:solidFill>
                  <a:schemeClr val="tx1"/>
                </a:solidFill>
                <a:latin typeface="Times New Roman" pitchFamily="18" charset="0"/>
                <a:cs typeface="Times New Roman" pitchFamily="18" charset="0"/>
              </a:rPr>
              <a:t>The hotel is not yet equipped with the latest technology and innovation such as smart keys. </a:t>
            </a:r>
            <a:endParaRPr lang="en-IN" sz="2400" dirty="0">
              <a:solidFill>
                <a:schemeClr val="tx1"/>
              </a:solidFill>
              <a:latin typeface="Times New Roman" pitchFamily="18" charset="0"/>
              <a:cs typeface="Times New Roman" pitchFamily="18" charset="0"/>
            </a:endParaRPr>
          </a:p>
          <a:p>
            <a:pPr algn="just"/>
            <a:r>
              <a:rPr lang="en-GB" sz="2400" b="1" dirty="0">
                <a:solidFill>
                  <a:schemeClr val="tx1"/>
                </a:solidFill>
                <a:latin typeface="Times New Roman" pitchFamily="18" charset="0"/>
                <a:cs typeface="Times New Roman" pitchFamily="18" charset="0"/>
              </a:rPr>
              <a:t>Threats</a:t>
            </a:r>
            <a:r>
              <a:rPr lang="en-IN" sz="2400" b="1" dirty="0">
                <a:solidFill>
                  <a:schemeClr val="tx1"/>
                </a:solidFill>
                <a:latin typeface="Times New Roman" pitchFamily="18" charset="0"/>
                <a:cs typeface="Times New Roman" pitchFamily="18" charset="0"/>
              </a:rPr>
              <a:t>: </a:t>
            </a:r>
            <a:r>
              <a:rPr lang="en-GB" sz="2400" dirty="0">
                <a:solidFill>
                  <a:schemeClr val="tx1"/>
                </a:solidFill>
                <a:latin typeface="Times New Roman" pitchFamily="18" charset="0"/>
                <a:cs typeface="Times New Roman" pitchFamily="18" charset="0"/>
              </a:rPr>
              <a:t>The UK hotel industry is filled with intense competition with globally-renowned hotels such as Travelodge, Marriott, Hilton, and many others posing a threat to new and emerging establishments such as </a:t>
            </a:r>
            <a:r>
              <a:rPr lang="en-GB" sz="2400" i="1" dirty="0" err="1">
                <a:solidFill>
                  <a:schemeClr val="accent2"/>
                </a:solidFill>
                <a:latin typeface="Times New Roman" pitchFamily="18" charset="0"/>
                <a:cs typeface="Times New Roman" pitchFamily="18" charset="0"/>
              </a:rPr>
              <a:t>Maijin</a:t>
            </a:r>
            <a:r>
              <a:rPr lang="en-GB" sz="2400" dirty="0">
                <a:solidFill>
                  <a:schemeClr val="tx1"/>
                </a:solidFill>
                <a:latin typeface="Times New Roman" pitchFamily="18" charset="0"/>
                <a:cs typeface="Times New Roman" pitchFamily="18" charset="0"/>
              </a:rPr>
              <a:t>. </a:t>
            </a:r>
            <a:endParaRPr lang="en-IN" sz="2400" dirty="0">
              <a:solidFill>
                <a:schemeClr val="tx1"/>
              </a:solidFill>
              <a:latin typeface="Times New Roman" pitchFamily="18" charset="0"/>
              <a:cs typeface="Times New Roman" pitchFamily="18" charset="0"/>
            </a:endParaRPr>
          </a:p>
          <a:p>
            <a:r>
              <a:rPr lang="en-US" dirty="0">
                <a:solidFill>
                  <a:schemeClr val="tx1"/>
                </a:solidFill>
              </a:rPr>
              <a:t>(</a:t>
            </a:r>
            <a:r>
              <a:rPr lang="en-US" dirty="0" err="1">
                <a:solidFill>
                  <a:schemeClr val="tx1"/>
                </a:solidFill>
              </a:rPr>
              <a:t>Dalgic</a:t>
            </a:r>
            <a:r>
              <a:rPr lang="en-US" dirty="0">
                <a:solidFill>
                  <a:schemeClr val="tx1"/>
                </a:solidFill>
              </a:rPr>
              <a:t> and </a:t>
            </a:r>
            <a:r>
              <a:rPr lang="en-US" dirty="0" err="1">
                <a:solidFill>
                  <a:schemeClr val="tx1"/>
                </a:solidFill>
              </a:rPr>
              <a:t>Birdir</a:t>
            </a:r>
            <a:r>
              <a:rPr lang="en-US" dirty="0">
                <a:solidFill>
                  <a:schemeClr val="tx1"/>
                </a:solidFill>
              </a:rPr>
              <a:t>, 2020)</a:t>
            </a:r>
          </a:p>
        </p:txBody>
      </p:sp>
      <p:pic>
        <p:nvPicPr>
          <p:cNvPr id="5" name="Picture 4" descr="A stop sign&#10;&#10;Description automatically generated">
            <a:extLst>
              <a:ext uri="{FF2B5EF4-FFF2-40B4-BE49-F238E27FC236}">
                <a16:creationId xmlns:a16="http://schemas.microsoft.com/office/drawing/2014/main" id="{8E9E513F-9887-440D-AB81-F8FB678020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4168" y="1912861"/>
            <a:ext cx="3024336" cy="410842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Operations</a:t>
            </a:r>
            <a:endParaRPr lang="en-US" sz="3200" dirty="0">
              <a:solidFill>
                <a:schemeClr val="tx1"/>
              </a:solidFill>
            </a:endParaRPr>
          </a:p>
        </p:txBody>
      </p:sp>
      <p:sp>
        <p:nvSpPr>
          <p:cNvPr id="3" name="Content Placeholder 2"/>
          <p:cNvSpPr>
            <a:spLocks noGrp="1"/>
          </p:cNvSpPr>
          <p:nvPr>
            <p:ph idx="1"/>
          </p:nvPr>
        </p:nvSpPr>
        <p:spPr>
          <a:xfrm>
            <a:off x="457200" y="1882808"/>
            <a:ext cx="8229600" cy="3189266"/>
          </a:xfrm>
        </p:spPr>
        <p:txBody>
          <a:bodyPr>
            <a:normAutofit/>
          </a:bodyPr>
          <a:lstStyle/>
          <a:p>
            <a:pPr algn="just"/>
            <a:r>
              <a:rPr lang="en-GB" sz="2400" dirty="0">
                <a:solidFill>
                  <a:schemeClr val="tx1"/>
                </a:solidFill>
                <a:latin typeface="Times New Roman" pitchFamily="18" charset="0"/>
                <a:cs typeface="Times New Roman" pitchFamily="18" charset="0"/>
              </a:rPr>
              <a:t>Hence, for effective development and the conduction of business, an integrated supplier base would be required. </a:t>
            </a:r>
          </a:p>
          <a:p>
            <a:pPr algn="just"/>
            <a:r>
              <a:rPr lang="en-GB" sz="2400" dirty="0">
                <a:solidFill>
                  <a:schemeClr val="tx1"/>
                </a:solidFill>
                <a:latin typeface="Times New Roman" pitchFamily="18" charset="0"/>
                <a:cs typeface="Times New Roman" pitchFamily="18" charset="0"/>
              </a:rPr>
              <a:t>This is because of the presence of multiple common entities such as hospitality, a resource such as human, technological and security across all formats. </a:t>
            </a:r>
          </a:p>
          <a:p>
            <a:pPr algn="just"/>
            <a:r>
              <a:rPr lang="en-GB" sz="2400" dirty="0">
                <a:solidFill>
                  <a:schemeClr val="tx1"/>
                </a:solidFill>
                <a:latin typeface="Times New Roman" pitchFamily="18" charset="0"/>
                <a:cs typeface="Times New Roman" pitchFamily="18" charset="0"/>
              </a:rPr>
              <a:t>Hence, for the development of the business in the long end, two key suppliers would be required to be on boarded in a regularised manner with contractual terms of service. (</a:t>
            </a:r>
            <a:r>
              <a:rPr lang="en-GB" sz="2400" dirty="0" err="1">
                <a:solidFill>
                  <a:schemeClr val="tx1"/>
                </a:solidFill>
                <a:latin typeface="Times New Roman" pitchFamily="18" charset="0"/>
                <a:cs typeface="Times New Roman" pitchFamily="18" charset="0"/>
              </a:rPr>
              <a:t>Modicaet</a:t>
            </a:r>
            <a:r>
              <a:rPr lang="en-GB" sz="2400" dirty="0">
                <a:solidFill>
                  <a:schemeClr val="tx1"/>
                </a:solidFill>
                <a:latin typeface="Times New Roman" pitchFamily="18" charset="0"/>
                <a:cs typeface="Times New Roman" pitchFamily="18" charset="0"/>
              </a:rPr>
              <a:t> al, 2020)</a:t>
            </a:r>
          </a:p>
          <a:p>
            <a:pPr algn="just"/>
            <a:endParaRPr lang="en-US" sz="2400" dirty="0">
              <a:solidFill>
                <a:schemeClr val="tx1"/>
              </a:solidFill>
              <a:latin typeface="Times New Roman" pitchFamily="18" charset="0"/>
              <a:cs typeface="Times New Roman" pitchFamily="18" charset="0"/>
            </a:endParaRPr>
          </a:p>
        </p:txBody>
      </p:sp>
      <p:pic>
        <p:nvPicPr>
          <p:cNvPr id="4" name="Picture 3" descr="download (2).jpg"/>
          <p:cNvPicPr>
            <a:picLocks noChangeAspect="1"/>
          </p:cNvPicPr>
          <p:nvPr/>
        </p:nvPicPr>
        <p:blipFill>
          <a:blip r:embed="rId3" cstate="print"/>
          <a:stretch>
            <a:fillRect/>
          </a:stretch>
        </p:blipFill>
        <p:spPr>
          <a:xfrm>
            <a:off x="5286380" y="5135835"/>
            <a:ext cx="2981325" cy="1533525"/>
          </a:xfrm>
          <a:prstGeom prst="rect">
            <a:avLst/>
          </a:prstGeom>
        </p:spPr>
      </p:pic>
      <p:pic>
        <p:nvPicPr>
          <p:cNvPr id="5" name="Picture 4" descr="Banner-1.jpg"/>
          <p:cNvPicPr>
            <a:picLocks noChangeAspect="1"/>
          </p:cNvPicPr>
          <p:nvPr/>
        </p:nvPicPr>
        <p:blipFill>
          <a:blip r:embed="rId4" cstate="print"/>
          <a:stretch>
            <a:fillRect/>
          </a:stretch>
        </p:blipFill>
        <p:spPr>
          <a:xfrm>
            <a:off x="928662" y="5214950"/>
            <a:ext cx="4000528" cy="144076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Management Team</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395536" y="2059132"/>
            <a:ext cx="8258204" cy="3260704"/>
          </a:xfrm>
        </p:spPr>
        <p:txBody>
          <a:bodyPr>
            <a:normAutofit/>
          </a:bodyPr>
          <a:lstStyle/>
          <a:p>
            <a:pPr algn="just"/>
            <a:r>
              <a:rPr lang="en-GB" sz="2400" dirty="0">
                <a:solidFill>
                  <a:schemeClr val="tx1"/>
                </a:solidFill>
                <a:latin typeface="Times New Roman" pitchFamily="18" charset="0"/>
                <a:cs typeface="Times New Roman" pitchFamily="18" charset="0"/>
              </a:rPr>
              <a:t>The various operations of the company have been divided equally among hotel services, amusement park, water park and lake boating. </a:t>
            </a:r>
          </a:p>
          <a:p>
            <a:pPr algn="just"/>
            <a:r>
              <a:rPr lang="en-GB" sz="2400" dirty="0">
                <a:solidFill>
                  <a:schemeClr val="tx1"/>
                </a:solidFill>
                <a:latin typeface="Times New Roman" pitchFamily="18" charset="0"/>
                <a:cs typeface="Times New Roman" pitchFamily="18" charset="0"/>
              </a:rPr>
              <a:t>Management of the company shall aim at improving the current work structure. For this, it shall use planning, staffing, organising, leading, control and time management. </a:t>
            </a:r>
          </a:p>
          <a:p>
            <a:pPr algn="just"/>
            <a:r>
              <a:rPr lang="en-GB" sz="2400" dirty="0">
                <a:solidFill>
                  <a:schemeClr val="tx1"/>
                </a:solidFill>
                <a:latin typeface="Times New Roman" pitchFamily="18" charset="0"/>
                <a:cs typeface="Times New Roman" pitchFamily="18" charset="0"/>
              </a:rPr>
              <a:t>Service development is the second job role of the management of the company </a:t>
            </a:r>
            <a:r>
              <a:rPr lang="en-GB" sz="2400" i="1" dirty="0">
                <a:solidFill>
                  <a:schemeClr val="tx1"/>
                </a:solidFill>
                <a:latin typeface="Times New Roman" pitchFamily="18" charset="0"/>
                <a:cs typeface="Times New Roman" pitchFamily="18" charset="0"/>
              </a:rPr>
              <a:t>(Largent, 2016)</a:t>
            </a:r>
            <a:r>
              <a:rPr lang="en-GB" sz="2400" dirty="0">
                <a:solidFill>
                  <a:schemeClr val="tx1"/>
                </a:solidFill>
                <a:latin typeface="Times New Roman" pitchFamily="18" charset="0"/>
                <a:cs typeface="Times New Roman" pitchFamily="18" charset="0"/>
              </a:rPr>
              <a:t>.</a:t>
            </a:r>
          </a:p>
          <a:p>
            <a:pPr algn="just"/>
            <a:endParaRPr lang="en-IN" sz="2400" dirty="0">
              <a:solidFill>
                <a:schemeClr val="tx1"/>
              </a:solidFill>
              <a:latin typeface="Times New Roman" pitchFamily="18" charset="0"/>
              <a:cs typeface="Times New Roman" pitchFamily="18" charset="0"/>
            </a:endParaRPr>
          </a:p>
        </p:txBody>
      </p:sp>
      <p:pic>
        <p:nvPicPr>
          <p:cNvPr id="4" name="Picture 3" descr="24A-Hotel_Management.png"/>
          <p:cNvPicPr>
            <a:picLocks noChangeAspect="1"/>
          </p:cNvPicPr>
          <p:nvPr/>
        </p:nvPicPr>
        <p:blipFill>
          <a:blip r:embed="rId3" cstate="print"/>
          <a:stretch>
            <a:fillRect/>
          </a:stretch>
        </p:blipFill>
        <p:spPr>
          <a:xfrm>
            <a:off x="4929190" y="4786322"/>
            <a:ext cx="3643338" cy="175372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Technology Plan</a:t>
            </a:r>
          </a:p>
        </p:txBody>
      </p:sp>
      <p:sp>
        <p:nvSpPr>
          <p:cNvPr id="3" name="Content Placeholder 2"/>
          <p:cNvSpPr>
            <a:spLocks noGrp="1"/>
          </p:cNvSpPr>
          <p:nvPr>
            <p:ph idx="1"/>
          </p:nvPr>
        </p:nvSpPr>
        <p:spPr>
          <a:xfrm>
            <a:off x="457200" y="1882808"/>
            <a:ext cx="8229600" cy="3546456"/>
          </a:xfrm>
        </p:spPr>
        <p:txBody>
          <a:bodyPr>
            <a:normAutofit fontScale="92500"/>
          </a:bodyPr>
          <a:lstStyle/>
          <a:p>
            <a:r>
              <a:rPr lang="en-GB" sz="2400" dirty="0">
                <a:solidFill>
                  <a:schemeClr val="tx1"/>
                </a:solidFill>
                <a:latin typeface="Times New Roman" pitchFamily="18" charset="0"/>
                <a:cs typeface="Times New Roman" pitchFamily="18" charset="0"/>
              </a:rPr>
              <a:t>The hotel and the associated services would be developed and serviced with modern technologies. This would be focused on both the customer segment and the internal staff application. First, for the internal staff applications, the following software and technologies would be used:</a:t>
            </a:r>
            <a:endParaRPr lang="en-IN" sz="2400" dirty="0">
              <a:solidFill>
                <a:schemeClr val="tx1"/>
              </a:solidFill>
              <a:latin typeface="Times New Roman" pitchFamily="18" charset="0"/>
              <a:cs typeface="Times New Roman" pitchFamily="18" charset="0"/>
            </a:endParaRPr>
          </a:p>
          <a:p>
            <a:pPr lvl="0"/>
            <a:r>
              <a:rPr lang="en-GB" sz="2400" b="1" dirty="0">
                <a:solidFill>
                  <a:schemeClr val="tx1"/>
                </a:solidFill>
                <a:latin typeface="Times New Roman" pitchFamily="18" charset="0"/>
                <a:cs typeface="Times New Roman" pitchFamily="18" charset="0"/>
              </a:rPr>
              <a:t>ERP systems such as </a:t>
            </a:r>
            <a:r>
              <a:rPr lang="en-GB" sz="2400" b="1" dirty="0" err="1">
                <a:solidFill>
                  <a:schemeClr val="tx1"/>
                </a:solidFill>
                <a:latin typeface="Times New Roman" pitchFamily="18" charset="0"/>
                <a:cs typeface="Times New Roman" pitchFamily="18" charset="0"/>
              </a:rPr>
              <a:t>Zoho</a:t>
            </a:r>
            <a:r>
              <a:rPr lang="en-GB" sz="2400" b="1" dirty="0">
                <a:solidFill>
                  <a:schemeClr val="tx1"/>
                </a:solidFill>
                <a:latin typeface="Times New Roman" pitchFamily="18" charset="0"/>
                <a:cs typeface="Times New Roman" pitchFamily="18" charset="0"/>
              </a:rPr>
              <a:t> </a:t>
            </a:r>
            <a:r>
              <a:rPr lang="en-GB" sz="2600" i="1" dirty="0">
                <a:solidFill>
                  <a:schemeClr val="tx1"/>
                </a:solidFill>
                <a:latin typeface="Times New Roman" pitchFamily="18" charset="0"/>
                <a:cs typeface="Times New Roman" pitchFamily="18" charset="0"/>
              </a:rPr>
              <a:t>(reviews.financesonline.com, 2020)</a:t>
            </a:r>
            <a:endParaRPr lang="en-IN" sz="2600" i="1" dirty="0">
              <a:solidFill>
                <a:schemeClr val="tx1"/>
              </a:solidFill>
              <a:latin typeface="Times New Roman" pitchFamily="18" charset="0"/>
              <a:cs typeface="Times New Roman" pitchFamily="18" charset="0"/>
            </a:endParaRPr>
          </a:p>
          <a:p>
            <a:pPr lvl="0"/>
            <a:r>
              <a:rPr lang="en-GB" sz="2400" b="1" dirty="0">
                <a:solidFill>
                  <a:schemeClr val="tx1"/>
                </a:solidFill>
                <a:latin typeface="Times New Roman" pitchFamily="18" charset="0"/>
                <a:cs typeface="Times New Roman" pitchFamily="18" charset="0"/>
              </a:rPr>
              <a:t>HRM system like </a:t>
            </a:r>
            <a:r>
              <a:rPr lang="en-GB" sz="2400" b="1" dirty="0" err="1">
                <a:solidFill>
                  <a:schemeClr val="tx1"/>
                </a:solidFill>
                <a:latin typeface="Times New Roman" pitchFamily="18" charset="0"/>
                <a:cs typeface="Times New Roman" pitchFamily="18" charset="0"/>
              </a:rPr>
              <a:t>Zoho</a:t>
            </a:r>
            <a:r>
              <a:rPr lang="en-GB" sz="2400" b="1" dirty="0">
                <a:solidFill>
                  <a:schemeClr val="tx1"/>
                </a:solidFill>
                <a:latin typeface="Times New Roman" pitchFamily="18" charset="0"/>
                <a:cs typeface="Times New Roman" pitchFamily="18" charset="0"/>
              </a:rPr>
              <a:t> People</a:t>
            </a:r>
            <a:endParaRPr lang="en-IN" sz="2400" dirty="0">
              <a:solidFill>
                <a:schemeClr val="tx1"/>
              </a:solidFill>
              <a:latin typeface="Times New Roman" pitchFamily="18" charset="0"/>
              <a:cs typeface="Times New Roman" pitchFamily="18" charset="0"/>
            </a:endParaRPr>
          </a:p>
          <a:p>
            <a:pPr lvl="0"/>
            <a:r>
              <a:rPr lang="en-GB" sz="2400" b="1" dirty="0">
                <a:solidFill>
                  <a:schemeClr val="tx1"/>
                </a:solidFill>
                <a:latin typeface="Times New Roman" pitchFamily="18" charset="0"/>
                <a:cs typeface="Times New Roman" pitchFamily="18" charset="0"/>
              </a:rPr>
              <a:t>RFID tags associated with boxed products to be sold and record-keeping (</a:t>
            </a:r>
            <a:r>
              <a:rPr lang="en-GB" sz="2400" dirty="0" err="1">
                <a:solidFill>
                  <a:schemeClr val="tx1"/>
                </a:solidFill>
                <a:latin typeface="Times New Roman" pitchFamily="18" charset="0"/>
                <a:cs typeface="Times New Roman" pitchFamily="18" charset="0"/>
              </a:rPr>
              <a:t>Yusoffet</a:t>
            </a:r>
            <a:r>
              <a:rPr lang="en-GB" sz="2400" dirty="0">
                <a:solidFill>
                  <a:schemeClr val="tx1"/>
                </a:solidFill>
                <a:latin typeface="Times New Roman" pitchFamily="18" charset="0"/>
                <a:cs typeface="Times New Roman" pitchFamily="18" charset="0"/>
              </a:rPr>
              <a:t> al, 2020</a:t>
            </a:r>
            <a:r>
              <a:rPr lang="en-GB" sz="2400" b="1" dirty="0">
                <a:solidFill>
                  <a:schemeClr val="tx1"/>
                </a:solidFill>
                <a:latin typeface="Times New Roman" pitchFamily="18" charset="0"/>
                <a:cs typeface="Times New Roman" pitchFamily="18" charset="0"/>
              </a:rPr>
              <a:t>)</a:t>
            </a:r>
            <a:endParaRPr lang="en-IN" sz="2400" dirty="0">
              <a:solidFill>
                <a:schemeClr val="tx1"/>
              </a:solidFill>
              <a:latin typeface="Times New Roman" pitchFamily="18" charset="0"/>
              <a:cs typeface="Times New Roman" pitchFamily="18" charset="0"/>
            </a:endParaRPr>
          </a:p>
          <a:p>
            <a:endParaRPr lang="en-US" dirty="0">
              <a:solidFill>
                <a:schemeClr val="tx1"/>
              </a:solidFill>
            </a:endParaRPr>
          </a:p>
        </p:txBody>
      </p:sp>
      <p:pic>
        <p:nvPicPr>
          <p:cNvPr id="4" name="Picture 3" descr="download (1).jpg"/>
          <p:cNvPicPr>
            <a:picLocks noChangeAspect="1"/>
          </p:cNvPicPr>
          <p:nvPr/>
        </p:nvPicPr>
        <p:blipFill>
          <a:blip r:embed="rId3" cstate="print"/>
          <a:stretch>
            <a:fillRect/>
          </a:stretch>
        </p:blipFill>
        <p:spPr>
          <a:xfrm>
            <a:off x="3428992" y="5143512"/>
            <a:ext cx="4572032" cy="14097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Financial Plan </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8186766" cy="3046390"/>
          </a:xfrm>
        </p:spPr>
        <p:txBody>
          <a:bodyPr>
            <a:normAutofit/>
          </a:bodyPr>
          <a:lstStyle/>
          <a:p>
            <a:pPr algn="just"/>
            <a:r>
              <a:rPr lang="en-GB" sz="2400" dirty="0">
                <a:solidFill>
                  <a:schemeClr val="tx1"/>
                </a:solidFill>
                <a:latin typeface="Times New Roman" pitchFamily="18" charset="0"/>
                <a:cs typeface="Times New Roman" pitchFamily="18" charset="0"/>
              </a:rPr>
              <a:t>Financial plan for </a:t>
            </a:r>
            <a:r>
              <a:rPr lang="en-GB" sz="2400" dirty="0" err="1">
                <a:solidFill>
                  <a:schemeClr val="tx1"/>
                </a:solidFill>
                <a:latin typeface="Times New Roman" pitchFamily="18" charset="0"/>
                <a:cs typeface="Times New Roman" pitchFamily="18" charset="0"/>
              </a:rPr>
              <a:t>Maijin</a:t>
            </a:r>
            <a:r>
              <a:rPr lang="en-GB" sz="2400" dirty="0">
                <a:solidFill>
                  <a:schemeClr val="tx1"/>
                </a:solidFill>
                <a:latin typeface="Times New Roman" pitchFamily="18" charset="0"/>
                <a:cs typeface="Times New Roman" pitchFamily="18" charset="0"/>
              </a:rPr>
              <a:t> Peace</a:t>
            </a:r>
            <a:r>
              <a:rPr lang="en-GB" sz="2400" i="1" dirty="0">
                <a:solidFill>
                  <a:schemeClr val="tx1"/>
                </a:solidFill>
                <a:latin typeface="Times New Roman" pitchFamily="18" charset="0"/>
                <a:cs typeface="Times New Roman" pitchFamily="18" charset="0"/>
              </a:rPr>
              <a:t> Paradise</a:t>
            </a:r>
            <a:r>
              <a:rPr lang="en-GB" sz="2400" dirty="0">
                <a:solidFill>
                  <a:schemeClr val="tx1"/>
                </a:solidFill>
                <a:latin typeface="Times New Roman" pitchFamily="18" charset="0"/>
                <a:cs typeface="Times New Roman" pitchFamily="18" charset="0"/>
              </a:rPr>
              <a:t> has included various statements, analysis and sources of funds to show company’s future planning </a:t>
            </a:r>
            <a:r>
              <a:rPr lang="en-GB" sz="2400" i="1" dirty="0">
                <a:solidFill>
                  <a:schemeClr val="tx1"/>
                </a:solidFill>
                <a:latin typeface="Times New Roman" pitchFamily="18" charset="0"/>
                <a:cs typeface="Times New Roman" pitchFamily="18" charset="0"/>
              </a:rPr>
              <a:t>(</a:t>
            </a:r>
            <a:r>
              <a:rPr lang="en-GB" sz="2400" i="1" dirty="0" err="1">
                <a:solidFill>
                  <a:schemeClr val="tx1"/>
                </a:solidFill>
                <a:latin typeface="Times New Roman" pitchFamily="18" charset="0"/>
                <a:cs typeface="Times New Roman" pitchFamily="18" charset="0"/>
              </a:rPr>
              <a:t>Minneboo</a:t>
            </a:r>
            <a:r>
              <a:rPr lang="en-GB" sz="2400" i="1" dirty="0">
                <a:solidFill>
                  <a:schemeClr val="tx1"/>
                </a:solidFill>
                <a:latin typeface="Times New Roman" pitchFamily="18" charset="0"/>
                <a:cs typeface="Times New Roman" pitchFamily="18" charset="0"/>
              </a:rPr>
              <a:t> et al., 2017).</a:t>
            </a:r>
            <a:r>
              <a:rPr lang="en-GB" sz="2400" dirty="0">
                <a:solidFill>
                  <a:schemeClr val="tx1"/>
                </a:solidFill>
                <a:latin typeface="Times New Roman" pitchFamily="18" charset="0"/>
                <a:cs typeface="Times New Roman" pitchFamily="18" charset="0"/>
              </a:rPr>
              <a:t> </a:t>
            </a:r>
          </a:p>
          <a:p>
            <a:pPr algn="just"/>
            <a:r>
              <a:rPr lang="en-GB" sz="2400" b="1" i="1" dirty="0">
                <a:solidFill>
                  <a:schemeClr val="tx1"/>
                </a:solidFill>
                <a:latin typeface="Times New Roman" pitchFamily="18" charset="0"/>
                <a:cs typeface="Times New Roman" pitchFamily="18" charset="0"/>
              </a:rPr>
              <a:t>First part</a:t>
            </a:r>
            <a:r>
              <a:rPr lang="en-GB" sz="2400" dirty="0">
                <a:solidFill>
                  <a:schemeClr val="tx1"/>
                </a:solidFill>
                <a:latin typeface="Times New Roman" pitchFamily="18" charset="0"/>
                <a:cs typeface="Times New Roman" pitchFamily="18" charset="0"/>
              </a:rPr>
              <a:t> of plan has included sources of funds such as bank loan, crowd funding and angel investors. </a:t>
            </a:r>
          </a:p>
          <a:p>
            <a:pPr algn="just"/>
            <a:r>
              <a:rPr lang="en-GB" sz="2400" dirty="0">
                <a:solidFill>
                  <a:schemeClr val="tx1"/>
                </a:solidFill>
                <a:latin typeface="Times New Roman" pitchFamily="18" charset="0"/>
                <a:cs typeface="Times New Roman" pitchFamily="18" charset="0"/>
              </a:rPr>
              <a:t>Company can opt for any of the sources as per requirements of business. </a:t>
            </a:r>
            <a:endParaRPr lang="en-IN" sz="2400" dirty="0">
              <a:solidFill>
                <a:schemeClr val="tx1"/>
              </a:solidFill>
              <a:latin typeface="Times New Roman" pitchFamily="18" charset="0"/>
              <a:cs typeface="Times New Roman" pitchFamily="18" charset="0"/>
            </a:endParaRPr>
          </a:p>
        </p:txBody>
      </p:sp>
      <p:pic>
        <p:nvPicPr>
          <p:cNvPr id="4" name="Picture 3" descr="download (5).jpg"/>
          <p:cNvPicPr>
            <a:picLocks noChangeAspect="1"/>
          </p:cNvPicPr>
          <p:nvPr/>
        </p:nvPicPr>
        <p:blipFill>
          <a:blip r:embed="rId3" cstate="print"/>
          <a:stretch>
            <a:fillRect/>
          </a:stretch>
        </p:blipFill>
        <p:spPr>
          <a:xfrm>
            <a:off x="2655595" y="4500570"/>
            <a:ext cx="3832810" cy="173674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Sales Projection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92063400"/>
              </p:ext>
            </p:extLst>
          </p:nvPr>
        </p:nvGraphicFramePr>
        <p:xfrm>
          <a:off x="514380" y="1916831"/>
          <a:ext cx="8115240" cy="4392489"/>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399032"/>
          </a:xfrm>
        </p:spPr>
        <p:txBody>
          <a:bodyPr>
            <a:normAutofit/>
          </a:bodyPr>
          <a:lstStyle/>
          <a:p>
            <a:r>
              <a:rPr lang="en-US" sz="3200" b="1">
                <a:solidFill>
                  <a:schemeClr val="tx1"/>
                </a:solidFill>
                <a:latin typeface="Times New Roman" pitchFamily="18" charset="0"/>
                <a:cs typeface="Times New Roman" pitchFamily="18" charset="0"/>
              </a:rPr>
              <a:t>Cash Flow Statement</a:t>
            </a:r>
            <a:endParaRPr lang="en-US" sz="3200" b="1" dirty="0">
              <a:solidFill>
                <a:schemeClr val="tx1"/>
              </a:solidFill>
              <a:latin typeface="Times New Roman" pitchFamily="18" charset="0"/>
              <a:cs typeface="Times New Roman" pitchFamily="18" charset="0"/>
            </a:endParaRPr>
          </a:p>
        </p:txBody>
      </p:sp>
      <p:graphicFrame>
        <p:nvGraphicFramePr>
          <p:cNvPr id="4" name="Table 3">
            <a:extLst>
              <a:ext uri="{FF2B5EF4-FFF2-40B4-BE49-F238E27FC236}">
                <a16:creationId xmlns:a16="http://schemas.microsoft.com/office/drawing/2014/main" id="{AA6477BE-08CE-4193-A6E8-F8D4BCC7D401}"/>
              </a:ext>
            </a:extLst>
          </p:cNvPr>
          <p:cNvGraphicFramePr/>
          <p:nvPr>
            <p:extLst>
              <p:ext uri="{D42A27DB-BD31-4B8C-83A1-F6EECF244321}">
                <p14:modId xmlns:p14="http://schemas.microsoft.com/office/powerpoint/2010/main" val="919496139"/>
              </p:ext>
            </p:extLst>
          </p:nvPr>
        </p:nvGraphicFramePr>
        <p:xfrm>
          <a:off x="2447764" y="1846263"/>
          <a:ext cx="4248472" cy="4391048"/>
        </p:xfrm>
        <a:graphic>
          <a:graphicData uri="http://schemas.openxmlformats.org/drawingml/2006/table">
            <a:tbl>
              <a:tblPr firstRow="1" firstCol="1" bandRow="1">
                <a:tableStyleId>{5C22544A-7EE6-4342-B048-85BDC9FD1C3A}</a:tableStyleId>
              </a:tblPr>
              <a:tblGrid>
                <a:gridCol w="2799545">
                  <a:extLst>
                    <a:ext uri="{9D8B030D-6E8A-4147-A177-3AD203B41FA5}">
                      <a16:colId xmlns:a16="http://schemas.microsoft.com/office/drawing/2014/main" val="3433044953"/>
                    </a:ext>
                  </a:extLst>
                </a:gridCol>
                <a:gridCol w="1448927">
                  <a:extLst>
                    <a:ext uri="{9D8B030D-6E8A-4147-A177-3AD203B41FA5}">
                      <a16:colId xmlns:a16="http://schemas.microsoft.com/office/drawing/2014/main" val="1796230886"/>
                    </a:ext>
                  </a:extLst>
                </a:gridCol>
              </a:tblGrid>
              <a:tr h="201608">
                <a:tc>
                  <a:txBody>
                    <a:bodyPr/>
                    <a:lstStyle/>
                    <a:p>
                      <a:pPr marL="64008" marR="0" algn="l" fontAlgn="ctr">
                        <a:spcBef>
                          <a:spcPts val="0"/>
                        </a:spcBef>
                        <a:spcAft>
                          <a:spcPts val="0"/>
                        </a:spcAft>
                      </a:pPr>
                      <a:r>
                        <a:rPr lang="en-US" sz="900" u="none" strike="noStrike" spc="40" dirty="0">
                          <a:effectLst/>
                        </a:rPr>
                        <a:t>Particular</a:t>
                      </a:r>
                      <a:endParaRPr lang="en-US" sz="1600" b="0" i="0" u="none" strike="noStrike" dirty="0">
                        <a:effectLst/>
                        <a:latin typeface="Arial" panose="020B0604020202020204" pitchFamily="34" charset="0"/>
                      </a:endParaRPr>
                    </a:p>
                  </a:txBody>
                  <a:tcPr marL="8577" marR="8577" marT="8577" marB="0" anchor="ctr"/>
                </a:tc>
                <a:tc>
                  <a:txBody>
                    <a:bodyPr/>
                    <a:lstStyle/>
                    <a:p>
                      <a:pPr marL="64008" marR="0" algn="l" fontAlgn="ctr">
                        <a:spcBef>
                          <a:spcPts val="0"/>
                        </a:spcBef>
                        <a:spcAft>
                          <a:spcPts val="0"/>
                        </a:spcAft>
                      </a:pPr>
                      <a:r>
                        <a:rPr lang="en-US" sz="900" u="none" strike="noStrike">
                          <a:effectLst/>
                        </a:rPr>
                        <a:t>Amounts</a:t>
                      </a:r>
                      <a:endParaRPr lang="en-US" sz="1600" b="0" i="0" u="none" strike="noStrike">
                        <a:effectLst/>
                        <a:latin typeface="Arial" panose="020B0604020202020204" pitchFamily="34" charset="0"/>
                      </a:endParaRPr>
                    </a:p>
                  </a:txBody>
                  <a:tcPr marL="8577" marR="8577" marT="8577" marB="0" anchor="ctr"/>
                </a:tc>
                <a:extLst>
                  <a:ext uri="{0D108BD9-81ED-4DB2-BD59-A6C34878D82A}">
                    <a16:rowId xmlns:a16="http://schemas.microsoft.com/office/drawing/2014/main" val="3941982450"/>
                  </a:ext>
                </a:extLst>
              </a:tr>
              <a:tr h="205976">
                <a:tc>
                  <a:txBody>
                    <a:bodyPr/>
                    <a:lstStyle/>
                    <a:p>
                      <a:pPr marL="64008" marR="0" algn="l" fontAlgn="t">
                        <a:spcBef>
                          <a:spcPts val="0"/>
                        </a:spcBef>
                        <a:spcAft>
                          <a:spcPts val="0"/>
                        </a:spcAft>
                      </a:pPr>
                      <a:r>
                        <a:rPr lang="en-US" sz="900" u="none" strike="noStrike">
                          <a:effectLst/>
                        </a:rPr>
                        <a:t>Operating Activities</a:t>
                      </a:r>
                      <a:endParaRPr lang="en-US" sz="1600" b="0" i="0" u="none" strike="noStrike">
                        <a:effectLst/>
                        <a:latin typeface="Arial" panose="020B0604020202020204" pitchFamily="34" charset="0"/>
                      </a:endParaRPr>
                    </a:p>
                  </a:txBody>
                  <a:tcPr marL="8577" marR="8577" marT="8577" marB="0"/>
                </a:tc>
                <a:tc>
                  <a:txBody>
                    <a:bodyPr/>
                    <a:lstStyle/>
                    <a:p>
                      <a:pPr marL="0" marR="0" algn="r" fontAlgn="t">
                        <a:spcBef>
                          <a:spcPts val="0"/>
                        </a:spcBef>
                        <a:spcAft>
                          <a:spcPts val="0"/>
                        </a:spcAft>
                      </a:pPr>
                      <a:r>
                        <a:rPr lang="en-US" sz="900" u="none" strike="noStrike" dirty="0">
                          <a:effectLst/>
                        </a:rPr>
                        <a:t> -</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406016957"/>
                  </a:ext>
                </a:extLst>
              </a:tr>
              <a:tr h="196614">
                <a:tc>
                  <a:txBody>
                    <a:bodyPr/>
                    <a:lstStyle/>
                    <a:p>
                      <a:pPr marL="64008" marR="0" algn="l" fontAlgn="t">
                        <a:spcBef>
                          <a:spcPts val="0"/>
                        </a:spcBef>
                        <a:spcAft>
                          <a:spcPts val="0"/>
                        </a:spcAft>
                      </a:pPr>
                      <a:r>
                        <a:rPr lang="en-US" sz="900" u="none" strike="noStrike" spc="-20">
                          <a:effectLst/>
                        </a:rPr>
                        <a:t>Sales receipts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23265" algn="r"/>
                        </a:tabLst>
                      </a:pPr>
                      <a:r>
                        <a:rPr lang="en-US" sz="900" u="none" strike="noStrike" dirty="0">
                          <a:effectLst/>
                        </a:rPr>
                        <a:t>£ </a:t>
                      </a:r>
                      <a:r>
                        <a:rPr lang="en-US" sz="900" u="none" strike="noStrike" spc="-10" dirty="0">
                          <a:effectLst/>
                        </a:rPr>
                        <a:t>15,000.00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32943507"/>
                  </a:ext>
                </a:extLst>
              </a:tr>
              <a:tr h="200984">
                <a:tc>
                  <a:txBody>
                    <a:bodyPr/>
                    <a:lstStyle/>
                    <a:p>
                      <a:pPr marL="64008" marR="0" algn="l" fontAlgn="t">
                        <a:spcBef>
                          <a:spcPts val="0"/>
                        </a:spcBef>
                        <a:spcAft>
                          <a:spcPts val="0"/>
                        </a:spcAft>
                      </a:pPr>
                      <a:r>
                        <a:rPr lang="en-US" sz="900" u="none" strike="noStrike" spc="-10">
                          <a:effectLst/>
                        </a:rPr>
                        <a:t>Other receipts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51840" algn="r"/>
                        </a:tabLst>
                      </a:pPr>
                      <a:r>
                        <a:rPr lang="en-US" sz="900" u="none" strike="noStrike" dirty="0">
                          <a:effectLst/>
                        </a:rPr>
                        <a:t>£ 4,000.00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986999638"/>
                  </a:ext>
                </a:extLst>
              </a:tr>
              <a:tr h="192245">
                <a:tc>
                  <a:txBody>
                    <a:bodyPr/>
                    <a:lstStyle/>
                    <a:p>
                      <a:pPr marL="64008" marR="0" algn="l" fontAlgn="t">
                        <a:spcBef>
                          <a:spcPts val="0"/>
                        </a:spcBef>
                        <a:spcAft>
                          <a:spcPts val="0"/>
                        </a:spcAft>
                      </a:pPr>
                      <a:r>
                        <a:rPr lang="en-US" sz="900" u="none" strike="noStrike">
                          <a:effectLst/>
                        </a:rPr>
                        <a:t>Payments for products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32790" algn="r"/>
                        </a:tabLst>
                      </a:pPr>
                      <a:r>
                        <a:rPr lang="en-US" sz="900" u="none" strike="noStrike" dirty="0">
                          <a:effectLst/>
                        </a:rPr>
                        <a:t>£ 4,000.00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472117518"/>
                  </a:ext>
                </a:extLst>
              </a:tr>
              <a:tr h="196614">
                <a:tc>
                  <a:txBody>
                    <a:bodyPr/>
                    <a:lstStyle/>
                    <a:p>
                      <a:pPr marL="64008" marR="0" algn="l" fontAlgn="t">
                        <a:spcBef>
                          <a:spcPts val="0"/>
                        </a:spcBef>
                        <a:spcAft>
                          <a:spcPts val="0"/>
                        </a:spcAft>
                      </a:pPr>
                      <a:r>
                        <a:rPr lang="en-US" sz="900" u="none" strike="noStrike" spc="-10">
                          <a:effectLst/>
                        </a:rPr>
                        <a:t>Operational expenses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32790" algn="r"/>
                        </a:tabLst>
                      </a:pPr>
                      <a:r>
                        <a:rPr lang="en-US" sz="900" u="none" strike="noStrike" dirty="0">
                          <a:effectLst/>
                        </a:rPr>
                        <a:t>£ 1,500.00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944645839"/>
                  </a:ext>
                </a:extLst>
              </a:tr>
              <a:tr h="205976">
                <a:tc>
                  <a:txBody>
                    <a:bodyPr/>
                    <a:lstStyle/>
                    <a:p>
                      <a:pPr marL="64008" marR="0" algn="l" fontAlgn="t">
                        <a:spcBef>
                          <a:spcPts val="0"/>
                        </a:spcBef>
                        <a:spcAft>
                          <a:spcPts val="0"/>
                        </a:spcAft>
                      </a:pPr>
                      <a:r>
                        <a:rPr lang="en-US" sz="900" u="none" strike="noStrike">
                          <a:effectLst/>
                        </a:rPr>
                        <a:t>Taxes paid</a:t>
                      </a:r>
                      <a:endParaRPr lang="en-US" sz="1600" b="0" i="0" u="none" strike="noStrike">
                        <a:effectLst/>
                        <a:latin typeface="Arial" panose="020B0604020202020204" pitchFamily="34" charset="0"/>
                      </a:endParaRPr>
                    </a:p>
                  </a:txBody>
                  <a:tcPr marL="8577" marR="8577" marT="8577" marB="0"/>
                </a:tc>
                <a:tc>
                  <a:txBody>
                    <a:bodyPr/>
                    <a:lstStyle/>
                    <a:p>
                      <a:pPr marL="64008" marR="0" algn="r" fontAlgn="ctr">
                        <a:spcBef>
                          <a:spcPts val="0"/>
                        </a:spcBef>
                        <a:spcAft>
                          <a:spcPts val="0"/>
                        </a:spcAft>
                        <a:tabLst>
                          <a:tab pos="761365" algn="r"/>
                        </a:tabLst>
                      </a:pPr>
                      <a:r>
                        <a:rPr lang="en-US" sz="900" u="none" strike="noStrike" dirty="0">
                          <a:effectLst/>
                        </a:rPr>
                        <a:t>£ 500.00</a:t>
                      </a:r>
                      <a:endParaRPr lang="en-US" sz="1600" b="0" i="0" u="none" strike="noStrike" dirty="0">
                        <a:effectLst/>
                        <a:latin typeface="Arial" panose="020B0604020202020204" pitchFamily="34" charset="0"/>
                      </a:endParaRPr>
                    </a:p>
                  </a:txBody>
                  <a:tcPr marL="8577" marR="8577" marT="8577" marB="0" anchor="ctr"/>
                </a:tc>
                <a:extLst>
                  <a:ext uri="{0D108BD9-81ED-4DB2-BD59-A6C34878D82A}">
                    <a16:rowId xmlns:a16="http://schemas.microsoft.com/office/drawing/2014/main" val="845016972"/>
                  </a:ext>
                </a:extLst>
              </a:tr>
              <a:tr h="187252">
                <a:tc>
                  <a:txBody>
                    <a:bodyPr/>
                    <a:lstStyle/>
                    <a:p>
                      <a:pPr marL="64008" marR="0" algn="l" fontAlgn="t">
                        <a:spcBef>
                          <a:spcPts val="0"/>
                        </a:spcBef>
                        <a:spcAft>
                          <a:spcPts val="0"/>
                        </a:spcAft>
                      </a:pPr>
                      <a:r>
                        <a:rPr lang="en-US" sz="900" u="none" strike="noStrike">
                          <a:effectLst/>
                        </a:rPr>
                        <a:t>Extraordinary Items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51840" algn="r"/>
                        </a:tabLst>
                      </a:pPr>
                      <a:r>
                        <a:rPr lang="en-US" sz="900" u="none" strike="noStrike" dirty="0">
                          <a:effectLst/>
                        </a:rPr>
                        <a:t>£ 3,000.00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612635862"/>
                  </a:ext>
                </a:extLst>
              </a:tr>
              <a:tr h="200984">
                <a:tc>
                  <a:txBody>
                    <a:bodyPr/>
                    <a:lstStyle/>
                    <a:p>
                      <a:pPr marL="64008" marR="0" algn="l" fontAlgn="t">
                        <a:spcBef>
                          <a:spcPts val="0"/>
                        </a:spcBef>
                        <a:spcAft>
                          <a:spcPts val="0"/>
                        </a:spcAft>
                      </a:pPr>
                      <a:r>
                        <a:rPr lang="en-US" sz="900" u="none" strike="noStrike">
                          <a:effectLst/>
                        </a:rPr>
                        <a:t>Net cash flow from operating activities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23265" algn="r"/>
                        </a:tabLst>
                      </a:pPr>
                      <a:r>
                        <a:rPr lang="en-US" sz="900" u="none" strike="noStrike" dirty="0">
                          <a:effectLst/>
                        </a:rPr>
                        <a:t>£ 16,000.00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207657844"/>
                  </a:ext>
                </a:extLst>
              </a:tr>
              <a:tr h="201608">
                <a:tc>
                  <a:txBody>
                    <a:bodyPr/>
                    <a:lstStyle/>
                    <a:p>
                      <a:pPr marL="64008" marR="0" algn="l" fontAlgn="ctr">
                        <a:spcBef>
                          <a:spcPts val="0"/>
                        </a:spcBef>
                        <a:spcAft>
                          <a:spcPts val="0"/>
                        </a:spcAft>
                      </a:pPr>
                      <a:r>
                        <a:rPr lang="en-US" sz="900" u="none" strike="noStrike">
                          <a:effectLst/>
                        </a:rPr>
                        <a:t>Investing Activities</a:t>
                      </a:r>
                      <a:endParaRPr lang="en-US" sz="1600" b="0" i="0" u="none" strike="noStrike">
                        <a:effectLst/>
                        <a:latin typeface="Arial" panose="020B0604020202020204" pitchFamily="34" charset="0"/>
                      </a:endParaRPr>
                    </a:p>
                  </a:txBody>
                  <a:tcPr marL="8577" marR="8577" marT="8577" marB="0" anchor="ctr"/>
                </a:tc>
                <a:tc>
                  <a:txBody>
                    <a:bodyPr/>
                    <a:lstStyle/>
                    <a:p>
                      <a:pPr marL="0" marR="0" algn="r" fontAlgn="t">
                        <a:spcBef>
                          <a:spcPts val="0"/>
                        </a:spcBef>
                        <a:spcAft>
                          <a:spcPts val="0"/>
                        </a:spcAft>
                      </a:pPr>
                      <a:r>
                        <a:rPr lang="en-US" sz="900" u="none" strike="noStrike" dirty="0">
                          <a:effectLst/>
                        </a:rPr>
                        <a:t>- </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43479255"/>
                  </a:ext>
                </a:extLst>
              </a:tr>
              <a:tr h="191620">
                <a:tc>
                  <a:txBody>
                    <a:bodyPr/>
                    <a:lstStyle/>
                    <a:p>
                      <a:pPr marL="64008" marR="0" algn="l" fontAlgn="t">
                        <a:spcBef>
                          <a:spcPts val="0"/>
                        </a:spcBef>
                        <a:spcAft>
                          <a:spcPts val="0"/>
                        </a:spcAft>
                      </a:pPr>
                      <a:r>
                        <a:rPr lang="en-US" sz="900" u="none" strike="noStrike" spc="-10">
                          <a:effectLst/>
                        </a:rPr>
                        <a:t>Purchase of fixed assets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42315" algn="r"/>
                        </a:tabLst>
                      </a:pPr>
                      <a:r>
                        <a:rPr lang="en-US" sz="900" u="none" strike="noStrike" dirty="0">
                          <a:effectLst/>
                        </a:rPr>
                        <a:t>£ </a:t>
                      </a:r>
                      <a:r>
                        <a:rPr lang="en-US" sz="900" u="none" strike="noStrike" spc="-25" dirty="0">
                          <a:effectLst/>
                        </a:rPr>
                        <a:t>75,000.00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3431237899"/>
                  </a:ext>
                </a:extLst>
              </a:tr>
              <a:tr h="201608">
                <a:tc>
                  <a:txBody>
                    <a:bodyPr/>
                    <a:lstStyle/>
                    <a:p>
                      <a:pPr marL="64008" marR="0" algn="l" fontAlgn="t">
                        <a:spcBef>
                          <a:spcPts val="0"/>
                        </a:spcBef>
                        <a:spcAft>
                          <a:spcPts val="0"/>
                        </a:spcAft>
                      </a:pPr>
                      <a:r>
                        <a:rPr lang="en-US" sz="900" u="none" strike="noStrike">
                          <a:effectLst/>
                        </a:rPr>
                        <a:t>Interest received</a:t>
                      </a:r>
                      <a:endParaRPr lang="en-US" sz="1600" b="0" i="0" u="none" strike="noStrike">
                        <a:effectLst/>
                        <a:latin typeface="Arial" panose="020B0604020202020204" pitchFamily="34" charset="0"/>
                      </a:endParaRPr>
                    </a:p>
                  </a:txBody>
                  <a:tcPr marL="8577" marR="8577" marT="8577" marB="0"/>
                </a:tc>
                <a:tc>
                  <a:txBody>
                    <a:bodyPr/>
                    <a:lstStyle/>
                    <a:p>
                      <a:pPr marL="64008" marR="0" algn="r" fontAlgn="ctr">
                        <a:spcBef>
                          <a:spcPts val="0"/>
                        </a:spcBef>
                        <a:spcAft>
                          <a:spcPts val="0"/>
                        </a:spcAft>
                        <a:tabLst>
                          <a:tab pos="751840" algn="r"/>
                        </a:tabLst>
                      </a:pPr>
                      <a:r>
                        <a:rPr lang="en-US" sz="900" u="none" strike="noStrike" dirty="0">
                          <a:effectLst/>
                        </a:rPr>
                        <a:t>£ 1,000.00</a:t>
                      </a:r>
                      <a:endParaRPr lang="en-US" sz="1600" b="0" i="0" u="none" strike="noStrike" dirty="0">
                        <a:effectLst/>
                        <a:latin typeface="Arial" panose="020B0604020202020204" pitchFamily="34" charset="0"/>
                      </a:endParaRPr>
                    </a:p>
                  </a:txBody>
                  <a:tcPr marL="8577" marR="8577" marT="8577" marB="0" anchor="ctr"/>
                </a:tc>
                <a:extLst>
                  <a:ext uri="{0D108BD9-81ED-4DB2-BD59-A6C34878D82A}">
                    <a16:rowId xmlns:a16="http://schemas.microsoft.com/office/drawing/2014/main" val="4286758090"/>
                  </a:ext>
                </a:extLst>
              </a:tr>
              <a:tr h="196614">
                <a:tc>
                  <a:txBody>
                    <a:bodyPr/>
                    <a:lstStyle/>
                    <a:p>
                      <a:pPr marL="64008" marR="0" algn="l" fontAlgn="t">
                        <a:spcBef>
                          <a:spcPts val="0"/>
                        </a:spcBef>
                        <a:spcAft>
                          <a:spcPts val="0"/>
                        </a:spcAft>
                      </a:pPr>
                      <a:r>
                        <a:rPr lang="en-US" sz="900" u="none" strike="noStrike">
                          <a:effectLst/>
                        </a:rPr>
                        <a:t>Net cash flow from investing activities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42315" algn="r"/>
                        </a:tabLst>
                      </a:pPr>
                      <a:r>
                        <a:rPr lang="en-US" sz="900" u="none" strike="noStrike" dirty="0">
                          <a:effectLst/>
                        </a:rPr>
                        <a:t>£ </a:t>
                      </a:r>
                      <a:r>
                        <a:rPr lang="en-US" sz="900" u="none" strike="noStrike" spc="-25" dirty="0">
                          <a:effectLst/>
                        </a:rPr>
                        <a:t>74,000.00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2303167800"/>
                  </a:ext>
                </a:extLst>
              </a:tr>
              <a:tr h="205976">
                <a:tc>
                  <a:txBody>
                    <a:bodyPr/>
                    <a:lstStyle/>
                    <a:p>
                      <a:pPr marL="64008" marR="0" algn="l" fontAlgn="t">
                        <a:spcBef>
                          <a:spcPts val="0"/>
                        </a:spcBef>
                        <a:spcAft>
                          <a:spcPts val="0"/>
                        </a:spcAft>
                      </a:pPr>
                      <a:r>
                        <a:rPr lang="en-US" sz="900" u="none" strike="noStrike" spc="10">
                          <a:effectLst/>
                        </a:rPr>
                        <a:t>Financing activities</a:t>
                      </a:r>
                      <a:endParaRPr lang="en-US" sz="1600" b="0" i="0" u="none" strike="noStrike">
                        <a:effectLst/>
                        <a:latin typeface="Arial" panose="020B0604020202020204" pitchFamily="34" charset="0"/>
                      </a:endParaRPr>
                    </a:p>
                  </a:txBody>
                  <a:tcPr marL="8577" marR="8577" marT="8577" marB="0"/>
                </a:tc>
                <a:tc>
                  <a:txBody>
                    <a:bodyPr/>
                    <a:lstStyle/>
                    <a:p>
                      <a:pPr marL="0" marR="0" algn="r" fontAlgn="t">
                        <a:spcBef>
                          <a:spcPts val="0"/>
                        </a:spcBef>
                        <a:spcAft>
                          <a:spcPts val="0"/>
                        </a:spcAft>
                      </a:pPr>
                      <a:r>
                        <a:rPr lang="en-US" sz="900" u="none" strike="noStrike">
                          <a:effectLst/>
                        </a:rPr>
                        <a:t> </a:t>
                      </a:r>
                      <a:endParaRPr lang="en-US" sz="1600" b="0" i="0" u="none" strike="noStrike">
                        <a:effectLst/>
                        <a:latin typeface="Arial" panose="020B0604020202020204" pitchFamily="34" charset="0"/>
                      </a:endParaRPr>
                    </a:p>
                  </a:txBody>
                  <a:tcPr marL="8577" marR="8577" marT="8577" marB="0"/>
                </a:tc>
                <a:extLst>
                  <a:ext uri="{0D108BD9-81ED-4DB2-BD59-A6C34878D82A}">
                    <a16:rowId xmlns:a16="http://schemas.microsoft.com/office/drawing/2014/main" val="487524599"/>
                  </a:ext>
                </a:extLst>
              </a:tr>
              <a:tr h="196614">
                <a:tc>
                  <a:txBody>
                    <a:bodyPr/>
                    <a:lstStyle/>
                    <a:p>
                      <a:pPr marL="64008" marR="0" algn="l" fontAlgn="t">
                        <a:spcBef>
                          <a:spcPts val="0"/>
                        </a:spcBef>
                        <a:spcAft>
                          <a:spcPts val="0"/>
                        </a:spcAft>
                      </a:pPr>
                      <a:r>
                        <a:rPr lang="en-US" sz="900" u="none" strike="noStrike" spc="20">
                          <a:effectLst/>
                        </a:rPr>
                        <a:t>Long-term borrowing</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23265" algn="r"/>
                        </a:tabLst>
                      </a:pPr>
                      <a:r>
                        <a:rPr lang="en-US" sz="900" u="none" strike="noStrike" dirty="0">
                          <a:effectLst/>
                        </a:rPr>
                        <a:t>£ </a:t>
                      </a:r>
                      <a:r>
                        <a:rPr lang="en-US" sz="900" u="none" strike="noStrike" spc="-15" dirty="0">
                          <a:effectLst/>
                        </a:rPr>
                        <a:t>50,000.00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2816920288"/>
                  </a:ext>
                </a:extLst>
              </a:tr>
              <a:tr h="200984">
                <a:tc>
                  <a:txBody>
                    <a:bodyPr/>
                    <a:lstStyle/>
                    <a:p>
                      <a:pPr marL="64008" marR="0" algn="l" fontAlgn="t">
                        <a:spcBef>
                          <a:spcPts val="0"/>
                        </a:spcBef>
                        <a:spcAft>
                          <a:spcPts val="0"/>
                        </a:spcAft>
                      </a:pPr>
                      <a:r>
                        <a:rPr lang="en-US" sz="900" u="none" strike="noStrike">
                          <a:effectLst/>
                        </a:rPr>
                        <a:t>Short-term borrowing</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51840" algn="r"/>
                        </a:tabLst>
                      </a:pPr>
                      <a:r>
                        <a:rPr lang="en-US" sz="900" u="none" strike="noStrike" dirty="0">
                          <a:effectLst/>
                        </a:rPr>
                        <a:t>£ 3,000.00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486174160"/>
                  </a:ext>
                </a:extLst>
              </a:tr>
              <a:tr h="192245">
                <a:tc>
                  <a:txBody>
                    <a:bodyPr/>
                    <a:lstStyle/>
                    <a:p>
                      <a:pPr marL="64008" marR="0" algn="l" fontAlgn="t">
                        <a:spcBef>
                          <a:spcPts val="0"/>
                        </a:spcBef>
                        <a:spcAft>
                          <a:spcPts val="0"/>
                        </a:spcAft>
                      </a:pPr>
                      <a:r>
                        <a:rPr lang="en-US" sz="900" u="none" strike="noStrike">
                          <a:effectLst/>
                        </a:rPr>
                        <a:t>Equity Issued</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23265" algn="r"/>
                        </a:tabLst>
                      </a:pPr>
                      <a:r>
                        <a:rPr lang="en-US" sz="900" u="none" strike="noStrike" dirty="0">
                          <a:effectLst/>
                        </a:rPr>
                        <a:t>£ </a:t>
                      </a:r>
                      <a:r>
                        <a:rPr lang="en-US" sz="900" u="none" strike="noStrike" spc="-10" dirty="0">
                          <a:effectLst/>
                        </a:rPr>
                        <a:t>10,000.00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599289563"/>
                  </a:ext>
                </a:extLst>
              </a:tr>
              <a:tr h="196614">
                <a:tc>
                  <a:txBody>
                    <a:bodyPr/>
                    <a:lstStyle/>
                    <a:p>
                      <a:pPr marL="64008" marR="0" algn="l" fontAlgn="t">
                        <a:spcBef>
                          <a:spcPts val="0"/>
                        </a:spcBef>
                        <a:spcAft>
                          <a:spcPts val="0"/>
                        </a:spcAft>
                      </a:pPr>
                      <a:r>
                        <a:rPr lang="en-US" sz="900" u="none" strike="noStrike">
                          <a:effectLst/>
                        </a:rPr>
                        <a:t>Investment made</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32790" algn="r"/>
                        </a:tabLst>
                      </a:pPr>
                      <a:r>
                        <a:rPr lang="en-US" sz="900" u="none" strike="noStrike" dirty="0">
                          <a:effectLst/>
                        </a:rPr>
                        <a:t>£ 2,000.00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986500126"/>
                  </a:ext>
                </a:extLst>
              </a:tr>
              <a:tr h="205976">
                <a:tc>
                  <a:txBody>
                    <a:bodyPr/>
                    <a:lstStyle/>
                    <a:p>
                      <a:pPr marL="64008" marR="0" algn="l" fontAlgn="t">
                        <a:spcBef>
                          <a:spcPts val="0"/>
                        </a:spcBef>
                        <a:spcAft>
                          <a:spcPts val="0"/>
                        </a:spcAft>
                      </a:pPr>
                      <a:r>
                        <a:rPr lang="en-US" sz="900" u="none" strike="noStrike">
                          <a:effectLst/>
                        </a:rPr>
                        <a:t>Net cash flow from financing activities</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23265" algn="r"/>
                        </a:tabLst>
                      </a:pPr>
                      <a:r>
                        <a:rPr lang="en-US" sz="900" u="none" strike="noStrike" dirty="0">
                          <a:effectLst/>
                        </a:rPr>
                        <a:t>£ </a:t>
                      </a:r>
                      <a:r>
                        <a:rPr lang="en-US" sz="900" u="none" strike="noStrike" spc="-20" dirty="0">
                          <a:effectLst/>
                        </a:rPr>
                        <a:t>61,000.00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204786707"/>
                  </a:ext>
                </a:extLst>
              </a:tr>
              <a:tr h="196614">
                <a:tc>
                  <a:txBody>
                    <a:bodyPr/>
                    <a:lstStyle/>
                    <a:p>
                      <a:pPr marL="64008" marR="0" algn="l" fontAlgn="t">
                        <a:spcBef>
                          <a:spcPts val="0"/>
                        </a:spcBef>
                        <a:spcAft>
                          <a:spcPts val="0"/>
                        </a:spcAft>
                      </a:pPr>
                      <a:r>
                        <a:rPr lang="en-US" sz="900" u="none" strike="noStrike">
                          <a:effectLst/>
                        </a:rPr>
                        <a:t>Net increase/decrease in cash</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51840" algn="r"/>
                        </a:tabLst>
                      </a:pPr>
                      <a:r>
                        <a:rPr lang="en-US" sz="900" u="none" strike="noStrike" dirty="0">
                          <a:effectLst/>
                        </a:rPr>
                        <a:t>£ 3.000.00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609321368"/>
                  </a:ext>
                </a:extLst>
              </a:tr>
              <a:tr h="205976">
                <a:tc>
                  <a:txBody>
                    <a:bodyPr/>
                    <a:lstStyle/>
                    <a:p>
                      <a:pPr marL="64008" marR="0" algn="l" fontAlgn="ctr">
                        <a:spcBef>
                          <a:spcPts val="0"/>
                        </a:spcBef>
                        <a:spcAft>
                          <a:spcPts val="0"/>
                        </a:spcAft>
                      </a:pPr>
                      <a:r>
                        <a:rPr lang="en-US" sz="900" u="none" strike="noStrike" spc="-10">
                          <a:effectLst/>
                        </a:rPr>
                        <a:t>Opening balance of cash</a:t>
                      </a:r>
                      <a:endParaRPr lang="en-US" sz="1600" b="0" i="0" u="none" strike="noStrike">
                        <a:effectLst/>
                        <a:latin typeface="Arial" panose="020B0604020202020204" pitchFamily="34" charset="0"/>
                      </a:endParaRPr>
                    </a:p>
                  </a:txBody>
                  <a:tcPr marL="8577" marR="8577" marT="8577" marB="0" anchor="ctr"/>
                </a:tc>
                <a:tc>
                  <a:txBody>
                    <a:bodyPr/>
                    <a:lstStyle/>
                    <a:p>
                      <a:pPr marL="64008" marR="0" algn="r" fontAlgn="ctr">
                        <a:spcBef>
                          <a:spcPts val="0"/>
                        </a:spcBef>
                        <a:spcAft>
                          <a:spcPts val="0"/>
                        </a:spcAft>
                        <a:tabLst>
                          <a:tab pos="737870" algn="r"/>
                        </a:tabLst>
                      </a:pPr>
                      <a:r>
                        <a:rPr lang="en-US" sz="900" u="none" strike="noStrike" dirty="0">
                          <a:effectLst/>
                        </a:rPr>
                        <a:t>	-</a:t>
                      </a:r>
                      <a:endParaRPr lang="en-US" sz="1600" b="0" i="0" u="none" strike="noStrike" dirty="0">
                        <a:effectLst/>
                        <a:latin typeface="Arial" panose="020B0604020202020204" pitchFamily="34" charset="0"/>
                      </a:endParaRPr>
                    </a:p>
                  </a:txBody>
                  <a:tcPr marL="8577" marR="8577" marT="8577" marB="0" anchor="ctr"/>
                </a:tc>
                <a:extLst>
                  <a:ext uri="{0D108BD9-81ED-4DB2-BD59-A6C34878D82A}">
                    <a16:rowId xmlns:a16="http://schemas.microsoft.com/office/drawing/2014/main" val="2706865132"/>
                  </a:ext>
                </a:extLst>
              </a:tr>
              <a:tr h="210346">
                <a:tc>
                  <a:txBody>
                    <a:bodyPr/>
                    <a:lstStyle/>
                    <a:p>
                      <a:pPr marL="64008" marR="0" algn="l" fontAlgn="t">
                        <a:spcBef>
                          <a:spcPts val="0"/>
                        </a:spcBef>
                        <a:spcAft>
                          <a:spcPts val="0"/>
                        </a:spcAft>
                      </a:pPr>
                      <a:r>
                        <a:rPr lang="en-US" sz="900" u="none" strike="noStrike">
                          <a:effectLst/>
                        </a:rPr>
                        <a:t>Closing balance of cash</a:t>
                      </a:r>
                      <a:endParaRPr lang="en-US" sz="1600" b="0" i="0" u="none" strike="noStrike">
                        <a:effectLst/>
                        <a:latin typeface="Arial" panose="020B0604020202020204" pitchFamily="34" charset="0"/>
                      </a:endParaRPr>
                    </a:p>
                  </a:txBody>
                  <a:tcPr marL="8577" marR="8577" marT="8577" marB="0"/>
                </a:tc>
                <a:tc>
                  <a:txBody>
                    <a:bodyPr/>
                    <a:lstStyle/>
                    <a:p>
                      <a:pPr marL="64008" marR="0" algn="r" fontAlgn="t">
                        <a:spcBef>
                          <a:spcPts val="0"/>
                        </a:spcBef>
                        <a:spcAft>
                          <a:spcPts val="0"/>
                        </a:spcAft>
                        <a:tabLst>
                          <a:tab pos="751840" algn="r"/>
                        </a:tabLst>
                      </a:pPr>
                      <a:r>
                        <a:rPr lang="en-US" sz="900" u="none" strike="noStrike" dirty="0">
                          <a:effectLst/>
                        </a:rPr>
                        <a:t>£ 3,000.00</a:t>
                      </a:r>
                      <a:endParaRPr lang="en-US" sz="1600" b="0" i="0" u="none" strike="noStrike" dirty="0">
                        <a:effectLst/>
                        <a:latin typeface="Arial" panose="020B0604020202020204" pitchFamily="34" charset="0"/>
                      </a:endParaRPr>
                    </a:p>
                  </a:txBody>
                  <a:tcPr marL="8577" marR="8577" marT="8577" marB="0"/>
                </a:tc>
                <a:extLst>
                  <a:ext uri="{0D108BD9-81ED-4DB2-BD59-A6C34878D82A}">
                    <a16:rowId xmlns:a16="http://schemas.microsoft.com/office/drawing/2014/main" val="160864914"/>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Balance Sheet</a:t>
            </a:r>
          </a:p>
        </p:txBody>
      </p:sp>
      <p:graphicFrame>
        <p:nvGraphicFramePr>
          <p:cNvPr id="4" name="Table 3">
            <a:extLst>
              <a:ext uri="{FF2B5EF4-FFF2-40B4-BE49-F238E27FC236}">
                <a16:creationId xmlns:a16="http://schemas.microsoft.com/office/drawing/2014/main" id="{5B2E87A2-17E2-4E5A-A418-AE2C5A40862A}"/>
              </a:ext>
            </a:extLst>
          </p:cNvPr>
          <p:cNvGraphicFramePr/>
          <p:nvPr>
            <p:extLst>
              <p:ext uri="{D42A27DB-BD31-4B8C-83A1-F6EECF244321}">
                <p14:modId xmlns:p14="http://schemas.microsoft.com/office/powerpoint/2010/main" val="2622499812"/>
              </p:ext>
            </p:extLst>
          </p:nvPr>
        </p:nvGraphicFramePr>
        <p:xfrm>
          <a:off x="822960" y="1993434"/>
          <a:ext cx="3546342" cy="4022724"/>
        </p:xfrm>
        <a:graphic>
          <a:graphicData uri="http://schemas.openxmlformats.org/drawingml/2006/table">
            <a:tbl>
              <a:tblPr>
                <a:tableStyleId>{5C22544A-7EE6-4342-B048-85BDC9FD1C3A}</a:tableStyleId>
              </a:tblPr>
              <a:tblGrid>
                <a:gridCol w="2085349">
                  <a:extLst>
                    <a:ext uri="{9D8B030D-6E8A-4147-A177-3AD203B41FA5}">
                      <a16:colId xmlns:a16="http://schemas.microsoft.com/office/drawing/2014/main" val="868559272"/>
                    </a:ext>
                  </a:extLst>
                </a:gridCol>
                <a:gridCol w="1460993">
                  <a:extLst>
                    <a:ext uri="{9D8B030D-6E8A-4147-A177-3AD203B41FA5}">
                      <a16:colId xmlns:a16="http://schemas.microsoft.com/office/drawing/2014/main" val="1493917156"/>
                    </a:ext>
                  </a:extLst>
                </a:gridCol>
              </a:tblGrid>
              <a:tr h="304686">
                <a:tc>
                  <a:txBody>
                    <a:bodyPr/>
                    <a:lstStyle/>
                    <a:p>
                      <a:pPr marL="45720" marR="0" algn="l" fontAlgn="t">
                        <a:spcBef>
                          <a:spcPts val="0"/>
                        </a:spcBef>
                        <a:spcAft>
                          <a:spcPts val="0"/>
                        </a:spcAft>
                      </a:pPr>
                      <a:r>
                        <a:rPr lang="en-US" sz="1400" b="1" u="none" strike="noStrike" dirty="0">
                          <a:effectLst/>
                        </a:rPr>
                        <a:t>Particulars</a:t>
                      </a:r>
                      <a:endParaRPr lang="en-US" sz="1800" b="1" i="0" u="none" strike="noStrike" dirty="0">
                        <a:effectLst/>
                        <a:latin typeface="Arial" panose="020B0604020202020204" pitchFamily="34" charset="0"/>
                      </a:endParaRPr>
                    </a:p>
                  </a:txBody>
                  <a:tcPr marL="9365" marR="9365" marT="9365" marB="0"/>
                </a:tc>
                <a:tc>
                  <a:txBody>
                    <a:bodyPr/>
                    <a:lstStyle/>
                    <a:p>
                      <a:pPr marL="36576" marR="0" algn="l" fontAlgn="ctr">
                        <a:spcBef>
                          <a:spcPts val="0"/>
                        </a:spcBef>
                        <a:spcAft>
                          <a:spcPts val="0"/>
                        </a:spcAft>
                      </a:pPr>
                      <a:r>
                        <a:rPr lang="en-US" sz="1400" b="1" u="none" strike="noStrike" dirty="0">
                          <a:effectLst/>
                        </a:rPr>
                        <a:t>Amounts</a:t>
                      </a:r>
                      <a:endParaRPr lang="en-US" sz="1800" b="1" i="0" u="none" strike="noStrike" dirty="0">
                        <a:effectLst/>
                        <a:latin typeface="Arial" panose="020B0604020202020204" pitchFamily="34" charset="0"/>
                      </a:endParaRPr>
                    </a:p>
                  </a:txBody>
                  <a:tcPr marL="9365" marR="9365" marT="9365" marB="0" anchor="ctr"/>
                </a:tc>
                <a:extLst>
                  <a:ext uri="{0D108BD9-81ED-4DB2-BD59-A6C34878D82A}">
                    <a16:rowId xmlns:a16="http://schemas.microsoft.com/office/drawing/2014/main" val="3316960361"/>
                  </a:ext>
                </a:extLst>
              </a:tr>
              <a:tr h="280960">
                <a:tc>
                  <a:txBody>
                    <a:bodyPr/>
                    <a:lstStyle/>
                    <a:p>
                      <a:pPr marL="45720" marR="0" algn="l" fontAlgn="t">
                        <a:spcBef>
                          <a:spcPts val="0"/>
                        </a:spcBef>
                        <a:spcAft>
                          <a:spcPts val="0"/>
                        </a:spcAft>
                      </a:pPr>
                      <a:r>
                        <a:rPr lang="en-US" sz="1400" b="1" u="none" strike="noStrike">
                          <a:effectLst/>
                        </a:rPr>
                        <a:t>Assets</a:t>
                      </a:r>
                      <a:endParaRPr lang="en-US" sz="1800" b="1" i="0" u="none" strike="noStrike">
                        <a:effectLst/>
                        <a:latin typeface="Arial" panose="020B0604020202020204" pitchFamily="34" charset="0"/>
                      </a:endParaRPr>
                    </a:p>
                  </a:txBody>
                  <a:tcPr marL="9365" marR="9365" marT="9365" marB="0"/>
                </a:tc>
                <a:tc>
                  <a:txBody>
                    <a:bodyPr/>
                    <a:lstStyle/>
                    <a:p>
                      <a:pPr marL="0" marR="0" algn="l" fontAlgn="t">
                        <a:spcBef>
                          <a:spcPts val="0"/>
                        </a:spcBef>
                        <a:spcAft>
                          <a:spcPts val="0"/>
                        </a:spcAft>
                      </a:pPr>
                      <a:r>
                        <a:rPr lang="en-US" sz="1400" u="none" strike="noStrike">
                          <a:effectLst/>
                        </a:rPr>
                        <a:t> </a:t>
                      </a:r>
                      <a:endParaRPr lang="en-US" sz="1800" b="0" i="0" u="none" strike="noStrike">
                        <a:effectLst/>
                        <a:latin typeface="Arial" panose="020B0604020202020204" pitchFamily="34" charset="0"/>
                      </a:endParaRPr>
                    </a:p>
                  </a:txBody>
                  <a:tcPr marL="9365" marR="9365" marT="9365" marB="0"/>
                </a:tc>
                <a:extLst>
                  <a:ext uri="{0D108BD9-81ED-4DB2-BD59-A6C34878D82A}">
                    <a16:rowId xmlns:a16="http://schemas.microsoft.com/office/drawing/2014/main" val="1072060769"/>
                  </a:ext>
                </a:extLst>
              </a:tr>
              <a:tr h="285331">
                <a:tc>
                  <a:txBody>
                    <a:bodyPr/>
                    <a:lstStyle/>
                    <a:p>
                      <a:pPr marL="45720" marR="0" algn="l" fontAlgn="t">
                        <a:spcBef>
                          <a:spcPts val="0"/>
                        </a:spcBef>
                        <a:spcAft>
                          <a:spcPts val="0"/>
                        </a:spcAft>
                      </a:pPr>
                      <a:r>
                        <a:rPr lang="en-US" sz="1400" b="1" u="none" strike="noStrike" dirty="0">
                          <a:effectLst/>
                        </a:rPr>
                        <a:t>Non-Current Assets</a:t>
                      </a:r>
                      <a:endParaRPr lang="en-US" sz="1800" b="1" i="0" u="none" strike="noStrike" dirty="0">
                        <a:effectLst/>
                        <a:latin typeface="Arial" panose="020B0604020202020204" pitchFamily="34" charset="0"/>
                      </a:endParaRPr>
                    </a:p>
                  </a:txBody>
                  <a:tcPr marL="9365" marR="9365" marT="9365" marB="0"/>
                </a:tc>
                <a:tc>
                  <a:txBody>
                    <a:bodyPr/>
                    <a:lstStyle/>
                    <a:p>
                      <a:pPr marL="0" marR="0" algn="l" fontAlgn="t">
                        <a:spcBef>
                          <a:spcPts val="0"/>
                        </a:spcBef>
                        <a:spcAft>
                          <a:spcPts val="0"/>
                        </a:spcAft>
                      </a:pPr>
                      <a:r>
                        <a:rPr lang="en-US" sz="1400" u="none" strike="noStrike">
                          <a:effectLst/>
                        </a:rPr>
                        <a:t> </a:t>
                      </a:r>
                      <a:endParaRPr lang="en-US" sz="1800" b="0" i="0" u="none" strike="noStrike">
                        <a:effectLst/>
                        <a:latin typeface="Arial" panose="020B0604020202020204" pitchFamily="34" charset="0"/>
                      </a:endParaRPr>
                    </a:p>
                  </a:txBody>
                  <a:tcPr marL="9365" marR="9365" marT="9365" marB="0"/>
                </a:tc>
                <a:extLst>
                  <a:ext uri="{0D108BD9-81ED-4DB2-BD59-A6C34878D82A}">
                    <a16:rowId xmlns:a16="http://schemas.microsoft.com/office/drawing/2014/main" val="2473989117"/>
                  </a:ext>
                </a:extLst>
              </a:tr>
              <a:tr h="290325">
                <a:tc>
                  <a:txBody>
                    <a:bodyPr/>
                    <a:lstStyle/>
                    <a:p>
                      <a:pPr marL="45720" marR="0" algn="l" fontAlgn="t">
                        <a:spcBef>
                          <a:spcPts val="0"/>
                        </a:spcBef>
                        <a:spcAft>
                          <a:spcPts val="0"/>
                        </a:spcAft>
                      </a:pPr>
                      <a:r>
                        <a:rPr lang="en-US" sz="1400" u="none" strike="noStrike">
                          <a:effectLst/>
                        </a:rPr>
                        <a:t>Property</a:t>
                      </a:r>
                      <a:endParaRPr lang="en-US" sz="1800" b="0" i="0" u="none" strike="noStrike">
                        <a:effectLst/>
                        <a:latin typeface="Arial" panose="020B0604020202020204" pitchFamily="34" charset="0"/>
                      </a:endParaRPr>
                    </a:p>
                  </a:txBody>
                  <a:tcPr marL="9365" marR="9365" marT="9365" marB="0"/>
                </a:tc>
                <a:tc>
                  <a:txBody>
                    <a:bodyPr/>
                    <a:lstStyle/>
                    <a:p>
                      <a:pPr marL="36576" marR="0" algn="l" fontAlgn="ctr">
                        <a:spcBef>
                          <a:spcPts val="0"/>
                        </a:spcBef>
                        <a:spcAft>
                          <a:spcPts val="0"/>
                        </a:spcAft>
                      </a:pPr>
                      <a:r>
                        <a:rPr lang="en-US" sz="900" u="none" strike="noStrike" dirty="0">
                          <a:effectLst/>
                        </a:rPr>
                        <a:t>£</a:t>
                      </a:r>
                      <a:r>
                        <a:rPr lang="en-US" sz="1400" u="none" strike="noStrike" dirty="0">
                          <a:effectLst/>
                        </a:rPr>
                        <a:t> </a:t>
                      </a:r>
                      <a:r>
                        <a:rPr lang="en-US" sz="1100" u="none" strike="noStrike" dirty="0">
                          <a:effectLst/>
                        </a:rPr>
                        <a:t>25,000.00</a:t>
                      </a:r>
                      <a:endParaRPr lang="en-US" sz="1800" b="0" i="0" u="none" strike="noStrike" dirty="0">
                        <a:effectLst/>
                        <a:latin typeface="Arial" panose="020B0604020202020204" pitchFamily="34" charset="0"/>
                      </a:endParaRPr>
                    </a:p>
                  </a:txBody>
                  <a:tcPr marL="9365" marR="9365" marT="9365" marB="0" anchor="ctr"/>
                </a:tc>
                <a:extLst>
                  <a:ext uri="{0D108BD9-81ED-4DB2-BD59-A6C34878D82A}">
                    <a16:rowId xmlns:a16="http://schemas.microsoft.com/office/drawing/2014/main" val="3944444138"/>
                  </a:ext>
                </a:extLst>
              </a:tr>
              <a:tr h="285955">
                <a:tc>
                  <a:txBody>
                    <a:bodyPr/>
                    <a:lstStyle/>
                    <a:p>
                      <a:pPr marL="45720" marR="0" algn="l" fontAlgn="t">
                        <a:spcBef>
                          <a:spcPts val="0"/>
                        </a:spcBef>
                        <a:spcAft>
                          <a:spcPts val="0"/>
                        </a:spcAft>
                      </a:pPr>
                      <a:r>
                        <a:rPr lang="en-US" sz="1400" u="none" strike="noStrike">
                          <a:effectLst/>
                        </a:rPr>
                        <a:t>Hotel Building</a:t>
                      </a:r>
                      <a:endParaRPr lang="en-US" sz="1800" b="0" i="0" u="none" strike="noStrike">
                        <a:effectLst/>
                        <a:latin typeface="Arial" panose="020B0604020202020204" pitchFamily="34" charset="0"/>
                      </a:endParaRPr>
                    </a:p>
                  </a:txBody>
                  <a:tcPr marL="9365" marR="9365" marT="9365" marB="0"/>
                </a:tc>
                <a:tc>
                  <a:txBody>
                    <a:bodyPr/>
                    <a:lstStyle/>
                    <a:p>
                      <a:pPr marL="36576" marR="0" algn="l" fontAlgn="t">
                        <a:spcBef>
                          <a:spcPts val="0"/>
                        </a:spcBef>
                        <a:spcAft>
                          <a:spcPts val="0"/>
                        </a:spcAft>
                      </a:pPr>
                      <a:r>
                        <a:rPr lang="en-US" sz="900" u="none" strike="noStrike">
                          <a:effectLst/>
                        </a:rPr>
                        <a:t>£</a:t>
                      </a:r>
                      <a:r>
                        <a:rPr lang="en-US" sz="1400" u="none" strike="noStrike">
                          <a:effectLst/>
                        </a:rPr>
                        <a:t> </a:t>
                      </a:r>
                      <a:r>
                        <a:rPr lang="en-US" sz="1100" u="none" strike="noStrike">
                          <a:effectLst/>
                        </a:rPr>
                        <a:t>50,000.00</a:t>
                      </a:r>
                      <a:endParaRPr lang="en-US" sz="1800" b="0" i="0" u="none" strike="noStrike">
                        <a:effectLst/>
                        <a:latin typeface="Arial" panose="020B0604020202020204" pitchFamily="34" charset="0"/>
                      </a:endParaRPr>
                    </a:p>
                  </a:txBody>
                  <a:tcPr marL="9365" marR="9365" marT="9365" marB="0"/>
                </a:tc>
                <a:extLst>
                  <a:ext uri="{0D108BD9-81ED-4DB2-BD59-A6C34878D82A}">
                    <a16:rowId xmlns:a16="http://schemas.microsoft.com/office/drawing/2014/main" val="3337510247"/>
                  </a:ext>
                </a:extLst>
              </a:tr>
              <a:tr h="280960">
                <a:tc>
                  <a:txBody>
                    <a:bodyPr/>
                    <a:lstStyle/>
                    <a:p>
                      <a:pPr marL="45720" marR="0" algn="l" fontAlgn="t">
                        <a:spcBef>
                          <a:spcPts val="0"/>
                        </a:spcBef>
                        <a:spcAft>
                          <a:spcPts val="0"/>
                        </a:spcAft>
                      </a:pPr>
                      <a:r>
                        <a:rPr lang="en-US" sz="1400" u="none" strike="noStrike">
                          <a:effectLst/>
                        </a:rPr>
                        <a:t>Goodwill</a:t>
                      </a:r>
                      <a:endParaRPr lang="en-US" sz="1800" b="0" i="0" u="none" strike="noStrike">
                        <a:effectLst/>
                        <a:latin typeface="Arial" panose="020B0604020202020204" pitchFamily="34" charset="0"/>
                      </a:endParaRPr>
                    </a:p>
                  </a:txBody>
                  <a:tcPr marL="9365" marR="9365" marT="9365" marB="0"/>
                </a:tc>
                <a:tc>
                  <a:txBody>
                    <a:bodyPr/>
                    <a:lstStyle/>
                    <a:p>
                      <a:pPr marL="36576" marR="0" algn="l" fontAlgn="t">
                        <a:spcBef>
                          <a:spcPts val="0"/>
                        </a:spcBef>
                        <a:spcAft>
                          <a:spcPts val="0"/>
                        </a:spcAft>
                      </a:pPr>
                      <a:r>
                        <a:rPr lang="en-US" sz="900" u="none" strike="noStrike">
                          <a:effectLst/>
                        </a:rPr>
                        <a:t>£</a:t>
                      </a:r>
                      <a:r>
                        <a:rPr lang="en-US" sz="1400" u="none" strike="noStrike">
                          <a:effectLst/>
                        </a:rPr>
                        <a:t> </a:t>
                      </a:r>
                      <a:r>
                        <a:rPr lang="en-US" sz="1100" u="none" strike="noStrike">
                          <a:effectLst/>
                        </a:rPr>
                        <a:t>5,000.00</a:t>
                      </a:r>
                      <a:endParaRPr lang="en-US" sz="1800" b="0" i="0" u="none" strike="noStrike">
                        <a:effectLst/>
                        <a:latin typeface="Arial" panose="020B0604020202020204" pitchFamily="34" charset="0"/>
                      </a:endParaRPr>
                    </a:p>
                  </a:txBody>
                  <a:tcPr marL="9365" marR="9365" marT="9365" marB="0"/>
                </a:tc>
                <a:extLst>
                  <a:ext uri="{0D108BD9-81ED-4DB2-BD59-A6C34878D82A}">
                    <a16:rowId xmlns:a16="http://schemas.microsoft.com/office/drawing/2014/main" val="2820243584"/>
                  </a:ext>
                </a:extLst>
              </a:tr>
              <a:tr h="294696">
                <a:tc>
                  <a:txBody>
                    <a:bodyPr/>
                    <a:lstStyle/>
                    <a:p>
                      <a:pPr marL="45720" marR="0" algn="l" fontAlgn="t">
                        <a:spcBef>
                          <a:spcPts val="0"/>
                        </a:spcBef>
                        <a:spcAft>
                          <a:spcPts val="0"/>
                        </a:spcAft>
                      </a:pPr>
                      <a:r>
                        <a:rPr lang="en-US" sz="1400" u="none" strike="noStrike">
                          <a:effectLst/>
                        </a:rPr>
                        <a:t>Investment</a:t>
                      </a:r>
                      <a:endParaRPr lang="en-US" sz="1800" b="0" i="0" u="none" strike="noStrike">
                        <a:effectLst/>
                        <a:latin typeface="Arial" panose="020B0604020202020204" pitchFamily="34" charset="0"/>
                      </a:endParaRPr>
                    </a:p>
                  </a:txBody>
                  <a:tcPr marL="9365" marR="9365" marT="9365" marB="0"/>
                </a:tc>
                <a:tc>
                  <a:txBody>
                    <a:bodyPr/>
                    <a:lstStyle/>
                    <a:p>
                      <a:pPr marL="36576" marR="0" algn="l" fontAlgn="ctr">
                        <a:spcBef>
                          <a:spcPts val="0"/>
                        </a:spcBef>
                        <a:spcAft>
                          <a:spcPts val="0"/>
                        </a:spcAft>
                      </a:pPr>
                      <a:r>
                        <a:rPr lang="en-US" sz="900" u="none" strike="noStrike">
                          <a:effectLst/>
                        </a:rPr>
                        <a:t>£</a:t>
                      </a:r>
                      <a:r>
                        <a:rPr lang="en-US" sz="1400" u="none" strike="noStrike">
                          <a:effectLst/>
                        </a:rPr>
                        <a:t> </a:t>
                      </a:r>
                      <a:r>
                        <a:rPr lang="en-US" sz="1100" u="none" strike="noStrike">
                          <a:effectLst/>
                        </a:rPr>
                        <a:t>5,000.00</a:t>
                      </a:r>
                      <a:endParaRPr lang="en-US" sz="1800" b="0" i="0" u="none" strike="noStrike">
                        <a:effectLst/>
                        <a:latin typeface="Arial" panose="020B0604020202020204" pitchFamily="34" charset="0"/>
                      </a:endParaRPr>
                    </a:p>
                  </a:txBody>
                  <a:tcPr marL="9365" marR="9365" marT="9365" marB="0" anchor="ctr"/>
                </a:tc>
                <a:extLst>
                  <a:ext uri="{0D108BD9-81ED-4DB2-BD59-A6C34878D82A}">
                    <a16:rowId xmlns:a16="http://schemas.microsoft.com/office/drawing/2014/main" val="783157807"/>
                  </a:ext>
                </a:extLst>
              </a:tr>
              <a:tr h="280960">
                <a:tc>
                  <a:txBody>
                    <a:bodyPr/>
                    <a:lstStyle/>
                    <a:p>
                      <a:pPr marL="45720" marR="0" algn="l" fontAlgn="t">
                        <a:spcBef>
                          <a:spcPts val="0"/>
                        </a:spcBef>
                        <a:spcAft>
                          <a:spcPts val="0"/>
                        </a:spcAft>
                      </a:pPr>
                      <a:r>
                        <a:rPr lang="en-US" sz="1400" b="1" u="none" strike="noStrike">
                          <a:effectLst/>
                        </a:rPr>
                        <a:t>Total Non-current Assets</a:t>
                      </a:r>
                      <a:endParaRPr lang="en-US" sz="1800" b="1" i="0" u="none" strike="noStrike">
                        <a:effectLst/>
                        <a:latin typeface="Arial" panose="020B0604020202020204" pitchFamily="34" charset="0"/>
                      </a:endParaRPr>
                    </a:p>
                  </a:txBody>
                  <a:tcPr marL="9365" marR="9365" marT="9365" marB="0"/>
                </a:tc>
                <a:tc>
                  <a:txBody>
                    <a:bodyPr/>
                    <a:lstStyle/>
                    <a:p>
                      <a:pPr marL="36576" marR="0" algn="l" fontAlgn="t">
                        <a:spcBef>
                          <a:spcPts val="0"/>
                        </a:spcBef>
                        <a:spcAft>
                          <a:spcPts val="0"/>
                        </a:spcAft>
                      </a:pPr>
                      <a:r>
                        <a:rPr lang="en-US" sz="900" b="1" u="none" strike="noStrike" dirty="0">
                          <a:effectLst/>
                        </a:rPr>
                        <a:t>£</a:t>
                      </a:r>
                      <a:r>
                        <a:rPr lang="en-US" sz="1400" b="1" u="none" strike="noStrike" dirty="0">
                          <a:effectLst/>
                        </a:rPr>
                        <a:t> </a:t>
                      </a:r>
                      <a:r>
                        <a:rPr lang="en-US" sz="1100" b="1" u="none" strike="noStrike" dirty="0">
                          <a:effectLst/>
                        </a:rPr>
                        <a:t>85,000.00</a:t>
                      </a:r>
                      <a:endParaRPr lang="en-US" sz="1800" b="1" i="0" u="none" strike="noStrike" dirty="0">
                        <a:effectLst/>
                        <a:latin typeface="Arial" panose="020B0604020202020204" pitchFamily="34" charset="0"/>
                      </a:endParaRPr>
                    </a:p>
                  </a:txBody>
                  <a:tcPr marL="9365" marR="9365" marT="9365" marB="0"/>
                </a:tc>
                <a:extLst>
                  <a:ext uri="{0D108BD9-81ED-4DB2-BD59-A6C34878D82A}">
                    <a16:rowId xmlns:a16="http://schemas.microsoft.com/office/drawing/2014/main" val="3706632923"/>
                  </a:ext>
                </a:extLst>
              </a:tr>
              <a:tr h="280960">
                <a:tc>
                  <a:txBody>
                    <a:bodyPr/>
                    <a:lstStyle/>
                    <a:p>
                      <a:pPr marL="45720" marR="0" algn="l" fontAlgn="t">
                        <a:spcBef>
                          <a:spcPts val="0"/>
                        </a:spcBef>
                        <a:spcAft>
                          <a:spcPts val="0"/>
                        </a:spcAft>
                      </a:pPr>
                      <a:r>
                        <a:rPr lang="en-US" sz="1400" b="1" u="none" strike="noStrike" dirty="0">
                          <a:effectLst/>
                        </a:rPr>
                        <a:t>Current Assets</a:t>
                      </a:r>
                      <a:endParaRPr lang="en-US" sz="1800" b="1" i="0" u="none" strike="noStrike" dirty="0">
                        <a:effectLst/>
                        <a:latin typeface="Arial" panose="020B0604020202020204" pitchFamily="34" charset="0"/>
                      </a:endParaRPr>
                    </a:p>
                  </a:txBody>
                  <a:tcPr marL="9365" marR="9365" marT="9365" marB="0"/>
                </a:tc>
                <a:tc>
                  <a:txBody>
                    <a:bodyPr/>
                    <a:lstStyle/>
                    <a:p>
                      <a:pPr marL="0" marR="0" algn="l" fontAlgn="t">
                        <a:spcBef>
                          <a:spcPts val="0"/>
                        </a:spcBef>
                        <a:spcAft>
                          <a:spcPts val="0"/>
                        </a:spcAft>
                      </a:pPr>
                      <a:r>
                        <a:rPr lang="en-US" sz="1400" u="none" strike="noStrike" dirty="0">
                          <a:effectLst/>
                        </a:rPr>
                        <a:t> </a:t>
                      </a:r>
                      <a:endParaRPr lang="en-US" sz="1800" b="0" i="0" u="none" strike="noStrike" dirty="0">
                        <a:effectLst/>
                        <a:latin typeface="Arial" panose="020B0604020202020204" pitchFamily="34" charset="0"/>
                      </a:endParaRPr>
                    </a:p>
                  </a:txBody>
                  <a:tcPr marL="9365" marR="9365" marT="9365" marB="0"/>
                </a:tc>
                <a:extLst>
                  <a:ext uri="{0D108BD9-81ED-4DB2-BD59-A6C34878D82A}">
                    <a16:rowId xmlns:a16="http://schemas.microsoft.com/office/drawing/2014/main" val="4032503723"/>
                  </a:ext>
                </a:extLst>
              </a:tr>
              <a:tr h="285955">
                <a:tc>
                  <a:txBody>
                    <a:bodyPr/>
                    <a:lstStyle/>
                    <a:p>
                      <a:pPr marL="45720" marR="0" algn="l" fontAlgn="t">
                        <a:spcBef>
                          <a:spcPts val="0"/>
                        </a:spcBef>
                        <a:spcAft>
                          <a:spcPts val="0"/>
                        </a:spcAft>
                      </a:pPr>
                      <a:r>
                        <a:rPr lang="en-US" sz="1400" u="none" strike="noStrike">
                          <a:effectLst/>
                        </a:rPr>
                        <a:t>Inventories</a:t>
                      </a:r>
                      <a:endParaRPr lang="en-US" sz="1800" b="0" i="0" u="none" strike="noStrike">
                        <a:effectLst/>
                        <a:latin typeface="Arial" panose="020B0604020202020204" pitchFamily="34" charset="0"/>
                      </a:endParaRPr>
                    </a:p>
                  </a:txBody>
                  <a:tcPr marL="9365" marR="9365" marT="9365" marB="0"/>
                </a:tc>
                <a:tc>
                  <a:txBody>
                    <a:bodyPr/>
                    <a:lstStyle/>
                    <a:p>
                      <a:pPr marL="36576" marR="0" algn="l" fontAlgn="t">
                        <a:spcBef>
                          <a:spcPts val="0"/>
                        </a:spcBef>
                        <a:spcAft>
                          <a:spcPts val="0"/>
                        </a:spcAft>
                      </a:pPr>
                      <a:r>
                        <a:rPr lang="en-US" sz="900" u="none" strike="noStrike">
                          <a:effectLst/>
                        </a:rPr>
                        <a:t>£</a:t>
                      </a:r>
                      <a:r>
                        <a:rPr lang="en-US" sz="1400" u="none" strike="noStrike">
                          <a:effectLst/>
                        </a:rPr>
                        <a:t> </a:t>
                      </a:r>
                      <a:r>
                        <a:rPr lang="en-US" sz="1100" u="none" strike="noStrike">
                          <a:effectLst/>
                        </a:rPr>
                        <a:t>2,000.00</a:t>
                      </a:r>
                      <a:endParaRPr lang="en-US" sz="1800" b="0" i="0" u="none" strike="noStrike">
                        <a:effectLst/>
                        <a:latin typeface="Arial" panose="020B0604020202020204" pitchFamily="34" charset="0"/>
                      </a:endParaRPr>
                    </a:p>
                  </a:txBody>
                  <a:tcPr marL="9365" marR="9365" marT="9365" marB="0"/>
                </a:tc>
                <a:extLst>
                  <a:ext uri="{0D108BD9-81ED-4DB2-BD59-A6C34878D82A}">
                    <a16:rowId xmlns:a16="http://schemas.microsoft.com/office/drawing/2014/main" val="940403893"/>
                  </a:ext>
                </a:extLst>
              </a:tr>
              <a:tr h="294696">
                <a:tc>
                  <a:txBody>
                    <a:bodyPr/>
                    <a:lstStyle/>
                    <a:p>
                      <a:pPr marL="45720" marR="0" algn="l" fontAlgn="t">
                        <a:spcBef>
                          <a:spcPts val="0"/>
                        </a:spcBef>
                        <a:spcAft>
                          <a:spcPts val="0"/>
                        </a:spcAft>
                      </a:pPr>
                      <a:r>
                        <a:rPr lang="en-US" sz="1400" u="none" strike="noStrike">
                          <a:effectLst/>
                        </a:rPr>
                        <a:t>Receivables</a:t>
                      </a:r>
                      <a:endParaRPr lang="en-US" sz="1800" b="0" i="0" u="none" strike="noStrike">
                        <a:effectLst/>
                        <a:latin typeface="Arial" panose="020B0604020202020204" pitchFamily="34" charset="0"/>
                      </a:endParaRPr>
                    </a:p>
                  </a:txBody>
                  <a:tcPr marL="9365" marR="9365" marT="9365" marB="0"/>
                </a:tc>
                <a:tc>
                  <a:txBody>
                    <a:bodyPr/>
                    <a:lstStyle/>
                    <a:p>
                      <a:pPr marL="36576" marR="0" algn="l" fontAlgn="ctr">
                        <a:spcBef>
                          <a:spcPts val="0"/>
                        </a:spcBef>
                        <a:spcAft>
                          <a:spcPts val="0"/>
                        </a:spcAft>
                      </a:pPr>
                      <a:r>
                        <a:rPr lang="en-US" sz="900" u="none" strike="noStrike">
                          <a:effectLst/>
                        </a:rPr>
                        <a:t>£</a:t>
                      </a:r>
                      <a:r>
                        <a:rPr lang="en-US" sz="1400" u="none" strike="noStrike">
                          <a:effectLst/>
                        </a:rPr>
                        <a:t> </a:t>
                      </a:r>
                      <a:r>
                        <a:rPr lang="en-US" sz="1100" u="none" strike="noStrike">
                          <a:effectLst/>
                        </a:rPr>
                        <a:t>10,000.00</a:t>
                      </a:r>
                      <a:endParaRPr lang="en-US" sz="1800" b="0" i="0" u="none" strike="noStrike">
                        <a:effectLst/>
                        <a:latin typeface="Arial" panose="020B0604020202020204" pitchFamily="34" charset="0"/>
                      </a:endParaRPr>
                    </a:p>
                  </a:txBody>
                  <a:tcPr marL="9365" marR="9365" marT="9365" marB="0" anchor="ctr"/>
                </a:tc>
                <a:extLst>
                  <a:ext uri="{0D108BD9-81ED-4DB2-BD59-A6C34878D82A}">
                    <a16:rowId xmlns:a16="http://schemas.microsoft.com/office/drawing/2014/main" val="3154097937"/>
                  </a:ext>
                </a:extLst>
              </a:tr>
              <a:tr h="280960">
                <a:tc>
                  <a:txBody>
                    <a:bodyPr/>
                    <a:lstStyle/>
                    <a:p>
                      <a:pPr marL="45720" marR="0" algn="l" fontAlgn="t">
                        <a:spcBef>
                          <a:spcPts val="0"/>
                        </a:spcBef>
                        <a:spcAft>
                          <a:spcPts val="0"/>
                        </a:spcAft>
                      </a:pPr>
                      <a:r>
                        <a:rPr lang="en-US" sz="1400" u="none" strike="noStrike">
                          <a:effectLst/>
                        </a:rPr>
                        <a:t>Cash and Cash equivalents</a:t>
                      </a:r>
                      <a:endParaRPr lang="en-US" sz="1800" b="0" i="0" u="none" strike="noStrike">
                        <a:effectLst/>
                        <a:latin typeface="Arial" panose="020B0604020202020204" pitchFamily="34" charset="0"/>
                      </a:endParaRPr>
                    </a:p>
                  </a:txBody>
                  <a:tcPr marL="9365" marR="9365" marT="9365" marB="0"/>
                </a:tc>
                <a:tc>
                  <a:txBody>
                    <a:bodyPr/>
                    <a:lstStyle/>
                    <a:p>
                      <a:pPr marL="36576" marR="0" algn="l" fontAlgn="t">
                        <a:spcBef>
                          <a:spcPts val="0"/>
                        </a:spcBef>
                        <a:spcAft>
                          <a:spcPts val="0"/>
                        </a:spcAft>
                      </a:pPr>
                      <a:r>
                        <a:rPr lang="en-US" sz="900" u="none" strike="noStrike">
                          <a:effectLst/>
                        </a:rPr>
                        <a:t>£</a:t>
                      </a:r>
                      <a:r>
                        <a:rPr lang="en-US" sz="1400" u="none" strike="noStrike">
                          <a:effectLst/>
                        </a:rPr>
                        <a:t> </a:t>
                      </a:r>
                      <a:r>
                        <a:rPr lang="en-US" sz="1100" u="none" strike="noStrike">
                          <a:effectLst/>
                        </a:rPr>
                        <a:t>3,000.00</a:t>
                      </a:r>
                      <a:endParaRPr lang="en-US" sz="1800" b="0" i="0" u="none" strike="noStrike">
                        <a:effectLst/>
                        <a:latin typeface="Arial" panose="020B0604020202020204" pitchFamily="34" charset="0"/>
                      </a:endParaRPr>
                    </a:p>
                  </a:txBody>
                  <a:tcPr marL="9365" marR="9365" marT="9365" marB="0"/>
                </a:tc>
                <a:extLst>
                  <a:ext uri="{0D108BD9-81ED-4DB2-BD59-A6C34878D82A}">
                    <a16:rowId xmlns:a16="http://schemas.microsoft.com/office/drawing/2014/main" val="1820363580"/>
                  </a:ext>
                </a:extLst>
              </a:tr>
              <a:tr h="280960">
                <a:tc>
                  <a:txBody>
                    <a:bodyPr/>
                    <a:lstStyle/>
                    <a:p>
                      <a:pPr marL="45720" marR="0" algn="l" fontAlgn="t">
                        <a:spcBef>
                          <a:spcPts val="0"/>
                        </a:spcBef>
                        <a:spcAft>
                          <a:spcPts val="0"/>
                        </a:spcAft>
                      </a:pPr>
                      <a:r>
                        <a:rPr lang="en-US" sz="1400" b="1" u="none" strike="noStrike">
                          <a:effectLst/>
                        </a:rPr>
                        <a:t>Total current Assets</a:t>
                      </a:r>
                      <a:endParaRPr lang="en-US" sz="1800" b="1" i="0" u="none" strike="noStrike">
                        <a:effectLst/>
                        <a:latin typeface="Arial" panose="020B0604020202020204" pitchFamily="34" charset="0"/>
                      </a:endParaRPr>
                    </a:p>
                  </a:txBody>
                  <a:tcPr marL="9365" marR="9365" marT="9365" marB="0"/>
                </a:tc>
                <a:tc>
                  <a:txBody>
                    <a:bodyPr/>
                    <a:lstStyle/>
                    <a:p>
                      <a:pPr marL="36576" marR="0" algn="l" fontAlgn="t">
                        <a:spcBef>
                          <a:spcPts val="0"/>
                        </a:spcBef>
                        <a:spcAft>
                          <a:spcPts val="0"/>
                        </a:spcAft>
                      </a:pPr>
                      <a:r>
                        <a:rPr lang="en-US" sz="900" b="1" u="none" strike="noStrike" dirty="0">
                          <a:effectLst/>
                        </a:rPr>
                        <a:t>£</a:t>
                      </a:r>
                      <a:r>
                        <a:rPr lang="en-US" sz="1400" b="1" u="none" strike="noStrike" dirty="0">
                          <a:effectLst/>
                        </a:rPr>
                        <a:t> </a:t>
                      </a:r>
                      <a:r>
                        <a:rPr lang="en-US" sz="1100" b="1" u="none" strike="noStrike" dirty="0">
                          <a:effectLst/>
                        </a:rPr>
                        <a:t>15,000.00</a:t>
                      </a:r>
                      <a:endParaRPr lang="en-US" sz="1800" b="1" i="0" u="none" strike="noStrike" dirty="0">
                        <a:effectLst/>
                        <a:latin typeface="Arial" panose="020B0604020202020204" pitchFamily="34" charset="0"/>
                      </a:endParaRPr>
                    </a:p>
                  </a:txBody>
                  <a:tcPr marL="9365" marR="9365" marT="9365" marB="0"/>
                </a:tc>
                <a:extLst>
                  <a:ext uri="{0D108BD9-81ED-4DB2-BD59-A6C34878D82A}">
                    <a16:rowId xmlns:a16="http://schemas.microsoft.com/office/drawing/2014/main" val="2883676062"/>
                  </a:ext>
                </a:extLst>
              </a:tr>
              <a:tr h="295320">
                <a:tc>
                  <a:txBody>
                    <a:bodyPr/>
                    <a:lstStyle/>
                    <a:p>
                      <a:pPr marL="45720" marR="0" algn="l" fontAlgn="t">
                        <a:spcBef>
                          <a:spcPts val="0"/>
                        </a:spcBef>
                        <a:spcAft>
                          <a:spcPts val="0"/>
                        </a:spcAft>
                      </a:pPr>
                      <a:r>
                        <a:rPr lang="en-US" sz="1400" b="1" u="none" strike="noStrike">
                          <a:effectLst/>
                        </a:rPr>
                        <a:t>Total Assets</a:t>
                      </a:r>
                      <a:endParaRPr lang="en-US" sz="1800" b="1" i="0" u="none" strike="noStrike">
                        <a:effectLst/>
                        <a:latin typeface="Arial" panose="020B0604020202020204" pitchFamily="34" charset="0"/>
                      </a:endParaRPr>
                    </a:p>
                  </a:txBody>
                  <a:tcPr marL="9365" marR="9365" marT="9365" marB="0"/>
                </a:tc>
                <a:tc>
                  <a:txBody>
                    <a:bodyPr/>
                    <a:lstStyle/>
                    <a:p>
                      <a:pPr marL="36576" marR="0" algn="l" fontAlgn="ctr">
                        <a:spcBef>
                          <a:spcPts val="0"/>
                        </a:spcBef>
                        <a:spcAft>
                          <a:spcPts val="0"/>
                        </a:spcAft>
                      </a:pPr>
                      <a:r>
                        <a:rPr lang="en-US" sz="1100" b="1" u="none" strike="noStrike" dirty="0">
                          <a:effectLst/>
                        </a:rPr>
                        <a:t>£ 115,000.00</a:t>
                      </a:r>
                      <a:endParaRPr lang="en-US" sz="1100" b="1" i="0" u="none" strike="noStrike" dirty="0">
                        <a:effectLst/>
                        <a:latin typeface="Arial" panose="020B0604020202020204" pitchFamily="34" charset="0"/>
                      </a:endParaRPr>
                    </a:p>
                  </a:txBody>
                  <a:tcPr marL="9365" marR="9365" marT="9365" marB="0" anchor="ctr"/>
                </a:tc>
                <a:extLst>
                  <a:ext uri="{0D108BD9-81ED-4DB2-BD59-A6C34878D82A}">
                    <a16:rowId xmlns:a16="http://schemas.microsoft.com/office/drawing/2014/main" val="1351130256"/>
                  </a:ext>
                </a:extLst>
              </a:tr>
            </a:tbl>
          </a:graphicData>
        </a:graphic>
      </p:graphicFrame>
      <p:graphicFrame>
        <p:nvGraphicFramePr>
          <p:cNvPr id="5" name="Table 4">
            <a:extLst>
              <a:ext uri="{FF2B5EF4-FFF2-40B4-BE49-F238E27FC236}">
                <a16:creationId xmlns:a16="http://schemas.microsoft.com/office/drawing/2014/main" id="{F7525F38-D0D1-4578-A34B-D1B33415584A}"/>
              </a:ext>
            </a:extLst>
          </p:cNvPr>
          <p:cNvGraphicFramePr/>
          <p:nvPr>
            <p:extLst>
              <p:ext uri="{D42A27DB-BD31-4B8C-83A1-F6EECF244321}">
                <p14:modId xmlns:p14="http://schemas.microsoft.com/office/powerpoint/2010/main" val="1454423441"/>
              </p:ext>
            </p:extLst>
          </p:nvPr>
        </p:nvGraphicFramePr>
        <p:xfrm>
          <a:off x="4774700" y="1975163"/>
          <a:ext cx="3550750" cy="4262149"/>
        </p:xfrm>
        <a:graphic>
          <a:graphicData uri="http://schemas.openxmlformats.org/drawingml/2006/table">
            <a:tbl>
              <a:tblPr>
                <a:tableStyleId>{5C22544A-7EE6-4342-B048-85BDC9FD1C3A}</a:tableStyleId>
              </a:tblPr>
              <a:tblGrid>
                <a:gridCol w="2314077">
                  <a:extLst>
                    <a:ext uri="{9D8B030D-6E8A-4147-A177-3AD203B41FA5}">
                      <a16:colId xmlns:a16="http://schemas.microsoft.com/office/drawing/2014/main" val="378006273"/>
                    </a:ext>
                  </a:extLst>
                </a:gridCol>
                <a:gridCol w="1236673">
                  <a:extLst>
                    <a:ext uri="{9D8B030D-6E8A-4147-A177-3AD203B41FA5}">
                      <a16:colId xmlns:a16="http://schemas.microsoft.com/office/drawing/2014/main" val="3292785225"/>
                    </a:ext>
                  </a:extLst>
                </a:gridCol>
              </a:tblGrid>
              <a:tr h="243741">
                <a:tc>
                  <a:txBody>
                    <a:bodyPr/>
                    <a:lstStyle/>
                    <a:p>
                      <a:pPr marL="64008" marR="0" algn="l" fontAlgn="t">
                        <a:spcBef>
                          <a:spcPts val="0"/>
                        </a:spcBef>
                        <a:spcAft>
                          <a:spcPts val="0"/>
                        </a:spcAft>
                      </a:pPr>
                      <a:r>
                        <a:rPr lang="en-US" sz="1200" b="1" u="none" strike="noStrike" dirty="0">
                          <a:effectLst/>
                        </a:rPr>
                        <a:t>Equities and liabilities</a:t>
                      </a:r>
                      <a:endParaRPr lang="en-US" sz="1800" b="1" i="0" u="none" strike="noStrike" dirty="0">
                        <a:effectLst/>
                        <a:latin typeface="Arial" panose="020B0604020202020204" pitchFamily="34" charset="0"/>
                      </a:endParaRPr>
                    </a:p>
                  </a:txBody>
                  <a:tcPr marL="9377" marR="9377" marT="9377" marB="0"/>
                </a:tc>
                <a:tc>
                  <a:txBody>
                    <a:bodyPr/>
                    <a:lstStyle/>
                    <a:p>
                      <a:pPr marL="0" marR="0" algn="l" fontAlgn="t">
                        <a:spcBef>
                          <a:spcPts val="0"/>
                        </a:spcBef>
                        <a:spcAft>
                          <a:spcPts val="0"/>
                        </a:spcAft>
                      </a:pPr>
                      <a:r>
                        <a:rPr lang="en-US" sz="1200" u="none" strike="noStrike" dirty="0">
                          <a:effectLst/>
                        </a:rPr>
                        <a:t> </a:t>
                      </a:r>
                      <a:r>
                        <a:rPr lang="en-US" sz="1200" b="1" u="none" strike="noStrike" dirty="0">
                          <a:effectLst/>
                        </a:rPr>
                        <a:t>Amounts</a:t>
                      </a:r>
                      <a:endParaRPr lang="en-US" sz="1200" b="1" i="0" u="none" strike="noStrike" dirty="0">
                        <a:effectLst/>
                        <a:latin typeface="Arial" panose="020B0604020202020204" pitchFamily="34" charset="0"/>
                      </a:endParaRPr>
                    </a:p>
                  </a:txBody>
                  <a:tcPr marL="9377" marR="9377" marT="9377" marB="0"/>
                </a:tc>
                <a:extLst>
                  <a:ext uri="{0D108BD9-81ED-4DB2-BD59-A6C34878D82A}">
                    <a16:rowId xmlns:a16="http://schemas.microsoft.com/office/drawing/2014/main" val="3167418123"/>
                  </a:ext>
                </a:extLst>
              </a:tr>
              <a:tr h="243078">
                <a:tc>
                  <a:txBody>
                    <a:bodyPr/>
                    <a:lstStyle/>
                    <a:p>
                      <a:pPr marL="64008" marR="0" algn="l" fontAlgn="t">
                        <a:spcBef>
                          <a:spcPts val="0"/>
                        </a:spcBef>
                        <a:spcAft>
                          <a:spcPts val="0"/>
                        </a:spcAft>
                      </a:pPr>
                      <a:r>
                        <a:rPr lang="en-US" sz="1200" b="1" u="none" strike="noStrike" dirty="0">
                          <a:effectLst/>
                        </a:rPr>
                        <a:t>Capital and resents</a:t>
                      </a:r>
                      <a:endParaRPr lang="en-US" sz="1800" b="1" i="0" u="none" strike="noStrike" dirty="0">
                        <a:effectLst/>
                        <a:latin typeface="Arial" panose="020B0604020202020204" pitchFamily="34" charset="0"/>
                      </a:endParaRPr>
                    </a:p>
                  </a:txBody>
                  <a:tcPr marL="9377" marR="9377" marT="9377" marB="0"/>
                </a:tc>
                <a:tc>
                  <a:txBody>
                    <a:bodyPr/>
                    <a:lstStyle/>
                    <a:p>
                      <a:pPr marL="0" marR="0" algn="l" fontAlgn="t">
                        <a:spcBef>
                          <a:spcPts val="0"/>
                        </a:spcBef>
                        <a:spcAft>
                          <a:spcPts val="0"/>
                        </a:spcAft>
                      </a:pPr>
                      <a:r>
                        <a:rPr lang="en-US" sz="1200" u="none" strike="noStrike">
                          <a:effectLst/>
                        </a:rPr>
                        <a:t> </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3660118878"/>
                  </a:ext>
                </a:extLst>
              </a:tr>
              <a:tr h="258312">
                <a:tc>
                  <a:txBody>
                    <a:bodyPr/>
                    <a:lstStyle/>
                    <a:p>
                      <a:pPr marL="64008" marR="0" algn="l" fontAlgn="t">
                        <a:spcBef>
                          <a:spcPts val="0"/>
                        </a:spcBef>
                        <a:spcAft>
                          <a:spcPts val="0"/>
                        </a:spcAft>
                      </a:pPr>
                      <a:r>
                        <a:rPr lang="en-US" sz="1200" u="none" strike="noStrike">
                          <a:effectLst/>
                        </a:rPr>
                        <a:t>Issued capital</a:t>
                      </a:r>
                      <a:endParaRPr lang="en-US" sz="1800" b="0" i="0" u="none" strike="noStrike">
                        <a:effectLst/>
                        <a:latin typeface="Arial" panose="020B0604020202020204" pitchFamily="34" charset="0"/>
                      </a:endParaRPr>
                    </a:p>
                  </a:txBody>
                  <a:tcPr marL="9377" marR="9377" marT="9377" marB="0"/>
                </a:tc>
                <a:tc>
                  <a:txBody>
                    <a:bodyPr/>
                    <a:lstStyle/>
                    <a:p>
                      <a:pPr marL="0" marR="0" algn="l" fontAlgn="ctr">
                        <a:spcBef>
                          <a:spcPts val="0"/>
                        </a:spcBef>
                        <a:spcAft>
                          <a:spcPts val="0"/>
                        </a:spcAft>
                      </a:pPr>
                      <a:r>
                        <a:rPr lang="en-US" sz="1200" u="none" strike="noStrike">
                          <a:effectLst/>
                        </a:rPr>
                        <a:t>£ 10.000.00</a:t>
                      </a:r>
                      <a:endParaRPr lang="en-US" sz="1800" b="0" i="0" u="none" strike="noStrike">
                        <a:effectLst/>
                        <a:latin typeface="Arial" panose="020B0604020202020204" pitchFamily="34" charset="0"/>
                      </a:endParaRPr>
                    </a:p>
                  </a:txBody>
                  <a:tcPr marL="9377" marR="9377" marT="9377" marB="0" anchor="ctr"/>
                </a:tc>
                <a:extLst>
                  <a:ext uri="{0D108BD9-81ED-4DB2-BD59-A6C34878D82A}">
                    <a16:rowId xmlns:a16="http://schemas.microsoft.com/office/drawing/2014/main" val="1775462499"/>
                  </a:ext>
                </a:extLst>
              </a:tr>
              <a:tr h="248377">
                <a:tc>
                  <a:txBody>
                    <a:bodyPr/>
                    <a:lstStyle/>
                    <a:p>
                      <a:pPr marL="64008" marR="0" algn="l" fontAlgn="t">
                        <a:spcBef>
                          <a:spcPts val="0"/>
                        </a:spcBef>
                        <a:spcAft>
                          <a:spcPts val="0"/>
                        </a:spcAft>
                      </a:pPr>
                      <a:r>
                        <a:rPr lang="en-US" sz="1200" u="none" strike="noStrike">
                          <a:effectLst/>
                        </a:rPr>
                        <a:t>Reserves</a:t>
                      </a:r>
                      <a:endParaRPr lang="en-US" sz="1800" b="0"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tabLst>
                          <a:tab pos="309245" algn="dec"/>
                        </a:tabLst>
                      </a:pPr>
                      <a:r>
                        <a:rPr lang="en-US" sz="1200" u="none" strike="noStrike">
                          <a:effectLst/>
                        </a:rPr>
                        <a:t>£ 5,000.00</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949031893"/>
                  </a:ext>
                </a:extLst>
              </a:tr>
              <a:tr h="243741">
                <a:tc>
                  <a:txBody>
                    <a:bodyPr/>
                    <a:lstStyle/>
                    <a:p>
                      <a:pPr marL="64008" marR="0" algn="l" fontAlgn="t">
                        <a:spcBef>
                          <a:spcPts val="0"/>
                        </a:spcBef>
                        <a:spcAft>
                          <a:spcPts val="0"/>
                        </a:spcAft>
                      </a:pPr>
                      <a:r>
                        <a:rPr lang="en-US" sz="1200" u="none" strike="noStrike">
                          <a:effectLst/>
                        </a:rPr>
                        <a:t>Accumulated profit</a:t>
                      </a:r>
                      <a:endParaRPr lang="en-US" sz="1800" b="0"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tabLst>
                          <a:tab pos="309245" algn="dec"/>
                        </a:tabLst>
                      </a:pPr>
                      <a:r>
                        <a:rPr lang="en-US" sz="1200" u="none" strike="noStrike">
                          <a:effectLst/>
                        </a:rPr>
                        <a:t>£ 10,000.00</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3490683493"/>
                  </a:ext>
                </a:extLst>
              </a:tr>
              <a:tr h="253013">
                <a:tc>
                  <a:txBody>
                    <a:bodyPr/>
                    <a:lstStyle/>
                    <a:p>
                      <a:pPr marL="64008" marR="0" algn="l" fontAlgn="t">
                        <a:spcBef>
                          <a:spcPts val="0"/>
                        </a:spcBef>
                        <a:spcAft>
                          <a:spcPts val="0"/>
                        </a:spcAft>
                      </a:pPr>
                      <a:r>
                        <a:rPr lang="en-US" sz="1200" b="1" u="none" strike="noStrike">
                          <a:effectLst/>
                        </a:rPr>
                        <a:t>Total capital and resents</a:t>
                      </a:r>
                      <a:endParaRPr lang="en-US" sz="1800" b="1" i="0" u="none" strike="noStrike">
                        <a:effectLst/>
                        <a:latin typeface="Arial" panose="020B0604020202020204" pitchFamily="34" charset="0"/>
                      </a:endParaRPr>
                    </a:p>
                  </a:txBody>
                  <a:tcPr marL="9377" marR="9377" marT="9377" marB="0"/>
                </a:tc>
                <a:tc>
                  <a:txBody>
                    <a:bodyPr/>
                    <a:lstStyle/>
                    <a:p>
                      <a:pPr marL="0" marR="0" algn="l" fontAlgn="ctr">
                        <a:spcBef>
                          <a:spcPts val="0"/>
                        </a:spcBef>
                        <a:spcAft>
                          <a:spcPts val="0"/>
                        </a:spcAft>
                        <a:tabLst>
                          <a:tab pos="581025" algn="r"/>
                        </a:tabLst>
                      </a:pPr>
                      <a:r>
                        <a:rPr lang="en-US" sz="1200" b="1" u="none" strike="noStrike" dirty="0">
                          <a:effectLst/>
                        </a:rPr>
                        <a:t>£ 25,000.00</a:t>
                      </a:r>
                      <a:endParaRPr lang="en-US" sz="1800" b="1" i="0" u="none" strike="noStrike" dirty="0">
                        <a:effectLst/>
                        <a:latin typeface="Arial" panose="020B0604020202020204" pitchFamily="34" charset="0"/>
                      </a:endParaRPr>
                    </a:p>
                  </a:txBody>
                  <a:tcPr marL="9377" marR="9377" marT="9377" marB="0" anchor="ctr"/>
                </a:tc>
                <a:extLst>
                  <a:ext uri="{0D108BD9-81ED-4DB2-BD59-A6C34878D82A}">
                    <a16:rowId xmlns:a16="http://schemas.microsoft.com/office/drawing/2014/main" val="3166623840"/>
                  </a:ext>
                </a:extLst>
              </a:tr>
              <a:tr h="248377">
                <a:tc>
                  <a:txBody>
                    <a:bodyPr/>
                    <a:lstStyle/>
                    <a:p>
                      <a:pPr marL="64008" marR="0" algn="l" fontAlgn="t">
                        <a:spcBef>
                          <a:spcPts val="0"/>
                        </a:spcBef>
                        <a:spcAft>
                          <a:spcPts val="0"/>
                        </a:spcAft>
                      </a:pPr>
                      <a:r>
                        <a:rPr lang="en-US" sz="1200" b="1" u="none" strike="noStrike" dirty="0">
                          <a:effectLst/>
                        </a:rPr>
                        <a:t>Non-current liabilities</a:t>
                      </a:r>
                      <a:endParaRPr lang="en-US" sz="1800" b="1" i="0" u="none" strike="noStrike" dirty="0">
                        <a:effectLst/>
                        <a:latin typeface="Arial" panose="020B0604020202020204" pitchFamily="34" charset="0"/>
                      </a:endParaRPr>
                    </a:p>
                  </a:txBody>
                  <a:tcPr marL="9377" marR="9377" marT="9377" marB="0"/>
                </a:tc>
                <a:tc>
                  <a:txBody>
                    <a:bodyPr/>
                    <a:lstStyle/>
                    <a:p>
                      <a:pPr marL="0" marR="0" algn="l" fontAlgn="t">
                        <a:spcBef>
                          <a:spcPts val="0"/>
                        </a:spcBef>
                        <a:spcAft>
                          <a:spcPts val="0"/>
                        </a:spcAft>
                      </a:pPr>
                      <a:r>
                        <a:rPr lang="en-US" sz="1200" u="none" strike="noStrike">
                          <a:effectLst/>
                        </a:rPr>
                        <a:t> </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607716193"/>
                  </a:ext>
                </a:extLst>
              </a:tr>
              <a:tr h="248377">
                <a:tc>
                  <a:txBody>
                    <a:bodyPr/>
                    <a:lstStyle/>
                    <a:p>
                      <a:pPr marL="64008" marR="0" algn="l" fontAlgn="t">
                        <a:spcBef>
                          <a:spcPts val="0"/>
                        </a:spcBef>
                        <a:spcAft>
                          <a:spcPts val="0"/>
                        </a:spcAft>
                      </a:pPr>
                      <a:r>
                        <a:rPr lang="en-US" sz="1200" u="none" strike="noStrike">
                          <a:effectLst/>
                        </a:rPr>
                        <a:t>Long-term borrowings</a:t>
                      </a:r>
                      <a:endParaRPr lang="en-US" sz="1800" b="0"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pPr>
                      <a:r>
                        <a:rPr lang="en-US" sz="1200" u="none" strike="noStrike">
                          <a:effectLst/>
                        </a:rPr>
                        <a:t>£ 50,000.00</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4126028410"/>
                  </a:ext>
                </a:extLst>
              </a:tr>
              <a:tr h="248377">
                <a:tc>
                  <a:txBody>
                    <a:bodyPr/>
                    <a:lstStyle/>
                    <a:p>
                      <a:pPr marL="64008" marR="0" algn="l" fontAlgn="t">
                        <a:spcBef>
                          <a:spcPts val="0"/>
                        </a:spcBef>
                        <a:spcAft>
                          <a:spcPts val="0"/>
                        </a:spcAft>
                      </a:pPr>
                      <a:r>
                        <a:rPr lang="en-US" sz="1200" u="none" strike="noStrike">
                          <a:effectLst/>
                        </a:rPr>
                        <a:t>Deferred tax</a:t>
                      </a:r>
                      <a:endParaRPr lang="en-US" sz="1800" b="0" i="0" u="none" strike="noStrike">
                        <a:effectLst/>
                        <a:latin typeface="Arial" panose="020B0604020202020204" pitchFamily="34" charset="0"/>
                      </a:endParaRPr>
                    </a:p>
                  </a:txBody>
                  <a:tcPr marL="9377" marR="9377" marT="9377" marB="0"/>
                </a:tc>
                <a:tc>
                  <a:txBody>
                    <a:bodyPr/>
                    <a:lstStyle/>
                    <a:p>
                      <a:pPr marL="0" marR="0" algn="l" fontAlgn="ctr">
                        <a:spcBef>
                          <a:spcPts val="0"/>
                        </a:spcBef>
                        <a:spcAft>
                          <a:spcPts val="0"/>
                        </a:spcAft>
                        <a:tabLst>
                          <a:tab pos="309245" algn="dec"/>
                        </a:tabLst>
                      </a:pPr>
                      <a:r>
                        <a:rPr lang="en-US" sz="1200" u="none" strike="noStrike">
                          <a:effectLst/>
                        </a:rPr>
                        <a:t>£ 5,000.00</a:t>
                      </a:r>
                      <a:endParaRPr lang="en-US" sz="1800" b="0" i="0" u="none" strike="noStrike">
                        <a:effectLst/>
                        <a:latin typeface="Arial" panose="020B0604020202020204" pitchFamily="34" charset="0"/>
                      </a:endParaRPr>
                    </a:p>
                  </a:txBody>
                  <a:tcPr marL="9377" marR="9377" marT="9377" marB="0" anchor="ctr"/>
                </a:tc>
                <a:extLst>
                  <a:ext uri="{0D108BD9-81ED-4DB2-BD59-A6C34878D82A}">
                    <a16:rowId xmlns:a16="http://schemas.microsoft.com/office/drawing/2014/main" val="4031652440"/>
                  </a:ext>
                </a:extLst>
              </a:tr>
              <a:tr h="248377">
                <a:tc>
                  <a:txBody>
                    <a:bodyPr/>
                    <a:lstStyle/>
                    <a:p>
                      <a:pPr marL="64008" marR="0" algn="l" fontAlgn="t">
                        <a:spcBef>
                          <a:spcPts val="0"/>
                        </a:spcBef>
                        <a:spcAft>
                          <a:spcPts val="0"/>
                        </a:spcAft>
                      </a:pPr>
                      <a:r>
                        <a:rPr lang="en-US" sz="1200" u="none" strike="noStrike">
                          <a:effectLst/>
                        </a:rPr>
                        <a:t>Retirement benefit obligation</a:t>
                      </a:r>
                      <a:endParaRPr lang="en-US" sz="1800" b="0" i="0" u="none" strike="noStrike">
                        <a:effectLst/>
                        <a:latin typeface="Arial" panose="020B0604020202020204" pitchFamily="34" charset="0"/>
                      </a:endParaRPr>
                    </a:p>
                  </a:txBody>
                  <a:tcPr marL="9377" marR="9377" marT="9377" marB="0"/>
                </a:tc>
                <a:tc>
                  <a:txBody>
                    <a:bodyPr/>
                    <a:lstStyle/>
                    <a:p>
                      <a:pPr marL="0" marR="0" algn="l" fontAlgn="ctr">
                        <a:spcBef>
                          <a:spcPts val="0"/>
                        </a:spcBef>
                        <a:spcAft>
                          <a:spcPts val="0"/>
                        </a:spcAft>
                        <a:tabLst>
                          <a:tab pos="309245" algn="dec"/>
                        </a:tabLst>
                      </a:pPr>
                      <a:r>
                        <a:rPr lang="en-US" sz="1200" u="none" strike="noStrike">
                          <a:effectLst/>
                        </a:rPr>
                        <a:t>£ 10,000.00</a:t>
                      </a:r>
                      <a:endParaRPr lang="en-US" sz="1800" b="0" i="0" u="none" strike="noStrike">
                        <a:effectLst/>
                        <a:latin typeface="Arial" panose="020B0604020202020204" pitchFamily="34" charset="0"/>
                      </a:endParaRPr>
                    </a:p>
                  </a:txBody>
                  <a:tcPr marL="9377" marR="9377" marT="9377" marB="0" anchor="ctr"/>
                </a:tc>
                <a:extLst>
                  <a:ext uri="{0D108BD9-81ED-4DB2-BD59-A6C34878D82A}">
                    <a16:rowId xmlns:a16="http://schemas.microsoft.com/office/drawing/2014/main" val="1031884722"/>
                  </a:ext>
                </a:extLst>
              </a:tr>
              <a:tr h="248377">
                <a:tc>
                  <a:txBody>
                    <a:bodyPr/>
                    <a:lstStyle/>
                    <a:p>
                      <a:pPr marL="64008" marR="0" algn="l" fontAlgn="t">
                        <a:spcBef>
                          <a:spcPts val="0"/>
                        </a:spcBef>
                        <a:spcAft>
                          <a:spcPts val="0"/>
                        </a:spcAft>
                      </a:pPr>
                      <a:r>
                        <a:rPr lang="en-US" sz="1200" b="1" u="none" strike="noStrike">
                          <a:effectLst/>
                        </a:rPr>
                        <a:t>Total Non-current liabilities</a:t>
                      </a:r>
                      <a:endParaRPr lang="en-US" sz="1800" b="1"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tabLst>
                          <a:tab pos="581025" algn="r"/>
                        </a:tabLst>
                      </a:pPr>
                      <a:r>
                        <a:rPr lang="en-US" sz="1200" b="1" u="none" strike="noStrike" dirty="0">
                          <a:effectLst/>
                        </a:rPr>
                        <a:t>£ 6,000.00</a:t>
                      </a:r>
                      <a:endParaRPr lang="en-US" sz="1800" b="1" i="0" u="none" strike="noStrike" dirty="0">
                        <a:effectLst/>
                        <a:latin typeface="Arial" panose="020B0604020202020204" pitchFamily="34" charset="0"/>
                      </a:endParaRPr>
                    </a:p>
                  </a:txBody>
                  <a:tcPr marL="9377" marR="9377" marT="9377" marB="0"/>
                </a:tc>
                <a:extLst>
                  <a:ext uri="{0D108BD9-81ED-4DB2-BD59-A6C34878D82A}">
                    <a16:rowId xmlns:a16="http://schemas.microsoft.com/office/drawing/2014/main" val="536627679"/>
                  </a:ext>
                </a:extLst>
              </a:tr>
              <a:tr h="258312">
                <a:tc>
                  <a:txBody>
                    <a:bodyPr/>
                    <a:lstStyle/>
                    <a:p>
                      <a:pPr marL="64008" marR="0" algn="l" fontAlgn="t">
                        <a:spcBef>
                          <a:spcPts val="0"/>
                        </a:spcBef>
                        <a:spcAft>
                          <a:spcPts val="0"/>
                        </a:spcAft>
                      </a:pPr>
                      <a:r>
                        <a:rPr lang="en-US" sz="1200" b="1" u="none" strike="noStrike" dirty="0">
                          <a:effectLst/>
                        </a:rPr>
                        <a:t>Current liabilities</a:t>
                      </a:r>
                      <a:endParaRPr lang="en-US" sz="1800" b="1" i="0" u="none" strike="noStrike" dirty="0">
                        <a:effectLst/>
                        <a:latin typeface="Arial" panose="020B0604020202020204" pitchFamily="34" charset="0"/>
                      </a:endParaRPr>
                    </a:p>
                  </a:txBody>
                  <a:tcPr marL="9377" marR="9377" marT="9377" marB="0"/>
                </a:tc>
                <a:tc>
                  <a:txBody>
                    <a:bodyPr/>
                    <a:lstStyle/>
                    <a:p>
                      <a:pPr marL="0" marR="0" algn="l" fontAlgn="t">
                        <a:spcBef>
                          <a:spcPts val="0"/>
                        </a:spcBef>
                        <a:spcAft>
                          <a:spcPts val="0"/>
                        </a:spcAft>
                      </a:pPr>
                      <a:r>
                        <a:rPr lang="en-US" sz="1200" u="none" strike="noStrike">
                          <a:effectLst/>
                        </a:rPr>
                        <a:t> </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3503235328"/>
                  </a:ext>
                </a:extLst>
              </a:tr>
              <a:tr h="243741">
                <a:tc>
                  <a:txBody>
                    <a:bodyPr/>
                    <a:lstStyle/>
                    <a:p>
                      <a:pPr marL="64008" marR="0" algn="l" fontAlgn="t">
                        <a:spcBef>
                          <a:spcPts val="0"/>
                        </a:spcBef>
                        <a:spcAft>
                          <a:spcPts val="0"/>
                        </a:spcAft>
                      </a:pPr>
                      <a:r>
                        <a:rPr lang="en-US" sz="1200" u="none" strike="noStrike">
                          <a:effectLst/>
                        </a:rPr>
                        <a:t>Trade and other payables</a:t>
                      </a:r>
                      <a:endParaRPr lang="en-US" sz="1800" b="0"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tabLst>
                          <a:tab pos="309245" algn="dec"/>
                        </a:tabLst>
                      </a:pPr>
                      <a:r>
                        <a:rPr lang="en-US" sz="1200" u="none" strike="noStrike">
                          <a:effectLst/>
                        </a:rPr>
                        <a:t>£ 5,000.00</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1653718869"/>
                  </a:ext>
                </a:extLst>
              </a:tr>
              <a:tr h="243078">
                <a:tc>
                  <a:txBody>
                    <a:bodyPr/>
                    <a:lstStyle/>
                    <a:p>
                      <a:pPr marL="64008" marR="0" algn="l" fontAlgn="t">
                        <a:spcBef>
                          <a:spcPts val="0"/>
                        </a:spcBef>
                        <a:spcAft>
                          <a:spcPts val="0"/>
                        </a:spcAft>
                      </a:pPr>
                      <a:r>
                        <a:rPr lang="en-US" sz="1200" u="none" strike="noStrike">
                          <a:effectLst/>
                        </a:rPr>
                        <a:t>Short-term borrowings</a:t>
                      </a:r>
                      <a:endParaRPr lang="en-US" sz="1800" b="0"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tabLst>
                          <a:tab pos="309245" algn="dec"/>
                        </a:tabLst>
                      </a:pPr>
                      <a:r>
                        <a:rPr lang="en-US" sz="1200" u="none" strike="noStrike">
                          <a:effectLst/>
                        </a:rPr>
                        <a:t>£ 3,000.00</a:t>
                      </a:r>
                      <a:endParaRPr lang="en-US" sz="1800" b="0" i="0" u="none" strike="noStrike">
                        <a:effectLst/>
                        <a:latin typeface="Arial" panose="020B0604020202020204" pitchFamily="34" charset="0"/>
                      </a:endParaRPr>
                    </a:p>
                  </a:txBody>
                  <a:tcPr marL="9377" marR="9377" marT="9377" marB="0"/>
                </a:tc>
                <a:extLst>
                  <a:ext uri="{0D108BD9-81ED-4DB2-BD59-A6C34878D82A}">
                    <a16:rowId xmlns:a16="http://schemas.microsoft.com/office/drawing/2014/main" val="3617381413"/>
                  </a:ext>
                </a:extLst>
              </a:tr>
              <a:tr h="258312">
                <a:tc>
                  <a:txBody>
                    <a:bodyPr/>
                    <a:lstStyle/>
                    <a:p>
                      <a:pPr marL="64008" marR="0" algn="l" fontAlgn="t">
                        <a:spcBef>
                          <a:spcPts val="0"/>
                        </a:spcBef>
                        <a:spcAft>
                          <a:spcPts val="0"/>
                        </a:spcAft>
                      </a:pPr>
                      <a:r>
                        <a:rPr lang="en-US" sz="1200" u="none" strike="noStrike">
                          <a:effectLst/>
                        </a:rPr>
                        <a:t>Other liabilities</a:t>
                      </a:r>
                      <a:endParaRPr lang="en-US" sz="1800" b="0" i="0" u="none" strike="noStrike">
                        <a:effectLst/>
                        <a:latin typeface="Arial" panose="020B0604020202020204" pitchFamily="34" charset="0"/>
                      </a:endParaRPr>
                    </a:p>
                  </a:txBody>
                  <a:tcPr marL="9377" marR="9377" marT="9377" marB="0"/>
                </a:tc>
                <a:tc>
                  <a:txBody>
                    <a:bodyPr/>
                    <a:lstStyle/>
                    <a:p>
                      <a:pPr marL="0" marR="0" algn="l" fontAlgn="ctr">
                        <a:spcBef>
                          <a:spcPts val="0"/>
                        </a:spcBef>
                        <a:spcAft>
                          <a:spcPts val="0"/>
                        </a:spcAft>
                        <a:tabLst>
                          <a:tab pos="309245" algn="dec"/>
                        </a:tabLst>
                      </a:pPr>
                      <a:r>
                        <a:rPr lang="en-US" sz="1200" u="none" strike="noStrike">
                          <a:effectLst/>
                        </a:rPr>
                        <a:t>£ 2,000.00</a:t>
                      </a:r>
                      <a:endParaRPr lang="en-US" sz="1800" b="0" i="0" u="none" strike="noStrike">
                        <a:effectLst/>
                        <a:latin typeface="Arial" panose="020B0604020202020204" pitchFamily="34" charset="0"/>
                      </a:endParaRPr>
                    </a:p>
                  </a:txBody>
                  <a:tcPr marL="9377" marR="9377" marT="9377" marB="0" anchor="ctr"/>
                </a:tc>
                <a:extLst>
                  <a:ext uri="{0D108BD9-81ED-4DB2-BD59-A6C34878D82A}">
                    <a16:rowId xmlns:a16="http://schemas.microsoft.com/office/drawing/2014/main" val="578811236"/>
                  </a:ext>
                </a:extLst>
              </a:tr>
              <a:tr h="243741">
                <a:tc>
                  <a:txBody>
                    <a:bodyPr/>
                    <a:lstStyle/>
                    <a:p>
                      <a:pPr marL="64008" marR="0" algn="l" fontAlgn="t">
                        <a:spcBef>
                          <a:spcPts val="0"/>
                        </a:spcBef>
                        <a:spcAft>
                          <a:spcPts val="0"/>
                        </a:spcAft>
                      </a:pPr>
                      <a:r>
                        <a:rPr lang="en-US" sz="1200" b="1" u="none" strike="noStrike">
                          <a:effectLst/>
                        </a:rPr>
                        <a:t>Total current liabilities</a:t>
                      </a:r>
                      <a:endParaRPr lang="en-US" sz="1800" b="1"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tabLst>
                          <a:tab pos="581025" algn="r"/>
                        </a:tabLst>
                      </a:pPr>
                      <a:r>
                        <a:rPr lang="en-US" sz="1200" b="1" u="none" strike="noStrike" dirty="0">
                          <a:effectLst/>
                        </a:rPr>
                        <a:t>£ 10,000.00</a:t>
                      </a:r>
                      <a:endParaRPr lang="en-US" sz="1800" b="1" i="0" u="none" strike="noStrike" dirty="0">
                        <a:effectLst/>
                        <a:latin typeface="Arial" panose="020B0604020202020204" pitchFamily="34" charset="0"/>
                      </a:endParaRPr>
                    </a:p>
                  </a:txBody>
                  <a:tcPr marL="9377" marR="9377" marT="9377" marB="0"/>
                </a:tc>
                <a:extLst>
                  <a:ext uri="{0D108BD9-81ED-4DB2-BD59-A6C34878D82A}">
                    <a16:rowId xmlns:a16="http://schemas.microsoft.com/office/drawing/2014/main" val="2998006526"/>
                  </a:ext>
                </a:extLst>
              </a:tr>
              <a:tr h="282818">
                <a:tc>
                  <a:txBody>
                    <a:bodyPr/>
                    <a:lstStyle/>
                    <a:p>
                      <a:pPr marL="64008" marR="0" algn="l" fontAlgn="t">
                        <a:spcBef>
                          <a:spcPts val="0"/>
                        </a:spcBef>
                        <a:spcAft>
                          <a:spcPts val="0"/>
                        </a:spcAft>
                      </a:pPr>
                      <a:r>
                        <a:rPr lang="en-US" sz="1200" b="1" u="none" strike="noStrike">
                          <a:effectLst/>
                        </a:rPr>
                        <a:t>Total equity and liabilities</a:t>
                      </a:r>
                      <a:endParaRPr lang="en-US" sz="1800" b="1" i="0" u="none" strike="noStrike">
                        <a:effectLst/>
                        <a:latin typeface="Arial" panose="020B0604020202020204" pitchFamily="34" charset="0"/>
                      </a:endParaRPr>
                    </a:p>
                  </a:txBody>
                  <a:tcPr marL="9377" marR="9377" marT="9377" marB="0"/>
                </a:tc>
                <a:tc>
                  <a:txBody>
                    <a:bodyPr/>
                    <a:lstStyle/>
                    <a:p>
                      <a:pPr marL="0" marR="0" algn="l" fontAlgn="t">
                        <a:spcBef>
                          <a:spcPts val="0"/>
                        </a:spcBef>
                        <a:spcAft>
                          <a:spcPts val="0"/>
                        </a:spcAft>
                      </a:pPr>
                      <a:r>
                        <a:rPr lang="en-US" sz="1200" b="1" u="none" strike="noStrike" dirty="0">
                          <a:effectLst/>
                        </a:rPr>
                        <a:t>£ 1,00,000.00</a:t>
                      </a:r>
                      <a:endParaRPr lang="en-US" sz="1800" b="1" i="0" u="none" strike="noStrike" dirty="0">
                        <a:effectLst/>
                        <a:latin typeface="Arial" panose="020B0604020202020204" pitchFamily="34" charset="0"/>
                      </a:endParaRPr>
                    </a:p>
                  </a:txBody>
                  <a:tcPr marL="9377" marR="9377" marT="9377" marB="0"/>
                </a:tc>
                <a:extLst>
                  <a:ext uri="{0D108BD9-81ED-4DB2-BD59-A6C34878D82A}">
                    <a16:rowId xmlns:a16="http://schemas.microsoft.com/office/drawing/2014/main" val="1753476948"/>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Corporate Social Responsibility (CSR)</a:t>
            </a:r>
          </a:p>
        </p:txBody>
      </p:sp>
      <p:sp>
        <p:nvSpPr>
          <p:cNvPr id="3" name="Content Placeholder 2"/>
          <p:cNvSpPr>
            <a:spLocks noGrp="1"/>
          </p:cNvSpPr>
          <p:nvPr>
            <p:ph idx="1"/>
          </p:nvPr>
        </p:nvSpPr>
        <p:spPr>
          <a:xfrm>
            <a:off x="457200" y="1882808"/>
            <a:ext cx="8229600" cy="3046390"/>
          </a:xfrm>
        </p:spPr>
        <p:txBody>
          <a:bodyPr>
            <a:normAutofit lnSpcReduction="10000"/>
          </a:bodyPr>
          <a:lstStyle/>
          <a:p>
            <a:pPr algn="just"/>
            <a:r>
              <a:rPr lang="en-GB" sz="2400" b="1" i="1" dirty="0">
                <a:solidFill>
                  <a:schemeClr val="tx1"/>
                </a:solidFill>
                <a:latin typeface="Times New Roman" pitchFamily="18" charset="0"/>
                <a:cs typeface="Times New Roman" pitchFamily="18" charset="0"/>
              </a:rPr>
              <a:t>Cost-saving</a:t>
            </a:r>
            <a:r>
              <a:rPr lang="en-GB" sz="2400" dirty="0">
                <a:solidFill>
                  <a:schemeClr val="tx1"/>
                </a:solidFill>
                <a:latin typeface="Times New Roman" pitchFamily="18" charset="0"/>
                <a:cs typeface="Times New Roman" pitchFamily="18" charset="0"/>
              </a:rPr>
              <a:t>: Sustainability practice can help the organisation to save up its financial resources. </a:t>
            </a:r>
            <a:endParaRPr lang="en-IN" sz="2400" dirty="0">
              <a:solidFill>
                <a:schemeClr val="tx1"/>
              </a:solidFill>
              <a:latin typeface="Times New Roman" pitchFamily="18" charset="0"/>
              <a:cs typeface="Times New Roman" pitchFamily="18" charset="0"/>
            </a:endParaRPr>
          </a:p>
          <a:p>
            <a:pPr algn="just"/>
            <a:r>
              <a:rPr lang="en-GB" sz="2400" b="1" i="1" dirty="0">
                <a:solidFill>
                  <a:schemeClr val="tx1"/>
                </a:solidFill>
                <a:latin typeface="Times New Roman" pitchFamily="18" charset="0"/>
                <a:cs typeface="Times New Roman" pitchFamily="18" charset="0"/>
              </a:rPr>
              <a:t>Employee loyalty</a:t>
            </a:r>
            <a:r>
              <a:rPr lang="en-GB" sz="2400" dirty="0">
                <a:solidFill>
                  <a:schemeClr val="tx1"/>
                </a:solidFill>
                <a:latin typeface="Times New Roman" pitchFamily="18" charset="0"/>
                <a:cs typeface="Times New Roman" pitchFamily="18" charset="0"/>
              </a:rPr>
              <a:t>: Practice of CSR in the organisation can attract the best and efficient employees in the economy. </a:t>
            </a:r>
            <a:r>
              <a:rPr lang="en-GB" sz="2400" i="1" kern="1200" dirty="0">
                <a:solidFill>
                  <a:schemeClr val="tx1"/>
                </a:solidFill>
                <a:latin typeface="+mn-lt"/>
                <a:ea typeface="+mn-ea"/>
                <a:cs typeface="+mn-cs"/>
              </a:rPr>
              <a:t>(Grayson and Hodges, 2017)</a:t>
            </a:r>
            <a:endParaRPr lang="en-IN" sz="2400" i="1" dirty="0">
              <a:solidFill>
                <a:schemeClr val="tx1"/>
              </a:solidFill>
              <a:latin typeface="Times New Roman" pitchFamily="18" charset="0"/>
              <a:cs typeface="Times New Roman" pitchFamily="18" charset="0"/>
            </a:endParaRPr>
          </a:p>
          <a:p>
            <a:pPr algn="just"/>
            <a:r>
              <a:rPr lang="en-GB" sz="2400" b="1" i="1" dirty="0">
                <a:solidFill>
                  <a:schemeClr val="tx1"/>
                </a:solidFill>
                <a:latin typeface="Times New Roman" pitchFamily="18" charset="0"/>
                <a:cs typeface="Times New Roman" pitchFamily="18" charset="0"/>
              </a:rPr>
              <a:t>Long-term financial stability</a:t>
            </a:r>
            <a:r>
              <a:rPr lang="en-GB" sz="2400" dirty="0">
                <a:solidFill>
                  <a:schemeClr val="tx1"/>
                </a:solidFill>
                <a:latin typeface="Times New Roman" pitchFamily="18" charset="0"/>
                <a:cs typeface="Times New Roman" pitchFamily="18" charset="0"/>
              </a:rPr>
              <a:t>: Investment from banks and other financial institutions can be procured easily with the help of practicing CSR in the organisation </a:t>
            </a:r>
            <a:r>
              <a:rPr lang="en-GB" sz="2400" i="1" dirty="0">
                <a:solidFill>
                  <a:schemeClr val="tx1"/>
                </a:solidFill>
                <a:latin typeface="Times New Roman" pitchFamily="18" charset="0"/>
                <a:cs typeface="Times New Roman" pitchFamily="18" charset="0"/>
              </a:rPr>
              <a:t>(Carroll, 2016)</a:t>
            </a:r>
            <a:r>
              <a:rPr lang="en-GB" sz="2400" dirty="0">
                <a:solidFill>
                  <a:schemeClr val="tx1"/>
                </a:solidFill>
                <a:latin typeface="Times New Roman" pitchFamily="18" charset="0"/>
                <a:cs typeface="Times New Roman" pitchFamily="18" charset="0"/>
              </a:rPr>
              <a:t>. </a:t>
            </a:r>
            <a:endParaRPr lang="en-IN" sz="2400" dirty="0">
              <a:solidFill>
                <a:schemeClr val="tx1"/>
              </a:solidFill>
              <a:latin typeface="Times New Roman" pitchFamily="18" charset="0"/>
              <a:cs typeface="Times New Roman" pitchFamily="18" charset="0"/>
            </a:endParaRPr>
          </a:p>
          <a:p>
            <a:endParaRPr lang="en-US" dirty="0">
              <a:solidFill>
                <a:schemeClr val="tx1"/>
              </a:solidFill>
            </a:endParaRPr>
          </a:p>
        </p:txBody>
      </p:sp>
      <p:pic>
        <p:nvPicPr>
          <p:cNvPr id="4" name="Picture 3" descr="download.jpg"/>
          <p:cNvPicPr>
            <a:picLocks noChangeAspect="1"/>
          </p:cNvPicPr>
          <p:nvPr/>
        </p:nvPicPr>
        <p:blipFill>
          <a:blip r:embed="rId3" cstate="print"/>
          <a:stretch>
            <a:fillRect/>
          </a:stretch>
        </p:blipFill>
        <p:spPr>
          <a:xfrm>
            <a:off x="2885745" y="4797152"/>
            <a:ext cx="3372510" cy="1228189"/>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Conclusion</a:t>
            </a:r>
            <a:endParaRPr lang="en-IN" sz="32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882808"/>
            <a:ext cx="5686436" cy="4572000"/>
          </a:xfrm>
        </p:spPr>
        <p:txBody>
          <a:bodyPr>
            <a:normAutofit/>
          </a:bodyPr>
          <a:lstStyle/>
          <a:p>
            <a:pPr algn="just"/>
            <a:r>
              <a:rPr lang="en-US" sz="2400" dirty="0">
                <a:solidFill>
                  <a:schemeClr val="tx1"/>
                </a:solidFill>
                <a:latin typeface="Times New Roman" pitchFamily="18" charset="0"/>
                <a:cs typeface="Times New Roman" pitchFamily="18" charset="0"/>
              </a:rPr>
              <a:t>Thus, it is clear that good business structure and work culture can help </a:t>
            </a:r>
            <a:r>
              <a:rPr lang="en-US" sz="2400" dirty="0" err="1">
                <a:solidFill>
                  <a:schemeClr val="accent2"/>
                </a:solidFill>
                <a:latin typeface="Times New Roman" pitchFamily="18" charset="0"/>
                <a:cs typeface="Times New Roman" pitchFamily="18" charset="0"/>
              </a:rPr>
              <a:t>Maijin</a:t>
            </a:r>
            <a:r>
              <a:rPr lang="en-US" sz="2400" dirty="0">
                <a:solidFill>
                  <a:schemeClr val="accent2"/>
                </a:solidFill>
                <a:latin typeface="Times New Roman" pitchFamily="18" charset="0"/>
                <a:cs typeface="Times New Roman" pitchFamily="18" charset="0"/>
              </a:rPr>
              <a:t> Peace Paradise</a:t>
            </a:r>
            <a:r>
              <a:rPr lang="en-US" sz="2400" dirty="0">
                <a:solidFill>
                  <a:schemeClr val="tx1"/>
                </a:solidFill>
                <a:latin typeface="Times New Roman" pitchFamily="18" charset="0"/>
                <a:cs typeface="Times New Roman" pitchFamily="18" charset="0"/>
              </a:rPr>
              <a:t> </a:t>
            </a:r>
            <a:r>
              <a:rPr lang="en-GB" sz="2400" dirty="0">
                <a:solidFill>
                  <a:schemeClr val="tx1"/>
                </a:solidFill>
                <a:latin typeface="Times New Roman" pitchFamily="18" charset="0"/>
                <a:cs typeface="Times New Roman" pitchFamily="18" charset="0"/>
              </a:rPr>
              <a:t>organisation</a:t>
            </a:r>
            <a:r>
              <a:rPr lang="en-US" sz="2400" dirty="0">
                <a:solidFill>
                  <a:schemeClr val="tx1"/>
                </a:solidFill>
                <a:latin typeface="Times New Roman" pitchFamily="18" charset="0"/>
                <a:cs typeface="Times New Roman" pitchFamily="18" charset="0"/>
              </a:rPr>
              <a:t> to attain better success and progress in the competing business world. </a:t>
            </a:r>
          </a:p>
          <a:p>
            <a:pPr algn="just"/>
            <a:r>
              <a:rPr lang="en-US" sz="2400" dirty="0">
                <a:solidFill>
                  <a:schemeClr val="tx1"/>
                </a:solidFill>
                <a:latin typeface="Times New Roman" pitchFamily="18" charset="0"/>
                <a:cs typeface="Times New Roman" pitchFamily="18" charset="0"/>
              </a:rPr>
              <a:t>The proper marketing audit along with marketing and financial plan can help the firm to perform nicely with the help of correct target market. </a:t>
            </a:r>
            <a:endParaRPr lang="en-IN" sz="2400" dirty="0">
              <a:solidFill>
                <a:schemeClr val="tx1"/>
              </a:solidFill>
              <a:latin typeface="Times New Roman" pitchFamily="18" charset="0"/>
              <a:cs typeface="Times New Roman" pitchFamily="18" charset="0"/>
            </a:endParaRPr>
          </a:p>
        </p:txBody>
      </p:sp>
      <p:pic>
        <p:nvPicPr>
          <p:cNvPr id="4" name="Picture 3" descr="shutterstock_308265725-305x300.jpg"/>
          <p:cNvPicPr>
            <a:picLocks noChangeAspect="1"/>
          </p:cNvPicPr>
          <p:nvPr/>
        </p:nvPicPr>
        <p:blipFill>
          <a:blip r:embed="rId3" cstate="print"/>
          <a:stretch>
            <a:fillRect/>
          </a:stretch>
        </p:blipFill>
        <p:spPr>
          <a:xfrm>
            <a:off x="6500826" y="1785926"/>
            <a:ext cx="2405059" cy="35719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Reference List</a:t>
            </a:r>
            <a:endParaRPr lang="en-IN"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400" dirty="0">
                <a:solidFill>
                  <a:schemeClr val="tx1"/>
                </a:solidFill>
                <a:latin typeface="Times New Roman" pitchFamily="18" charset="0"/>
                <a:cs typeface="Times New Roman" pitchFamily="18" charset="0"/>
              </a:rPr>
              <a:t>Carroll, A.B., 2016. Carroll’s pyramid of CSR: taking another look. </a:t>
            </a:r>
            <a:r>
              <a:rPr lang="en-IN" sz="2400" i="1" dirty="0">
                <a:solidFill>
                  <a:schemeClr val="tx1"/>
                </a:solidFill>
                <a:latin typeface="Times New Roman" pitchFamily="18" charset="0"/>
                <a:cs typeface="Times New Roman" pitchFamily="18" charset="0"/>
              </a:rPr>
              <a:t>International journal of corporate social responsibility</a:t>
            </a:r>
            <a:r>
              <a:rPr lang="en-IN" sz="2400" dirty="0">
                <a:solidFill>
                  <a:schemeClr val="tx1"/>
                </a:solidFill>
                <a:latin typeface="Times New Roman" pitchFamily="18" charset="0"/>
                <a:cs typeface="Times New Roman" pitchFamily="18" charset="0"/>
              </a:rPr>
              <a:t>, </a:t>
            </a:r>
            <a:r>
              <a:rPr lang="en-IN" sz="2400" i="1" dirty="0">
                <a:solidFill>
                  <a:schemeClr val="tx1"/>
                </a:solidFill>
                <a:latin typeface="Times New Roman" pitchFamily="18" charset="0"/>
                <a:cs typeface="Times New Roman" pitchFamily="18" charset="0"/>
              </a:rPr>
              <a:t>1</a:t>
            </a:r>
            <a:r>
              <a:rPr lang="en-IN" sz="2400" dirty="0">
                <a:solidFill>
                  <a:schemeClr val="tx1"/>
                </a:solidFill>
                <a:latin typeface="Times New Roman" pitchFamily="18" charset="0"/>
                <a:cs typeface="Times New Roman" pitchFamily="18" charset="0"/>
              </a:rPr>
              <a:t>(1), pp.1-8.</a:t>
            </a:r>
          </a:p>
          <a:p>
            <a:pPr algn="just"/>
            <a:r>
              <a:rPr lang="en-GB" sz="2400" dirty="0">
                <a:solidFill>
                  <a:schemeClr val="tx1"/>
                </a:solidFill>
                <a:latin typeface="Times New Roman" pitchFamily="18" charset="0"/>
                <a:cs typeface="Times New Roman" pitchFamily="18" charset="0"/>
              </a:rPr>
              <a:t>French, S., 2018. Between globalisation and </a:t>
            </a:r>
            <a:r>
              <a:rPr lang="en-GB" sz="2400" dirty="0" err="1">
                <a:solidFill>
                  <a:schemeClr val="tx1"/>
                </a:solidFill>
                <a:latin typeface="Times New Roman" pitchFamily="18" charset="0"/>
                <a:cs typeface="Times New Roman" pitchFamily="18" charset="0"/>
              </a:rPr>
              <a:t>Brexit</a:t>
            </a:r>
            <a:r>
              <a:rPr lang="en-GB" sz="2400" dirty="0">
                <a:solidFill>
                  <a:schemeClr val="tx1"/>
                </a:solidFill>
                <a:latin typeface="Times New Roman" pitchFamily="18" charset="0"/>
                <a:cs typeface="Times New Roman" pitchFamily="18" charset="0"/>
              </a:rPr>
              <a:t>: Migration, pay and the road to modern slavery in the UK hospitality industry. </a:t>
            </a:r>
            <a:r>
              <a:rPr lang="en-IN" sz="2400" i="1" dirty="0">
                <a:solidFill>
                  <a:schemeClr val="tx1"/>
                </a:solidFill>
                <a:latin typeface="Times New Roman" pitchFamily="18" charset="0"/>
                <a:cs typeface="Times New Roman" pitchFamily="18" charset="0"/>
              </a:rPr>
              <a:t>Research in Hospitality Management</a:t>
            </a:r>
            <a:r>
              <a:rPr lang="en-IN" sz="2400" dirty="0">
                <a:solidFill>
                  <a:schemeClr val="tx1"/>
                </a:solidFill>
                <a:latin typeface="Times New Roman" pitchFamily="18" charset="0"/>
                <a:cs typeface="Times New Roman" pitchFamily="18" charset="0"/>
              </a:rPr>
              <a:t>, </a:t>
            </a:r>
            <a:r>
              <a:rPr lang="en-IN" sz="2400" i="1" dirty="0">
                <a:solidFill>
                  <a:schemeClr val="tx1"/>
                </a:solidFill>
                <a:latin typeface="Times New Roman" pitchFamily="18" charset="0"/>
                <a:cs typeface="Times New Roman" pitchFamily="18" charset="0"/>
              </a:rPr>
              <a:t>8</a:t>
            </a:r>
            <a:r>
              <a:rPr lang="en-IN" sz="2400" dirty="0">
                <a:solidFill>
                  <a:schemeClr val="tx1"/>
                </a:solidFill>
                <a:latin typeface="Times New Roman" pitchFamily="18" charset="0"/>
                <a:cs typeface="Times New Roman" pitchFamily="18" charset="0"/>
              </a:rPr>
              <a:t>(1), pp.23-31.</a:t>
            </a:r>
          </a:p>
          <a:p>
            <a:pPr algn="just"/>
            <a:r>
              <a:rPr lang="en-GB" sz="2400" dirty="0" err="1">
                <a:solidFill>
                  <a:schemeClr val="tx1"/>
                </a:solidFill>
                <a:latin typeface="Times New Roman" pitchFamily="18" charset="0"/>
                <a:cs typeface="Times New Roman" pitchFamily="18" charset="0"/>
              </a:rPr>
              <a:t>Gursoy</a:t>
            </a:r>
            <a:r>
              <a:rPr lang="en-GB" sz="2400" dirty="0">
                <a:solidFill>
                  <a:schemeClr val="tx1"/>
                </a:solidFill>
                <a:latin typeface="Times New Roman" pitchFamily="18" charset="0"/>
                <a:cs typeface="Times New Roman" pitchFamily="18" charset="0"/>
              </a:rPr>
              <a:t>, D. and Chi, C.G., 2020. Effects of COVID-19 pandemic on hospitality industry: review of the current situations and a research agenda.</a:t>
            </a:r>
            <a:endParaRPr lang="en-IN" sz="2400" dirty="0">
              <a:solidFill>
                <a:schemeClr val="tx1"/>
              </a:solidFill>
              <a:latin typeface="Times New Roman" pitchFamily="18" charset="0"/>
              <a:cs typeface="Times New Roman" pitchFamily="18" charset="0"/>
            </a:endParaRPr>
          </a:p>
          <a:p>
            <a:endParaRPr lang="en-IN" dirty="0">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8A73BB-11FE-4D28-AE84-04B8C50FD77B}"/>
              </a:ext>
            </a:extLst>
          </p:cNvPr>
          <p:cNvSpPr txBox="1"/>
          <p:nvPr/>
        </p:nvSpPr>
        <p:spPr>
          <a:xfrm>
            <a:off x="2087724" y="3075057"/>
            <a:ext cx="4968552" cy="707886"/>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Thank you!</a:t>
            </a:r>
            <a:endParaRPr lang="en-US" sz="4000" b="1"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225</TotalTime>
  <Words>6640</Words>
  <Application>Microsoft Office PowerPoint</Application>
  <PresentationFormat>On-screen Show (4:3)</PresentationFormat>
  <Paragraphs>371</Paragraphs>
  <Slides>23</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Times New Roman</vt:lpstr>
      <vt:lpstr>Retrospect</vt:lpstr>
      <vt:lpstr>Managing Enterprise in the 21st Century </vt:lpstr>
      <vt:lpstr>Presentation Objective</vt:lpstr>
      <vt:lpstr>Executive Summary</vt:lpstr>
      <vt:lpstr>Table of contents </vt:lpstr>
      <vt:lpstr>Introduction </vt:lpstr>
      <vt:lpstr>Business/Company Overview </vt:lpstr>
      <vt:lpstr>Product and Services </vt:lpstr>
      <vt:lpstr>Market audit </vt:lpstr>
      <vt:lpstr>Target Market</vt:lpstr>
      <vt:lpstr>Marketing Plan</vt:lpstr>
      <vt:lpstr>PESTLE Analysis </vt:lpstr>
      <vt:lpstr>SWOT Analysis</vt:lpstr>
      <vt:lpstr>Operations</vt:lpstr>
      <vt:lpstr>Management Team</vt:lpstr>
      <vt:lpstr>Technology Plan</vt:lpstr>
      <vt:lpstr>Financial Plan </vt:lpstr>
      <vt:lpstr>Sales Projection</vt:lpstr>
      <vt:lpstr>Cash Flow Statement</vt:lpstr>
      <vt:lpstr>Balance Sheet</vt:lpstr>
      <vt:lpstr>Corporate Social Responsibility (CSR)</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user</dc:creator>
  <cp:lastModifiedBy>Adrian Tataru</cp:lastModifiedBy>
  <cp:revision>54</cp:revision>
  <dcterms:created xsi:type="dcterms:W3CDTF">2020-08-11T12:13:17Z</dcterms:created>
  <dcterms:modified xsi:type="dcterms:W3CDTF">2020-08-22T10:11:21Z</dcterms:modified>
</cp:coreProperties>
</file>