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7"/>
  </p:notesMasterIdLst>
  <p:handoutMasterIdLst>
    <p:handoutMasterId r:id="rId28"/>
  </p:handoutMasterIdLst>
  <p:sldIdLst>
    <p:sldId id="256" r:id="rId2"/>
    <p:sldId id="257" r:id="rId3"/>
    <p:sldId id="258" r:id="rId4"/>
    <p:sldId id="259" r:id="rId5"/>
    <p:sldId id="274" r:id="rId6"/>
    <p:sldId id="260" r:id="rId7"/>
    <p:sldId id="281" r:id="rId8"/>
    <p:sldId id="283" r:id="rId9"/>
    <p:sldId id="261" r:id="rId10"/>
    <p:sldId id="276" r:id="rId11"/>
    <p:sldId id="272" r:id="rId12"/>
    <p:sldId id="277" r:id="rId13"/>
    <p:sldId id="271" r:id="rId14"/>
    <p:sldId id="266" r:id="rId15"/>
    <p:sldId id="279" r:id="rId16"/>
    <p:sldId id="314" r:id="rId17"/>
    <p:sldId id="315" r:id="rId18"/>
    <p:sldId id="316" r:id="rId19"/>
    <p:sldId id="317" r:id="rId20"/>
    <p:sldId id="319" r:id="rId21"/>
    <p:sldId id="320" r:id="rId22"/>
    <p:sldId id="263" r:id="rId23"/>
    <p:sldId id="318" r:id="rId24"/>
    <p:sldId id="270" r:id="rId25"/>
    <p:sldId id="313" r:id="rId26"/>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747" autoAdjust="0"/>
    <p:restoredTop sz="87540" autoAdjust="0"/>
  </p:normalViewPr>
  <p:slideViewPr>
    <p:cSldViewPr>
      <p:cViewPr varScale="1">
        <p:scale>
          <a:sx n="106" d="100"/>
          <a:sy n="106" d="100"/>
        </p:scale>
        <p:origin x="2334" y="108"/>
      </p:cViewPr>
      <p:guideLst>
        <p:guide orient="horz" pos="2160"/>
        <p:guide pos="288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32AA99CC-0480-4E14-9209-E604C0AB6EC0}" type="datetimeFigureOut">
              <a:rPr lang="en-GB" smtClean="0"/>
              <a:t>12/09/2022</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6D51319D-9D16-49B2-9EA5-F353266D9557}" type="slidenum">
              <a:rPr lang="en-GB" smtClean="0"/>
              <a:t>‹#›</a:t>
            </a:fld>
            <a:endParaRPr lang="en-GB"/>
          </a:p>
        </p:txBody>
      </p:sp>
    </p:spTree>
    <p:extLst>
      <p:ext uri="{BB962C8B-B14F-4D97-AF65-F5344CB8AC3E}">
        <p14:creationId xmlns:p14="http://schemas.microsoft.com/office/powerpoint/2010/main" val="25601690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8895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8250" y="0"/>
            <a:ext cx="2889250" cy="488950"/>
          </a:xfrm>
          <a:prstGeom prst="rect">
            <a:avLst/>
          </a:prstGeom>
        </p:spPr>
        <p:txBody>
          <a:bodyPr vert="horz" lIns="91440" tIns="45720" rIns="91440" bIns="45720" rtlCol="0"/>
          <a:lstStyle>
            <a:lvl1pPr algn="r">
              <a:defRPr sz="1200"/>
            </a:lvl1pPr>
          </a:lstStyle>
          <a:p>
            <a:fld id="{D3FA0FE5-4E90-4612-8B58-FA5F3D6B17F6}" type="datetimeFigureOut">
              <a:rPr lang="en-GB" smtClean="0"/>
              <a:t>12/09/2022</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750" y="4694238"/>
            <a:ext cx="5335588" cy="38401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650"/>
            <a:ext cx="2889250" cy="48895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8250" y="9264650"/>
            <a:ext cx="2889250" cy="488950"/>
          </a:xfrm>
          <a:prstGeom prst="rect">
            <a:avLst/>
          </a:prstGeom>
        </p:spPr>
        <p:txBody>
          <a:bodyPr vert="horz" lIns="91440" tIns="45720" rIns="91440" bIns="45720" rtlCol="0" anchor="b"/>
          <a:lstStyle>
            <a:lvl1pPr algn="r">
              <a:defRPr sz="1200"/>
            </a:lvl1pPr>
          </a:lstStyle>
          <a:p>
            <a:fld id="{801A4F2C-CDC3-4614-847A-C99F1B5E8783}" type="slidenum">
              <a:rPr lang="en-GB" smtClean="0"/>
              <a:t>‹#›</a:t>
            </a:fld>
            <a:endParaRPr lang="en-GB"/>
          </a:p>
        </p:txBody>
      </p:sp>
    </p:spTree>
    <p:extLst>
      <p:ext uri="{BB962C8B-B14F-4D97-AF65-F5344CB8AC3E}">
        <p14:creationId xmlns:p14="http://schemas.microsoft.com/office/powerpoint/2010/main" val="212227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theatlantic.com/health/archive/2014/01/the-shape-of-your-head-and-the-shape-of-your-mind/282578/"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www.smithsonianmag.com/history/facing-a-bumpy-history-144497373/"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Access the overview online from the Moodle page. </a:t>
            </a:r>
          </a:p>
        </p:txBody>
      </p:sp>
      <p:sp>
        <p:nvSpPr>
          <p:cNvPr id="4" name="Slide Number Placeholder 3"/>
          <p:cNvSpPr>
            <a:spLocks noGrp="1"/>
          </p:cNvSpPr>
          <p:nvPr>
            <p:ph type="sldNum" sz="quarter" idx="5"/>
          </p:nvPr>
        </p:nvSpPr>
        <p:spPr/>
        <p:txBody>
          <a:bodyPr/>
          <a:lstStyle/>
          <a:p>
            <a:fld id="{801A4F2C-CDC3-4614-847A-C99F1B5E8783}" type="slidenum">
              <a:rPr lang="en-GB" smtClean="0"/>
              <a:t>8</a:t>
            </a:fld>
            <a:endParaRPr lang="en-GB"/>
          </a:p>
        </p:txBody>
      </p:sp>
    </p:spTree>
    <p:extLst>
      <p:ext uri="{BB962C8B-B14F-4D97-AF65-F5344CB8AC3E}">
        <p14:creationId xmlns:p14="http://schemas.microsoft.com/office/powerpoint/2010/main" val="8935035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900" i="0" dirty="0"/>
              <a:t>Many of the issues that interest modern psychologists have their roots in philosophical debate from hundreds of years ago. Although the modern discipline of psychology is considered only about 140 years old, we can see that early views and beliefs of human behaviour are linked to psychology today.</a:t>
            </a:r>
          </a:p>
          <a:p>
            <a:endParaRPr lang="en-GB" i="0" dirty="0"/>
          </a:p>
          <a:p>
            <a:pPr marL="722376" lvl="1" indent="-274320" algn="just" eaLnBrk="1" fontAlgn="auto" hangingPunct="1">
              <a:spcAft>
                <a:spcPts val="0"/>
              </a:spcAft>
              <a:buFont typeface="Franklin Gothic Book" panose="020B0503020102020204" pitchFamily="34" charset="0"/>
              <a:buNone/>
              <a:defRPr/>
            </a:pPr>
            <a:r>
              <a:rPr lang="en-GB" b="1" i="0" dirty="0"/>
              <a:t>The Influence of Aristotle and Plato</a:t>
            </a:r>
          </a:p>
          <a:p>
            <a:pPr marL="722376" lvl="1" indent="-274320" algn="just" eaLnBrk="1" fontAlgn="auto" hangingPunct="1">
              <a:spcAft>
                <a:spcPts val="0"/>
              </a:spcAft>
              <a:buFont typeface="Franklin Gothic Book" panose="020B0503020102020204" pitchFamily="34" charset="0"/>
              <a:buNone/>
              <a:defRPr/>
            </a:pPr>
            <a:r>
              <a:rPr lang="en-GB" i="0" dirty="0"/>
              <a:t>Very early medical doctors, physiologists and philosophers were interested in the physical workings of the human body.</a:t>
            </a:r>
          </a:p>
          <a:p>
            <a:pPr marL="722376" lvl="1" indent="-274320" algn="just" eaLnBrk="1" fontAlgn="auto" hangingPunct="1">
              <a:spcAft>
                <a:spcPts val="0"/>
              </a:spcAft>
              <a:buFont typeface="Franklin Gothic Book" panose="020B0503020102020204" pitchFamily="34" charset="0"/>
              <a:buNone/>
              <a:defRPr/>
            </a:pPr>
            <a:endParaRPr lang="en-GB" i="0" dirty="0"/>
          </a:p>
          <a:p>
            <a:pPr marL="722376" lvl="1" indent="-274320" algn="just" eaLnBrk="1" fontAlgn="auto" hangingPunct="1">
              <a:spcAft>
                <a:spcPts val="0"/>
              </a:spcAft>
              <a:buFont typeface="Franklin Gothic Book" panose="020B0503020102020204" pitchFamily="34" charset="0"/>
              <a:buNone/>
              <a:defRPr/>
            </a:pPr>
            <a:r>
              <a:rPr lang="en-GB" i="0" dirty="0"/>
              <a:t> Ancient Greek philosophers studied the differences between the mind and the soul and how past experience contributes to behaviour from around 600 BC. </a:t>
            </a:r>
          </a:p>
          <a:p>
            <a:pPr marL="722376" lvl="1" indent="-274320" algn="just" eaLnBrk="1" fontAlgn="auto" hangingPunct="1">
              <a:spcAft>
                <a:spcPts val="0"/>
              </a:spcAft>
              <a:buFont typeface="Franklin Gothic Book" panose="020B0503020102020204" pitchFamily="34" charset="0"/>
              <a:buNone/>
              <a:defRPr/>
            </a:pPr>
            <a:r>
              <a:rPr lang="en-GB" i="0" dirty="0"/>
              <a:t>Many of the basic ideas that we investigate in modern psychology may be traced back to two Greek philosophers: </a:t>
            </a:r>
            <a:r>
              <a:rPr lang="en-GB" i="0" dirty="0">
                <a:highlight>
                  <a:srgbClr val="FFFF00"/>
                </a:highlight>
              </a:rPr>
              <a:t>Aristotle and Plato</a:t>
            </a:r>
            <a:r>
              <a:rPr lang="en-GB" i="0" dirty="0"/>
              <a:t>. </a:t>
            </a:r>
          </a:p>
          <a:p>
            <a:pPr marL="722376" lvl="1" indent="-274320" algn="just" eaLnBrk="1" fontAlgn="auto" hangingPunct="1">
              <a:spcAft>
                <a:spcPts val="0"/>
              </a:spcAft>
              <a:buFont typeface="Franklin Gothic Book" panose="020B0503020102020204" pitchFamily="34" charset="0"/>
              <a:buNone/>
              <a:defRPr/>
            </a:pPr>
            <a:endParaRPr lang="en-GB" dirty="0"/>
          </a:p>
          <a:p>
            <a:pPr marL="722376" lvl="1" indent="-274320" algn="just" eaLnBrk="1" fontAlgn="auto" hangingPunct="1">
              <a:spcAft>
                <a:spcPts val="0"/>
              </a:spcAft>
              <a:buFont typeface="Franklin Gothic Book" panose="020B0503020102020204" pitchFamily="34" charset="0"/>
              <a:buNone/>
              <a:defRPr/>
            </a:pPr>
            <a:r>
              <a:rPr lang="en-GB" i="0" dirty="0"/>
              <a:t>They treated behaviour as something that is logical and analytical, rather than mystical. Plato was a nativist - he believed that certain kinds of knowledge are innate, whereas Aristotle was an empiricist - he believed that all knowledge was acquired through experience. This difference can be seen in the nature versus nurture debate that continues today.</a:t>
            </a:r>
            <a:endParaRPr lang="en-US" sz="3600" dirty="0">
              <a:latin typeface="Arial Narrow" pitchFamily="34" charset="0"/>
            </a:endParaRPr>
          </a:p>
          <a:p>
            <a:endParaRPr lang="en-GB" dirty="0"/>
          </a:p>
        </p:txBody>
      </p:sp>
      <p:sp>
        <p:nvSpPr>
          <p:cNvPr id="4" name="Slide Number Placeholder 3"/>
          <p:cNvSpPr>
            <a:spLocks noGrp="1"/>
          </p:cNvSpPr>
          <p:nvPr>
            <p:ph type="sldNum" sz="quarter" idx="5"/>
          </p:nvPr>
        </p:nvSpPr>
        <p:spPr/>
        <p:txBody>
          <a:bodyPr/>
          <a:lstStyle/>
          <a:p>
            <a:fld id="{801A4F2C-CDC3-4614-847A-C99F1B5E8783}" type="slidenum">
              <a:rPr lang="en-GB" smtClean="0"/>
              <a:t>17</a:t>
            </a:fld>
            <a:endParaRPr lang="en-GB"/>
          </a:p>
        </p:txBody>
      </p:sp>
    </p:spTree>
    <p:extLst>
      <p:ext uri="{BB962C8B-B14F-4D97-AF65-F5344CB8AC3E}">
        <p14:creationId xmlns:p14="http://schemas.microsoft.com/office/powerpoint/2010/main" val="135818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00DDE55B-6DBE-4D95-B364-E1E579CAB340}"/>
              </a:ext>
            </a:extLst>
          </p:cNvPr>
          <p:cNvSpPr>
            <a:spLocks noGrp="1" noRot="1" noChangeAspect="1" noChangeArrowheads="1" noTextEdit="1"/>
          </p:cNvSpPr>
          <p:nvPr>
            <p:ph type="sldImg"/>
          </p:nvPr>
        </p:nvSpPr>
        <p:spPr>
          <a:ln/>
        </p:spPr>
      </p:sp>
      <p:sp>
        <p:nvSpPr>
          <p:cNvPr id="13315" name="Notes Placeholder 2">
            <a:extLst>
              <a:ext uri="{FF2B5EF4-FFF2-40B4-BE49-F238E27FC236}">
                <a16:creationId xmlns:a16="http://schemas.microsoft.com/office/drawing/2014/main" id="{BD11EC49-BB76-4434-8139-8F7B685C75C5}"/>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p>
            <a:r>
              <a:rPr lang="en-GB" altLang="en-US"/>
              <a:t>He proposed that if one of these humours develops disproportionately, the related personality type begins to dominate. For example, a sanguine person has too much blood and although is warm-hearted, cheerful, optimistic and confident, could also become selfish. Galen believed that some people are born predisposed to certain temperaments but can be 'cured' through diet and exercise and, in more severe cases, through purging and bloodletting. The example of the sanguine person being too selfish could be 'cured' by cutting down on meat or by releasing some of their blood. These principles were popular in medicine until the Renaissance, and the idea that many physical and mental illnesses are connected forms the basis of many modern treatments</a:t>
            </a:r>
          </a:p>
          <a:p>
            <a:endParaRPr lang="en-GB" altLang="en-US"/>
          </a:p>
        </p:txBody>
      </p:sp>
      <p:sp>
        <p:nvSpPr>
          <p:cNvPr id="13316" name="Slide Number Placeholder 3">
            <a:extLst>
              <a:ext uri="{FF2B5EF4-FFF2-40B4-BE49-F238E27FC236}">
                <a16:creationId xmlns:a16="http://schemas.microsoft.com/office/drawing/2014/main" id="{066362AA-F143-4026-ACCC-CE534324CFFE}"/>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fontAlgn="base">
              <a:spcBef>
                <a:spcPct val="0"/>
              </a:spcBef>
              <a:spcAft>
                <a:spcPct val="0"/>
              </a:spcAft>
            </a:pPr>
            <a:fld id="{C6E15F58-07E5-4BBB-A896-3C2314AE9BB5}" type="slidenum">
              <a:rPr lang="en-US" altLang="en-US" smtClean="0">
                <a:latin typeface="Times New Roman" panose="02020603050405020304" pitchFamily="18" charset="0"/>
              </a:rPr>
              <a:pPr fontAlgn="base">
                <a:spcBef>
                  <a:spcPct val="0"/>
                </a:spcBef>
                <a:spcAft>
                  <a:spcPct val="0"/>
                </a:spcAft>
              </a:pPr>
              <a:t>18</a:t>
            </a:fld>
            <a:endParaRPr lang="en-US" altLang="en-US">
              <a:latin typeface="Times New Roman" panose="02020603050405020304"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549983F7-0712-4FF3-A331-3ADBA75BAB14}"/>
              </a:ext>
            </a:extLst>
          </p:cNvPr>
          <p:cNvSpPr>
            <a:spLocks noGrp="1" noRot="1" noChangeAspect="1" noChangeArrowheads="1" noTextEdit="1"/>
          </p:cNvSpPr>
          <p:nvPr>
            <p:ph type="sldImg"/>
          </p:nvPr>
        </p:nvSpPr>
        <p:spPr>
          <a:ln/>
        </p:spPr>
      </p:sp>
      <p:sp>
        <p:nvSpPr>
          <p:cNvPr id="16387" name="Notes Placeholder 2">
            <a:extLst>
              <a:ext uri="{FF2B5EF4-FFF2-40B4-BE49-F238E27FC236}">
                <a16:creationId xmlns:a16="http://schemas.microsoft.com/office/drawing/2014/main" id="{83DBA795-B2D8-496C-AE38-E6E26532E7B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p>
            <a:r>
              <a:rPr lang="en-GB" altLang="en-US"/>
              <a:t>If this is something that interests you, here are a couple of magazine articles about phrenology that we recommend you read:</a:t>
            </a:r>
          </a:p>
          <a:p>
            <a:r>
              <a:rPr lang="en-GB" altLang="en-US" b="1">
                <a:hlinkClick r:id="rId3"/>
              </a:rPr>
              <a:t>The Shape of Your Head and the Shape of Your Mind</a:t>
            </a:r>
            <a:r>
              <a:rPr lang="en-GB" altLang="en-US" b="1"/>
              <a:t> </a:t>
            </a:r>
            <a:r>
              <a:rPr lang="en-GB" altLang="en-US"/>
              <a:t>(Janik, 2014)</a:t>
            </a:r>
          </a:p>
          <a:p>
            <a:r>
              <a:rPr lang="en-GB" altLang="en-US">
                <a:hlinkClick r:id="rId4"/>
              </a:rPr>
              <a:t>Facing a Bumpy History</a:t>
            </a:r>
            <a:r>
              <a:rPr lang="en-GB" altLang="en-US"/>
              <a:t> (Scherlinder Morse, 1997)</a:t>
            </a:r>
          </a:p>
          <a:p>
            <a:r>
              <a:rPr lang="en-GB" altLang="en-US"/>
              <a:t>You might like to spend some time considering the similarities between 18th- and 19th-century advances in craniometry and physiognomy and current work in neuroscience. For example, Pierre Flourens (1794-1867) first discovered the association between different brain areas and functions such as balance and motor coordination. You may have also heard of Paul Broca (1824-1880), who was responsible for important discoveries about language function. </a:t>
            </a:r>
          </a:p>
          <a:p>
            <a:endParaRPr lang="en-GB" altLang="en-US"/>
          </a:p>
        </p:txBody>
      </p:sp>
      <p:sp>
        <p:nvSpPr>
          <p:cNvPr id="16388" name="Slide Number Placeholder 3">
            <a:extLst>
              <a:ext uri="{FF2B5EF4-FFF2-40B4-BE49-F238E27FC236}">
                <a16:creationId xmlns:a16="http://schemas.microsoft.com/office/drawing/2014/main" id="{4950EF08-C241-40BF-8A79-FAFBE6F65D85}"/>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fontAlgn="base">
              <a:spcBef>
                <a:spcPct val="0"/>
              </a:spcBef>
              <a:spcAft>
                <a:spcPct val="0"/>
              </a:spcAft>
            </a:pPr>
            <a:fld id="{7A0A81A0-E4D9-49D6-8130-C0CBF79F80B5}" type="slidenum">
              <a:rPr lang="en-US" altLang="en-US" smtClean="0">
                <a:latin typeface="Times New Roman" panose="02020603050405020304" pitchFamily="18" charset="0"/>
              </a:rPr>
              <a:pPr fontAlgn="base">
                <a:spcBef>
                  <a:spcPct val="0"/>
                </a:spcBef>
                <a:spcAft>
                  <a:spcPct val="0"/>
                </a:spcAft>
              </a:pPr>
              <a:t>21</a:t>
            </a:fld>
            <a:endParaRPr lang="en-US" altLang="en-US">
              <a:latin typeface="Times New Roman" panose="02020603050405020304"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2A0BD650-F748-44CD-BC6F-3B193BFCA4C3}"/>
              </a:ext>
            </a:extLst>
          </p:cNvPr>
          <p:cNvSpPr>
            <a:spLocks noGrp="1" noRot="1" noChangeAspect="1" noChangeArrowheads="1" noTextEdit="1"/>
          </p:cNvSpPr>
          <p:nvPr>
            <p:ph type="sldImg"/>
          </p:nvPr>
        </p:nvSpPr>
        <p:spPr>
          <a:ln/>
        </p:spPr>
      </p:sp>
      <p:sp>
        <p:nvSpPr>
          <p:cNvPr id="19459" name="Notes Placeholder 2">
            <a:extLst>
              <a:ext uri="{FF2B5EF4-FFF2-40B4-BE49-F238E27FC236}">
                <a16:creationId xmlns:a16="http://schemas.microsoft.com/office/drawing/2014/main" id="{FC782416-ED37-4B88-BC46-38DA53302DEB}"/>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p>
            <a:r>
              <a:rPr lang="en-GB" altLang="en-US"/>
              <a:t>The ‘controlled conditions’ were vital in beginning to create experiments that could be replicated leading to observations that could be compared between samples/participants. If the conditions were different for every participant it would be impossible to make any conclusions about what was causing any particular response. Wundt’s controlled conditions included – using the same physical surroundings, the same stimulus and the same verbal instructions. This emphasis on control as the investigator of mental processes rather than simply observing life as it happened, shifted psychology from being largely subjective to being objective and measurable, in turn this created a separation between psychology as a science and philosophy. </a:t>
            </a:r>
          </a:p>
        </p:txBody>
      </p:sp>
      <p:sp>
        <p:nvSpPr>
          <p:cNvPr id="19460" name="Slide Number Placeholder 3">
            <a:extLst>
              <a:ext uri="{FF2B5EF4-FFF2-40B4-BE49-F238E27FC236}">
                <a16:creationId xmlns:a16="http://schemas.microsoft.com/office/drawing/2014/main" id="{06898638-DCB5-42A5-9386-5E4C0173AD11}"/>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fontAlgn="base">
              <a:spcBef>
                <a:spcPct val="0"/>
              </a:spcBef>
              <a:spcAft>
                <a:spcPct val="0"/>
              </a:spcAft>
            </a:pPr>
            <a:fld id="{2FE78416-4D20-4040-9566-1EC4B688EA03}" type="slidenum">
              <a:rPr lang="en-US" altLang="en-US" smtClean="0">
                <a:latin typeface="Times New Roman" panose="02020603050405020304" pitchFamily="18" charset="0"/>
              </a:rPr>
              <a:pPr fontAlgn="base">
                <a:spcBef>
                  <a:spcPct val="0"/>
                </a:spcBef>
                <a:spcAft>
                  <a:spcPct val="0"/>
                </a:spcAft>
              </a:pPr>
              <a:t>22</a:t>
            </a:fld>
            <a:endParaRPr lang="en-US" altLang="en-US">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CFB13ED-059F-4759-94A0-1E5969775D7E}" type="datetimeFigureOut">
              <a:rPr lang="en-GB" smtClean="0"/>
              <a:pPr/>
              <a:t>12/09/2022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a:t>
            </a:fld>
            <a:endParaRPr lang="en-GB"/>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CFB13ED-059F-4759-94A0-1E5969775D7E}" type="datetimeFigureOut">
              <a:rPr lang="en-GB" smtClean="0"/>
              <a:pPr/>
              <a:t>12/09/2022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FB13ED-059F-4759-94A0-1E5969775D7E}" type="datetimeFigureOut">
              <a:rPr lang="en-GB" smtClean="0"/>
              <a:pPr/>
              <a:t>12/09/2022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a:t>
            </a:fld>
            <a:endParaRPr lang="en-GB"/>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CFB13ED-059F-4759-94A0-1E5969775D7E}" type="datetimeFigureOut">
              <a:rPr lang="en-GB" smtClean="0"/>
              <a:pPr/>
              <a:t>12/09/2022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FB13ED-059F-4759-94A0-1E5969775D7E}" type="datetimeFigureOut">
              <a:rPr lang="en-GB" smtClean="0"/>
              <a:pPr/>
              <a:t>12/09/2022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F2F8A10-4287-4BE8-ACD7-B40DB3D6C2A8}" type="slidenum">
              <a:rPr lang="en-GB" smtClean="0"/>
              <a:pPr/>
              <a:t>‹#›</a:t>
            </a:fld>
            <a:endParaRPr lang="en-GB"/>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CFB13ED-059F-4759-94A0-1E5969775D7E}" type="datetimeFigureOut">
              <a:rPr lang="en-GB" smtClean="0"/>
              <a:pPr/>
              <a:t>12/09/2022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FB13ED-059F-4759-94A0-1E5969775D7E}" type="datetimeFigureOut">
              <a:rPr lang="en-GB" smtClean="0"/>
              <a:pPr/>
              <a:t>12/09/2022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FB13ED-059F-4759-94A0-1E5969775D7E}" type="datetimeFigureOut">
              <a:rPr lang="en-GB" smtClean="0"/>
              <a:pPr/>
              <a:t>12/09/2022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2F8A10-4287-4BE8-ACD7-B40DB3D6C2A8}" type="slidenum">
              <a:rPr lang="en-GB" smtClean="0"/>
              <a:pPr/>
              <a:t>‹#›</a:t>
            </a:fld>
            <a:endParaRPr lang="en-GB"/>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FB13ED-059F-4759-94A0-1E5969775D7E}" type="datetimeFigureOut">
              <a:rPr lang="en-GB" smtClean="0"/>
              <a:pPr/>
              <a:t>12/09/2022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CFB13ED-059F-4759-94A0-1E5969775D7E}" type="datetimeFigureOut">
              <a:rPr lang="en-GB" smtClean="0"/>
              <a:pPr/>
              <a:t>12/09/2022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FB13ED-059F-4759-94A0-1E5969775D7E}" type="datetimeFigureOut">
              <a:rPr lang="en-GB" smtClean="0"/>
              <a:pPr/>
              <a:t>12/09/2022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9CFB13ED-059F-4759-94A0-1E5969775D7E}" type="datetimeFigureOut">
              <a:rPr lang="en-GB" smtClean="0"/>
              <a:pPr/>
              <a:t>12/09/2022</a:t>
            </a:fld>
            <a:endParaRPr lang="en-GB"/>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GB"/>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5F2F8A10-4287-4BE8-ACD7-B40DB3D6C2A8}"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hyperlink" Target="https://moodle.uwtsd.ac.uk/course/view.php?id=9485"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hyperlink" Target="https://whelf-uwtsd.alma.exlibrisgroup.com/leganto/readinglist/lists/6195345950002421?institute=44WHELF_UWTSD&amp;auth=LOCAL"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nhs.uk/" TargetMode="External"/><Relationship Id="rId2" Type="http://schemas.openxmlformats.org/officeDocument/2006/relationships/hyperlink" Target="http://www.bps.org.uk/" TargetMode="External"/><Relationship Id="rId1" Type="http://schemas.openxmlformats.org/officeDocument/2006/relationships/slideLayout" Target="../slideLayouts/slideLayout2.xml"/><Relationship Id="rId6" Type="http://schemas.openxmlformats.org/officeDocument/2006/relationships/image" Target="../media/image2.emf"/><Relationship Id="rId5" Type="http://schemas.openxmlformats.org/officeDocument/2006/relationships/hyperlink" Target="https://www.ons.gov.uk/" TargetMode="External"/><Relationship Id="rId4" Type="http://schemas.openxmlformats.org/officeDocument/2006/relationships/hyperlink" Target="http://www.nice.org.uk/"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hyperlink" Target="https://plato.stanford.edu/entries/descartes-work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careers.bps.org.uk/" TargetMode="External"/><Relationship Id="rId7" Type="http://schemas.openxmlformats.org/officeDocument/2006/relationships/hyperlink" Target="https://www.willowandstone.co.uk/stationery-prints/" TargetMode="External"/><Relationship Id="rId2" Type="http://schemas.openxmlformats.org/officeDocument/2006/relationships/hyperlink" Target="https://www.bps.org.uk/public/what-is-psychology" TargetMode="External"/><Relationship Id="rId1" Type="http://schemas.openxmlformats.org/officeDocument/2006/relationships/slideLayout" Target="../slideLayouts/slideLayout6.xml"/><Relationship Id="rId6" Type="http://schemas.openxmlformats.org/officeDocument/2006/relationships/hyperlink" Target="https://www.thetimes.co.uk/expert-traveller/destinations/greece/best-islands-in-greece" TargetMode="External"/><Relationship Id="rId5" Type="http://schemas.openxmlformats.org/officeDocument/2006/relationships/hyperlink" Target="https://plato.stanford.edu/entries/descartes-works" TargetMode="External"/><Relationship Id="rId4" Type="http://schemas.openxmlformats.org/officeDocument/2006/relationships/hyperlink" Target="http://jose-psychology.blogspot.com/2010/08/nature-vs-nurture-debate.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Introduction to Module</a:t>
            </a:r>
          </a:p>
        </p:txBody>
      </p:sp>
      <p:sp>
        <p:nvSpPr>
          <p:cNvPr id="9" name="Subtitle 8"/>
          <p:cNvSpPr>
            <a:spLocks noGrp="1"/>
          </p:cNvSpPr>
          <p:nvPr>
            <p:ph type="subTitle" idx="1"/>
          </p:nvPr>
        </p:nvSpPr>
        <p:spPr>
          <a:xfrm>
            <a:off x="685800" y="3505200"/>
            <a:ext cx="7990656" cy="1752600"/>
          </a:xfrm>
        </p:spPr>
        <p:txBody>
          <a:bodyPr>
            <a:normAutofit lnSpcReduction="10000"/>
          </a:bodyPr>
          <a:lstStyle/>
          <a:p>
            <a:r>
              <a:rPr lang="en-GB" sz="3600" dirty="0"/>
              <a:t>Psychology for Health and Social Care</a:t>
            </a:r>
          </a:p>
          <a:p>
            <a:r>
              <a:rPr lang="en-GB" sz="3600" dirty="0"/>
              <a:t>BMHP4003</a:t>
            </a:r>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31932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a:t>
            </a:r>
          </a:p>
        </p:txBody>
      </p:sp>
      <p:sp>
        <p:nvSpPr>
          <p:cNvPr id="3" name="Content Placeholder 2"/>
          <p:cNvSpPr>
            <a:spLocks noGrp="1"/>
          </p:cNvSpPr>
          <p:nvPr>
            <p:ph idx="1"/>
          </p:nvPr>
        </p:nvSpPr>
        <p:spPr>
          <a:xfrm>
            <a:off x="457200" y="1600200"/>
            <a:ext cx="8229600" cy="3989040"/>
          </a:xfrm>
        </p:spPr>
        <p:txBody>
          <a:bodyPr>
            <a:normAutofit/>
          </a:bodyPr>
          <a:lstStyle/>
          <a:p>
            <a:r>
              <a:rPr lang="en-GB" dirty="0"/>
              <a:t>Brief Overview</a:t>
            </a:r>
          </a:p>
          <a:p>
            <a:r>
              <a:rPr lang="en-GB" dirty="0"/>
              <a:t>Level of Study </a:t>
            </a:r>
          </a:p>
          <a:p>
            <a:r>
              <a:rPr lang="en-GB" dirty="0"/>
              <a:t>Aims of Module</a:t>
            </a:r>
          </a:p>
          <a:p>
            <a:r>
              <a:rPr lang="en-GB" dirty="0"/>
              <a:t>Assessments</a:t>
            </a:r>
          </a:p>
          <a:p>
            <a:r>
              <a:rPr lang="en-GB" dirty="0"/>
              <a:t>Submission Dates</a:t>
            </a:r>
          </a:p>
          <a:p>
            <a:r>
              <a:rPr lang="en-GB" dirty="0"/>
              <a:t>Reading List </a:t>
            </a:r>
          </a:p>
          <a:p>
            <a:r>
              <a:rPr lang="en-GB" dirty="0"/>
              <a:t>Moodle</a:t>
            </a:r>
          </a:p>
          <a:p>
            <a:r>
              <a:rPr lang="en-GB" dirty="0"/>
              <a:t>Brief introduction to the history of psychology. </a:t>
            </a:r>
          </a:p>
        </p:txBody>
      </p:sp>
      <p:pic>
        <p:nvPicPr>
          <p:cNvPr id="5"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5189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Brief Overview</a:t>
            </a:r>
          </a:p>
        </p:txBody>
      </p:sp>
      <p:sp>
        <p:nvSpPr>
          <p:cNvPr id="3" name="Content Placeholder 2"/>
          <p:cNvSpPr>
            <a:spLocks noGrp="1"/>
          </p:cNvSpPr>
          <p:nvPr>
            <p:ph idx="1"/>
          </p:nvPr>
        </p:nvSpPr>
        <p:spPr>
          <a:xfrm>
            <a:off x="179512" y="1600200"/>
            <a:ext cx="8856984" cy="3989040"/>
          </a:xfrm>
        </p:spPr>
        <p:txBody>
          <a:bodyPr/>
          <a:lstStyle/>
          <a:p>
            <a:pPr marL="0" indent="0">
              <a:buNone/>
            </a:pPr>
            <a:endParaRPr lang="en-GB" dirty="0"/>
          </a:p>
          <a:p>
            <a:pPr marL="0" indent="0">
              <a:buNone/>
            </a:pPr>
            <a:r>
              <a:rPr lang="en-GB" dirty="0"/>
              <a:t>Duration – 10 weeks of teaching sessions </a:t>
            </a:r>
          </a:p>
          <a:p>
            <a:pPr marL="0" indent="0">
              <a:buNone/>
            </a:pPr>
            <a:endParaRPr lang="en-GB" dirty="0"/>
          </a:p>
          <a:p>
            <a:pPr marL="0" indent="0">
              <a:buNone/>
            </a:pPr>
            <a:r>
              <a:rPr lang="en-GB" dirty="0">
                <a:solidFill>
                  <a:srgbClr val="FF0000"/>
                </a:solidFill>
              </a:rPr>
              <a:t>Throughout semester 3</a:t>
            </a:r>
            <a:endParaRPr lang="en-GB" dirty="0"/>
          </a:p>
          <a:p>
            <a:pPr marL="0" indent="0">
              <a:buNone/>
            </a:pPr>
            <a:r>
              <a:rPr lang="en-GB" dirty="0"/>
              <a:t>20 Credits</a:t>
            </a:r>
          </a:p>
          <a:p>
            <a:pPr marL="0" indent="0">
              <a:buNone/>
            </a:pPr>
            <a:endParaRPr lang="en-GB" dirty="0"/>
          </a:p>
          <a:p>
            <a:pPr marL="0" indent="0">
              <a:buNone/>
            </a:pPr>
            <a:r>
              <a:rPr lang="en-GB" dirty="0"/>
              <a:t>Let’s view the Moodle page for this module together. </a:t>
            </a:r>
          </a:p>
          <a:p>
            <a:r>
              <a:rPr lang="en-GB" dirty="0">
                <a:hlinkClick r:id="rId2"/>
              </a:rPr>
              <a:t>Psychology Moodle Page </a:t>
            </a:r>
            <a:endParaRPr lang="en-GB" dirty="0"/>
          </a:p>
        </p:txBody>
      </p:sp>
      <p:pic>
        <p:nvPicPr>
          <p:cNvPr id="5"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0948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DC87E85-2314-433A-88F3-C00E8176CB2A}"/>
              </a:ext>
            </a:extLst>
          </p:cNvPr>
          <p:cNvSpPr/>
          <p:nvPr/>
        </p:nvSpPr>
        <p:spPr>
          <a:xfrm>
            <a:off x="458074" y="2046548"/>
            <a:ext cx="8229600" cy="3096344"/>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Aims of Module</a:t>
            </a:r>
          </a:p>
        </p:txBody>
      </p:sp>
      <p:sp>
        <p:nvSpPr>
          <p:cNvPr id="3" name="Content Placeholder 2"/>
          <p:cNvSpPr>
            <a:spLocks noGrp="1"/>
          </p:cNvSpPr>
          <p:nvPr>
            <p:ph idx="1"/>
          </p:nvPr>
        </p:nvSpPr>
        <p:spPr>
          <a:xfrm>
            <a:off x="457200" y="1600200"/>
            <a:ext cx="8363272" cy="3542692"/>
          </a:xfrm>
        </p:spPr>
        <p:txBody>
          <a:bodyPr>
            <a:normAutofit/>
          </a:bodyPr>
          <a:lstStyle/>
          <a:p>
            <a:pPr marL="0" indent="0">
              <a:buNone/>
            </a:pPr>
            <a:endParaRPr lang="en-GB" sz="2800" dirty="0"/>
          </a:p>
          <a:p>
            <a:pPr marL="0" indent="0">
              <a:buNone/>
            </a:pPr>
            <a:endParaRPr lang="en-GB" sz="2800" dirty="0"/>
          </a:p>
          <a:p>
            <a:pPr marL="0" indent="0">
              <a:buNone/>
            </a:pPr>
            <a:r>
              <a:rPr lang="en-GB" sz="2800" dirty="0"/>
              <a:t>The aim of this module is to develop understanding of the psychological factors which influence human behaviour throughout the lifespan and how these apply to health and social care settings. </a:t>
            </a:r>
          </a:p>
        </p:txBody>
      </p:sp>
      <p:pic>
        <p:nvPicPr>
          <p:cNvPr id="5"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09483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Outcomes</a:t>
            </a:r>
          </a:p>
        </p:txBody>
      </p:sp>
      <p:sp>
        <p:nvSpPr>
          <p:cNvPr id="3" name="Content Placeholder 2"/>
          <p:cNvSpPr>
            <a:spLocks noGrp="1"/>
          </p:cNvSpPr>
          <p:nvPr>
            <p:ph idx="1"/>
          </p:nvPr>
        </p:nvSpPr>
        <p:spPr>
          <a:xfrm>
            <a:off x="457200" y="1600200"/>
            <a:ext cx="8229600" cy="3989040"/>
          </a:xfrm>
        </p:spPr>
        <p:txBody>
          <a:bodyPr>
            <a:normAutofit/>
          </a:bodyPr>
          <a:lstStyle/>
          <a:p>
            <a:pPr marL="0" indent="0">
              <a:buNone/>
            </a:pPr>
            <a:r>
              <a:rPr lang="en-GB" sz="2800" dirty="0"/>
              <a:t>Upon the successful completion of this module, the student should be able to: </a:t>
            </a:r>
          </a:p>
          <a:p>
            <a:pPr marL="0" indent="0">
              <a:buNone/>
            </a:pPr>
            <a:r>
              <a:rPr lang="en-GB" sz="2800" dirty="0"/>
              <a:t>• Understand theories of lifespan development</a:t>
            </a:r>
          </a:p>
          <a:p>
            <a:pPr marL="0" indent="0">
              <a:buNone/>
            </a:pPr>
            <a:r>
              <a:rPr lang="en-GB" sz="2800" dirty="0"/>
              <a:t>• Analyse how psychological theories are applied to health and social care practice</a:t>
            </a:r>
          </a:p>
          <a:p>
            <a:pPr marL="0" indent="0">
              <a:buNone/>
            </a:pPr>
            <a:r>
              <a:rPr lang="en-GB" sz="2800" dirty="0"/>
              <a:t>• Examine social and biological determinants of human behaviour displayed in health and social care contexts</a:t>
            </a:r>
          </a:p>
          <a:p>
            <a:pPr marL="0" indent="0">
              <a:buNone/>
            </a:pPr>
            <a:endParaRPr lang="en-GB" dirty="0"/>
          </a:p>
        </p:txBody>
      </p:sp>
      <p:pic>
        <p:nvPicPr>
          <p:cNvPr id="5"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3793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Lesson Content</a:t>
            </a:r>
          </a:p>
        </p:txBody>
      </p:sp>
      <p:sp>
        <p:nvSpPr>
          <p:cNvPr id="3" name="Content Placeholder 2"/>
          <p:cNvSpPr>
            <a:spLocks noGrp="1"/>
          </p:cNvSpPr>
          <p:nvPr>
            <p:ph idx="1"/>
          </p:nvPr>
        </p:nvSpPr>
        <p:spPr>
          <a:xfrm>
            <a:off x="457200" y="1600200"/>
            <a:ext cx="8229600" cy="3989040"/>
          </a:xfrm>
        </p:spPr>
        <p:txBody>
          <a:bodyPr>
            <a:normAutofit/>
          </a:bodyPr>
          <a:lstStyle/>
          <a:p>
            <a:pPr marL="0" indent="0">
              <a:buNone/>
            </a:pPr>
            <a:r>
              <a:rPr lang="en-GB" dirty="0"/>
              <a:t>This module is designed to develop students’ awareness and understanding of:</a:t>
            </a:r>
          </a:p>
          <a:p>
            <a:endParaRPr lang="en-GB" dirty="0"/>
          </a:p>
          <a:p>
            <a:pPr marL="0" indent="0">
              <a:buNone/>
            </a:pPr>
            <a:endParaRPr lang="en-GB" dirty="0"/>
          </a:p>
        </p:txBody>
      </p:sp>
      <p:pic>
        <p:nvPicPr>
          <p:cNvPr id="5"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Freeform: Shape 7">
            <a:extLst>
              <a:ext uri="{FF2B5EF4-FFF2-40B4-BE49-F238E27FC236}">
                <a16:creationId xmlns:a16="http://schemas.microsoft.com/office/drawing/2014/main" id="{F92C9B32-7BC3-4237-A5E3-24B0EFDECFA7}"/>
              </a:ext>
            </a:extLst>
          </p:cNvPr>
          <p:cNvSpPr/>
          <p:nvPr/>
        </p:nvSpPr>
        <p:spPr>
          <a:xfrm>
            <a:off x="457200" y="2500205"/>
            <a:ext cx="8229600" cy="1306513"/>
          </a:xfrm>
          <a:custGeom>
            <a:avLst/>
            <a:gdLst>
              <a:gd name="connsiteX0" fmla="*/ 0 w 7627538"/>
              <a:gd name="connsiteY0" fmla="*/ 258929 h 1553542"/>
              <a:gd name="connsiteX1" fmla="*/ 258929 w 7627538"/>
              <a:gd name="connsiteY1" fmla="*/ 0 h 1553542"/>
              <a:gd name="connsiteX2" fmla="*/ 7368609 w 7627538"/>
              <a:gd name="connsiteY2" fmla="*/ 0 h 1553542"/>
              <a:gd name="connsiteX3" fmla="*/ 7627538 w 7627538"/>
              <a:gd name="connsiteY3" fmla="*/ 258929 h 1553542"/>
              <a:gd name="connsiteX4" fmla="*/ 7627538 w 7627538"/>
              <a:gd name="connsiteY4" fmla="*/ 1294613 h 1553542"/>
              <a:gd name="connsiteX5" fmla="*/ 7368609 w 7627538"/>
              <a:gd name="connsiteY5" fmla="*/ 1553542 h 1553542"/>
              <a:gd name="connsiteX6" fmla="*/ 258929 w 7627538"/>
              <a:gd name="connsiteY6" fmla="*/ 1553542 h 1553542"/>
              <a:gd name="connsiteX7" fmla="*/ 0 w 7627538"/>
              <a:gd name="connsiteY7" fmla="*/ 1294613 h 1553542"/>
              <a:gd name="connsiteX8" fmla="*/ 0 w 7627538"/>
              <a:gd name="connsiteY8" fmla="*/ 258929 h 1553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27538" h="1553542">
                <a:moveTo>
                  <a:pt x="0" y="258929"/>
                </a:moveTo>
                <a:cubicBezTo>
                  <a:pt x="0" y="115926"/>
                  <a:pt x="115926" y="0"/>
                  <a:pt x="258929" y="0"/>
                </a:cubicBezTo>
                <a:lnTo>
                  <a:pt x="7368609" y="0"/>
                </a:lnTo>
                <a:cubicBezTo>
                  <a:pt x="7511612" y="0"/>
                  <a:pt x="7627538" y="115926"/>
                  <a:pt x="7627538" y="258929"/>
                </a:cubicBezTo>
                <a:lnTo>
                  <a:pt x="7627538" y="1294613"/>
                </a:lnTo>
                <a:cubicBezTo>
                  <a:pt x="7627538" y="1437616"/>
                  <a:pt x="7511612" y="1553542"/>
                  <a:pt x="7368609" y="1553542"/>
                </a:cubicBezTo>
                <a:lnTo>
                  <a:pt x="258929" y="1553542"/>
                </a:lnTo>
                <a:cubicBezTo>
                  <a:pt x="115926" y="1553542"/>
                  <a:pt x="0" y="1437616"/>
                  <a:pt x="0" y="1294613"/>
                </a:cubicBezTo>
                <a:lnTo>
                  <a:pt x="0" y="258929"/>
                </a:lnTo>
                <a:close/>
              </a:path>
            </a:pathLst>
          </a:custGeom>
        </p:spPr>
        <p:style>
          <a:lnRef idx="0">
            <a:schemeClr val="lt2">
              <a:hueOff val="0"/>
              <a:satOff val="0"/>
              <a:lumOff val="0"/>
              <a:alphaOff val="0"/>
            </a:schemeClr>
          </a:lnRef>
          <a:fillRef idx="3">
            <a:schemeClr val="dk2">
              <a:hueOff val="0"/>
              <a:satOff val="0"/>
              <a:lumOff val="0"/>
              <a:alphaOff val="0"/>
            </a:schemeClr>
          </a:fillRef>
          <a:effectRef idx="2">
            <a:schemeClr val="dk2">
              <a:hueOff val="0"/>
              <a:satOff val="0"/>
              <a:lumOff val="0"/>
              <a:alphaOff val="0"/>
            </a:schemeClr>
          </a:effectRef>
          <a:fontRef idx="minor">
            <a:schemeClr val="lt1"/>
          </a:fontRef>
        </p:style>
        <p:txBody>
          <a:bodyPr spcFirstLastPara="0" vert="horz" wrap="square" lIns="293580" tIns="75838" rIns="293580" bIns="75838" numCol="1" spcCol="1270" anchor="ctr" anchorCtr="0">
            <a:noAutofit/>
          </a:bodyPr>
          <a:lstStyle/>
          <a:p>
            <a:pPr marL="0" lvl="0" indent="0" algn="l" defTabSz="889000">
              <a:lnSpc>
                <a:spcPct val="90000"/>
              </a:lnSpc>
              <a:spcBef>
                <a:spcPct val="0"/>
              </a:spcBef>
              <a:spcAft>
                <a:spcPct val="35000"/>
              </a:spcAft>
              <a:buNone/>
            </a:pPr>
            <a:r>
              <a:rPr lang="en-GB" sz="2000" kern="1200" dirty="0"/>
              <a:t>Life stages: infancy; early childhood; later childhood; adolescence; adulthood; late adulthood; final stages of life and death.</a:t>
            </a:r>
          </a:p>
        </p:txBody>
      </p:sp>
      <p:sp>
        <p:nvSpPr>
          <p:cNvPr id="10" name="Freeform: Shape 9">
            <a:extLst>
              <a:ext uri="{FF2B5EF4-FFF2-40B4-BE49-F238E27FC236}">
                <a16:creationId xmlns:a16="http://schemas.microsoft.com/office/drawing/2014/main" id="{59A9E117-8167-45B1-94E9-206EF74B556C}"/>
              </a:ext>
            </a:extLst>
          </p:cNvPr>
          <p:cNvSpPr/>
          <p:nvPr/>
        </p:nvSpPr>
        <p:spPr>
          <a:xfrm>
            <a:off x="457200" y="4162703"/>
            <a:ext cx="8229600" cy="1306513"/>
          </a:xfrm>
          <a:custGeom>
            <a:avLst/>
            <a:gdLst>
              <a:gd name="connsiteX0" fmla="*/ 0 w 7255396"/>
              <a:gd name="connsiteY0" fmla="*/ 258174 h 1549015"/>
              <a:gd name="connsiteX1" fmla="*/ 258174 w 7255396"/>
              <a:gd name="connsiteY1" fmla="*/ 0 h 1549015"/>
              <a:gd name="connsiteX2" fmla="*/ 6997222 w 7255396"/>
              <a:gd name="connsiteY2" fmla="*/ 0 h 1549015"/>
              <a:gd name="connsiteX3" fmla="*/ 7255396 w 7255396"/>
              <a:gd name="connsiteY3" fmla="*/ 258174 h 1549015"/>
              <a:gd name="connsiteX4" fmla="*/ 7255396 w 7255396"/>
              <a:gd name="connsiteY4" fmla="*/ 1290841 h 1549015"/>
              <a:gd name="connsiteX5" fmla="*/ 6997222 w 7255396"/>
              <a:gd name="connsiteY5" fmla="*/ 1549015 h 1549015"/>
              <a:gd name="connsiteX6" fmla="*/ 258174 w 7255396"/>
              <a:gd name="connsiteY6" fmla="*/ 1549015 h 1549015"/>
              <a:gd name="connsiteX7" fmla="*/ 0 w 7255396"/>
              <a:gd name="connsiteY7" fmla="*/ 1290841 h 1549015"/>
              <a:gd name="connsiteX8" fmla="*/ 0 w 7255396"/>
              <a:gd name="connsiteY8" fmla="*/ 258174 h 1549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55396" h="1549015">
                <a:moveTo>
                  <a:pt x="0" y="258174"/>
                </a:moveTo>
                <a:cubicBezTo>
                  <a:pt x="0" y="115588"/>
                  <a:pt x="115588" y="0"/>
                  <a:pt x="258174" y="0"/>
                </a:cubicBezTo>
                <a:lnTo>
                  <a:pt x="6997222" y="0"/>
                </a:lnTo>
                <a:cubicBezTo>
                  <a:pt x="7139808" y="0"/>
                  <a:pt x="7255396" y="115588"/>
                  <a:pt x="7255396" y="258174"/>
                </a:cubicBezTo>
                <a:lnTo>
                  <a:pt x="7255396" y="1290841"/>
                </a:lnTo>
                <a:cubicBezTo>
                  <a:pt x="7255396" y="1433427"/>
                  <a:pt x="7139808" y="1549015"/>
                  <a:pt x="6997222" y="1549015"/>
                </a:cubicBezTo>
                <a:lnTo>
                  <a:pt x="258174" y="1549015"/>
                </a:lnTo>
                <a:cubicBezTo>
                  <a:pt x="115588" y="1549015"/>
                  <a:pt x="0" y="1433427"/>
                  <a:pt x="0" y="1290841"/>
                </a:cubicBezTo>
                <a:lnTo>
                  <a:pt x="0" y="258174"/>
                </a:lnTo>
                <a:close/>
              </a:path>
            </a:pathLst>
          </a:custGeom>
        </p:spPr>
        <p:style>
          <a:lnRef idx="0">
            <a:schemeClr val="lt2">
              <a:hueOff val="0"/>
              <a:satOff val="0"/>
              <a:lumOff val="0"/>
              <a:alphaOff val="0"/>
            </a:schemeClr>
          </a:lnRef>
          <a:fillRef idx="3">
            <a:schemeClr val="dk2">
              <a:hueOff val="0"/>
              <a:satOff val="0"/>
              <a:lumOff val="0"/>
              <a:alphaOff val="0"/>
            </a:schemeClr>
          </a:fillRef>
          <a:effectRef idx="2">
            <a:schemeClr val="dk2">
              <a:hueOff val="0"/>
              <a:satOff val="0"/>
              <a:lumOff val="0"/>
              <a:alphaOff val="0"/>
            </a:schemeClr>
          </a:effectRef>
          <a:fontRef idx="minor">
            <a:schemeClr val="lt1"/>
          </a:fontRef>
        </p:style>
        <p:txBody>
          <a:bodyPr spcFirstLastPara="0" vert="horz" wrap="square" lIns="293359" tIns="75617" rIns="293359" bIns="75617" numCol="1" spcCol="1270" anchor="ctr" anchorCtr="0">
            <a:noAutofit/>
          </a:bodyPr>
          <a:lstStyle/>
          <a:p>
            <a:pPr marL="0" lvl="0" indent="0" algn="l" defTabSz="889000">
              <a:lnSpc>
                <a:spcPct val="90000"/>
              </a:lnSpc>
              <a:spcBef>
                <a:spcPct val="0"/>
              </a:spcBef>
              <a:spcAft>
                <a:spcPct val="35000"/>
              </a:spcAft>
              <a:buNone/>
            </a:pPr>
            <a:r>
              <a:rPr lang="en-GB" sz="2000" kern="1200" dirty="0"/>
              <a:t>Theories of lifespan development: stage versus open-ended theories; continuity versus discontinuity; static versus dynamic theories; idiographic versus nomothetic perspectives on personality.</a:t>
            </a:r>
          </a:p>
        </p:txBody>
      </p:sp>
    </p:spTree>
    <p:extLst>
      <p:ext uri="{BB962C8B-B14F-4D97-AF65-F5344CB8AC3E}">
        <p14:creationId xmlns:p14="http://schemas.microsoft.com/office/powerpoint/2010/main" val="750948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Lesson Content</a:t>
            </a:r>
          </a:p>
        </p:txBody>
      </p:sp>
      <p:sp>
        <p:nvSpPr>
          <p:cNvPr id="3" name="Content Placeholder 2"/>
          <p:cNvSpPr>
            <a:spLocks noGrp="1"/>
          </p:cNvSpPr>
          <p:nvPr>
            <p:ph idx="1"/>
          </p:nvPr>
        </p:nvSpPr>
        <p:spPr/>
        <p:txBody>
          <a:bodyPr>
            <a:normAutofit/>
          </a:bodyPr>
          <a:lstStyle/>
          <a:p>
            <a:endParaRPr lang="en-GB" dirty="0"/>
          </a:p>
          <a:p>
            <a:endParaRPr lang="en-GB" dirty="0"/>
          </a:p>
          <a:p>
            <a:pPr marL="0" indent="0">
              <a:buNone/>
            </a:pPr>
            <a:endParaRPr lang="en-GB" dirty="0"/>
          </a:p>
        </p:txBody>
      </p:sp>
      <p:sp>
        <p:nvSpPr>
          <p:cNvPr id="4" name="Freeform: Shape 3">
            <a:extLst>
              <a:ext uri="{FF2B5EF4-FFF2-40B4-BE49-F238E27FC236}">
                <a16:creationId xmlns:a16="http://schemas.microsoft.com/office/drawing/2014/main" id="{DCF92BBA-5C7D-412E-9178-3935C5EF978F}"/>
              </a:ext>
            </a:extLst>
          </p:cNvPr>
          <p:cNvSpPr/>
          <p:nvPr/>
        </p:nvSpPr>
        <p:spPr>
          <a:xfrm>
            <a:off x="457200" y="1647610"/>
            <a:ext cx="8229600" cy="928795"/>
          </a:xfrm>
          <a:custGeom>
            <a:avLst/>
            <a:gdLst>
              <a:gd name="connsiteX0" fmla="*/ 0 w 7627538"/>
              <a:gd name="connsiteY0" fmla="*/ 258929 h 1553542"/>
              <a:gd name="connsiteX1" fmla="*/ 258929 w 7627538"/>
              <a:gd name="connsiteY1" fmla="*/ 0 h 1553542"/>
              <a:gd name="connsiteX2" fmla="*/ 7368609 w 7627538"/>
              <a:gd name="connsiteY2" fmla="*/ 0 h 1553542"/>
              <a:gd name="connsiteX3" fmla="*/ 7627538 w 7627538"/>
              <a:gd name="connsiteY3" fmla="*/ 258929 h 1553542"/>
              <a:gd name="connsiteX4" fmla="*/ 7627538 w 7627538"/>
              <a:gd name="connsiteY4" fmla="*/ 1294613 h 1553542"/>
              <a:gd name="connsiteX5" fmla="*/ 7368609 w 7627538"/>
              <a:gd name="connsiteY5" fmla="*/ 1553542 h 1553542"/>
              <a:gd name="connsiteX6" fmla="*/ 258929 w 7627538"/>
              <a:gd name="connsiteY6" fmla="*/ 1553542 h 1553542"/>
              <a:gd name="connsiteX7" fmla="*/ 0 w 7627538"/>
              <a:gd name="connsiteY7" fmla="*/ 1294613 h 1553542"/>
              <a:gd name="connsiteX8" fmla="*/ 0 w 7627538"/>
              <a:gd name="connsiteY8" fmla="*/ 258929 h 1553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27538" h="1553542">
                <a:moveTo>
                  <a:pt x="0" y="258929"/>
                </a:moveTo>
                <a:cubicBezTo>
                  <a:pt x="0" y="115926"/>
                  <a:pt x="115926" y="0"/>
                  <a:pt x="258929" y="0"/>
                </a:cubicBezTo>
                <a:lnTo>
                  <a:pt x="7368609" y="0"/>
                </a:lnTo>
                <a:cubicBezTo>
                  <a:pt x="7511612" y="0"/>
                  <a:pt x="7627538" y="115926"/>
                  <a:pt x="7627538" y="258929"/>
                </a:cubicBezTo>
                <a:lnTo>
                  <a:pt x="7627538" y="1294613"/>
                </a:lnTo>
                <a:cubicBezTo>
                  <a:pt x="7627538" y="1437616"/>
                  <a:pt x="7511612" y="1553542"/>
                  <a:pt x="7368609" y="1553542"/>
                </a:cubicBezTo>
                <a:lnTo>
                  <a:pt x="258929" y="1553542"/>
                </a:lnTo>
                <a:cubicBezTo>
                  <a:pt x="115926" y="1553542"/>
                  <a:pt x="0" y="1437616"/>
                  <a:pt x="0" y="1294613"/>
                </a:cubicBezTo>
                <a:lnTo>
                  <a:pt x="0" y="258929"/>
                </a:lnTo>
                <a:close/>
              </a:path>
            </a:pathLst>
          </a:custGeom>
        </p:spPr>
        <p:style>
          <a:lnRef idx="0">
            <a:schemeClr val="lt2">
              <a:hueOff val="0"/>
              <a:satOff val="0"/>
              <a:lumOff val="0"/>
              <a:alphaOff val="0"/>
            </a:schemeClr>
          </a:lnRef>
          <a:fillRef idx="3">
            <a:schemeClr val="dk2">
              <a:hueOff val="0"/>
              <a:satOff val="0"/>
              <a:lumOff val="0"/>
              <a:alphaOff val="0"/>
            </a:schemeClr>
          </a:fillRef>
          <a:effectRef idx="2">
            <a:schemeClr val="dk2">
              <a:hueOff val="0"/>
              <a:satOff val="0"/>
              <a:lumOff val="0"/>
              <a:alphaOff val="0"/>
            </a:schemeClr>
          </a:effectRef>
          <a:fontRef idx="minor">
            <a:schemeClr val="lt1"/>
          </a:fontRef>
        </p:style>
        <p:txBody>
          <a:bodyPr spcFirstLastPara="0" vert="horz" wrap="square" lIns="293580" tIns="75838" rIns="293580" bIns="75838" numCol="1" spcCol="1270" anchor="ctr" anchorCtr="0">
            <a:noAutofit/>
          </a:bodyPr>
          <a:lstStyle/>
          <a:p>
            <a:r>
              <a:rPr lang="en-GB" sz="2000" dirty="0"/>
              <a:t>Theories: behavioural, cognitive, psychodynamic and humanistic. </a:t>
            </a:r>
          </a:p>
        </p:txBody>
      </p:sp>
      <p:sp>
        <p:nvSpPr>
          <p:cNvPr id="5" name="Freeform: Shape 4">
            <a:extLst>
              <a:ext uri="{FF2B5EF4-FFF2-40B4-BE49-F238E27FC236}">
                <a16:creationId xmlns:a16="http://schemas.microsoft.com/office/drawing/2014/main" id="{2BC75F7E-CB79-40C6-847F-72C7B603ACC1}"/>
              </a:ext>
            </a:extLst>
          </p:cNvPr>
          <p:cNvSpPr/>
          <p:nvPr/>
        </p:nvSpPr>
        <p:spPr>
          <a:xfrm>
            <a:off x="480982" y="2866810"/>
            <a:ext cx="8229600" cy="928795"/>
          </a:xfrm>
          <a:custGeom>
            <a:avLst/>
            <a:gdLst>
              <a:gd name="connsiteX0" fmla="*/ 0 w 7627538"/>
              <a:gd name="connsiteY0" fmla="*/ 258929 h 1553542"/>
              <a:gd name="connsiteX1" fmla="*/ 258929 w 7627538"/>
              <a:gd name="connsiteY1" fmla="*/ 0 h 1553542"/>
              <a:gd name="connsiteX2" fmla="*/ 7368609 w 7627538"/>
              <a:gd name="connsiteY2" fmla="*/ 0 h 1553542"/>
              <a:gd name="connsiteX3" fmla="*/ 7627538 w 7627538"/>
              <a:gd name="connsiteY3" fmla="*/ 258929 h 1553542"/>
              <a:gd name="connsiteX4" fmla="*/ 7627538 w 7627538"/>
              <a:gd name="connsiteY4" fmla="*/ 1294613 h 1553542"/>
              <a:gd name="connsiteX5" fmla="*/ 7368609 w 7627538"/>
              <a:gd name="connsiteY5" fmla="*/ 1553542 h 1553542"/>
              <a:gd name="connsiteX6" fmla="*/ 258929 w 7627538"/>
              <a:gd name="connsiteY6" fmla="*/ 1553542 h 1553542"/>
              <a:gd name="connsiteX7" fmla="*/ 0 w 7627538"/>
              <a:gd name="connsiteY7" fmla="*/ 1294613 h 1553542"/>
              <a:gd name="connsiteX8" fmla="*/ 0 w 7627538"/>
              <a:gd name="connsiteY8" fmla="*/ 258929 h 1553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27538" h="1553542">
                <a:moveTo>
                  <a:pt x="0" y="258929"/>
                </a:moveTo>
                <a:cubicBezTo>
                  <a:pt x="0" y="115926"/>
                  <a:pt x="115926" y="0"/>
                  <a:pt x="258929" y="0"/>
                </a:cubicBezTo>
                <a:lnTo>
                  <a:pt x="7368609" y="0"/>
                </a:lnTo>
                <a:cubicBezTo>
                  <a:pt x="7511612" y="0"/>
                  <a:pt x="7627538" y="115926"/>
                  <a:pt x="7627538" y="258929"/>
                </a:cubicBezTo>
                <a:lnTo>
                  <a:pt x="7627538" y="1294613"/>
                </a:lnTo>
                <a:cubicBezTo>
                  <a:pt x="7627538" y="1437616"/>
                  <a:pt x="7511612" y="1553542"/>
                  <a:pt x="7368609" y="1553542"/>
                </a:cubicBezTo>
                <a:lnTo>
                  <a:pt x="258929" y="1553542"/>
                </a:lnTo>
                <a:cubicBezTo>
                  <a:pt x="115926" y="1553542"/>
                  <a:pt x="0" y="1437616"/>
                  <a:pt x="0" y="1294613"/>
                </a:cubicBezTo>
                <a:lnTo>
                  <a:pt x="0" y="258929"/>
                </a:lnTo>
                <a:close/>
              </a:path>
            </a:pathLst>
          </a:custGeom>
        </p:spPr>
        <p:style>
          <a:lnRef idx="0">
            <a:schemeClr val="lt2">
              <a:hueOff val="0"/>
              <a:satOff val="0"/>
              <a:lumOff val="0"/>
              <a:alphaOff val="0"/>
            </a:schemeClr>
          </a:lnRef>
          <a:fillRef idx="3">
            <a:schemeClr val="dk2">
              <a:hueOff val="0"/>
              <a:satOff val="0"/>
              <a:lumOff val="0"/>
              <a:alphaOff val="0"/>
            </a:schemeClr>
          </a:fillRef>
          <a:effectRef idx="2">
            <a:schemeClr val="dk2">
              <a:hueOff val="0"/>
              <a:satOff val="0"/>
              <a:lumOff val="0"/>
              <a:alphaOff val="0"/>
            </a:schemeClr>
          </a:effectRef>
          <a:fontRef idx="minor">
            <a:schemeClr val="lt1"/>
          </a:fontRef>
        </p:style>
        <p:txBody>
          <a:bodyPr spcFirstLastPara="0" vert="horz" wrap="square" lIns="293580" tIns="75838" rIns="293580" bIns="75838" numCol="1" spcCol="1270" anchor="ctr" anchorCtr="0">
            <a:noAutofit/>
          </a:bodyPr>
          <a:lstStyle/>
          <a:p>
            <a:r>
              <a:rPr lang="en-GB" sz="2000" dirty="0"/>
              <a:t>Theorists: Freud; Erikson; Maslow; Rogers; Piaget; other theorists as appropriate</a:t>
            </a:r>
          </a:p>
        </p:txBody>
      </p:sp>
      <p:sp>
        <p:nvSpPr>
          <p:cNvPr id="6" name="Freeform: Shape 5">
            <a:extLst>
              <a:ext uri="{FF2B5EF4-FFF2-40B4-BE49-F238E27FC236}">
                <a16:creationId xmlns:a16="http://schemas.microsoft.com/office/drawing/2014/main" id="{5BF7B959-EBCA-490D-903C-09415C62ADCA}"/>
              </a:ext>
            </a:extLst>
          </p:cNvPr>
          <p:cNvSpPr/>
          <p:nvPr/>
        </p:nvSpPr>
        <p:spPr>
          <a:xfrm>
            <a:off x="498376" y="4061756"/>
            <a:ext cx="8229600" cy="928795"/>
          </a:xfrm>
          <a:custGeom>
            <a:avLst/>
            <a:gdLst>
              <a:gd name="connsiteX0" fmla="*/ 0 w 7627538"/>
              <a:gd name="connsiteY0" fmla="*/ 258929 h 1553542"/>
              <a:gd name="connsiteX1" fmla="*/ 258929 w 7627538"/>
              <a:gd name="connsiteY1" fmla="*/ 0 h 1553542"/>
              <a:gd name="connsiteX2" fmla="*/ 7368609 w 7627538"/>
              <a:gd name="connsiteY2" fmla="*/ 0 h 1553542"/>
              <a:gd name="connsiteX3" fmla="*/ 7627538 w 7627538"/>
              <a:gd name="connsiteY3" fmla="*/ 258929 h 1553542"/>
              <a:gd name="connsiteX4" fmla="*/ 7627538 w 7627538"/>
              <a:gd name="connsiteY4" fmla="*/ 1294613 h 1553542"/>
              <a:gd name="connsiteX5" fmla="*/ 7368609 w 7627538"/>
              <a:gd name="connsiteY5" fmla="*/ 1553542 h 1553542"/>
              <a:gd name="connsiteX6" fmla="*/ 258929 w 7627538"/>
              <a:gd name="connsiteY6" fmla="*/ 1553542 h 1553542"/>
              <a:gd name="connsiteX7" fmla="*/ 0 w 7627538"/>
              <a:gd name="connsiteY7" fmla="*/ 1294613 h 1553542"/>
              <a:gd name="connsiteX8" fmla="*/ 0 w 7627538"/>
              <a:gd name="connsiteY8" fmla="*/ 258929 h 1553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27538" h="1553542">
                <a:moveTo>
                  <a:pt x="0" y="258929"/>
                </a:moveTo>
                <a:cubicBezTo>
                  <a:pt x="0" y="115926"/>
                  <a:pt x="115926" y="0"/>
                  <a:pt x="258929" y="0"/>
                </a:cubicBezTo>
                <a:lnTo>
                  <a:pt x="7368609" y="0"/>
                </a:lnTo>
                <a:cubicBezTo>
                  <a:pt x="7511612" y="0"/>
                  <a:pt x="7627538" y="115926"/>
                  <a:pt x="7627538" y="258929"/>
                </a:cubicBezTo>
                <a:lnTo>
                  <a:pt x="7627538" y="1294613"/>
                </a:lnTo>
                <a:cubicBezTo>
                  <a:pt x="7627538" y="1437616"/>
                  <a:pt x="7511612" y="1553542"/>
                  <a:pt x="7368609" y="1553542"/>
                </a:cubicBezTo>
                <a:lnTo>
                  <a:pt x="258929" y="1553542"/>
                </a:lnTo>
                <a:cubicBezTo>
                  <a:pt x="115926" y="1553542"/>
                  <a:pt x="0" y="1437616"/>
                  <a:pt x="0" y="1294613"/>
                </a:cubicBezTo>
                <a:lnTo>
                  <a:pt x="0" y="258929"/>
                </a:lnTo>
                <a:close/>
              </a:path>
            </a:pathLst>
          </a:custGeom>
        </p:spPr>
        <p:style>
          <a:lnRef idx="0">
            <a:schemeClr val="lt2">
              <a:hueOff val="0"/>
              <a:satOff val="0"/>
              <a:lumOff val="0"/>
              <a:alphaOff val="0"/>
            </a:schemeClr>
          </a:lnRef>
          <a:fillRef idx="3">
            <a:schemeClr val="dk2">
              <a:hueOff val="0"/>
              <a:satOff val="0"/>
              <a:lumOff val="0"/>
              <a:alphaOff val="0"/>
            </a:schemeClr>
          </a:fillRef>
          <a:effectRef idx="2">
            <a:schemeClr val="dk2">
              <a:hueOff val="0"/>
              <a:satOff val="0"/>
              <a:lumOff val="0"/>
              <a:alphaOff val="0"/>
            </a:schemeClr>
          </a:effectRef>
          <a:fontRef idx="minor">
            <a:schemeClr val="lt1"/>
          </a:fontRef>
        </p:style>
        <p:txBody>
          <a:bodyPr spcFirstLastPara="0" vert="horz" wrap="square" lIns="293580" tIns="75838" rIns="293580" bIns="75838" numCol="1" spcCol="1270" anchor="ctr" anchorCtr="0">
            <a:noAutofit/>
          </a:bodyPr>
          <a:lstStyle/>
          <a:p>
            <a:r>
              <a:rPr lang="en-GB" sz="2000" dirty="0"/>
              <a:t>The examination of theoretical perspectives of group and individual behaviour, such as human conditioning.</a:t>
            </a:r>
          </a:p>
        </p:txBody>
      </p:sp>
      <p:sp>
        <p:nvSpPr>
          <p:cNvPr id="8" name="Freeform: Shape 7">
            <a:extLst>
              <a:ext uri="{FF2B5EF4-FFF2-40B4-BE49-F238E27FC236}">
                <a16:creationId xmlns:a16="http://schemas.microsoft.com/office/drawing/2014/main" id="{C9E85282-10AC-4AB6-A386-9106584FF55D}"/>
              </a:ext>
            </a:extLst>
          </p:cNvPr>
          <p:cNvSpPr/>
          <p:nvPr/>
        </p:nvSpPr>
        <p:spPr>
          <a:xfrm>
            <a:off x="501330" y="5250146"/>
            <a:ext cx="8229600" cy="1224136"/>
          </a:xfrm>
          <a:custGeom>
            <a:avLst/>
            <a:gdLst>
              <a:gd name="connsiteX0" fmla="*/ 0 w 7627538"/>
              <a:gd name="connsiteY0" fmla="*/ 258929 h 1553542"/>
              <a:gd name="connsiteX1" fmla="*/ 258929 w 7627538"/>
              <a:gd name="connsiteY1" fmla="*/ 0 h 1553542"/>
              <a:gd name="connsiteX2" fmla="*/ 7368609 w 7627538"/>
              <a:gd name="connsiteY2" fmla="*/ 0 h 1553542"/>
              <a:gd name="connsiteX3" fmla="*/ 7627538 w 7627538"/>
              <a:gd name="connsiteY3" fmla="*/ 258929 h 1553542"/>
              <a:gd name="connsiteX4" fmla="*/ 7627538 w 7627538"/>
              <a:gd name="connsiteY4" fmla="*/ 1294613 h 1553542"/>
              <a:gd name="connsiteX5" fmla="*/ 7368609 w 7627538"/>
              <a:gd name="connsiteY5" fmla="*/ 1553542 h 1553542"/>
              <a:gd name="connsiteX6" fmla="*/ 258929 w 7627538"/>
              <a:gd name="connsiteY6" fmla="*/ 1553542 h 1553542"/>
              <a:gd name="connsiteX7" fmla="*/ 0 w 7627538"/>
              <a:gd name="connsiteY7" fmla="*/ 1294613 h 1553542"/>
              <a:gd name="connsiteX8" fmla="*/ 0 w 7627538"/>
              <a:gd name="connsiteY8" fmla="*/ 258929 h 1553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27538" h="1553542">
                <a:moveTo>
                  <a:pt x="0" y="258929"/>
                </a:moveTo>
                <a:cubicBezTo>
                  <a:pt x="0" y="115926"/>
                  <a:pt x="115926" y="0"/>
                  <a:pt x="258929" y="0"/>
                </a:cubicBezTo>
                <a:lnTo>
                  <a:pt x="7368609" y="0"/>
                </a:lnTo>
                <a:cubicBezTo>
                  <a:pt x="7511612" y="0"/>
                  <a:pt x="7627538" y="115926"/>
                  <a:pt x="7627538" y="258929"/>
                </a:cubicBezTo>
                <a:lnTo>
                  <a:pt x="7627538" y="1294613"/>
                </a:lnTo>
                <a:cubicBezTo>
                  <a:pt x="7627538" y="1437616"/>
                  <a:pt x="7511612" y="1553542"/>
                  <a:pt x="7368609" y="1553542"/>
                </a:cubicBezTo>
                <a:lnTo>
                  <a:pt x="258929" y="1553542"/>
                </a:lnTo>
                <a:cubicBezTo>
                  <a:pt x="115926" y="1553542"/>
                  <a:pt x="0" y="1437616"/>
                  <a:pt x="0" y="1294613"/>
                </a:cubicBezTo>
                <a:lnTo>
                  <a:pt x="0" y="258929"/>
                </a:lnTo>
                <a:close/>
              </a:path>
            </a:pathLst>
          </a:custGeom>
        </p:spPr>
        <p:style>
          <a:lnRef idx="0">
            <a:schemeClr val="lt2">
              <a:hueOff val="0"/>
              <a:satOff val="0"/>
              <a:lumOff val="0"/>
              <a:alphaOff val="0"/>
            </a:schemeClr>
          </a:lnRef>
          <a:fillRef idx="3">
            <a:schemeClr val="dk2">
              <a:hueOff val="0"/>
              <a:satOff val="0"/>
              <a:lumOff val="0"/>
              <a:alphaOff val="0"/>
            </a:schemeClr>
          </a:fillRef>
          <a:effectRef idx="2">
            <a:schemeClr val="dk2">
              <a:hueOff val="0"/>
              <a:satOff val="0"/>
              <a:lumOff val="0"/>
              <a:alphaOff val="0"/>
            </a:schemeClr>
          </a:effectRef>
          <a:fontRef idx="minor">
            <a:schemeClr val="lt1"/>
          </a:fontRef>
        </p:style>
        <p:txBody>
          <a:bodyPr spcFirstLastPara="0" vert="horz" wrap="square" lIns="293580" tIns="75838" rIns="293580" bIns="75838" numCol="1" spcCol="1270" anchor="ctr" anchorCtr="0">
            <a:noAutofit/>
          </a:bodyPr>
          <a:lstStyle/>
          <a:p>
            <a:r>
              <a:rPr lang="en-GB" sz="2000" dirty="0"/>
              <a:t>The consideration of behavioural psychology perspectives in terms of the health and social care environment/workplace. </a:t>
            </a:r>
          </a:p>
        </p:txBody>
      </p:sp>
    </p:spTree>
    <p:extLst>
      <p:ext uri="{BB962C8B-B14F-4D97-AF65-F5344CB8AC3E}">
        <p14:creationId xmlns:p14="http://schemas.microsoft.com/office/powerpoint/2010/main" val="1634982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BC02B0E5-55DB-4F2C-BE67-9E2ECCCF3EDF}"/>
              </a:ext>
            </a:extLst>
          </p:cNvPr>
          <p:cNvSpPr>
            <a:spLocks noGrp="1"/>
          </p:cNvSpPr>
          <p:nvPr>
            <p:ph type="title"/>
          </p:nvPr>
        </p:nvSpPr>
        <p:spPr>
          <a:xfrm>
            <a:off x="457200" y="792080"/>
            <a:ext cx="2139696" cy="1261872"/>
          </a:xfrm>
        </p:spPr>
        <p:txBody>
          <a:bodyPr/>
          <a:lstStyle/>
          <a:p>
            <a:r>
              <a:rPr lang="en-US" dirty="0"/>
              <a:t>Overview of module </a:t>
            </a:r>
          </a:p>
        </p:txBody>
      </p:sp>
      <p:sp>
        <p:nvSpPr>
          <p:cNvPr id="12" name="Text Placeholder 3">
            <a:extLst>
              <a:ext uri="{FF2B5EF4-FFF2-40B4-BE49-F238E27FC236}">
                <a16:creationId xmlns:a16="http://schemas.microsoft.com/office/drawing/2014/main" id="{3E641DC7-2C3F-4309-BC8E-2039229ED75D}"/>
              </a:ext>
            </a:extLst>
          </p:cNvPr>
          <p:cNvSpPr>
            <a:spLocks noGrp="1"/>
          </p:cNvSpPr>
          <p:nvPr>
            <p:ph type="body" sz="half" idx="2"/>
          </p:nvPr>
        </p:nvSpPr>
        <p:spPr>
          <a:xfrm>
            <a:off x="457201" y="2130552"/>
            <a:ext cx="2139696" cy="4243615"/>
          </a:xfrm>
        </p:spPr>
        <p:txBody>
          <a:bodyPr/>
          <a:lstStyle/>
          <a:p>
            <a:r>
              <a:rPr lang="en-US" dirty="0"/>
              <a:t>This is available as a pdf on the Moodle page. </a:t>
            </a:r>
          </a:p>
        </p:txBody>
      </p:sp>
      <p:pic>
        <p:nvPicPr>
          <p:cNvPr id="3" name="Picture 2">
            <a:extLst>
              <a:ext uri="{FF2B5EF4-FFF2-40B4-BE49-F238E27FC236}">
                <a16:creationId xmlns:a16="http://schemas.microsoft.com/office/drawing/2014/main" id="{852ABCE5-F113-4379-92EB-1CCD4C47DE7E}"/>
              </a:ext>
            </a:extLst>
          </p:cNvPr>
          <p:cNvPicPr>
            <a:picLocks noChangeAspect="1"/>
          </p:cNvPicPr>
          <p:nvPr/>
        </p:nvPicPr>
        <p:blipFill>
          <a:blip r:embed="rId3"/>
          <a:stretch>
            <a:fillRect/>
          </a:stretch>
        </p:blipFill>
        <p:spPr>
          <a:xfrm>
            <a:off x="3275856" y="58316"/>
            <a:ext cx="5080451" cy="6741368"/>
          </a:xfrm>
          <a:prstGeom prst="rect">
            <a:avLst/>
          </a:prstGeom>
        </p:spPr>
      </p:pic>
    </p:spTree>
    <p:extLst>
      <p:ext uri="{BB962C8B-B14F-4D97-AF65-F5344CB8AC3E}">
        <p14:creationId xmlns:p14="http://schemas.microsoft.com/office/powerpoint/2010/main" val="20345010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Assessments – Full brief released wk2</a:t>
            </a:r>
          </a:p>
        </p:txBody>
      </p:sp>
      <p:sp>
        <p:nvSpPr>
          <p:cNvPr id="3" name="Content Placeholder 2"/>
          <p:cNvSpPr>
            <a:spLocks noGrp="1"/>
          </p:cNvSpPr>
          <p:nvPr>
            <p:ph idx="1"/>
          </p:nvPr>
        </p:nvSpPr>
        <p:spPr>
          <a:xfrm>
            <a:off x="457200" y="1600200"/>
            <a:ext cx="8229600" cy="3989040"/>
          </a:xfrm>
        </p:spPr>
        <p:txBody>
          <a:bodyPr>
            <a:normAutofit/>
          </a:bodyPr>
          <a:lstStyle/>
          <a:p>
            <a:pPr marL="0" indent="0">
              <a:buNone/>
            </a:pPr>
            <a:r>
              <a:rPr lang="en-GB" b="1" dirty="0"/>
              <a:t>Assessment Component 1 – 50%</a:t>
            </a:r>
          </a:p>
          <a:p>
            <a:pPr algn="just">
              <a:spcBef>
                <a:spcPts val="600"/>
              </a:spcBef>
              <a:spcAft>
                <a:spcPts val="600"/>
              </a:spcAft>
            </a:pPr>
            <a:r>
              <a:rPr lang="en-GB" sz="1800" b="1" dirty="0">
                <a:effectLst/>
                <a:latin typeface="Arial" panose="020B0604020202020204" pitchFamily="34" charset="0"/>
                <a:ea typeface="Times New Roman" panose="02020603050405020304" pitchFamily="18" charset="0"/>
              </a:rPr>
              <a:t>Presentation (5mins) with annotated bibliography (1000words)</a:t>
            </a:r>
            <a:endParaRPr lang="en-GB" sz="1800" b="1" dirty="0">
              <a:latin typeface="Arial" panose="020B0604020202020204" pitchFamily="34" charset="0"/>
              <a:ea typeface="Times New Roman" panose="02020603050405020304" pitchFamily="18" charset="0"/>
            </a:endParaRPr>
          </a:p>
          <a:p>
            <a:pPr marL="0" indent="0">
              <a:buNone/>
            </a:pPr>
            <a:endParaRPr lang="en-GB" dirty="0"/>
          </a:p>
          <a:p>
            <a:pPr marL="0" indent="0">
              <a:buNone/>
            </a:pPr>
            <a:r>
              <a:rPr lang="en-GB" dirty="0"/>
              <a:t>Presentation week – week 5. </a:t>
            </a:r>
          </a:p>
          <a:p>
            <a:pPr marL="0" indent="0">
              <a:buNone/>
            </a:pPr>
            <a:r>
              <a:rPr lang="en-GB" dirty="0"/>
              <a:t>Submission of annotated bibliography – end of week 5 </a:t>
            </a:r>
          </a:p>
        </p:txBody>
      </p:sp>
      <p:pic>
        <p:nvPicPr>
          <p:cNvPr id="5"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Table 5">
            <a:extLst>
              <a:ext uri="{FF2B5EF4-FFF2-40B4-BE49-F238E27FC236}">
                <a16:creationId xmlns:a16="http://schemas.microsoft.com/office/drawing/2014/main" id="{E8D35BAF-118B-4CB7-BB7F-55A529AF2A24}"/>
              </a:ext>
            </a:extLst>
          </p:cNvPr>
          <p:cNvGraphicFramePr/>
          <p:nvPr>
            <p:extLst>
              <p:ext uri="{D42A27DB-BD31-4B8C-83A1-F6EECF244321}">
                <p14:modId xmlns:p14="http://schemas.microsoft.com/office/powerpoint/2010/main" val="524856430"/>
              </p:ext>
            </p:extLst>
          </p:nvPr>
        </p:nvGraphicFramePr>
        <p:xfrm>
          <a:off x="457200" y="4427047"/>
          <a:ext cx="8229600" cy="1064362"/>
        </p:xfrm>
        <a:graphic>
          <a:graphicData uri="http://schemas.openxmlformats.org/drawingml/2006/table">
            <a:tbl>
              <a:tblPr>
                <a:tableStyleId>{5C22544A-7EE6-4342-B048-85BDC9FD1C3A}</a:tableStyleId>
              </a:tblPr>
              <a:tblGrid>
                <a:gridCol w="8229600">
                  <a:extLst>
                    <a:ext uri="{9D8B030D-6E8A-4147-A177-3AD203B41FA5}">
                      <a16:colId xmlns:a16="http://schemas.microsoft.com/office/drawing/2014/main" val="2832099254"/>
                    </a:ext>
                  </a:extLst>
                </a:gridCol>
              </a:tblGrid>
              <a:tr h="356140">
                <a:tc>
                  <a:txBody>
                    <a:bodyPr/>
                    <a:lstStyle/>
                    <a:p>
                      <a:pPr algn="just" fontAlgn="t">
                        <a:spcBef>
                          <a:spcPts val="600"/>
                        </a:spcBef>
                        <a:spcAft>
                          <a:spcPts val="600"/>
                        </a:spcAft>
                      </a:pPr>
                      <a:endParaRPr lang="en-GB" sz="1800" b="0" i="0" u="none" strike="noStrike" dirty="0">
                        <a:effectLst/>
                        <a:latin typeface="Arial" panose="020B0604020202020204" pitchFamily="34" charset="0"/>
                      </a:endParaRPr>
                    </a:p>
                  </a:txBody>
                  <a:tcPr marL="68580" marR="68580" marT="9525" marB="0"/>
                </a:tc>
                <a:extLst>
                  <a:ext uri="{0D108BD9-81ED-4DB2-BD59-A6C34878D82A}">
                    <a16:rowId xmlns:a16="http://schemas.microsoft.com/office/drawing/2014/main" val="3225081989"/>
                  </a:ext>
                </a:extLst>
              </a:tr>
              <a:tr h="354111">
                <a:tc>
                  <a:txBody>
                    <a:bodyPr/>
                    <a:lstStyle/>
                    <a:p>
                      <a:pPr algn="just" fontAlgn="t">
                        <a:spcBef>
                          <a:spcPts val="600"/>
                        </a:spcBef>
                        <a:spcAft>
                          <a:spcPts val="600"/>
                        </a:spcAft>
                      </a:pPr>
                      <a:endParaRPr lang="en-GB" sz="1800" b="0" i="0" u="none" strike="noStrike" dirty="0">
                        <a:effectLst/>
                        <a:latin typeface="Arial" panose="020B0604020202020204" pitchFamily="34" charset="0"/>
                      </a:endParaRPr>
                    </a:p>
                  </a:txBody>
                  <a:tcPr marL="68580" marR="68580" marT="9525" marB="0"/>
                </a:tc>
                <a:extLst>
                  <a:ext uri="{0D108BD9-81ED-4DB2-BD59-A6C34878D82A}">
                    <a16:rowId xmlns:a16="http://schemas.microsoft.com/office/drawing/2014/main" val="1643418640"/>
                  </a:ext>
                </a:extLst>
              </a:tr>
              <a:tr h="354111">
                <a:tc>
                  <a:txBody>
                    <a:bodyPr/>
                    <a:lstStyle/>
                    <a:p>
                      <a:pPr algn="just" fontAlgn="t">
                        <a:spcBef>
                          <a:spcPts val="600"/>
                        </a:spcBef>
                        <a:spcAft>
                          <a:spcPts val="600"/>
                        </a:spcAft>
                      </a:pPr>
                      <a:endParaRPr lang="en-GB" sz="1800" b="0" i="0" u="none" strike="noStrike" dirty="0">
                        <a:effectLst/>
                        <a:latin typeface="Arial" panose="020B0604020202020204" pitchFamily="34" charset="0"/>
                      </a:endParaRPr>
                    </a:p>
                  </a:txBody>
                  <a:tcPr marL="68580" marR="68580" marT="9525" marB="0"/>
                </a:tc>
                <a:extLst>
                  <a:ext uri="{0D108BD9-81ED-4DB2-BD59-A6C34878D82A}">
                    <a16:rowId xmlns:a16="http://schemas.microsoft.com/office/drawing/2014/main" val="74374832"/>
                  </a:ext>
                </a:extLst>
              </a:tr>
            </a:tbl>
          </a:graphicData>
        </a:graphic>
      </p:graphicFrame>
    </p:spTree>
    <p:extLst>
      <p:ext uri="{BB962C8B-B14F-4D97-AF65-F5344CB8AC3E}">
        <p14:creationId xmlns:p14="http://schemas.microsoft.com/office/powerpoint/2010/main" val="750948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Assessments – Full brief released wk2</a:t>
            </a:r>
          </a:p>
        </p:txBody>
      </p:sp>
      <p:sp>
        <p:nvSpPr>
          <p:cNvPr id="3" name="Content Placeholder 2"/>
          <p:cNvSpPr>
            <a:spLocks noGrp="1"/>
          </p:cNvSpPr>
          <p:nvPr>
            <p:ph idx="1"/>
          </p:nvPr>
        </p:nvSpPr>
        <p:spPr>
          <a:xfrm>
            <a:off x="457200" y="1600200"/>
            <a:ext cx="8229600" cy="3989040"/>
          </a:xfrm>
        </p:spPr>
        <p:txBody>
          <a:bodyPr>
            <a:normAutofit/>
          </a:bodyPr>
          <a:lstStyle/>
          <a:p>
            <a:pPr marL="0" indent="0">
              <a:buNone/>
            </a:pPr>
            <a:r>
              <a:rPr lang="en-GB" b="1" dirty="0"/>
              <a:t>Assessment Component 2 – 50%</a:t>
            </a:r>
          </a:p>
          <a:p>
            <a:pPr marL="0" indent="0">
              <a:buNone/>
            </a:pPr>
            <a:r>
              <a:rPr lang="en-GB" b="1" dirty="0">
                <a:effectLst/>
                <a:ea typeface="Times New Roman" panose="02020603050405020304" pitchFamily="18" charset="0"/>
              </a:rPr>
              <a:t>Written Assignment - 1500 words</a:t>
            </a:r>
            <a:endParaRPr lang="en-GB" sz="3200" b="1" dirty="0"/>
          </a:p>
          <a:p>
            <a:pPr marL="0" indent="0">
              <a:buNone/>
            </a:pPr>
            <a:r>
              <a:rPr lang="en-GB" b="1" dirty="0"/>
              <a:t>Case study. </a:t>
            </a:r>
          </a:p>
          <a:p>
            <a:pPr marL="0" indent="0">
              <a:buNone/>
            </a:pPr>
            <a:endParaRPr lang="en-GB" b="1" dirty="0"/>
          </a:p>
          <a:p>
            <a:pPr marL="0" indent="0">
              <a:buNone/>
            </a:pPr>
            <a:r>
              <a:rPr lang="en-GB" b="1" dirty="0"/>
              <a:t>Submission date  - End of week 11 – TBC</a:t>
            </a:r>
          </a:p>
        </p:txBody>
      </p:sp>
      <p:pic>
        <p:nvPicPr>
          <p:cNvPr id="5"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14548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Referencing </a:t>
            </a:r>
            <a:endParaRPr lang="en-GB" dirty="0"/>
          </a:p>
        </p:txBody>
      </p:sp>
      <p:sp>
        <p:nvSpPr>
          <p:cNvPr id="3" name="Content Placeholder 2"/>
          <p:cNvSpPr>
            <a:spLocks noGrp="1"/>
          </p:cNvSpPr>
          <p:nvPr>
            <p:ph idx="1"/>
          </p:nvPr>
        </p:nvSpPr>
        <p:spPr>
          <a:xfrm>
            <a:off x="457200" y="1600200"/>
            <a:ext cx="8229600" cy="3989040"/>
          </a:xfrm>
        </p:spPr>
        <p:txBody>
          <a:bodyPr/>
          <a:lstStyle/>
          <a:p>
            <a:r>
              <a:rPr lang="en-GB" dirty="0"/>
              <a:t>Makes up at least 20% of your grade </a:t>
            </a:r>
          </a:p>
          <a:p>
            <a:r>
              <a:rPr lang="en-GB" dirty="0"/>
              <a:t>Best to input </a:t>
            </a:r>
          </a:p>
          <a:p>
            <a:pPr marL="0" indent="0">
              <a:buNone/>
            </a:pPr>
            <a:r>
              <a:rPr lang="en-GB" dirty="0"/>
              <a:t>  manually</a:t>
            </a:r>
          </a:p>
          <a:p>
            <a:endParaRPr lang="en-GB" dirty="0"/>
          </a:p>
          <a:p>
            <a:r>
              <a:rPr lang="en-GB" dirty="0"/>
              <a:t>You can utilise </a:t>
            </a:r>
          </a:p>
          <a:p>
            <a:pPr marL="0" indent="0">
              <a:buNone/>
            </a:pPr>
            <a:r>
              <a:rPr lang="en-GB" dirty="0"/>
              <a:t>  MS Word referencing </a:t>
            </a:r>
          </a:p>
          <a:p>
            <a:endParaRPr lang="en-GB" dirty="0"/>
          </a:p>
          <a:p>
            <a:endParaRPr lang="en-GB" dirty="0"/>
          </a:p>
          <a:p>
            <a:pPr marL="0" indent="0">
              <a:buNone/>
            </a:pPr>
            <a:endParaRPr lang="en-GB" dirty="0"/>
          </a:p>
        </p:txBody>
      </p:sp>
      <p:pic>
        <p:nvPicPr>
          <p:cNvPr id="5"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p:nvPr/>
        </p:nvPicPr>
        <p:blipFill rotWithShape="1">
          <a:blip r:embed="rId3" cstate="print">
            <a:extLst>
              <a:ext uri="{28A0092B-C50C-407E-A947-70E740481C1C}">
                <a14:useLocalDpi xmlns:a14="http://schemas.microsoft.com/office/drawing/2010/main" val="0"/>
              </a:ext>
            </a:extLst>
          </a:blip>
          <a:srcRect l="28324" t="38298" r="40835" b="33875"/>
          <a:stretch/>
        </p:blipFill>
        <p:spPr bwMode="auto">
          <a:xfrm>
            <a:off x="3794811" y="2749261"/>
            <a:ext cx="5154777" cy="2926504"/>
          </a:xfrm>
          <a:prstGeom prst="rect">
            <a:avLst/>
          </a:prstGeom>
          <a:ln>
            <a:noFill/>
          </a:ln>
          <a:extLst>
            <a:ext uri="{53640926-AAD7-44D8-BBD7-CCE9431645EC}">
              <a14:shadowObscured xmlns:a14="http://schemas.microsoft.com/office/drawing/2010/main"/>
            </a:ext>
          </a:extLst>
        </p:spPr>
      </p:pic>
      <p:sp>
        <p:nvSpPr>
          <p:cNvPr id="4" name="TextBox 3"/>
          <p:cNvSpPr txBox="1"/>
          <p:nvPr/>
        </p:nvSpPr>
        <p:spPr>
          <a:xfrm>
            <a:off x="6674697" y="5085184"/>
            <a:ext cx="1814289" cy="1477328"/>
          </a:xfrm>
          <a:prstGeom prst="rect">
            <a:avLst/>
          </a:prstGeom>
          <a:noFill/>
        </p:spPr>
        <p:txBody>
          <a:bodyPr wrap="square" rtlCol="0">
            <a:spAutoFit/>
          </a:bodyPr>
          <a:lstStyle/>
          <a:p>
            <a:r>
              <a:rPr lang="en-GB" dirty="0"/>
              <a:t>Your referencing system is HARVARD 2008</a:t>
            </a:r>
          </a:p>
        </p:txBody>
      </p:sp>
    </p:spTree>
    <p:extLst>
      <p:ext uri="{BB962C8B-B14F-4D97-AF65-F5344CB8AC3E}">
        <p14:creationId xmlns:p14="http://schemas.microsoft.com/office/powerpoint/2010/main" val="3409247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 Lists</a:t>
            </a:r>
          </a:p>
        </p:txBody>
      </p:sp>
      <p:sp>
        <p:nvSpPr>
          <p:cNvPr id="3" name="Content Placeholder 2"/>
          <p:cNvSpPr>
            <a:spLocks noGrp="1"/>
          </p:cNvSpPr>
          <p:nvPr>
            <p:ph idx="1"/>
          </p:nvPr>
        </p:nvSpPr>
        <p:spPr>
          <a:xfrm>
            <a:off x="457200" y="1600200"/>
            <a:ext cx="8229600" cy="3989040"/>
          </a:xfrm>
        </p:spPr>
        <p:txBody>
          <a:bodyPr>
            <a:normAutofit/>
          </a:bodyPr>
          <a:lstStyle/>
          <a:p>
            <a:pPr marL="0" indent="0">
              <a:buNone/>
            </a:pPr>
            <a:endParaRPr lang="en-GB" dirty="0"/>
          </a:p>
          <a:p>
            <a:pPr marL="0" indent="0">
              <a:buNone/>
            </a:pPr>
            <a:r>
              <a:rPr lang="en-GB" dirty="0"/>
              <a:t>On the Moodle page for this module, you will find the link to the reading list for this module. </a:t>
            </a:r>
          </a:p>
          <a:p>
            <a:pPr marL="0" indent="0">
              <a:buNone/>
            </a:pPr>
            <a:endParaRPr lang="en-GB" dirty="0"/>
          </a:p>
          <a:p>
            <a:pPr marL="0" indent="0">
              <a:buNone/>
            </a:pPr>
            <a:r>
              <a:rPr lang="en-GB" dirty="0"/>
              <a:t>Let’s visit this together now. </a:t>
            </a:r>
          </a:p>
          <a:p>
            <a:pPr marL="0" indent="0">
              <a:buNone/>
            </a:pPr>
            <a:endParaRPr lang="en-GB" dirty="0"/>
          </a:p>
          <a:p>
            <a:pPr marL="0" indent="0">
              <a:buNone/>
            </a:pPr>
            <a:r>
              <a:rPr lang="en-GB" dirty="0">
                <a:hlinkClick r:id="rId2"/>
              </a:rPr>
              <a:t>The Leganto Reading list </a:t>
            </a:r>
            <a:endParaRPr lang="en-GB" dirty="0"/>
          </a:p>
          <a:p>
            <a:pPr marL="0" indent="0">
              <a:buNone/>
            </a:pPr>
            <a:endParaRPr lang="en-GB" dirty="0"/>
          </a:p>
        </p:txBody>
      </p:sp>
      <p:pic>
        <p:nvPicPr>
          <p:cNvPr id="5"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57101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Journals and Websites</a:t>
            </a:r>
          </a:p>
        </p:txBody>
      </p:sp>
      <p:sp>
        <p:nvSpPr>
          <p:cNvPr id="3" name="Content Placeholder 2"/>
          <p:cNvSpPr>
            <a:spLocks noGrp="1"/>
          </p:cNvSpPr>
          <p:nvPr>
            <p:ph idx="1"/>
          </p:nvPr>
        </p:nvSpPr>
        <p:spPr>
          <a:xfrm>
            <a:off x="457200" y="1340768"/>
            <a:ext cx="8229600" cy="4896544"/>
          </a:xfrm>
        </p:spPr>
        <p:txBody>
          <a:bodyPr>
            <a:noAutofit/>
          </a:bodyPr>
          <a:lstStyle/>
          <a:p>
            <a:pPr marL="0" indent="0">
              <a:buNone/>
            </a:pPr>
            <a:r>
              <a:rPr lang="en-GB" sz="1800" b="1" dirty="0"/>
              <a:t>Journals</a:t>
            </a:r>
            <a:r>
              <a:rPr lang="en-GB" sz="1800" dirty="0"/>
              <a:t>:</a:t>
            </a:r>
          </a:p>
          <a:p>
            <a:pPr marL="0" indent="0">
              <a:buNone/>
            </a:pPr>
            <a:r>
              <a:rPr lang="en-GB" sz="1800" dirty="0"/>
              <a:t> The Psychologist</a:t>
            </a:r>
          </a:p>
          <a:p>
            <a:r>
              <a:rPr lang="en-GB" sz="1800" dirty="0"/>
              <a:t>British Psychological Society</a:t>
            </a:r>
          </a:p>
          <a:p>
            <a:r>
              <a:rPr lang="en-GB" sz="1800" dirty="0"/>
              <a:t>Occupational Psychology</a:t>
            </a:r>
          </a:p>
          <a:p>
            <a:r>
              <a:rPr lang="en-GB" sz="1800" dirty="0"/>
              <a:t>Work and Stress</a:t>
            </a:r>
          </a:p>
          <a:p>
            <a:r>
              <a:rPr lang="en-GB" sz="1800" dirty="0"/>
              <a:t>Personnel Psychology</a:t>
            </a:r>
          </a:p>
          <a:p>
            <a:r>
              <a:rPr lang="en-GB" sz="1800" dirty="0"/>
              <a:t>Journal of Managerial Psychology</a:t>
            </a:r>
          </a:p>
          <a:p>
            <a:r>
              <a:rPr lang="en-GB" sz="1800" dirty="0"/>
              <a:t>Journal of Personality and Social Psychology</a:t>
            </a:r>
          </a:p>
          <a:p>
            <a:endParaRPr lang="en-GB" sz="1800" dirty="0"/>
          </a:p>
          <a:p>
            <a:pPr marL="0" indent="0">
              <a:buNone/>
            </a:pPr>
            <a:r>
              <a:rPr lang="en-GB" sz="1800" b="1" dirty="0"/>
              <a:t>Useful Websites: </a:t>
            </a:r>
            <a:endParaRPr lang="en-GB" sz="1800" dirty="0"/>
          </a:p>
          <a:p>
            <a:r>
              <a:rPr lang="en-GB" sz="1800" dirty="0">
                <a:hlinkClick r:id="rId2"/>
              </a:rPr>
              <a:t>www.bps.org.uk</a:t>
            </a:r>
            <a:endParaRPr lang="en-GB" sz="1800" dirty="0"/>
          </a:p>
          <a:p>
            <a:r>
              <a:rPr lang="en-GB" sz="1800" dirty="0">
                <a:hlinkClick r:id="rId3"/>
              </a:rPr>
              <a:t>www.nhs.uk</a:t>
            </a:r>
            <a:endParaRPr lang="en-GB" sz="1800" dirty="0"/>
          </a:p>
          <a:p>
            <a:r>
              <a:rPr lang="en-GB" sz="1800" dirty="0">
                <a:hlinkClick r:id="rId4"/>
              </a:rPr>
              <a:t>www.nice.org.uk</a:t>
            </a:r>
            <a:r>
              <a:rPr lang="en-GB" sz="1800" dirty="0"/>
              <a:t> </a:t>
            </a:r>
          </a:p>
          <a:p>
            <a:r>
              <a:rPr lang="en-GB" sz="1800" dirty="0">
                <a:hlinkClick r:id="rId5"/>
              </a:rPr>
              <a:t>https://www.ons.gov.uk/</a:t>
            </a:r>
            <a:endParaRPr lang="en-GB" sz="1800" dirty="0"/>
          </a:p>
          <a:p>
            <a:endParaRPr lang="en-GB" sz="1800" dirty="0"/>
          </a:p>
        </p:txBody>
      </p:sp>
      <p:pic>
        <p:nvPicPr>
          <p:cNvPr id="5" name="Picture 2"/>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50000"/>
          <a:stretch/>
        </p:blipFill>
        <p:spPr bwMode="auto">
          <a:xfrm>
            <a:off x="6084168" y="5229200"/>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26808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You Will Need …</a:t>
            </a:r>
          </a:p>
        </p:txBody>
      </p:sp>
      <p:sp>
        <p:nvSpPr>
          <p:cNvPr id="3" name="Content Placeholder 2"/>
          <p:cNvSpPr>
            <a:spLocks noGrp="1"/>
          </p:cNvSpPr>
          <p:nvPr>
            <p:ph idx="1"/>
          </p:nvPr>
        </p:nvSpPr>
        <p:spPr>
          <a:xfrm>
            <a:off x="457200" y="1600200"/>
            <a:ext cx="8229600" cy="3989040"/>
          </a:xfrm>
        </p:spPr>
        <p:txBody>
          <a:bodyPr/>
          <a:lstStyle/>
          <a:p>
            <a:r>
              <a:rPr lang="en-GB" dirty="0"/>
              <a:t>Attendance </a:t>
            </a:r>
          </a:p>
          <a:p>
            <a:r>
              <a:rPr lang="en-GB" dirty="0"/>
              <a:t>Commitment </a:t>
            </a:r>
          </a:p>
          <a:p>
            <a:r>
              <a:rPr lang="en-GB" dirty="0"/>
              <a:t>Participation in class tasks.</a:t>
            </a:r>
          </a:p>
          <a:p>
            <a:r>
              <a:rPr lang="en-GB" dirty="0"/>
              <a:t>Time management </a:t>
            </a:r>
          </a:p>
          <a:p>
            <a:r>
              <a:rPr lang="en-GB" dirty="0"/>
              <a:t>READING </a:t>
            </a:r>
            <a:r>
              <a:rPr lang="en-GB" dirty="0" err="1"/>
              <a:t>READING</a:t>
            </a:r>
            <a:r>
              <a:rPr lang="en-GB" dirty="0"/>
              <a:t> </a:t>
            </a:r>
            <a:r>
              <a:rPr lang="en-GB" dirty="0" err="1"/>
              <a:t>READING</a:t>
            </a:r>
            <a:endParaRPr lang="en-GB" dirty="0"/>
          </a:p>
          <a:p>
            <a:r>
              <a:rPr lang="en-GB" dirty="0"/>
              <a:t>Support – use academic skills and academic writing support. </a:t>
            </a:r>
          </a:p>
          <a:p>
            <a:pPr marL="0" indent="0">
              <a:buNone/>
            </a:pPr>
            <a:endParaRPr lang="en-GB" dirty="0"/>
          </a:p>
        </p:txBody>
      </p:sp>
      <p:pic>
        <p:nvPicPr>
          <p:cNvPr id="5"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5-Point Star 3"/>
          <p:cNvSpPr/>
          <p:nvPr/>
        </p:nvSpPr>
        <p:spPr>
          <a:xfrm>
            <a:off x="5148064" y="3405134"/>
            <a:ext cx="442392" cy="36255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5-Point Star 5"/>
          <p:cNvSpPr/>
          <p:nvPr/>
        </p:nvSpPr>
        <p:spPr>
          <a:xfrm>
            <a:off x="276412" y="3405135"/>
            <a:ext cx="442392" cy="33868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50948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peech Bubble: Rectangle 7">
            <a:extLst>
              <a:ext uri="{FF2B5EF4-FFF2-40B4-BE49-F238E27FC236}">
                <a16:creationId xmlns:a16="http://schemas.microsoft.com/office/drawing/2014/main" id="{5DB941E4-3DE8-4380-B364-C41A6BF3CC53}"/>
              </a:ext>
            </a:extLst>
          </p:cNvPr>
          <p:cNvSpPr/>
          <p:nvPr/>
        </p:nvSpPr>
        <p:spPr>
          <a:xfrm>
            <a:off x="457200" y="2403376"/>
            <a:ext cx="8458200" cy="2622157"/>
          </a:xfrm>
          <a:prstGeom prst="wedgeRectCallout">
            <a:avLst>
              <a:gd name="adj1" fmla="val 38366"/>
              <a:gd name="adj2" fmla="val -6476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Title 1"/>
          <p:cNvSpPr>
            <a:spLocks noGrp="1"/>
          </p:cNvSpPr>
          <p:nvPr>
            <p:ph type="title"/>
          </p:nvPr>
        </p:nvSpPr>
        <p:spPr/>
        <p:txBody>
          <a:bodyPr/>
          <a:lstStyle/>
          <a:p>
            <a:r>
              <a:rPr lang="en-GB" dirty="0"/>
              <a:t>What is Psychology? </a:t>
            </a:r>
          </a:p>
        </p:txBody>
      </p:sp>
      <p:pic>
        <p:nvPicPr>
          <p:cNvPr id="5"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2">
            <a:extLst>
              <a:ext uri="{FF2B5EF4-FFF2-40B4-BE49-F238E27FC236}">
                <a16:creationId xmlns:a16="http://schemas.microsoft.com/office/drawing/2014/main" id="{320D8EFC-8282-4F63-B230-C7E2911A4382}"/>
              </a:ext>
            </a:extLst>
          </p:cNvPr>
          <p:cNvSpPr txBox="1">
            <a:spLocks noChangeArrowheads="1"/>
          </p:cNvSpPr>
          <p:nvPr/>
        </p:nvSpPr>
        <p:spPr>
          <a:xfrm>
            <a:off x="457200" y="1412776"/>
            <a:ext cx="8229600" cy="990600"/>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pPr>
              <a:defRPr/>
            </a:pPr>
            <a:r>
              <a:rPr lang="en-US" altLang="en-US" dirty="0">
                <a:solidFill>
                  <a:schemeClr val="accent1">
                    <a:lumMod val="75000"/>
                  </a:schemeClr>
                </a:solidFill>
              </a:rPr>
              <a:t>Definition</a:t>
            </a:r>
          </a:p>
        </p:txBody>
      </p:sp>
      <p:sp>
        <p:nvSpPr>
          <p:cNvPr id="7" name="Rectangle 3">
            <a:extLst>
              <a:ext uri="{FF2B5EF4-FFF2-40B4-BE49-F238E27FC236}">
                <a16:creationId xmlns:a16="http://schemas.microsoft.com/office/drawing/2014/main" id="{F4CC82F9-C11C-40A3-A7C3-EE13ED4CDE45}"/>
              </a:ext>
            </a:extLst>
          </p:cNvPr>
          <p:cNvSpPr>
            <a:spLocks noGrp="1" noChangeArrowheads="1"/>
          </p:cNvSpPr>
          <p:nvPr>
            <p:ph idx="1"/>
          </p:nvPr>
        </p:nvSpPr>
        <p:spPr>
          <a:xfrm>
            <a:off x="457200" y="2403376"/>
            <a:ext cx="8053401" cy="3617912"/>
          </a:xfrm>
        </p:spPr>
        <p:txBody>
          <a:bodyPr/>
          <a:lstStyle/>
          <a:p>
            <a:pPr marL="0" indent="0" eaLnBrk="1" hangingPunct="1">
              <a:buFont typeface="Franklin Gothic Book" panose="020B0503020102020204" pitchFamily="34" charset="0"/>
              <a:buNone/>
            </a:pPr>
            <a:r>
              <a:rPr lang="en-US" altLang="en-US" sz="3200" dirty="0">
                <a:latin typeface="Arial Narrow" panose="020B0606020202030204" pitchFamily="34" charset="0"/>
              </a:rPr>
              <a:t>“</a:t>
            </a:r>
            <a:r>
              <a:rPr lang="en-GB" altLang="en-US" dirty="0"/>
              <a:t>Psychology is the scientific study of the mind and how it dictates and influences our behaviour, from communication and memory to thought and emotion.</a:t>
            </a:r>
          </a:p>
          <a:p>
            <a:pPr marL="0" indent="0" eaLnBrk="1" hangingPunct="1">
              <a:buFont typeface="Franklin Gothic Book" panose="020B0503020102020204" pitchFamily="34" charset="0"/>
              <a:buNone/>
            </a:pPr>
            <a:r>
              <a:rPr lang="en-GB" altLang="en-US" dirty="0"/>
              <a:t>It's about understanding what makes people tick and how this understanding can help us address many of the problems and issues in society today.”</a:t>
            </a:r>
          </a:p>
          <a:p>
            <a:pPr marL="0" indent="0" eaLnBrk="1" hangingPunct="1">
              <a:buFont typeface="Franklin Gothic Book" panose="020B0503020102020204" pitchFamily="34" charset="0"/>
              <a:buNone/>
            </a:pPr>
            <a:r>
              <a:rPr lang="en-GB" altLang="en-US" dirty="0"/>
              <a:t> </a:t>
            </a:r>
            <a:endParaRPr lang="en-US" altLang="en-US" sz="3200" dirty="0">
              <a:latin typeface="Arial Narrow" panose="020B0606020202030204" pitchFamily="34" charset="0"/>
            </a:endParaRPr>
          </a:p>
        </p:txBody>
      </p:sp>
      <p:pic>
        <p:nvPicPr>
          <p:cNvPr id="9" name="Picture 1">
            <a:extLst>
              <a:ext uri="{FF2B5EF4-FFF2-40B4-BE49-F238E27FC236}">
                <a16:creationId xmlns:a16="http://schemas.microsoft.com/office/drawing/2014/main" id="{AA383366-38F1-47C4-A6F2-57CF263B21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0275" y="718043"/>
            <a:ext cx="2790825"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a:extLst>
              <a:ext uri="{FF2B5EF4-FFF2-40B4-BE49-F238E27FC236}">
                <a16:creationId xmlns:a16="http://schemas.microsoft.com/office/drawing/2014/main" id="{B474D35E-2FBD-4035-95C7-6AB23975F1D8}"/>
              </a:ext>
            </a:extLst>
          </p:cNvPr>
          <p:cNvSpPr txBox="1"/>
          <p:nvPr/>
        </p:nvSpPr>
        <p:spPr>
          <a:xfrm>
            <a:off x="5436096" y="5154079"/>
            <a:ext cx="4572000" cy="369332"/>
          </a:xfrm>
          <a:prstGeom prst="rect">
            <a:avLst/>
          </a:prstGeom>
          <a:noFill/>
        </p:spPr>
        <p:txBody>
          <a:bodyPr wrap="square">
            <a:spAutoFit/>
          </a:bodyPr>
          <a:lstStyle/>
          <a:p>
            <a:pPr marL="0" indent="0" eaLnBrk="1" hangingPunct="1">
              <a:buFont typeface="Franklin Gothic Book" panose="020B0503020102020204" pitchFamily="34" charset="0"/>
              <a:buNone/>
            </a:pPr>
            <a:r>
              <a:rPr lang="en-GB" altLang="en-US" dirty="0"/>
              <a:t>(BPS, 2020a, paragraph 1 and 2)</a:t>
            </a:r>
          </a:p>
        </p:txBody>
      </p:sp>
    </p:spTree>
    <p:extLst>
      <p:ext uri="{BB962C8B-B14F-4D97-AF65-F5344CB8AC3E}">
        <p14:creationId xmlns:p14="http://schemas.microsoft.com/office/powerpoint/2010/main" val="678919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xEl>
                                              <p:pRg st="0" end="0"/>
                                            </p:txEl>
                                          </p:spTgt>
                                        </p:tgtEl>
                                        <p:attrNameLst>
                                          <p:attrName>style.visibility</p:attrName>
                                        </p:attrNameLst>
                                      </p:cBhvr>
                                      <p:to>
                                        <p:strVal val="visible"/>
                                      </p:to>
                                    </p:set>
                                    <p:animEffect transition="in" filter="fade">
                                      <p:cBhvr>
                                        <p:cTn id="20" dur="500"/>
                                        <p:tgtEl>
                                          <p:spTgt spid="7">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xEl>
                                              <p:pRg st="1" end="1"/>
                                            </p:txEl>
                                          </p:spTgt>
                                        </p:tgtEl>
                                        <p:attrNameLst>
                                          <p:attrName>style.visibility</p:attrName>
                                        </p:attrNameLst>
                                      </p:cBhvr>
                                      <p:to>
                                        <p:strVal val="visible"/>
                                      </p:to>
                                    </p:set>
                                    <p:animEffect transition="in" filter="fade">
                                      <p:cBhvr>
                                        <p:cTn id="25" dur="500"/>
                                        <p:tgtEl>
                                          <p:spTgt spid="7">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7">
                                            <p:txEl>
                                              <p:pRg st="2" end="2"/>
                                            </p:txEl>
                                          </p:spTgt>
                                        </p:tgtEl>
                                        <p:attrNameLst>
                                          <p:attrName>style.visibility</p:attrName>
                                        </p:attrNameLst>
                                      </p:cBhvr>
                                      <p:to>
                                        <p:strVal val="visible"/>
                                      </p:to>
                                    </p:set>
                                    <p:animEffect transition="in" filter="fade">
                                      <p:cBhvr>
                                        <p:cTn id="30"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p:bldP spid="7" grpId="0" build="p"/>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A resort near the water&#10;&#10;Description automatically generated">
            <a:extLst>
              <a:ext uri="{FF2B5EF4-FFF2-40B4-BE49-F238E27FC236}">
                <a16:creationId xmlns:a16="http://schemas.microsoft.com/office/drawing/2014/main" id="{799D84C9-CE58-4A1B-B00F-EFFB8E966A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86000"/>
            <a:ext cx="9086850" cy="453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itle 1">
            <a:extLst>
              <a:ext uri="{FF2B5EF4-FFF2-40B4-BE49-F238E27FC236}">
                <a16:creationId xmlns:a16="http://schemas.microsoft.com/office/drawing/2014/main" id="{F5F27892-5CD0-46FE-AA53-924EF894F355}"/>
              </a:ext>
            </a:extLst>
          </p:cNvPr>
          <p:cNvSpPr>
            <a:spLocks noGrp="1" noChangeArrowheads="1"/>
          </p:cNvSpPr>
          <p:nvPr>
            <p:ph type="title"/>
          </p:nvPr>
        </p:nvSpPr>
        <p:spPr/>
        <p:txBody>
          <a:bodyPr/>
          <a:lstStyle/>
          <a:p>
            <a:pPr eaLnBrk="1" hangingPunct="1"/>
            <a:r>
              <a:rPr lang="en-GB" altLang="en-US"/>
              <a:t>Origin of Psychology</a:t>
            </a:r>
          </a:p>
        </p:txBody>
      </p:sp>
      <p:sp>
        <p:nvSpPr>
          <p:cNvPr id="2" name="Rectangle 1">
            <a:extLst>
              <a:ext uri="{FF2B5EF4-FFF2-40B4-BE49-F238E27FC236}">
                <a16:creationId xmlns:a16="http://schemas.microsoft.com/office/drawing/2014/main" id="{EB639BEE-5F6F-4671-9509-ED365C2F5AC8}"/>
              </a:ext>
            </a:extLst>
          </p:cNvPr>
          <p:cNvSpPr/>
          <p:nvPr/>
        </p:nvSpPr>
        <p:spPr>
          <a:xfrm>
            <a:off x="609600" y="4191000"/>
            <a:ext cx="6781800" cy="5334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4" name="Content Placeholder 2">
            <a:extLst>
              <a:ext uri="{FF2B5EF4-FFF2-40B4-BE49-F238E27FC236}">
                <a16:creationId xmlns:a16="http://schemas.microsoft.com/office/drawing/2014/main" id="{18A6AC96-5FC1-4966-99C6-1F5CDB195534}"/>
              </a:ext>
            </a:extLst>
          </p:cNvPr>
          <p:cNvSpPr>
            <a:spLocks noGrp="1" noChangeArrowheads="1"/>
          </p:cNvSpPr>
          <p:nvPr>
            <p:ph idx="1"/>
          </p:nvPr>
        </p:nvSpPr>
        <p:spPr>
          <a:xfrm>
            <a:off x="762000" y="2438400"/>
            <a:ext cx="7200900" cy="3581400"/>
          </a:xfrm>
        </p:spPr>
        <p:txBody>
          <a:bodyPr/>
          <a:lstStyle/>
          <a:p>
            <a:pPr marL="0" indent="0" eaLnBrk="1" hangingPunct="1">
              <a:buFont typeface="Franklin Gothic Book" panose="020B0503020102020204" pitchFamily="34" charset="0"/>
              <a:buNone/>
            </a:pPr>
            <a:r>
              <a:rPr lang="en-GB" altLang="en-US"/>
              <a:t>Gross (2015) describes that the term psychology originates from two Greek words: </a:t>
            </a:r>
          </a:p>
          <a:p>
            <a:pPr marL="0" indent="0" eaLnBrk="1" hangingPunct="1">
              <a:buFont typeface="Franklin Gothic Book" panose="020B0503020102020204" pitchFamily="34" charset="0"/>
              <a:buNone/>
            </a:pPr>
            <a:r>
              <a:rPr lang="el-GR" altLang="en-US" sz="2800"/>
              <a:t>ψυχή</a:t>
            </a:r>
            <a:r>
              <a:rPr lang="en-GB" altLang="en-US" sz="2800"/>
              <a:t> </a:t>
            </a:r>
            <a:r>
              <a:rPr lang="en-GB" altLang="en-US"/>
              <a:t> -     Psych – meaning mind, soul or spirit </a:t>
            </a:r>
          </a:p>
          <a:p>
            <a:pPr marL="0" indent="0" eaLnBrk="1" hangingPunct="1">
              <a:buFont typeface="Franklin Gothic Book" panose="020B0503020102020204" pitchFamily="34" charset="0"/>
              <a:buNone/>
            </a:pPr>
            <a:r>
              <a:rPr lang="en-GB" altLang="en-US"/>
              <a:t>and </a:t>
            </a:r>
          </a:p>
          <a:p>
            <a:pPr marL="0" indent="0" eaLnBrk="1" hangingPunct="1">
              <a:buFont typeface="Franklin Gothic Book" panose="020B0503020102020204" pitchFamily="34" charset="0"/>
              <a:buNone/>
            </a:pPr>
            <a:r>
              <a:rPr lang="el-GR" altLang="en-US" sz="2800"/>
              <a:t>λόγος,</a:t>
            </a:r>
            <a:r>
              <a:rPr lang="en-GB" altLang="en-US" sz="2800"/>
              <a:t>   </a:t>
            </a:r>
            <a:r>
              <a:rPr lang="en-GB" altLang="en-US"/>
              <a:t>Logos – meaning knowledge, discourse or study. </a:t>
            </a:r>
          </a:p>
          <a:p>
            <a:pPr marL="0" indent="0" eaLnBrk="1" hangingPunct="1">
              <a:buFont typeface="Franklin Gothic Book" panose="020B0503020102020204" pitchFamily="34" charset="0"/>
              <a:buNone/>
            </a:pPr>
            <a:endParaRPr lang="en-GB" altLang="en-US"/>
          </a:p>
          <a:p>
            <a:pPr marL="0" indent="0" eaLnBrk="1" hangingPunct="1">
              <a:buFont typeface="Franklin Gothic Book" panose="020B0503020102020204" pitchFamily="34" charset="0"/>
              <a:buNone/>
            </a:pPr>
            <a:endParaRPr lang="en-GB"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244">
                                            <p:txEl>
                                              <p:pRg st="0" end="0"/>
                                            </p:txEl>
                                          </p:spTgt>
                                        </p:tgtEl>
                                        <p:attrNameLst>
                                          <p:attrName>style.visibility</p:attrName>
                                        </p:attrNameLst>
                                      </p:cBhvr>
                                      <p:to>
                                        <p:strVal val="visible"/>
                                      </p:to>
                                    </p:set>
                                    <p:animEffect transition="in" filter="fade">
                                      <p:cBhvr>
                                        <p:cTn id="7" dur="500"/>
                                        <p:tgtEl>
                                          <p:spTgt spid="1024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244">
                                            <p:txEl>
                                              <p:pRg st="1" end="1"/>
                                            </p:txEl>
                                          </p:spTgt>
                                        </p:tgtEl>
                                        <p:attrNameLst>
                                          <p:attrName>style.visibility</p:attrName>
                                        </p:attrNameLst>
                                      </p:cBhvr>
                                      <p:to>
                                        <p:strVal val="visible"/>
                                      </p:to>
                                    </p:set>
                                    <p:animEffect transition="in" filter="fade">
                                      <p:cBhvr>
                                        <p:cTn id="12" dur="500"/>
                                        <p:tgtEl>
                                          <p:spTgt spid="1024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244">
                                            <p:txEl>
                                              <p:pRg st="2" end="2"/>
                                            </p:txEl>
                                          </p:spTgt>
                                        </p:tgtEl>
                                        <p:attrNameLst>
                                          <p:attrName>style.visibility</p:attrName>
                                        </p:attrNameLst>
                                      </p:cBhvr>
                                      <p:to>
                                        <p:strVal val="visible"/>
                                      </p:to>
                                    </p:set>
                                    <p:animEffect transition="in" filter="fade">
                                      <p:cBhvr>
                                        <p:cTn id="17" dur="500"/>
                                        <p:tgtEl>
                                          <p:spTgt spid="10244">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244">
                                            <p:txEl>
                                              <p:pRg st="3" end="3"/>
                                            </p:txEl>
                                          </p:spTgt>
                                        </p:tgtEl>
                                        <p:attrNameLst>
                                          <p:attrName>style.visibility</p:attrName>
                                        </p:attrNameLst>
                                      </p:cBhvr>
                                      <p:to>
                                        <p:strVal val="visible"/>
                                      </p:to>
                                    </p:set>
                                    <p:animEffect transition="in" filter="fade">
                                      <p:cBhvr>
                                        <p:cTn id="22" dur="500"/>
                                        <p:tgtEl>
                                          <p:spTgt spid="10244">
                                            <p:txEl>
                                              <p:pRg st="3" end="3"/>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24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77343-980A-4E4A-951F-6CBBACCCB828}"/>
              </a:ext>
            </a:extLst>
          </p:cNvPr>
          <p:cNvSpPr>
            <a:spLocks noGrp="1"/>
          </p:cNvSpPr>
          <p:nvPr>
            <p:ph type="title"/>
          </p:nvPr>
        </p:nvSpPr>
        <p:spPr/>
        <p:txBody>
          <a:bodyPr/>
          <a:lstStyle/>
          <a:p>
            <a:r>
              <a:rPr lang="en-US" dirty="0">
                <a:solidFill>
                  <a:schemeClr val="accent1">
                    <a:lumMod val="75000"/>
                  </a:schemeClr>
                </a:solidFill>
              </a:rPr>
              <a:t>The evolution of psychology</a:t>
            </a:r>
            <a:endParaRPr lang="en-GB" dirty="0"/>
          </a:p>
        </p:txBody>
      </p:sp>
      <p:sp>
        <p:nvSpPr>
          <p:cNvPr id="3" name="Content Placeholder 2">
            <a:extLst>
              <a:ext uri="{FF2B5EF4-FFF2-40B4-BE49-F238E27FC236}">
                <a16:creationId xmlns:a16="http://schemas.microsoft.com/office/drawing/2014/main" id="{0EF96273-BF06-45C1-AE36-E37135F3831F}"/>
              </a:ext>
            </a:extLst>
          </p:cNvPr>
          <p:cNvSpPr>
            <a:spLocks noGrp="1"/>
          </p:cNvSpPr>
          <p:nvPr>
            <p:ph idx="1"/>
          </p:nvPr>
        </p:nvSpPr>
        <p:spPr>
          <a:xfrm>
            <a:off x="3059832" y="1524000"/>
            <a:ext cx="5548108" cy="4713312"/>
          </a:xfrm>
        </p:spPr>
        <p:txBody>
          <a:bodyPr>
            <a:normAutofit fontScale="85000" lnSpcReduction="10000"/>
          </a:bodyPr>
          <a:lstStyle/>
          <a:p>
            <a:pPr marL="0" indent="0">
              <a:buNone/>
            </a:pPr>
            <a:r>
              <a:rPr lang="en-GB" b="1" dirty="0"/>
              <a:t>The Influence of Aristotle and Plato</a:t>
            </a:r>
          </a:p>
          <a:p>
            <a:endParaRPr lang="en-GB" b="1" dirty="0"/>
          </a:p>
          <a:p>
            <a:pPr marL="0" indent="0">
              <a:buNone/>
            </a:pPr>
            <a:r>
              <a:rPr lang="en-GB" dirty="0"/>
              <a:t>They treated behaviour as something that is logical and analytical, rather than mystical.</a:t>
            </a:r>
          </a:p>
          <a:p>
            <a:pPr marL="0" indent="0">
              <a:buNone/>
            </a:pPr>
            <a:endParaRPr lang="en-GB" dirty="0"/>
          </a:p>
          <a:p>
            <a:pPr marL="0" indent="0">
              <a:buNone/>
            </a:pPr>
            <a:r>
              <a:rPr lang="en-GB" dirty="0"/>
              <a:t>Plato was a nativist - he believed that certain kinds of knowledge are innate, </a:t>
            </a:r>
          </a:p>
          <a:p>
            <a:pPr marL="0" indent="0">
              <a:buNone/>
            </a:pPr>
            <a:endParaRPr lang="en-GB" dirty="0"/>
          </a:p>
          <a:p>
            <a:pPr marL="0" indent="0">
              <a:buNone/>
            </a:pPr>
            <a:endParaRPr lang="en-GB" dirty="0"/>
          </a:p>
          <a:p>
            <a:pPr marL="0" indent="0">
              <a:buNone/>
            </a:pPr>
            <a:r>
              <a:rPr lang="en-GB" dirty="0"/>
              <a:t>Aristotle was an empiricist - he believed that all knowledge was acquired through experience.</a:t>
            </a:r>
          </a:p>
          <a:p>
            <a:pPr marL="0" indent="0">
              <a:buNone/>
            </a:pPr>
            <a:endParaRPr lang="en-GB" dirty="0"/>
          </a:p>
          <a:p>
            <a:pPr marL="0" indent="0">
              <a:buNone/>
            </a:pPr>
            <a:r>
              <a:rPr lang="en-GB" dirty="0"/>
              <a:t>This difference can be seen in the nature versus nurture debate that continues today.</a:t>
            </a:r>
            <a:endParaRPr lang="en-US" sz="6000" dirty="0">
              <a:latin typeface="Arial Narrow" pitchFamily="34" charset="0"/>
            </a:endParaRPr>
          </a:p>
          <a:p>
            <a:endParaRPr lang="en-GB" dirty="0"/>
          </a:p>
        </p:txBody>
      </p:sp>
      <p:pic>
        <p:nvPicPr>
          <p:cNvPr id="1026" name="Picture 2" descr="See the source image">
            <a:extLst>
              <a:ext uri="{FF2B5EF4-FFF2-40B4-BE49-F238E27FC236}">
                <a16:creationId xmlns:a16="http://schemas.microsoft.com/office/drawing/2014/main" id="{A85327FB-E5C6-4EFD-85E1-67A23368B8C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1628800"/>
            <a:ext cx="2523772" cy="141962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a:extLst>
              <a:ext uri="{FF2B5EF4-FFF2-40B4-BE49-F238E27FC236}">
                <a16:creationId xmlns:a16="http://schemas.microsoft.com/office/drawing/2014/main" id="{328BA0FB-7A3E-48A0-811F-797DDA2611F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6060" y="3950568"/>
            <a:ext cx="1821582" cy="1821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5549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animEffect transition="in" filter="fade">
                                      <p:cBhvr>
                                        <p:cTn id="2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6" descr="A person posing for the camera&#10;&#10;Description automatically generated">
            <a:extLst>
              <a:ext uri="{FF2B5EF4-FFF2-40B4-BE49-F238E27FC236}">
                <a16:creationId xmlns:a16="http://schemas.microsoft.com/office/drawing/2014/main" id="{D1968030-F264-4880-AB26-57A8EB693F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6875" y="0"/>
            <a:ext cx="239712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4" descr="A person wearing a suit and tie&#10;&#10;Description automatically generated">
            <a:extLst>
              <a:ext uri="{FF2B5EF4-FFF2-40B4-BE49-F238E27FC236}">
                <a16:creationId xmlns:a16="http://schemas.microsoft.com/office/drawing/2014/main" id="{03472B8D-B94E-42A9-9E8C-14A8C9E6753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97688" y="3157538"/>
            <a:ext cx="2246312" cy="150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2" name="Rectangle 2">
            <a:extLst>
              <a:ext uri="{FF2B5EF4-FFF2-40B4-BE49-F238E27FC236}">
                <a16:creationId xmlns:a16="http://schemas.microsoft.com/office/drawing/2014/main" id="{A3504595-C682-459D-8B25-E065F7C26E4B}"/>
              </a:ext>
            </a:extLst>
          </p:cNvPr>
          <p:cNvSpPr>
            <a:spLocks noGrp="1" noChangeArrowheads="1"/>
          </p:cNvSpPr>
          <p:nvPr>
            <p:ph type="title"/>
          </p:nvPr>
        </p:nvSpPr>
        <p:spPr/>
        <p:txBody>
          <a:bodyPr rtlCol="0">
            <a:normAutofit fontScale="90000"/>
          </a:bodyPr>
          <a:lstStyle/>
          <a:p>
            <a:pPr eaLnBrk="1" fontAlgn="auto" hangingPunct="1">
              <a:spcAft>
                <a:spcPts val="0"/>
              </a:spcAft>
              <a:defRPr/>
            </a:pPr>
            <a:r>
              <a:rPr lang="en-GB" b="1" dirty="0"/>
              <a:t>Galen's Four Temperaments</a:t>
            </a:r>
            <a:br>
              <a:rPr lang="en-GB" b="1" dirty="0"/>
            </a:br>
            <a:endParaRPr lang="en-US" dirty="0">
              <a:solidFill>
                <a:schemeClr val="accent1">
                  <a:lumMod val="75000"/>
                </a:schemeClr>
              </a:solidFill>
            </a:endParaRPr>
          </a:p>
        </p:txBody>
      </p:sp>
      <p:sp>
        <p:nvSpPr>
          <p:cNvPr id="17411" name="Rectangle 3">
            <a:extLst>
              <a:ext uri="{FF2B5EF4-FFF2-40B4-BE49-F238E27FC236}">
                <a16:creationId xmlns:a16="http://schemas.microsoft.com/office/drawing/2014/main" id="{368C7905-AF0A-4CDC-B9AF-C79CB9C521FF}"/>
              </a:ext>
            </a:extLst>
          </p:cNvPr>
          <p:cNvSpPr>
            <a:spLocks noGrp="1"/>
          </p:cNvSpPr>
          <p:nvPr>
            <p:ph idx="1"/>
          </p:nvPr>
        </p:nvSpPr>
        <p:spPr>
          <a:xfrm>
            <a:off x="601663" y="1428750"/>
            <a:ext cx="6203950" cy="5124450"/>
          </a:xfrm>
        </p:spPr>
        <p:txBody>
          <a:bodyPr rtlCol="0">
            <a:noAutofit/>
          </a:bodyPr>
          <a:lstStyle/>
          <a:p>
            <a:pPr marL="0" indent="0" eaLnBrk="1" fontAlgn="auto" hangingPunct="1">
              <a:buFont typeface="Franklin Gothic Book" panose="020B0503020102020204" pitchFamily="34" charset="0"/>
              <a:buNone/>
              <a:defRPr/>
            </a:pPr>
            <a:r>
              <a:rPr lang="en-GB" sz="1800" dirty="0">
                <a:latin typeface="Arial" panose="020B0604020202020204" pitchFamily="34" charset="0"/>
                <a:cs typeface="Arial" panose="020B0604020202020204" pitchFamily="34" charset="0"/>
              </a:rPr>
              <a:t>The Roman philosopher Galen devised a model of personality types based on the ancient Greek theory of humourism, which attempted to explain how the human body worked.</a:t>
            </a:r>
          </a:p>
          <a:p>
            <a:pPr marL="0" indent="0" eaLnBrk="1" fontAlgn="auto" hangingPunct="1">
              <a:buFont typeface="Franklin Gothic Book" panose="020B0503020102020204" pitchFamily="34" charset="0"/>
              <a:buNone/>
              <a:defRPr/>
            </a:pPr>
            <a:r>
              <a:rPr lang="en-GB" sz="1800" dirty="0">
                <a:latin typeface="Arial" panose="020B0604020202020204" pitchFamily="34" charset="0"/>
                <a:cs typeface="Arial" panose="020B0604020202020204" pitchFamily="34" charset="0"/>
              </a:rPr>
              <a:t>The original medical model was based on the four basic elements of earth, fire, air and water. These elements had qualities that could be ascribed to four fluids in the body. Galen connected these fluids, or 'humours', to emotions or behaviours, known as 'temperaments’. </a:t>
            </a:r>
          </a:p>
          <a:p>
            <a:pPr marL="0" indent="0" eaLnBrk="1" fontAlgn="auto" hangingPunct="1">
              <a:buFont typeface="Franklin Gothic Book" panose="020B0503020102020204" pitchFamily="34" charset="0"/>
              <a:buNone/>
              <a:defRPr/>
            </a:pPr>
            <a:r>
              <a:rPr lang="en-GB" sz="1800" dirty="0">
                <a:latin typeface="Arial" panose="020B0604020202020204" pitchFamily="34" charset="0"/>
                <a:cs typeface="Arial" panose="020B0604020202020204" pitchFamily="34" charset="0"/>
              </a:rPr>
              <a:t>Galen's four temperaments were:</a:t>
            </a:r>
          </a:p>
          <a:p>
            <a:pPr eaLnBrk="1" fontAlgn="auto" hangingPunct="1">
              <a:defRPr/>
            </a:pPr>
            <a:r>
              <a:rPr lang="en-GB" sz="1800" b="1" dirty="0">
                <a:latin typeface="Arial" panose="020B0604020202020204" pitchFamily="34" charset="0"/>
                <a:cs typeface="Arial" panose="020B0604020202020204" pitchFamily="34" charset="0"/>
              </a:rPr>
              <a:t>sanguine:</a:t>
            </a:r>
            <a:r>
              <a:rPr lang="en-GB" sz="1800" dirty="0">
                <a:latin typeface="Arial" panose="020B0604020202020204" pitchFamily="34" charset="0"/>
                <a:cs typeface="Arial" panose="020B0604020202020204" pitchFamily="34" charset="0"/>
              </a:rPr>
              <a:t> warm-hearted, cheerful, optimistic and confident</a:t>
            </a:r>
          </a:p>
          <a:p>
            <a:pPr marL="384048" indent="-384048" eaLnBrk="1" fontAlgn="auto" hangingPunct="1">
              <a:defRPr/>
            </a:pPr>
            <a:r>
              <a:rPr lang="en-GB" sz="1800" b="1" dirty="0">
                <a:latin typeface="Arial" panose="020B0604020202020204" pitchFamily="34" charset="0"/>
                <a:cs typeface="Arial" panose="020B0604020202020204" pitchFamily="34" charset="0"/>
              </a:rPr>
              <a:t>phlegmatic:</a:t>
            </a:r>
            <a:r>
              <a:rPr lang="en-GB" sz="1800" dirty="0">
                <a:latin typeface="Arial" panose="020B0604020202020204" pitchFamily="34" charset="0"/>
                <a:cs typeface="Arial" panose="020B0604020202020204" pitchFamily="34" charset="0"/>
              </a:rPr>
              <a:t> slow, quiet, shy, rational and consistent</a:t>
            </a:r>
          </a:p>
          <a:p>
            <a:pPr marL="384048" indent="-384048" eaLnBrk="1" fontAlgn="auto" hangingPunct="1">
              <a:defRPr/>
            </a:pPr>
            <a:r>
              <a:rPr lang="en-GB" sz="1800" b="1" dirty="0">
                <a:latin typeface="Arial" panose="020B0604020202020204" pitchFamily="34" charset="0"/>
                <a:cs typeface="Arial" panose="020B0604020202020204" pitchFamily="34" charset="0"/>
              </a:rPr>
              <a:t>choleric:</a:t>
            </a:r>
            <a:r>
              <a:rPr lang="en-GB" sz="1800" dirty="0">
                <a:latin typeface="Arial" panose="020B0604020202020204" pitchFamily="34" charset="0"/>
                <a:cs typeface="Arial" panose="020B0604020202020204" pitchFamily="34" charset="0"/>
              </a:rPr>
              <a:t> fiery, energetic and passionate</a:t>
            </a:r>
          </a:p>
          <a:p>
            <a:pPr marL="384048" indent="-384048" eaLnBrk="1" fontAlgn="auto" hangingPunct="1">
              <a:defRPr/>
            </a:pPr>
            <a:r>
              <a:rPr lang="en-GB" sz="1800" b="1" dirty="0">
                <a:latin typeface="Arial" panose="020B0604020202020204" pitchFamily="34" charset="0"/>
                <a:cs typeface="Arial" panose="020B0604020202020204" pitchFamily="34" charset="0"/>
              </a:rPr>
              <a:t>melancholic:</a:t>
            </a:r>
            <a:r>
              <a:rPr lang="en-GB" sz="1800" dirty="0">
                <a:latin typeface="Arial" panose="020B0604020202020204" pitchFamily="34" charset="0"/>
                <a:cs typeface="Arial" panose="020B0604020202020204" pitchFamily="34" charset="0"/>
              </a:rPr>
              <a:t> sad, fearful, depressed, poetic and artistic							(Lester.,1990)</a:t>
            </a:r>
            <a:endParaRPr lang="en-US" altLang="en-US" sz="1800" dirty="0">
              <a:latin typeface="Arial" panose="020B0604020202020204" pitchFamily="34" charset="0"/>
              <a:ea typeface="Arial Unicode MS" pitchFamily="34" charset="-128"/>
              <a:cs typeface="Arial" panose="020B0604020202020204" pitchFamily="34" charset="0"/>
            </a:endParaRPr>
          </a:p>
        </p:txBody>
      </p:sp>
      <p:pic>
        <p:nvPicPr>
          <p:cNvPr id="12294" name="Picture 2" descr="A person looking at the camera&#10;&#10;Description automatically generated">
            <a:extLst>
              <a:ext uri="{FF2B5EF4-FFF2-40B4-BE49-F238E27FC236}">
                <a16:creationId xmlns:a16="http://schemas.microsoft.com/office/drawing/2014/main" id="{55379249-9B38-4375-95A8-CBA6B9B67FD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65938" y="4437063"/>
            <a:ext cx="2246312" cy="2389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8" descr="A person wearing a white shirt&#10;&#10;Description automatically generated">
            <a:extLst>
              <a:ext uri="{FF2B5EF4-FFF2-40B4-BE49-F238E27FC236}">
                <a16:creationId xmlns:a16="http://schemas.microsoft.com/office/drawing/2014/main" id="{DBE77FAC-DE76-46D4-B0FF-36A4CF0F0E5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64350" y="1470025"/>
            <a:ext cx="2247900" cy="168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Effect transition="in" filter="fade">
                                      <p:cBhvr>
                                        <p:cTn id="7" dur="1000"/>
                                        <p:tgtEl>
                                          <p:spTgt spid="17411">
                                            <p:txEl>
                                              <p:pRg st="0" end="0"/>
                                            </p:txEl>
                                          </p:spTgt>
                                        </p:tgtEl>
                                      </p:cBhvr>
                                    </p:animEffect>
                                    <p:anim calcmode="lin" valueType="num">
                                      <p:cBhvr>
                                        <p:cTn id="8" dur="1000" fill="hold"/>
                                        <p:tgtEl>
                                          <p:spTgt spid="1741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74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7411">
                                            <p:txEl>
                                              <p:pRg st="1" end="1"/>
                                            </p:txEl>
                                          </p:spTgt>
                                        </p:tgtEl>
                                        <p:attrNameLst>
                                          <p:attrName>style.visibility</p:attrName>
                                        </p:attrNameLst>
                                      </p:cBhvr>
                                      <p:to>
                                        <p:strVal val="visible"/>
                                      </p:to>
                                    </p:set>
                                    <p:animEffect transition="in" filter="fade">
                                      <p:cBhvr>
                                        <p:cTn id="14" dur="1000"/>
                                        <p:tgtEl>
                                          <p:spTgt spid="17411">
                                            <p:txEl>
                                              <p:pRg st="1" end="1"/>
                                            </p:txEl>
                                          </p:spTgt>
                                        </p:tgtEl>
                                      </p:cBhvr>
                                    </p:animEffect>
                                    <p:anim calcmode="lin" valueType="num">
                                      <p:cBhvr>
                                        <p:cTn id="15" dur="1000" fill="hold"/>
                                        <p:tgtEl>
                                          <p:spTgt spid="1741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741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17411">
                                            <p:txEl>
                                              <p:pRg st="2" end="2"/>
                                            </p:txEl>
                                          </p:spTgt>
                                        </p:tgtEl>
                                        <p:attrNameLst>
                                          <p:attrName>style.visibility</p:attrName>
                                        </p:attrNameLst>
                                      </p:cBhvr>
                                      <p:to>
                                        <p:strVal val="visible"/>
                                      </p:to>
                                    </p:set>
                                    <p:animEffect transition="in" filter="fade">
                                      <p:cBhvr>
                                        <p:cTn id="21" dur="1000"/>
                                        <p:tgtEl>
                                          <p:spTgt spid="17411">
                                            <p:txEl>
                                              <p:pRg st="2" end="2"/>
                                            </p:txEl>
                                          </p:spTgt>
                                        </p:tgtEl>
                                      </p:cBhvr>
                                    </p:animEffect>
                                    <p:anim calcmode="lin" valueType="num">
                                      <p:cBhvr>
                                        <p:cTn id="22" dur="1000" fill="hold"/>
                                        <p:tgtEl>
                                          <p:spTgt spid="17411">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741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17411">
                                            <p:txEl>
                                              <p:pRg st="3" end="3"/>
                                            </p:txEl>
                                          </p:spTgt>
                                        </p:tgtEl>
                                        <p:attrNameLst>
                                          <p:attrName>style.visibility</p:attrName>
                                        </p:attrNameLst>
                                      </p:cBhvr>
                                      <p:to>
                                        <p:strVal val="visible"/>
                                      </p:to>
                                    </p:set>
                                    <p:animEffect transition="in" filter="fade">
                                      <p:cBhvr>
                                        <p:cTn id="28" dur="1000"/>
                                        <p:tgtEl>
                                          <p:spTgt spid="17411">
                                            <p:txEl>
                                              <p:pRg st="3" end="3"/>
                                            </p:txEl>
                                          </p:spTgt>
                                        </p:tgtEl>
                                      </p:cBhvr>
                                    </p:animEffect>
                                    <p:anim calcmode="lin" valueType="num">
                                      <p:cBhvr>
                                        <p:cTn id="29" dur="1000" fill="hold"/>
                                        <p:tgtEl>
                                          <p:spTgt spid="17411">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741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17411">
                                            <p:txEl>
                                              <p:pRg st="4" end="4"/>
                                            </p:txEl>
                                          </p:spTgt>
                                        </p:tgtEl>
                                        <p:attrNameLst>
                                          <p:attrName>style.visibility</p:attrName>
                                        </p:attrNameLst>
                                      </p:cBhvr>
                                      <p:to>
                                        <p:strVal val="visible"/>
                                      </p:to>
                                    </p:set>
                                    <p:animEffect transition="in" filter="fade">
                                      <p:cBhvr>
                                        <p:cTn id="35" dur="1000"/>
                                        <p:tgtEl>
                                          <p:spTgt spid="17411">
                                            <p:txEl>
                                              <p:pRg st="4" end="4"/>
                                            </p:txEl>
                                          </p:spTgt>
                                        </p:tgtEl>
                                      </p:cBhvr>
                                    </p:animEffect>
                                    <p:anim calcmode="lin" valueType="num">
                                      <p:cBhvr>
                                        <p:cTn id="36" dur="1000" fill="hold"/>
                                        <p:tgtEl>
                                          <p:spTgt spid="17411">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7411">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nodeType="clickEffect">
                                  <p:stCondLst>
                                    <p:cond delay="0"/>
                                  </p:stCondLst>
                                  <p:childTnLst>
                                    <p:set>
                                      <p:cBhvr>
                                        <p:cTn id="41" dur="1" fill="hold">
                                          <p:stCondLst>
                                            <p:cond delay="0"/>
                                          </p:stCondLst>
                                        </p:cTn>
                                        <p:tgtEl>
                                          <p:spTgt spid="17411">
                                            <p:txEl>
                                              <p:pRg st="5" end="5"/>
                                            </p:txEl>
                                          </p:spTgt>
                                        </p:tgtEl>
                                        <p:attrNameLst>
                                          <p:attrName>style.visibility</p:attrName>
                                        </p:attrNameLst>
                                      </p:cBhvr>
                                      <p:to>
                                        <p:strVal val="visible"/>
                                      </p:to>
                                    </p:set>
                                    <p:animEffect transition="in" filter="fade">
                                      <p:cBhvr>
                                        <p:cTn id="42" dur="1000"/>
                                        <p:tgtEl>
                                          <p:spTgt spid="17411">
                                            <p:txEl>
                                              <p:pRg st="5" end="5"/>
                                            </p:txEl>
                                          </p:spTgt>
                                        </p:tgtEl>
                                      </p:cBhvr>
                                    </p:animEffect>
                                    <p:anim calcmode="lin" valueType="num">
                                      <p:cBhvr>
                                        <p:cTn id="43" dur="1000" fill="hold"/>
                                        <p:tgtEl>
                                          <p:spTgt spid="17411">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1741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42" presetClass="entr" presetSubtype="0" fill="hold" nodeType="clickEffect">
                                  <p:stCondLst>
                                    <p:cond delay="0"/>
                                  </p:stCondLst>
                                  <p:childTnLst>
                                    <p:set>
                                      <p:cBhvr>
                                        <p:cTn id="48" dur="1" fill="hold">
                                          <p:stCondLst>
                                            <p:cond delay="0"/>
                                          </p:stCondLst>
                                        </p:cTn>
                                        <p:tgtEl>
                                          <p:spTgt spid="17411">
                                            <p:txEl>
                                              <p:pRg st="6" end="6"/>
                                            </p:txEl>
                                          </p:spTgt>
                                        </p:tgtEl>
                                        <p:attrNameLst>
                                          <p:attrName>style.visibility</p:attrName>
                                        </p:attrNameLst>
                                      </p:cBhvr>
                                      <p:to>
                                        <p:strVal val="visible"/>
                                      </p:to>
                                    </p:set>
                                    <p:animEffect transition="in" filter="fade">
                                      <p:cBhvr>
                                        <p:cTn id="49" dur="1000"/>
                                        <p:tgtEl>
                                          <p:spTgt spid="17411">
                                            <p:txEl>
                                              <p:pRg st="6" end="6"/>
                                            </p:txEl>
                                          </p:spTgt>
                                        </p:tgtEl>
                                      </p:cBhvr>
                                    </p:animEffect>
                                    <p:anim calcmode="lin" valueType="num">
                                      <p:cBhvr>
                                        <p:cTn id="50" dur="1000" fill="hold"/>
                                        <p:tgtEl>
                                          <p:spTgt spid="17411">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17411">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E82B1215-491A-4ADC-9D70-3937B366A48D}"/>
              </a:ext>
            </a:extLst>
          </p:cNvPr>
          <p:cNvSpPr>
            <a:spLocks noGrp="1" noChangeArrowheads="1"/>
          </p:cNvSpPr>
          <p:nvPr>
            <p:ph type="title"/>
          </p:nvPr>
        </p:nvSpPr>
        <p:spPr>
          <a:xfrm>
            <a:off x="685800" y="457200"/>
            <a:ext cx="8458200" cy="1485900"/>
          </a:xfrm>
        </p:spPr>
        <p:txBody>
          <a:bodyPr rtlCol="0">
            <a:normAutofit/>
          </a:bodyPr>
          <a:lstStyle/>
          <a:p>
            <a:pPr eaLnBrk="1" fontAlgn="auto" hangingPunct="1">
              <a:spcAft>
                <a:spcPts val="0"/>
              </a:spcAft>
              <a:defRPr/>
            </a:pPr>
            <a:r>
              <a:rPr lang="en-GB" dirty="0"/>
              <a:t>Developments During the Scientific Revolution</a:t>
            </a:r>
            <a:endParaRPr lang="en-US" altLang="en-US" dirty="0">
              <a:solidFill>
                <a:schemeClr val="accent1">
                  <a:lumMod val="75000"/>
                </a:schemeClr>
              </a:solidFill>
            </a:endParaRPr>
          </a:p>
        </p:txBody>
      </p:sp>
      <p:sp>
        <p:nvSpPr>
          <p:cNvPr id="13315" name="Rectangle 3">
            <a:extLst>
              <a:ext uri="{FF2B5EF4-FFF2-40B4-BE49-F238E27FC236}">
                <a16:creationId xmlns:a16="http://schemas.microsoft.com/office/drawing/2014/main" id="{C96CCE3C-5D1E-46CC-80D3-FDBEAB4276C0}"/>
              </a:ext>
            </a:extLst>
          </p:cNvPr>
          <p:cNvSpPr>
            <a:spLocks noGrp="1"/>
          </p:cNvSpPr>
          <p:nvPr>
            <p:ph idx="1"/>
          </p:nvPr>
        </p:nvSpPr>
        <p:spPr>
          <a:xfrm>
            <a:off x="685800" y="1752600"/>
            <a:ext cx="8229600" cy="1905000"/>
          </a:xfrm>
        </p:spPr>
        <p:txBody>
          <a:bodyPr rtlCol="0">
            <a:normAutofit fontScale="92500" lnSpcReduction="10000"/>
          </a:bodyPr>
          <a:lstStyle/>
          <a:p>
            <a:pPr marL="0" indent="0" algn="just" eaLnBrk="1" fontAlgn="auto" hangingPunct="1">
              <a:buFont typeface="Franklin Gothic Book" panose="020B0503020102020204" pitchFamily="34" charset="0"/>
              <a:buNone/>
              <a:defRPr/>
            </a:pPr>
            <a:r>
              <a:rPr lang="en-GB" sz="2200" dirty="0">
                <a:latin typeface="Arial" panose="020B0604020202020204" pitchFamily="34" charset="0"/>
                <a:cs typeface="Arial" panose="020B0604020202020204" pitchFamily="34" charset="0"/>
              </a:rPr>
              <a:t>The arrival of the 19th century witnessed a scientific revolution through academia and scholarship. Francis Galton (1822-1911) was the first scientist to identify ‘nature’ and ‘nurture’ as two separate influences on personality. He proposed that the effects of both ‘nature’ and ‘nurture’ could be measured and compared and used his own family tree and home environment as the basis of his research. </a:t>
            </a:r>
          </a:p>
          <a:p>
            <a:pPr marL="0" indent="0" algn="just" eaLnBrk="1" fontAlgn="auto" hangingPunct="1">
              <a:buFont typeface="Franklin Gothic Book" panose="020B0503020102020204" pitchFamily="34" charset="0"/>
              <a:buNone/>
              <a:defRPr/>
            </a:pPr>
            <a:endParaRPr lang="en-US" altLang="en-US" sz="3200" dirty="0">
              <a:latin typeface="Arial Narrow" panose="020B0606020202030204" pitchFamily="34" charset="0"/>
            </a:endParaRPr>
          </a:p>
        </p:txBody>
      </p:sp>
      <p:pic>
        <p:nvPicPr>
          <p:cNvPr id="17412" name="Picture 4" descr="A person holding a baby&#10;&#10;Description automatically generated">
            <a:extLst>
              <a:ext uri="{FF2B5EF4-FFF2-40B4-BE49-F238E27FC236}">
                <a16:creationId xmlns:a16="http://schemas.microsoft.com/office/drawing/2014/main" id="{A5AE745E-198E-4D30-98A2-72E04A7F0F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3695700"/>
            <a:ext cx="3767138"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63F45488-3561-4C37-ACF1-DFA272EBF839}"/>
              </a:ext>
            </a:extLst>
          </p:cNvPr>
          <p:cNvSpPr txBox="1">
            <a:spLocks noChangeArrowheads="1"/>
          </p:cNvSpPr>
          <p:nvPr/>
        </p:nvSpPr>
        <p:spPr bwMode="auto">
          <a:xfrm>
            <a:off x="4445000" y="3695700"/>
            <a:ext cx="46609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algn="just"/>
            <a:r>
              <a:rPr lang="en-GB" altLang="en-US">
                <a:latin typeface="Arial" panose="020B0604020202020204" pitchFamily="34" charset="0"/>
                <a:cs typeface="Arial" panose="020B0604020202020204" pitchFamily="34" charset="0"/>
              </a:rPr>
              <a:t>This idea was in contrast with that of John Locke, who in 1690 proposed that the mind of every child is a blank slate (or ‘tabula rasa’). It also conflicts with Darwin, who in 1859 suggested that all human development is the result of adaptation to the environment.</a:t>
            </a:r>
          </a:p>
          <a:p>
            <a:endParaRPr lang="en-GB" altLang="en-US"/>
          </a:p>
        </p:txBody>
      </p:sp>
      <p:sp>
        <p:nvSpPr>
          <p:cNvPr id="17414" name="Rectangle 6">
            <a:extLst>
              <a:ext uri="{FF2B5EF4-FFF2-40B4-BE49-F238E27FC236}">
                <a16:creationId xmlns:a16="http://schemas.microsoft.com/office/drawing/2014/main" id="{729B9348-D645-4313-987D-0C4A83D6209E}"/>
              </a:ext>
            </a:extLst>
          </p:cNvPr>
          <p:cNvSpPr>
            <a:spLocks noChangeArrowheads="1"/>
          </p:cNvSpPr>
          <p:nvPr/>
        </p:nvSpPr>
        <p:spPr bwMode="auto">
          <a:xfrm>
            <a:off x="2786063" y="6186488"/>
            <a:ext cx="16081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r>
              <a:rPr lang="en-GB" altLang="en-US" sz="1600"/>
              <a:t>(Rosales, 2010)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fade">
                                      <p:cBhvr>
                                        <p:cTn id="7" dur="1000"/>
                                        <p:tgtEl>
                                          <p:spTgt spid="13315">
                                            <p:txEl>
                                              <p:pRg st="0" end="0"/>
                                            </p:txEl>
                                          </p:spTgt>
                                        </p:tgtEl>
                                      </p:cBhvr>
                                    </p:animEffect>
                                    <p:anim calcmode="lin" valueType="num">
                                      <p:cBhvr>
                                        <p:cTn id="8" dur="1000" fill="hold"/>
                                        <p:tgtEl>
                                          <p:spTgt spid="1331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331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0B71A-E44E-433B-A428-02D4D8C05C01}"/>
              </a:ext>
            </a:extLst>
          </p:cNvPr>
          <p:cNvSpPr>
            <a:spLocks noGrp="1"/>
          </p:cNvSpPr>
          <p:nvPr>
            <p:ph type="title"/>
          </p:nvPr>
        </p:nvSpPr>
        <p:spPr>
          <a:xfrm>
            <a:off x="685800" y="685800"/>
            <a:ext cx="7543800" cy="609600"/>
          </a:xfrm>
        </p:spPr>
        <p:txBody>
          <a:bodyPr rtlCol="0">
            <a:normAutofit fontScale="90000"/>
          </a:bodyPr>
          <a:lstStyle/>
          <a:p>
            <a:pPr eaLnBrk="1" fontAlgn="auto" hangingPunct="1">
              <a:spcAft>
                <a:spcPts val="0"/>
              </a:spcAft>
              <a:defRPr/>
            </a:pPr>
            <a:r>
              <a:rPr lang="en-US" altLang="en-US" sz="3600" dirty="0">
                <a:solidFill>
                  <a:schemeClr val="tx1"/>
                </a:solidFill>
                <a:latin typeface="Arial" panose="020B0604020202020204" pitchFamily="34" charset="0"/>
                <a:cs typeface="Arial" panose="020B0604020202020204" pitchFamily="34" charset="0"/>
              </a:rPr>
              <a:t>Making Links Between Mind and Body</a:t>
            </a:r>
            <a:br>
              <a:rPr lang="en-US" altLang="en-US" b="1" dirty="0">
                <a:solidFill>
                  <a:srgbClr val="5B8A9D"/>
                </a:solidFill>
                <a:latin typeface="Arial" panose="020B0604020202020204" pitchFamily="34" charset="0"/>
                <a:cs typeface="Arial" panose="020B0604020202020204" pitchFamily="34" charset="0"/>
              </a:rPr>
            </a:br>
            <a:endParaRPr lang="en-GB" dirty="0"/>
          </a:p>
        </p:txBody>
      </p:sp>
      <p:sp>
        <p:nvSpPr>
          <p:cNvPr id="14339" name="Content Placeholder 2">
            <a:extLst>
              <a:ext uri="{FF2B5EF4-FFF2-40B4-BE49-F238E27FC236}">
                <a16:creationId xmlns:a16="http://schemas.microsoft.com/office/drawing/2014/main" id="{7221EE75-3A16-4C46-A20C-E75ADFB5D9A9}"/>
              </a:ext>
            </a:extLst>
          </p:cNvPr>
          <p:cNvSpPr>
            <a:spLocks noGrp="1" noChangeArrowheads="1"/>
          </p:cNvSpPr>
          <p:nvPr>
            <p:ph idx="1"/>
          </p:nvPr>
        </p:nvSpPr>
        <p:spPr>
          <a:xfrm>
            <a:off x="827584" y="4797152"/>
            <a:ext cx="8001000" cy="1564432"/>
          </a:xfrm>
        </p:spPr>
        <p:txBody>
          <a:bodyPr>
            <a:normAutofit fontScale="92500" lnSpcReduction="10000"/>
          </a:bodyPr>
          <a:lstStyle/>
          <a:p>
            <a:pPr marL="0" indent="0" defTabSz="914400">
              <a:lnSpc>
                <a:spcPct val="100000"/>
              </a:lnSpc>
              <a:spcBef>
                <a:spcPct val="0"/>
              </a:spcBef>
              <a:spcAft>
                <a:spcPct val="0"/>
              </a:spcAft>
              <a:buFont typeface="Franklin Gothic Book" panose="020B0503020102020204" pitchFamily="34" charset="0"/>
              <a:buNone/>
            </a:pPr>
            <a:endParaRPr lang="en-US" altLang="en-US" sz="800" dirty="0">
              <a:solidFill>
                <a:srgbClr val="333333"/>
              </a:solidFill>
              <a:latin typeface="Arial" panose="020B0604020202020204" pitchFamily="34" charset="0"/>
              <a:cs typeface="Arial" panose="020B0604020202020204" pitchFamily="34" charset="0"/>
            </a:endParaRPr>
          </a:p>
          <a:p>
            <a:pPr marL="0" indent="0" defTabSz="914400">
              <a:lnSpc>
                <a:spcPct val="100000"/>
              </a:lnSpc>
              <a:spcBef>
                <a:spcPct val="0"/>
              </a:spcBef>
              <a:spcAft>
                <a:spcPct val="0"/>
              </a:spcAft>
              <a:buFont typeface="Franklin Gothic Book" panose="020B0503020102020204" pitchFamily="34" charset="0"/>
              <a:buNone/>
            </a:pPr>
            <a:endParaRPr lang="en-US" altLang="en-US" sz="800" dirty="0">
              <a:solidFill>
                <a:srgbClr val="333333"/>
              </a:solidFill>
              <a:latin typeface="Arial" panose="020B0604020202020204" pitchFamily="34" charset="0"/>
              <a:cs typeface="Arial" panose="020B0604020202020204" pitchFamily="34" charset="0"/>
            </a:endParaRPr>
          </a:p>
          <a:p>
            <a:pPr marL="0" indent="0" defTabSz="914400">
              <a:lnSpc>
                <a:spcPct val="100000"/>
              </a:lnSpc>
              <a:spcBef>
                <a:spcPct val="0"/>
              </a:spcBef>
              <a:spcAft>
                <a:spcPct val="0"/>
              </a:spcAft>
              <a:buFont typeface="Franklin Gothic Book" panose="020B0503020102020204" pitchFamily="34" charset="0"/>
              <a:buNone/>
            </a:pPr>
            <a:endParaRPr lang="en-US" altLang="en-US" sz="800" dirty="0">
              <a:solidFill>
                <a:srgbClr val="333333"/>
              </a:solidFill>
              <a:latin typeface="Arial" panose="020B0604020202020204" pitchFamily="34" charset="0"/>
              <a:cs typeface="Arial" panose="020B0604020202020204" pitchFamily="34" charset="0"/>
            </a:endParaRPr>
          </a:p>
          <a:p>
            <a:pPr marL="0" indent="0" defTabSz="914400">
              <a:lnSpc>
                <a:spcPct val="100000"/>
              </a:lnSpc>
              <a:spcBef>
                <a:spcPct val="0"/>
              </a:spcBef>
              <a:spcAft>
                <a:spcPct val="0"/>
              </a:spcAft>
              <a:buFont typeface="Franklin Gothic Book" panose="020B0503020102020204" pitchFamily="34" charset="0"/>
              <a:buNone/>
            </a:pPr>
            <a:endParaRPr lang="en-US" altLang="en-US" sz="800" dirty="0">
              <a:solidFill>
                <a:srgbClr val="333333"/>
              </a:solidFill>
              <a:latin typeface="Arial" panose="020B0604020202020204" pitchFamily="34" charset="0"/>
              <a:cs typeface="Arial" panose="020B0604020202020204" pitchFamily="34" charset="0"/>
            </a:endParaRPr>
          </a:p>
          <a:p>
            <a:pPr marL="0" indent="0" defTabSz="914400">
              <a:lnSpc>
                <a:spcPct val="100000"/>
              </a:lnSpc>
              <a:spcBef>
                <a:spcPct val="0"/>
              </a:spcBef>
              <a:spcAft>
                <a:spcPct val="0"/>
              </a:spcAft>
              <a:buFont typeface="Franklin Gothic Book" panose="020B0503020102020204" pitchFamily="34" charset="0"/>
              <a:buNone/>
            </a:pPr>
            <a:endParaRPr lang="en-US" altLang="en-US" sz="800" dirty="0">
              <a:solidFill>
                <a:schemeClr val="tx1"/>
              </a:solidFill>
              <a:latin typeface="Arial" panose="020B0604020202020204" pitchFamily="34" charset="0"/>
            </a:endParaRPr>
          </a:p>
          <a:p>
            <a:pPr marL="0" indent="0" defTabSz="914400">
              <a:lnSpc>
                <a:spcPct val="100000"/>
              </a:lnSpc>
              <a:spcBef>
                <a:spcPct val="0"/>
              </a:spcBef>
              <a:spcAft>
                <a:spcPct val="0"/>
              </a:spcAft>
              <a:buFont typeface="Franklin Gothic Book" panose="020B0503020102020204" pitchFamily="34" charset="0"/>
              <a:buNone/>
            </a:pPr>
            <a:r>
              <a:rPr lang="en-US" altLang="en-US" dirty="0">
                <a:solidFill>
                  <a:srgbClr val="333333"/>
                </a:solidFill>
                <a:latin typeface="Arial" panose="020B0604020202020204" pitchFamily="34" charset="0"/>
                <a:cs typeface="Arial" panose="020B0604020202020204" pitchFamily="34" charset="0"/>
              </a:rPr>
              <a:t>You can read more about Descartes at </a:t>
            </a:r>
            <a:r>
              <a:rPr lang="en-US" altLang="en-US" dirty="0">
                <a:solidFill>
                  <a:srgbClr val="E54F00"/>
                </a:solidFill>
                <a:latin typeface="Arial" panose="020B0604020202020204" pitchFamily="34" charset="0"/>
                <a:cs typeface="Arial" panose="020B0604020202020204" pitchFamily="34" charset="0"/>
                <a:hlinkClick r:id="rId2"/>
              </a:rPr>
              <a:t>https://plato.stanford.edu/entries/descartes-works/</a:t>
            </a:r>
            <a:r>
              <a:rPr lang="en-US" altLang="en-US" dirty="0">
                <a:solidFill>
                  <a:srgbClr val="333333"/>
                </a:solidFill>
                <a:latin typeface="Arial" panose="020B0604020202020204" pitchFamily="34" charset="0"/>
                <a:cs typeface="Arial" panose="020B0604020202020204" pitchFamily="34" charset="0"/>
              </a:rPr>
              <a:t> (Stanford Encyclopedia of Philosophy, 2014).</a:t>
            </a:r>
            <a:endParaRPr lang="en-US" altLang="en-US" sz="4400" dirty="0">
              <a:solidFill>
                <a:schemeClr val="tx1"/>
              </a:solidFill>
              <a:latin typeface="Arial" panose="020B0604020202020204" pitchFamily="34" charset="0"/>
            </a:endParaRPr>
          </a:p>
          <a:p>
            <a:pPr marL="0" indent="0" defTabSz="914400" eaLnBrk="1" hangingPunct="1">
              <a:buFont typeface="Franklin Gothic Book" panose="020B0503020102020204" pitchFamily="34" charset="0"/>
              <a:buNone/>
            </a:pPr>
            <a:endParaRPr lang="en-GB" altLang="en-US" dirty="0"/>
          </a:p>
        </p:txBody>
      </p:sp>
      <p:sp>
        <p:nvSpPr>
          <p:cNvPr id="14340" name="AutoShape 2" descr="Open quote">
            <a:extLst>
              <a:ext uri="{FF2B5EF4-FFF2-40B4-BE49-F238E27FC236}">
                <a16:creationId xmlns:a16="http://schemas.microsoft.com/office/drawing/2014/main" id="{F48E18EB-923E-4A3D-8D0E-917083DDD69C}"/>
              </a:ext>
            </a:extLst>
          </p:cNvPr>
          <p:cNvSpPr>
            <a:spLocks noChangeAspect="1" noChangeArrowheads="1"/>
          </p:cNvSpPr>
          <p:nvPr/>
        </p:nvSpPr>
        <p:spPr bwMode="auto">
          <a:xfrm>
            <a:off x="69850" y="222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eaLnBrk="1" hangingPunct="1"/>
            <a:endParaRPr lang="en-GB" altLang="en-US"/>
          </a:p>
        </p:txBody>
      </p:sp>
      <p:sp>
        <p:nvSpPr>
          <p:cNvPr id="14341" name="AutoShape 3" descr="Closing quote">
            <a:extLst>
              <a:ext uri="{FF2B5EF4-FFF2-40B4-BE49-F238E27FC236}">
                <a16:creationId xmlns:a16="http://schemas.microsoft.com/office/drawing/2014/main" id="{7F429694-43A2-47A3-8063-36FFD0238FAF}"/>
              </a:ext>
            </a:extLst>
          </p:cNvPr>
          <p:cNvSpPr>
            <a:spLocks noChangeAspect="1" noChangeArrowheads="1"/>
          </p:cNvSpPr>
          <p:nvPr/>
        </p:nvSpPr>
        <p:spPr bwMode="auto">
          <a:xfrm>
            <a:off x="14668500" y="222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eaLnBrk="1" hangingPunct="1"/>
            <a:endParaRPr lang="en-GB" altLang="en-US"/>
          </a:p>
        </p:txBody>
      </p:sp>
      <p:sp>
        <p:nvSpPr>
          <p:cNvPr id="3" name="TextBox 2">
            <a:extLst>
              <a:ext uri="{FF2B5EF4-FFF2-40B4-BE49-F238E27FC236}">
                <a16:creationId xmlns:a16="http://schemas.microsoft.com/office/drawing/2014/main" id="{46030637-5CDD-49C4-9BA1-63F89B4E0CE2}"/>
              </a:ext>
            </a:extLst>
          </p:cNvPr>
          <p:cNvSpPr txBox="1"/>
          <p:nvPr/>
        </p:nvSpPr>
        <p:spPr>
          <a:xfrm>
            <a:off x="4109598" y="1292878"/>
            <a:ext cx="4348601" cy="378052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0" indent="0" defTabSz="914400">
              <a:lnSpc>
                <a:spcPct val="150000"/>
              </a:lnSpc>
              <a:spcBef>
                <a:spcPct val="0"/>
              </a:spcBef>
              <a:spcAft>
                <a:spcPct val="0"/>
              </a:spcAft>
              <a:buFont typeface="Franklin Gothic Book" panose="020B0503020102020204" pitchFamily="34" charset="0"/>
              <a:buNone/>
            </a:pPr>
            <a:r>
              <a:rPr lang="en-US" altLang="en-US" dirty="0">
                <a:solidFill>
                  <a:srgbClr val="333333"/>
                </a:solidFill>
                <a:latin typeface="Arial" panose="020B0604020202020204" pitchFamily="34" charset="0"/>
                <a:cs typeface="Arial" panose="020B0604020202020204" pitchFamily="34" charset="0"/>
              </a:rPr>
              <a:t>In 17th-century France, Rene Descartes (1596-1650) was concerned with the link between the external physical world and the internal subjective experience. He concluded that body and mind are fundamentally different things, suggesting that the mind influenced the body through the pineal gland - an idea that became known as 'dualism’.</a:t>
            </a:r>
          </a:p>
        </p:txBody>
      </p:sp>
      <p:pic>
        <p:nvPicPr>
          <p:cNvPr id="6" name="Picture 5" descr="Diagram&#10;&#10;Description automatically generated">
            <a:extLst>
              <a:ext uri="{FF2B5EF4-FFF2-40B4-BE49-F238E27FC236}">
                <a16:creationId xmlns:a16="http://schemas.microsoft.com/office/drawing/2014/main" id="{19CDFC59-B576-4E19-8FB5-3AAF0CF186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267" y="1364248"/>
            <a:ext cx="2947535" cy="363778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339">
                                            <p:txEl>
                                              <p:pRg st="5" end="5"/>
                                            </p:txEl>
                                          </p:spTgt>
                                        </p:tgtEl>
                                        <p:attrNameLst>
                                          <p:attrName>style.visibility</p:attrName>
                                        </p:attrNameLst>
                                      </p:cBhvr>
                                      <p:to>
                                        <p:strVal val="visible"/>
                                      </p:to>
                                    </p:set>
                                    <p:animEffect transition="in" filter="fade">
                                      <p:cBhvr>
                                        <p:cTn id="12" dur="500"/>
                                        <p:tgtEl>
                                          <p:spTgt spid="1433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409A39AC-7F58-4325-AE8F-04D08A919736}"/>
              </a:ext>
            </a:extLst>
          </p:cNvPr>
          <p:cNvSpPr>
            <a:spLocks noGrp="1" noChangeArrowheads="1"/>
          </p:cNvSpPr>
          <p:nvPr>
            <p:ph type="title"/>
          </p:nvPr>
        </p:nvSpPr>
        <p:spPr>
          <a:xfrm>
            <a:off x="609600" y="685800"/>
            <a:ext cx="7620000" cy="1485900"/>
          </a:xfrm>
        </p:spPr>
        <p:txBody>
          <a:bodyPr rtlCol="0">
            <a:normAutofit/>
          </a:bodyPr>
          <a:lstStyle/>
          <a:p>
            <a:pPr eaLnBrk="1" fontAlgn="auto" hangingPunct="1">
              <a:spcAft>
                <a:spcPts val="0"/>
              </a:spcAft>
              <a:defRPr/>
            </a:pPr>
            <a:r>
              <a:rPr lang="en-GB" b="1" dirty="0"/>
              <a:t>The Growth of Craniometry and Phrenology</a:t>
            </a:r>
            <a:endParaRPr lang="en-US" dirty="0">
              <a:solidFill>
                <a:schemeClr val="accent1">
                  <a:lumMod val="75000"/>
                </a:schemeClr>
              </a:solidFill>
            </a:endParaRPr>
          </a:p>
        </p:txBody>
      </p:sp>
      <p:pic>
        <p:nvPicPr>
          <p:cNvPr id="15363" name="Picture 2" descr="A picture containing text, monitor, television, man&#10;&#10;Description automatically generated">
            <a:extLst>
              <a:ext uri="{FF2B5EF4-FFF2-40B4-BE49-F238E27FC236}">
                <a16:creationId xmlns:a16="http://schemas.microsoft.com/office/drawing/2014/main" id="{68C20EA7-A038-44EB-9A4B-7ECAD31F80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1617" r="14230"/>
          <a:stretch>
            <a:fillRect/>
          </a:stretch>
        </p:blipFill>
        <p:spPr bwMode="auto">
          <a:xfrm>
            <a:off x="36513" y="1979613"/>
            <a:ext cx="37719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extBox 3">
            <a:extLst>
              <a:ext uri="{FF2B5EF4-FFF2-40B4-BE49-F238E27FC236}">
                <a16:creationId xmlns:a16="http://schemas.microsoft.com/office/drawing/2014/main" id="{C1FDD207-8B20-40EB-8D34-D0D6547B4011}"/>
              </a:ext>
            </a:extLst>
          </p:cNvPr>
          <p:cNvSpPr txBox="1">
            <a:spLocks noChangeArrowheads="1"/>
          </p:cNvSpPr>
          <p:nvPr/>
        </p:nvSpPr>
        <p:spPr bwMode="auto">
          <a:xfrm>
            <a:off x="3808413" y="1778000"/>
            <a:ext cx="5183187" cy="477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eaLnBrk="1" hangingPunct="1"/>
            <a:endParaRPr lang="en-GB" altLang="en-US" sz="1600" dirty="0">
              <a:latin typeface="Arial" panose="020B0604020202020204" pitchFamily="34" charset="0"/>
              <a:cs typeface="Arial" panose="020B0604020202020204" pitchFamily="34" charset="0"/>
            </a:endParaRPr>
          </a:p>
          <a:p>
            <a:pPr eaLnBrk="1" hangingPunct="1"/>
            <a:r>
              <a:rPr lang="en-GB" altLang="en-US" sz="1600" dirty="0">
                <a:latin typeface="Arial" panose="020B0604020202020204" pitchFamily="34" charset="0"/>
                <a:cs typeface="Arial" panose="020B0604020202020204" pitchFamily="34" charset="0"/>
              </a:rPr>
              <a:t>Not everyone at this time agreed with Descartes and his theory that the mind and body were separate. </a:t>
            </a:r>
          </a:p>
          <a:p>
            <a:pPr eaLnBrk="1" hangingPunct="1"/>
            <a:endParaRPr lang="en-GB" altLang="en-US" sz="1600" dirty="0">
              <a:latin typeface="Arial" panose="020B0604020202020204" pitchFamily="34" charset="0"/>
              <a:cs typeface="Arial" panose="020B0604020202020204" pitchFamily="34" charset="0"/>
            </a:endParaRPr>
          </a:p>
          <a:p>
            <a:pPr eaLnBrk="1" hangingPunct="1"/>
            <a:r>
              <a:rPr lang="en-GB" altLang="en-US" sz="1600" dirty="0">
                <a:latin typeface="Arial" panose="020B0604020202020204" pitchFamily="34" charset="0"/>
                <a:cs typeface="Arial" panose="020B0604020202020204" pitchFamily="34" charset="0"/>
              </a:rPr>
              <a:t>Thomas Hobbes (1588-1679) argued that the mind and body were not separate entities at all but that the mind is what the brain does. This view was later expanded by scientists such as Franz Joseph Gall (1758-1828), who believed that the mind and brain were linked but only by size. </a:t>
            </a:r>
          </a:p>
          <a:p>
            <a:pPr eaLnBrk="1" hangingPunct="1"/>
            <a:endParaRPr lang="en-GB" altLang="en-US" sz="1600" dirty="0">
              <a:latin typeface="Arial" panose="020B0604020202020204" pitchFamily="34" charset="0"/>
              <a:cs typeface="Arial" panose="020B0604020202020204" pitchFamily="34" charset="0"/>
            </a:endParaRPr>
          </a:p>
          <a:p>
            <a:pPr eaLnBrk="1" hangingPunct="1"/>
            <a:r>
              <a:rPr lang="en-GB" altLang="en-US" sz="1600" dirty="0">
                <a:latin typeface="Arial" panose="020B0604020202020204" pitchFamily="34" charset="0"/>
                <a:cs typeface="Arial" panose="020B0604020202020204" pitchFamily="34" charset="0"/>
              </a:rPr>
              <a:t>Through examining the brains of people who had died, he found that mental ability was linked to brain size. He theorised that different areas of the brain were linked to different abilities and characteristics and that these areas could be felt through the skull. This led to a very popular movement called 'phrenology' - each human capacity was mapped onto a particular area of the brain.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364">
                                            <p:txEl>
                                              <p:pRg st="1" end="1"/>
                                            </p:txEl>
                                          </p:spTgt>
                                        </p:tgtEl>
                                        <p:attrNameLst>
                                          <p:attrName>style.visibility</p:attrName>
                                        </p:attrNameLst>
                                      </p:cBhvr>
                                      <p:to>
                                        <p:strVal val="visible"/>
                                      </p:to>
                                    </p:set>
                                    <p:animEffect transition="in" filter="fade">
                                      <p:cBhvr>
                                        <p:cTn id="7" dur="500"/>
                                        <p:tgtEl>
                                          <p:spTgt spid="1536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364">
                                            <p:txEl>
                                              <p:pRg st="3" end="3"/>
                                            </p:txEl>
                                          </p:spTgt>
                                        </p:tgtEl>
                                        <p:attrNameLst>
                                          <p:attrName>style.visibility</p:attrName>
                                        </p:attrNameLst>
                                      </p:cBhvr>
                                      <p:to>
                                        <p:strVal val="visible"/>
                                      </p:to>
                                    </p:set>
                                    <p:animEffect transition="in" filter="fade">
                                      <p:cBhvr>
                                        <p:cTn id="12" dur="500"/>
                                        <p:tgtEl>
                                          <p:spTgt spid="1536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364">
                                            <p:txEl>
                                              <p:pRg st="5" end="5"/>
                                            </p:txEl>
                                          </p:spTgt>
                                        </p:tgtEl>
                                        <p:attrNameLst>
                                          <p:attrName>style.visibility</p:attrName>
                                        </p:attrNameLst>
                                      </p:cBhvr>
                                      <p:to>
                                        <p:strVal val="visible"/>
                                      </p:to>
                                    </p:set>
                                    <p:animEffect transition="in" filter="fade">
                                      <p:cBhvr>
                                        <p:cTn id="17" dur="500"/>
                                        <p:tgtEl>
                                          <p:spTgt spid="1536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FE3E1AE0-9416-4CF9-92C3-6862C55A9A72}"/>
              </a:ext>
            </a:extLst>
          </p:cNvPr>
          <p:cNvSpPr>
            <a:spLocks noGrp="1" noChangeArrowheads="1"/>
          </p:cNvSpPr>
          <p:nvPr>
            <p:ph type="title"/>
          </p:nvPr>
        </p:nvSpPr>
        <p:spPr>
          <a:xfrm>
            <a:off x="533400" y="639763"/>
            <a:ext cx="8229600" cy="884237"/>
          </a:xfrm>
        </p:spPr>
        <p:txBody>
          <a:bodyPr rtlCol="0">
            <a:normAutofit fontScale="90000"/>
          </a:bodyPr>
          <a:lstStyle/>
          <a:p>
            <a:pPr eaLnBrk="1" fontAlgn="auto" hangingPunct="1">
              <a:spcAft>
                <a:spcPts val="0"/>
              </a:spcAft>
              <a:defRPr/>
            </a:pPr>
            <a:r>
              <a:rPr lang="en-GB" dirty="0"/>
              <a:t>Developments During the Scientific Revolution</a:t>
            </a:r>
            <a:endParaRPr lang="en-US" dirty="0">
              <a:solidFill>
                <a:schemeClr val="accent1">
                  <a:lumMod val="75000"/>
                </a:schemeClr>
              </a:solidFill>
            </a:endParaRPr>
          </a:p>
        </p:txBody>
      </p:sp>
      <p:sp>
        <p:nvSpPr>
          <p:cNvPr id="18435" name="Rectangle 3">
            <a:extLst>
              <a:ext uri="{FF2B5EF4-FFF2-40B4-BE49-F238E27FC236}">
                <a16:creationId xmlns:a16="http://schemas.microsoft.com/office/drawing/2014/main" id="{285B3E4F-403E-47F2-8D00-ACB41C465A52}"/>
              </a:ext>
            </a:extLst>
          </p:cNvPr>
          <p:cNvSpPr>
            <a:spLocks noGrp="1" noChangeArrowheads="1"/>
          </p:cNvSpPr>
          <p:nvPr>
            <p:ph idx="1"/>
          </p:nvPr>
        </p:nvSpPr>
        <p:spPr>
          <a:xfrm>
            <a:off x="3995935" y="2132856"/>
            <a:ext cx="4966061" cy="3540224"/>
          </a:xfrm>
        </p:spPr>
        <p:txBody>
          <a:bodyPr>
            <a:normAutofit lnSpcReduction="10000"/>
          </a:bodyPr>
          <a:lstStyle/>
          <a:p>
            <a:pPr marL="0" indent="0" eaLnBrk="1" hangingPunct="1">
              <a:buFont typeface="Franklin Gothic Book" panose="020B0503020102020204" pitchFamily="34" charset="0"/>
              <a:buNone/>
            </a:pPr>
            <a:r>
              <a:rPr lang="en-US" altLang="en-US" sz="2400" dirty="0">
                <a:latin typeface="Arial" panose="020B0604020202020204" pitchFamily="34" charset="0"/>
                <a:cs typeface="Arial" panose="020B0604020202020204" pitchFamily="34" charset="0"/>
              </a:rPr>
              <a:t>Gross (2015) outlines the emergence of psychology as a separate discipline from philosophy, a  scientific discipline, began in 1879 when a Wilhelm Wundt opened the very first psychology laboratory. </a:t>
            </a:r>
          </a:p>
          <a:p>
            <a:pPr marL="0" indent="0" eaLnBrk="1" hangingPunct="1">
              <a:buFont typeface="Franklin Gothic Book" panose="020B0503020102020204" pitchFamily="34" charset="0"/>
              <a:buNone/>
            </a:pPr>
            <a:endParaRPr lang="en-US" altLang="en-US" dirty="0">
              <a:latin typeface="Arial" panose="020B0604020202020204" pitchFamily="34" charset="0"/>
              <a:cs typeface="Arial" panose="020B0604020202020204" pitchFamily="34" charset="0"/>
            </a:endParaRPr>
          </a:p>
          <a:p>
            <a:pPr marL="0" indent="0" eaLnBrk="1" hangingPunct="1">
              <a:buFont typeface="Franklin Gothic Book" panose="020B0503020102020204" pitchFamily="34" charset="0"/>
              <a:buNone/>
            </a:pPr>
            <a:r>
              <a:rPr lang="en-US" altLang="en-US" sz="2400" dirty="0">
                <a:latin typeface="Arial" panose="020B0604020202020204" pitchFamily="34" charset="0"/>
                <a:cs typeface="Arial" panose="020B0604020202020204" pitchFamily="34" charset="0"/>
              </a:rPr>
              <a:t>His aim was to investigate the mind through introspection. </a:t>
            </a:r>
          </a:p>
          <a:p>
            <a:pPr marL="0" indent="0" eaLnBrk="1" hangingPunct="1">
              <a:buFont typeface="Franklin Gothic Book" panose="020B0503020102020204" pitchFamily="34" charset="0"/>
              <a:buNone/>
            </a:pPr>
            <a:endParaRPr lang="en-US" altLang="en-US" sz="2400" dirty="0">
              <a:latin typeface="Arial" panose="020B0604020202020204" pitchFamily="34" charset="0"/>
              <a:cs typeface="Arial" panose="020B0604020202020204" pitchFamily="34" charset="0"/>
            </a:endParaRPr>
          </a:p>
          <a:p>
            <a:pPr marL="722313" lvl="1" indent="-273050" algn="just" eaLnBrk="1" hangingPunct="1">
              <a:spcAft>
                <a:spcPct val="0"/>
              </a:spcAft>
              <a:buFontTx/>
              <a:buNone/>
            </a:pPr>
            <a:endParaRPr lang="en-US" altLang="en-US" sz="3200" dirty="0">
              <a:latin typeface="Arial Narrow" panose="020B0606020202030204" pitchFamily="34" charset="0"/>
            </a:endParaRPr>
          </a:p>
        </p:txBody>
      </p:sp>
      <p:pic>
        <p:nvPicPr>
          <p:cNvPr id="2050" name="Picture 2" descr="See the source image">
            <a:extLst>
              <a:ext uri="{FF2B5EF4-FFF2-40B4-BE49-F238E27FC236}">
                <a16:creationId xmlns:a16="http://schemas.microsoft.com/office/drawing/2014/main" id="{098630DC-F20C-49DD-8335-A811D33A141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1812032"/>
            <a:ext cx="2719715" cy="38610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fade">
                                      <p:cBhvr>
                                        <p:cTn id="7" dur="500"/>
                                        <p:tgtEl>
                                          <p:spTgt spid="184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435">
                                            <p:txEl>
                                              <p:pRg st="2" end="2"/>
                                            </p:txEl>
                                          </p:spTgt>
                                        </p:tgtEl>
                                        <p:attrNameLst>
                                          <p:attrName>style.visibility</p:attrName>
                                        </p:attrNameLst>
                                      </p:cBhvr>
                                      <p:to>
                                        <p:strVal val="visible"/>
                                      </p:to>
                                    </p:set>
                                    <p:animEffect transition="in" filter="fade">
                                      <p:cBhvr>
                                        <p:cTn id="12" dur="500"/>
                                        <p:tgtEl>
                                          <p:spTgt spid="184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2C78C9C5-0403-431A-B264-6718C4808D80}"/>
              </a:ext>
            </a:extLst>
          </p:cNvPr>
          <p:cNvSpPr>
            <a:spLocks noGrp="1" noChangeArrowheads="1"/>
          </p:cNvSpPr>
          <p:nvPr>
            <p:ph type="title"/>
          </p:nvPr>
        </p:nvSpPr>
        <p:spPr/>
        <p:txBody>
          <a:bodyPr/>
          <a:lstStyle/>
          <a:p>
            <a:pPr eaLnBrk="1" hangingPunct="1"/>
            <a:r>
              <a:rPr lang="en-GB" altLang="en-US"/>
              <a:t>Activity – 30 mins</a:t>
            </a:r>
          </a:p>
        </p:txBody>
      </p:sp>
      <p:sp>
        <p:nvSpPr>
          <p:cNvPr id="3" name="Content Placeholder 2">
            <a:extLst>
              <a:ext uri="{FF2B5EF4-FFF2-40B4-BE49-F238E27FC236}">
                <a16:creationId xmlns:a16="http://schemas.microsoft.com/office/drawing/2014/main" id="{A882686F-7890-4CF2-AC52-EAC225E37486}"/>
              </a:ext>
            </a:extLst>
          </p:cNvPr>
          <p:cNvSpPr>
            <a:spLocks noGrp="1"/>
          </p:cNvSpPr>
          <p:nvPr>
            <p:ph idx="1"/>
          </p:nvPr>
        </p:nvSpPr>
        <p:spPr>
          <a:xfrm>
            <a:off x="914400" y="1981200"/>
            <a:ext cx="7315200" cy="2705100"/>
          </a:xfrm>
        </p:spPr>
        <p:txBody>
          <a:bodyPr rtlCol="0">
            <a:normAutofit/>
          </a:bodyPr>
          <a:lstStyle/>
          <a:p>
            <a:pPr marL="384048" indent="-384048" eaLnBrk="1" fontAlgn="auto" hangingPunct="1">
              <a:defRPr/>
            </a:pPr>
            <a:r>
              <a:rPr lang="en-GB" sz="3600" dirty="0"/>
              <a:t>Complete the Moodle Quiz (week1)– History of psychology. </a:t>
            </a:r>
          </a:p>
          <a:p>
            <a:pPr marL="384048" indent="-384048" eaLnBrk="1" fontAlgn="auto" hangingPunct="1">
              <a:defRPr/>
            </a:pPr>
            <a:r>
              <a:rPr lang="en-GB" sz="3600" dirty="0"/>
              <a:t>Password – </a:t>
            </a:r>
            <a:r>
              <a:rPr lang="en-GB" sz="3600" dirty="0">
                <a:highlight>
                  <a:srgbClr val="FFFF00"/>
                </a:highlight>
              </a:rPr>
              <a:t>quiz </a:t>
            </a:r>
          </a:p>
          <a:p>
            <a:pPr marL="384048" indent="-384048" eaLnBrk="1" fontAlgn="auto" hangingPunct="1">
              <a:defRPr/>
            </a:pPr>
            <a:endParaRPr lang="en-GB" dirty="0"/>
          </a:p>
          <a:p>
            <a:pPr marL="0" indent="0" eaLnBrk="1" fontAlgn="auto" hangingPunct="1">
              <a:buFont typeface="Franklin Gothic Book" panose="020B0503020102020204" pitchFamily="34" charset="0"/>
              <a:buNone/>
              <a:defRPr/>
            </a:pPr>
            <a:endParaRPr lang="en-GB" dirty="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3615680"/>
          </a:xfrm>
        </p:spPr>
        <p:txBody>
          <a:bodyPr>
            <a:normAutofit/>
          </a:bodyPr>
          <a:lstStyle/>
          <a:p>
            <a:pPr algn="ctr"/>
            <a:r>
              <a:rPr lang="en-GB" sz="7200" dirty="0"/>
              <a:t>Break until… </a:t>
            </a:r>
            <a:br>
              <a:rPr lang="en-GB" sz="3600" dirty="0"/>
            </a:br>
            <a:r>
              <a:rPr lang="en-GB" sz="3600" dirty="0"/>
              <a:t>Please </a:t>
            </a:r>
            <a:r>
              <a:rPr lang="en-GB" sz="3600" u="sng" dirty="0"/>
              <a:t>access</a:t>
            </a:r>
            <a:r>
              <a:rPr lang="en-GB" sz="3600" dirty="0"/>
              <a:t> the </a:t>
            </a:r>
            <a:r>
              <a:rPr lang="en-GB" sz="3600" u="sng" dirty="0"/>
              <a:t>Moodle page </a:t>
            </a:r>
            <a:r>
              <a:rPr lang="en-GB" sz="3600" dirty="0"/>
              <a:t>and </a:t>
            </a:r>
            <a:r>
              <a:rPr lang="en-GB" sz="3600" u="sng" dirty="0"/>
              <a:t>reading list</a:t>
            </a:r>
            <a:r>
              <a:rPr lang="en-GB" sz="3600" dirty="0"/>
              <a:t>. </a:t>
            </a:r>
            <a:r>
              <a:rPr lang="en-GB" sz="7200" dirty="0"/>
              <a:t> </a:t>
            </a:r>
          </a:p>
        </p:txBody>
      </p:sp>
      <p:pic>
        <p:nvPicPr>
          <p:cNvPr id="5"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78464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5214DF17-C2A8-445B-A83D-48B19CD0C6F1}"/>
              </a:ext>
            </a:extLst>
          </p:cNvPr>
          <p:cNvSpPr>
            <a:spLocks noGrp="1" noChangeArrowheads="1"/>
          </p:cNvSpPr>
          <p:nvPr>
            <p:ph type="title"/>
          </p:nvPr>
        </p:nvSpPr>
        <p:spPr>
          <a:xfrm>
            <a:off x="552450" y="304800"/>
            <a:ext cx="7200900" cy="1485900"/>
          </a:xfrm>
        </p:spPr>
        <p:txBody>
          <a:bodyPr/>
          <a:lstStyle/>
          <a:p>
            <a:pPr eaLnBrk="1" hangingPunct="1"/>
            <a:r>
              <a:rPr lang="en-GB" altLang="en-US"/>
              <a:t>References</a:t>
            </a:r>
          </a:p>
        </p:txBody>
      </p:sp>
      <p:sp>
        <p:nvSpPr>
          <p:cNvPr id="33795" name="TextBox 2">
            <a:extLst>
              <a:ext uri="{FF2B5EF4-FFF2-40B4-BE49-F238E27FC236}">
                <a16:creationId xmlns:a16="http://schemas.microsoft.com/office/drawing/2014/main" id="{81D88FDA-656B-41FA-9AD0-74AD0271BF7C}"/>
              </a:ext>
            </a:extLst>
          </p:cNvPr>
          <p:cNvSpPr txBox="1">
            <a:spLocks noChangeArrowheads="1"/>
          </p:cNvSpPr>
          <p:nvPr/>
        </p:nvSpPr>
        <p:spPr bwMode="auto">
          <a:xfrm>
            <a:off x="609600" y="1412776"/>
            <a:ext cx="7924800"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eaLnBrk="0" fontAlgn="base" hangingPunct="0">
              <a:spcBef>
                <a:spcPct val="0"/>
              </a:spcBef>
              <a:spcAft>
                <a:spcPct val="0"/>
              </a:spcAft>
              <a:defRPr>
                <a:solidFill>
                  <a:schemeClr val="tx1"/>
                </a:solidFill>
                <a:latin typeface="Franklin Gothic Book" panose="020B0503020102020204" pitchFamily="34" charset="0"/>
              </a:defRPr>
            </a:lvl6pPr>
            <a:lvl7pPr marL="2971800" indent="-228600" defTabSz="457200" eaLnBrk="0" fontAlgn="base" hangingPunct="0">
              <a:spcBef>
                <a:spcPct val="0"/>
              </a:spcBef>
              <a:spcAft>
                <a:spcPct val="0"/>
              </a:spcAft>
              <a:defRPr>
                <a:solidFill>
                  <a:schemeClr val="tx1"/>
                </a:solidFill>
                <a:latin typeface="Franklin Gothic Book" panose="020B0503020102020204" pitchFamily="34" charset="0"/>
              </a:defRPr>
            </a:lvl7pPr>
            <a:lvl8pPr marL="3429000" indent="-228600" defTabSz="457200" eaLnBrk="0" fontAlgn="base" hangingPunct="0">
              <a:spcBef>
                <a:spcPct val="0"/>
              </a:spcBef>
              <a:spcAft>
                <a:spcPct val="0"/>
              </a:spcAft>
              <a:defRPr>
                <a:solidFill>
                  <a:schemeClr val="tx1"/>
                </a:solidFill>
                <a:latin typeface="Franklin Gothic Book" panose="020B0503020102020204" pitchFamily="34" charset="0"/>
              </a:defRPr>
            </a:lvl8pPr>
            <a:lvl9pPr marL="3886200" indent="-228600" defTabSz="457200" eaLnBrk="0" fontAlgn="base" hangingPunct="0">
              <a:spcBef>
                <a:spcPct val="0"/>
              </a:spcBef>
              <a:spcAft>
                <a:spcPct val="0"/>
              </a:spcAft>
              <a:defRPr>
                <a:solidFill>
                  <a:schemeClr val="tx1"/>
                </a:solidFill>
                <a:latin typeface="Franklin Gothic Book" panose="020B0503020102020204" pitchFamily="34" charset="0"/>
              </a:defRPr>
            </a:lvl9pPr>
          </a:lstStyle>
          <a:p>
            <a:pPr eaLnBrk="1" hangingPunct="1"/>
            <a:r>
              <a:rPr lang="en-GB" altLang="en-US" sz="1200" dirty="0"/>
              <a:t>BPS., (2020a) </a:t>
            </a:r>
            <a:r>
              <a:rPr lang="en-GB" altLang="en-US" sz="1200" i="1" dirty="0"/>
              <a:t>The British Psychological Society, What is psychology? </a:t>
            </a:r>
            <a:r>
              <a:rPr lang="en-GB" altLang="en-US" sz="1200" dirty="0"/>
              <a:t>Available at: </a:t>
            </a:r>
            <a:endParaRPr lang="en-GB" altLang="en-US" sz="1200" dirty="0">
              <a:hlinkClick r:id="rId2"/>
            </a:endParaRPr>
          </a:p>
          <a:p>
            <a:pPr eaLnBrk="1" hangingPunct="1"/>
            <a:r>
              <a:rPr lang="en-GB" altLang="en-US" sz="1200" dirty="0">
                <a:hlinkClick r:id="rId2"/>
              </a:rPr>
              <a:t>https://www.bps.org.uk/public/what-is-psychology</a:t>
            </a:r>
            <a:r>
              <a:rPr lang="en-GB" altLang="en-US" sz="1200" dirty="0"/>
              <a:t> (Accessed: 12 September 2020).</a:t>
            </a:r>
          </a:p>
          <a:p>
            <a:pPr eaLnBrk="1" hangingPunct="1"/>
            <a:endParaRPr lang="en-GB" altLang="en-US" sz="1200" dirty="0"/>
          </a:p>
          <a:p>
            <a:pPr eaLnBrk="1" hangingPunct="1"/>
            <a:r>
              <a:rPr lang="en-GB" altLang="en-US" sz="1200" dirty="0"/>
              <a:t>BPS, (2020b) </a:t>
            </a:r>
            <a:r>
              <a:rPr lang="en-GB" altLang="en-US" sz="1200" i="1" dirty="0"/>
              <a:t>The different areas of psychology are.. </a:t>
            </a:r>
            <a:r>
              <a:rPr lang="en-GB" altLang="en-US" sz="1200" dirty="0"/>
              <a:t>Available at: </a:t>
            </a:r>
            <a:r>
              <a:rPr lang="en-GB" altLang="en-US" sz="1200" dirty="0">
                <a:hlinkClick r:id="rId3"/>
              </a:rPr>
              <a:t>https://careers.bps.org.uk/</a:t>
            </a:r>
            <a:r>
              <a:rPr lang="en-GB" altLang="en-US" sz="1200" dirty="0"/>
              <a:t> (Accessed: 10 September 2022).</a:t>
            </a:r>
          </a:p>
          <a:p>
            <a:pPr eaLnBrk="1" hangingPunct="1"/>
            <a:endParaRPr lang="en-GB" altLang="en-US" sz="1200" dirty="0"/>
          </a:p>
          <a:p>
            <a:pPr eaLnBrk="1" hangingPunct="1"/>
            <a:r>
              <a:rPr lang="en-GB" altLang="en-US" sz="1200" dirty="0"/>
              <a:t>Gross, R, D., (2015), </a:t>
            </a:r>
            <a:r>
              <a:rPr lang="en-GB" altLang="en-US" sz="1200" i="1" dirty="0"/>
              <a:t>Psychology: The Science of Mind and Behaviour </a:t>
            </a:r>
            <a:r>
              <a:rPr lang="en-GB" altLang="en-US" sz="1200" dirty="0"/>
              <a:t>7th </a:t>
            </a:r>
            <a:r>
              <a:rPr lang="en-GB" altLang="en-US" sz="1200" dirty="0" err="1"/>
              <a:t>edn</a:t>
            </a:r>
            <a:r>
              <a:rPr lang="en-GB" altLang="en-US" sz="1200" dirty="0"/>
              <a:t>, Hodder Education Group, EBSCO Publishing : eBook Collection (EBSCOhost)</a:t>
            </a:r>
          </a:p>
          <a:p>
            <a:pPr eaLnBrk="1" hangingPunct="1"/>
            <a:endParaRPr lang="en-GB" altLang="en-US" sz="1200" dirty="0"/>
          </a:p>
          <a:p>
            <a:pPr eaLnBrk="1" hangingPunct="1"/>
            <a:r>
              <a:rPr lang="en-GB" altLang="en-US" sz="1200" dirty="0"/>
              <a:t>Eysenck, M, W., (2017), </a:t>
            </a:r>
            <a:r>
              <a:rPr lang="en-GB" altLang="en-US" sz="1200" i="1" dirty="0"/>
              <a:t>Simply Psychology</a:t>
            </a:r>
            <a:r>
              <a:rPr lang="en-GB" altLang="en-US" sz="1200" dirty="0"/>
              <a:t>, Taylor &amp; Francis Group: ProQuest </a:t>
            </a:r>
            <a:r>
              <a:rPr lang="en-GB" altLang="en-US" sz="1200" dirty="0" err="1"/>
              <a:t>Ebook</a:t>
            </a:r>
            <a:r>
              <a:rPr lang="en-GB" altLang="en-US" sz="1200" dirty="0"/>
              <a:t> Central</a:t>
            </a:r>
          </a:p>
          <a:p>
            <a:pPr eaLnBrk="1" hangingPunct="1"/>
            <a:endParaRPr lang="en-GB" altLang="en-US" sz="1200" dirty="0"/>
          </a:p>
          <a:p>
            <a:pPr eaLnBrk="1" hangingPunct="1"/>
            <a:r>
              <a:rPr lang="en-GB" altLang="en-US" sz="1200" dirty="0"/>
              <a:t>Rosales, J., (2010), </a:t>
            </a:r>
            <a:r>
              <a:rPr lang="en-GB" altLang="en-US" sz="1200" i="1" dirty="0"/>
              <a:t>Nature vs Nurture - The Debate</a:t>
            </a:r>
            <a:r>
              <a:rPr lang="en-GB" altLang="en-US" sz="1200" dirty="0"/>
              <a:t>, Available at: </a:t>
            </a:r>
            <a:r>
              <a:rPr lang="en-GB" altLang="en-US" sz="1200" dirty="0">
                <a:hlinkClick r:id="rId4"/>
              </a:rPr>
              <a:t>http://jose-psychology.blogspot.com/2010/08/nature-vs-nurture-debate.html</a:t>
            </a:r>
            <a:r>
              <a:rPr lang="en-GB" altLang="en-US" sz="1200" dirty="0"/>
              <a:t>, (Accessed: 10 September 2022).</a:t>
            </a:r>
          </a:p>
          <a:p>
            <a:pPr eaLnBrk="1" hangingPunct="1"/>
            <a:endParaRPr lang="en-GB" altLang="en-US" sz="1200" dirty="0"/>
          </a:p>
          <a:p>
            <a:pPr eaLnBrk="1" hangingPunct="1"/>
            <a:r>
              <a:rPr lang="en-GB" altLang="en-US" sz="1200" dirty="0"/>
              <a:t>Lester, D. (1990) ‘Galen’s Four Temperaments and Four-Factor Theories of Personality: A Comment on “Toward a Four-Factor Theory of Temperament and/or Personality.”’, </a:t>
            </a:r>
            <a:r>
              <a:rPr lang="en-GB" altLang="en-US" sz="1200" i="1" dirty="0"/>
              <a:t>Journal of Personality Assessment</a:t>
            </a:r>
            <a:r>
              <a:rPr lang="en-GB" altLang="en-US" sz="1200" dirty="0"/>
              <a:t>, 54(1/2), pp. 423–426. </a:t>
            </a:r>
            <a:r>
              <a:rPr lang="en-GB" altLang="en-US" sz="1200" dirty="0" err="1"/>
              <a:t>doi</a:t>
            </a:r>
            <a:r>
              <a:rPr lang="en-GB" altLang="en-US" sz="1200" dirty="0"/>
              <a:t>: 10.1207/s15327752jpa5401&amp;2_40</a:t>
            </a:r>
          </a:p>
          <a:p>
            <a:pPr eaLnBrk="1" hangingPunct="1"/>
            <a:endParaRPr lang="en-GB" altLang="en-US" sz="1200" dirty="0"/>
          </a:p>
          <a:p>
            <a:pPr eaLnBrk="1" hangingPunct="1"/>
            <a:r>
              <a:rPr lang="en-GB" altLang="en-US" sz="1200" dirty="0"/>
              <a:t>Carlson, N, R., </a:t>
            </a:r>
            <a:r>
              <a:rPr lang="en-GB" altLang="en-US" sz="1200" dirty="0" err="1"/>
              <a:t>Buskist</a:t>
            </a:r>
            <a:r>
              <a:rPr lang="en-GB" altLang="en-US" sz="1200" dirty="0"/>
              <a:t>, W., (2013), </a:t>
            </a:r>
            <a:r>
              <a:rPr lang="en-GB" altLang="en-US" sz="1200" i="1" dirty="0"/>
              <a:t>Psychology</a:t>
            </a:r>
            <a:r>
              <a:rPr lang="en-GB" altLang="en-US" sz="1200" dirty="0"/>
              <a:t> : UEL, Pearson Education UK, 2013. ProQuest </a:t>
            </a:r>
            <a:r>
              <a:rPr lang="en-GB" altLang="en-US" sz="1200" dirty="0" err="1"/>
              <a:t>Ebook</a:t>
            </a:r>
            <a:r>
              <a:rPr lang="en-GB" altLang="en-US" sz="1200" dirty="0"/>
              <a:t> Central,</a:t>
            </a:r>
          </a:p>
          <a:p>
            <a:pPr eaLnBrk="1" hangingPunct="1"/>
            <a:endParaRPr lang="en-GB" altLang="en-US" sz="1200" dirty="0"/>
          </a:p>
          <a:p>
            <a:pPr eaLnBrk="1" hangingPunct="1"/>
            <a:r>
              <a:rPr lang="en-GB" altLang="en-US" sz="1200" dirty="0"/>
              <a:t>Stanford </a:t>
            </a:r>
            <a:r>
              <a:rPr lang="en-GB" altLang="en-US" sz="1200" dirty="0" err="1"/>
              <a:t>Encyclopedia</a:t>
            </a:r>
            <a:r>
              <a:rPr lang="en-GB" altLang="en-US" sz="1200" dirty="0"/>
              <a:t> of Philosophy (2014). </a:t>
            </a:r>
            <a:r>
              <a:rPr lang="en-GB" altLang="en-US" sz="1200" i="1" dirty="0"/>
              <a:t>Descartes' life and works.</a:t>
            </a:r>
            <a:r>
              <a:rPr lang="en-GB" altLang="en-US" sz="1200" dirty="0"/>
              <a:t> Available at:  </a:t>
            </a:r>
            <a:r>
              <a:rPr lang="en-GB" altLang="en-US" sz="1200" dirty="0">
                <a:hlinkClick r:id="rId5"/>
              </a:rPr>
              <a:t>https://plato.stanford.edu/entries/descartes-works</a:t>
            </a:r>
            <a:r>
              <a:rPr lang="en-GB" altLang="en-US" sz="1200" dirty="0"/>
              <a:t>. (Accessed: 9 September 2022).</a:t>
            </a:r>
          </a:p>
          <a:p>
            <a:pPr eaLnBrk="1" hangingPunct="1"/>
            <a:endParaRPr lang="en-GB" altLang="en-US" sz="1200" dirty="0"/>
          </a:p>
          <a:p>
            <a:pPr eaLnBrk="1" hangingPunct="1"/>
            <a:r>
              <a:rPr lang="en-GB" altLang="en-US" sz="1200" dirty="0"/>
              <a:t>The Times, (2020) </a:t>
            </a:r>
            <a:r>
              <a:rPr lang="en-GB" altLang="en-US" sz="1200" i="1" dirty="0"/>
              <a:t>Travel Expert </a:t>
            </a:r>
            <a:r>
              <a:rPr lang="en-GB" altLang="en-US" sz="1200" dirty="0"/>
              <a:t>Available at:  </a:t>
            </a:r>
            <a:r>
              <a:rPr lang="en-GB" altLang="en-US" sz="1200" dirty="0">
                <a:hlinkClick r:id="rId6"/>
              </a:rPr>
              <a:t>https://www.thetimes.co.uk/expert-traveller/destinations/greece/best-islands-in-greece</a:t>
            </a:r>
            <a:r>
              <a:rPr lang="en-GB" altLang="en-US" sz="1200" dirty="0"/>
              <a:t> (Accessed: 10 September 2022).</a:t>
            </a:r>
          </a:p>
          <a:p>
            <a:pPr eaLnBrk="1" hangingPunct="1"/>
            <a:endParaRPr lang="en-GB" altLang="en-US" sz="1200" dirty="0"/>
          </a:p>
          <a:p>
            <a:pPr eaLnBrk="1" hangingPunct="1"/>
            <a:r>
              <a:rPr lang="en-GB" altLang="en-US" sz="1200" dirty="0"/>
              <a:t>Willow and Stone (2020), </a:t>
            </a:r>
            <a:r>
              <a:rPr lang="en-GB" altLang="en-US" sz="1200" i="1" dirty="0"/>
              <a:t>Wrap – Phrenology Head Chart Available at: </a:t>
            </a:r>
            <a:r>
              <a:rPr lang="en-GB" altLang="en-US" sz="1200" dirty="0"/>
              <a:t> </a:t>
            </a:r>
            <a:r>
              <a:rPr lang="en-GB" altLang="en-US" sz="1200" dirty="0">
                <a:hlinkClick r:id="rId7"/>
              </a:rPr>
              <a:t>https://www.willowandstone.co.uk/stationery-prints/</a:t>
            </a:r>
            <a:r>
              <a:rPr lang="en-GB" altLang="en-US" sz="1200" dirty="0"/>
              <a:t> (Accessed: 10 September 2022).</a:t>
            </a:r>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1349</TotalTime>
  <Words>2186</Words>
  <Application>Microsoft Office PowerPoint</Application>
  <PresentationFormat>On-screen Show (4:3)</PresentationFormat>
  <Paragraphs>191</Paragraphs>
  <Slides>25</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Arial Narrow</vt:lpstr>
      <vt:lpstr>Calibri</vt:lpstr>
      <vt:lpstr>Franklin Gothic Book</vt:lpstr>
      <vt:lpstr>Times New Roman</vt:lpstr>
      <vt:lpstr>Clarity</vt:lpstr>
      <vt:lpstr>Introduction to Module</vt:lpstr>
      <vt:lpstr>Contents</vt:lpstr>
      <vt:lpstr>Brief Overview</vt:lpstr>
      <vt:lpstr>Aims of Module</vt:lpstr>
      <vt:lpstr>Learning Outcomes</vt:lpstr>
      <vt:lpstr>Lesson Content</vt:lpstr>
      <vt:lpstr>Lesson Content</vt:lpstr>
      <vt:lpstr>Overview of module </vt:lpstr>
      <vt:lpstr>Assessments – Full brief released wk2</vt:lpstr>
      <vt:lpstr>Assessments – Full brief released wk2</vt:lpstr>
      <vt:lpstr>Referencing </vt:lpstr>
      <vt:lpstr>Reading Lists</vt:lpstr>
      <vt:lpstr>Journals and Websites</vt:lpstr>
      <vt:lpstr>You Will Need …</vt:lpstr>
      <vt:lpstr>What is Psychology? </vt:lpstr>
      <vt:lpstr>Origin of Psychology</vt:lpstr>
      <vt:lpstr>The evolution of psychology</vt:lpstr>
      <vt:lpstr>Galen's Four Temperaments </vt:lpstr>
      <vt:lpstr>Developments During the Scientific Revolution</vt:lpstr>
      <vt:lpstr>Making Links Between Mind and Body </vt:lpstr>
      <vt:lpstr>The Growth of Craniometry and Phrenology</vt:lpstr>
      <vt:lpstr>Developments During the Scientific Revolution</vt:lpstr>
      <vt:lpstr>Activity – 30 mins</vt:lpstr>
      <vt:lpstr>Break until…  Please access the Moodle page and reading list.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Module</dc:title>
  <dc:creator>Tanix</dc:creator>
  <cp:lastModifiedBy>Joanne Davies (Yr Athrofa)</cp:lastModifiedBy>
  <cp:revision>75</cp:revision>
  <cp:lastPrinted>2017-09-20T09:54:29Z</cp:lastPrinted>
  <dcterms:created xsi:type="dcterms:W3CDTF">2014-09-13T13:55:51Z</dcterms:created>
  <dcterms:modified xsi:type="dcterms:W3CDTF">2022-09-12T08:08:40Z</dcterms:modified>
</cp:coreProperties>
</file>