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1"/>
  </p:notesMasterIdLst>
  <p:sldIdLst>
    <p:sldId id="256" r:id="rId5"/>
    <p:sldId id="360" r:id="rId6"/>
    <p:sldId id="361" r:id="rId7"/>
    <p:sldId id="260" r:id="rId8"/>
    <p:sldId id="362" r:id="rId9"/>
    <p:sldId id="259" r:id="rId10"/>
    <p:sldId id="283" r:id="rId11"/>
    <p:sldId id="262" r:id="rId12"/>
    <p:sldId id="261" r:id="rId13"/>
    <p:sldId id="263" r:id="rId14"/>
    <p:sldId id="363" r:id="rId15"/>
    <p:sldId id="264" r:id="rId16"/>
    <p:sldId id="375" r:id="rId17"/>
    <p:sldId id="376" r:id="rId18"/>
    <p:sldId id="377" r:id="rId19"/>
    <p:sldId id="378" r:id="rId20"/>
    <p:sldId id="379" r:id="rId21"/>
    <p:sldId id="380" r:id="rId22"/>
    <p:sldId id="381" r:id="rId23"/>
    <p:sldId id="382" r:id="rId24"/>
    <p:sldId id="383" r:id="rId25"/>
    <p:sldId id="384" r:id="rId26"/>
    <p:sldId id="385" r:id="rId27"/>
    <p:sldId id="258" r:id="rId28"/>
    <p:sldId id="370" r:id="rId29"/>
    <p:sldId id="386" r:id="rId30"/>
    <p:sldId id="387" r:id="rId31"/>
    <p:sldId id="388" r:id="rId32"/>
    <p:sldId id="341" r:id="rId33"/>
    <p:sldId id="372" r:id="rId34"/>
    <p:sldId id="342" r:id="rId35"/>
    <p:sldId id="343" r:id="rId36"/>
    <p:sldId id="371" r:id="rId37"/>
    <p:sldId id="389" r:id="rId38"/>
    <p:sldId id="373" r:id="rId39"/>
    <p:sldId id="374"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E9D0A7-C709-48F1-BD54-3234D342E1CB}" v="7" dt="2025-01-17T14:38:58.3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B9E9D0A7-C709-48F1-BD54-3234D342E1CB}"/>
    <pc:docChg chg="custSel addSld delSld modSld sldOrd">
      <pc:chgData name="Cerys Davies" userId="61e71dc1-9594-4277-b52b-4420989f68ee" providerId="ADAL" clId="{B9E9D0A7-C709-48F1-BD54-3234D342E1CB}" dt="2025-01-17T14:53:27.493" v="1279" actId="255"/>
      <pc:docMkLst>
        <pc:docMk/>
      </pc:docMkLst>
      <pc:sldChg chg="modSp mod">
        <pc:chgData name="Cerys Davies" userId="61e71dc1-9594-4277-b52b-4420989f68ee" providerId="ADAL" clId="{B9E9D0A7-C709-48F1-BD54-3234D342E1CB}" dt="2025-01-17T14:48:14.782" v="1141" actId="20577"/>
        <pc:sldMkLst>
          <pc:docMk/>
          <pc:sldMk cId="1665280526" sldId="256"/>
        </pc:sldMkLst>
        <pc:spChg chg="mod">
          <ac:chgData name="Cerys Davies" userId="61e71dc1-9594-4277-b52b-4420989f68ee" providerId="ADAL" clId="{B9E9D0A7-C709-48F1-BD54-3234D342E1CB}" dt="2025-01-17T14:17:06.125" v="42" actId="1076"/>
          <ac:spMkLst>
            <pc:docMk/>
            <pc:sldMk cId="1665280526" sldId="256"/>
            <ac:spMk id="2" creationId="{290CC950-E77F-15A4-C7E0-E506331E160D}"/>
          </ac:spMkLst>
        </pc:spChg>
        <pc:spChg chg="mod">
          <ac:chgData name="Cerys Davies" userId="61e71dc1-9594-4277-b52b-4420989f68ee" providerId="ADAL" clId="{B9E9D0A7-C709-48F1-BD54-3234D342E1CB}" dt="2025-01-17T14:48:14.782" v="1141" actId="20577"/>
          <ac:spMkLst>
            <pc:docMk/>
            <pc:sldMk cId="1665280526" sldId="256"/>
            <ac:spMk id="3" creationId="{B3C07B6A-DE2B-9CA1-97D5-CB2C65EFCC71}"/>
          </ac:spMkLst>
        </pc:spChg>
      </pc:sldChg>
      <pc:sldChg chg="add">
        <pc:chgData name="Cerys Davies" userId="61e71dc1-9594-4277-b52b-4420989f68ee" providerId="ADAL" clId="{B9E9D0A7-C709-48F1-BD54-3234D342E1CB}" dt="2025-01-17T14:28:01.374" v="291"/>
        <pc:sldMkLst>
          <pc:docMk/>
          <pc:sldMk cId="0" sldId="258"/>
        </pc:sldMkLst>
      </pc:sldChg>
      <pc:sldChg chg="add del">
        <pc:chgData name="Cerys Davies" userId="61e71dc1-9594-4277-b52b-4420989f68ee" providerId="ADAL" clId="{B9E9D0A7-C709-48F1-BD54-3234D342E1CB}" dt="2025-01-17T14:24:06.224" v="282"/>
        <pc:sldMkLst>
          <pc:docMk/>
          <pc:sldMk cId="1922844053" sldId="261"/>
        </pc:sldMkLst>
      </pc:sldChg>
      <pc:sldChg chg="modSp mod">
        <pc:chgData name="Cerys Davies" userId="61e71dc1-9594-4277-b52b-4420989f68ee" providerId="ADAL" clId="{B9E9D0A7-C709-48F1-BD54-3234D342E1CB}" dt="2025-01-17T14:20:08.729" v="256" actId="20577"/>
        <pc:sldMkLst>
          <pc:docMk/>
          <pc:sldMk cId="3380448522" sldId="262"/>
        </pc:sldMkLst>
        <pc:spChg chg="mod">
          <ac:chgData name="Cerys Davies" userId="61e71dc1-9594-4277-b52b-4420989f68ee" providerId="ADAL" clId="{B9E9D0A7-C709-48F1-BD54-3234D342E1CB}" dt="2025-01-17T14:20:08.729" v="256" actId="20577"/>
          <ac:spMkLst>
            <pc:docMk/>
            <pc:sldMk cId="3380448522" sldId="262"/>
            <ac:spMk id="3" creationId="{00000000-0000-0000-0000-000000000000}"/>
          </ac:spMkLst>
        </pc:spChg>
      </pc:sldChg>
      <pc:sldChg chg="modSp mod">
        <pc:chgData name="Cerys Davies" userId="61e71dc1-9594-4277-b52b-4420989f68ee" providerId="ADAL" clId="{B9E9D0A7-C709-48F1-BD54-3234D342E1CB}" dt="2025-01-17T14:20:48.178" v="260" actId="255"/>
        <pc:sldMkLst>
          <pc:docMk/>
          <pc:sldMk cId="3436350081" sldId="263"/>
        </pc:sldMkLst>
        <pc:spChg chg="mod">
          <ac:chgData name="Cerys Davies" userId="61e71dc1-9594-4277-b52b-4420989f68ee" providerId="ADAL" clId="{B9E9D0A7-C709-48F1-BD54-3234D342E1CB}" dt="2025-01-17T14:20:31.548" v="258" actId="14100"/>
          <ac:spMkLst>
            <pc:docMk/>
            <pc:sldMk cId="3436350081" sldId="263"/>
            <ac:spMk id="2" creationId="{00000000-0000-0000-0000-000000000000}"/>
          </ac:spMkLst>
        </pc:spChg>
        <pc:spChg chg="mod">
          <ac:chgData name="Cerys Davies" userId="61e71dc1-9594-4277-b52b-4420989f68ee" providerId="ADAL" clId="{B9E9D0A7-C709-48F1-BD54-3234D342E1CB}" dt="2025-01-17T14:20:48.178" v="260" actId="255"/>
          <ac:spMkLst>
            <pc:docMk/>
            <pc:sldMk cId="3436350081" sldId="263"/>
            <ac:spMk id="3" creationId="{00000000-0000-0000-0000-000000000000}"/>
          </ac:spMkLst>
        </pc:spChg>
      </pc:sldChg>
      <pc:sldChg chg="modSp mod">
        <pc:chgData name="Cerys Davies" userId="61e71dc1-9594-4277-b52b-4420989f68ee" providerId="ADAL" clId="{B9E9D0A7-C709-48F1-BD54-3234D342E1CB}" dt="2025-01-17T14:22:12.034" v="273" actId="14100"/>
        <pc:sldMkLst>
          <pc:docMk/>
          <pc:sldMk cId="884896385" sldId="264"/>
        </pc:sldMkLst>
        <pc:spChg chg="mod">
          <ac:chgData name="Cerys Davies" userId="61e71dc1-9594-4277-b52b-4420989f68ee" providerId="ADAL" clId="{B9E9D0A7-C709-48F1-BD54-3234D342E1CB}" dt="2025-01-17T14:22:12.034" v="273" actId="14100"/>
          <ac:spMkLst>
            <pc:docMk/>
            <pc:sldMk cId="884896385" sldId="264"/>
            <ac:spMk id="3" creationId="{00000000-0000-0000-0000-000000000000}"/>
          </ac:spMkLst>
        </pc:spChg>
      </pc:sldChg>
      <pc:sldChg chg="modSp del mod">
        <pc:chgData name="Cerys Davies" userId="61e71dc1-9594-4277-b52b-4420989f68ee" providerId="ADAL" clId="{B9E9D0A7-C709-48F1-BD54-3234D342E1CB}" dt="2025-01-17T14:25:01.098" v="284" actId="47"/>
        <pc:sldMkLst>
          <pc:docMk/>
          <pc:sldMk cId="241724484" sldId="265"/>
        </pc:sldMkLst>
        <pc:spChg chg="mod">
          <ac:chgData name="Cerys Davies" userId="61e71dc1-9594-4277-b52b-4420989f68ee" providerId="ADAL" clId="{B9E9D0A7-C709-48F1-BD54-3234D342E1CB}" dt="2025-01-17T14:22:25.706" v="275" actId="1076"/>
          <ac:spMkLst>
            <pc:docMk/>
            <pc:sldMk cId="241724484" sldId="265"/>
            <ac:spMk id="3" creationId="{00000000-0000-0000-0000-000000000000}"/>
          </ac:spMkLst>
        </pc:spChg>
      </pc:sldChg>
      <pc:sldChg chg="del">
        <pc:chgData name="Cerys Davies" userId="61e71dc1-9594-4277-b52b-4420989f68ee" providerId="ADAL" clId="{B9E9D0A7-C709-48F1-BD54-3234D342E1CB}" dt="2025-01-17T14:25:43.255" v="286" actId="47"/>
        <pc:sldMkLst>
          <pc:docMk/>
          <pc:sldMk cId="233241323" sldId="266"/>
        </pc:sldMkLst>
      </pc:sldChg>
      <pc:sldChg chg="del">
        <pc:chgData name="Cerys Davies" userId="61e71dc1-9594-4277-b52b-4420989f68ee" providerId="ADAL" clId="{B9E9D0A7-C709-48F1-BD54-3234D342E1CB}" dt="2025-01-17T14:25:43.255" v="286" actId="47"/>
        <pc:sldMkLst>
          <pc:docMk/>
          <pc:sldMk cId="463621947" sldId="268"/>
        </pc:sldMkLst>
      </pc:sldChg>
      <pc:sldChg chg="del">
        <pc:chgData name="Cerys Davies" userId="61e71dc1-9594-4277-b52b-4420989f68ee" providerId="ADAL" clId="{B9E9D0A7-C709-48F1-BD54-3234D342E1CB}" dt="2025-01-17T14:28:28.713" v="294" actId="47"/>
        <pc:sldMkLst>
          <pc:docMk/>
          <pc:sldMk cId="936902795" sldId="279"/>
        </pc:sldMkLst>
      </pc:sldChg>
      <pc:sldChg chg="del">
        <pc:chgData name="Cerys Davies" userId="61e71dc1-9594-4277-b52b-4420989f68ee" providerId="ADAL" clId="{B9E9D0A7-C709-48F1-BD54-3234D342E1CB}" dt="2025-01-17T14:28:31.311" v="296" actId="47"/>
        <pc:sldMkLst>
          <pc:docMk/>
          <pc:sldMk cId="2104604145" sldId="281"/>
        </pc:sldMkLst>
      </pc:sldChg>
      <pc:sldChg chg="del">
        <pc:chgData name="Cerys Davies" userId="61e71dc1-9594-4277-b52b-4420989f68ee" providerId="ADAL" clId="{B9E9D0A7-C709-48F1-BD54-3234D342E1CB}" dt="2025-01-17T14:28:33.647" v="297" actId="47"/>
        <pc:sldMkLst>
          <pc:docMk/>
          <pc:sldMk cId="4223591060" sldId="282"/>
        </pc:sldMkLst>
      </pc:sldChg>
      <pc:sldChg chg="del">
        <pc:chgData name="Cerys Davies" userId="61e71dc1-9594-4277-b52b-4420989f68ee" providerId="ADAL" clId="{B9E9D0A7-C709-48F1-BD54-3234D342E1CB}" dt="2025-01-17T14:26:33.045" v="289" actId="47"/>
        <pc:sldMkLst>
          <pc:docMk/>
          <pc:sldMk cId="993652022" sldId="284"/>
        </pc:sldMkLst>
      </pc:sldChg>
      <pc:sldChg chg="del">
        <pc:chgData name="Cerys Davies" userId="61e71dc1-9594-4277-b52b-4420989f68ee" providerId="ADAL" clId="{B9E9D0A7-C709-48F1-BD54-3234D342E1CB}" dt="2025-01-17T14:28:30.017" v="295" actId="47"/>
        <pc:sldMkLst>
          <pc:docMk/>
          <pc:sldMk cId="1110340925" sldId="285"/>
        </pc:sldMkLst>
      </pc:sldChg>
      <pc:sldChg chg="modSp mod">
        <pc:chgData name="Cerys Davies" userId="61e71dc1-9594-4277-b52b-4420989f68ee" providerId="ADAL" clId="{B9E9D0A7-C709-48F1-BD54-3234D342E1CB}" dt="2025-01-17T14:53:27.493" v="1279" actId="255"/>
        <pc:sldMkLst>
          <pc:docMk/>
          <pc:sldMk cId="1607544691" sldId="341"/>
        </pc:sldMkLst>
        <pc:spChg chg="mod">
          <ac:chgData name="Cerys Davies" userId="61e71dc1-9594-4277-b52b-4420989f68ee" providerId="ADAL" clId="{B9E9D0A7-C709-48F1-BD54-3234D342E1CB}" dt="2025-01-17T14:49:58.138" v="1142" actId="6549"/>
          <ac:spMkLst>
            <pc:docMk/>
            <pc:sldMk cId="1607544691" sldId="341"/>
            <ac:spMk id="2" creationId="{79467AE4-43AF-4BD8-A675-19F90DDDEA0E}"/>
          </ac:spMkLst>
        </pc:spChg>
        <pc:spChg chg="mod">
          <ac:chgData name="Cerys Davies" userId="61e71dc1-9594-4277-b52b-4420989f68ee" providerId="ADAL" clId="{B9E9D0A7-C709-48F1-BD54-3234D342E1CB}" dt="2025-01-17T14:53:27.493" v="1279" actId="255"/>
          <ac:spMkLst>
            <pc:docMk/>
            <pc:sldMk cId="1607544691" sldId="341"/>
            <ac:spMk id="3" creationId="{6C9AEF39-18D3-4C0E-82B8-F8C3C84AC10E}"/>
          </ac:spMkLst>
        </pc:spChg>
      </pc:sldChg>
      <pc:sldChg chg="modSp mod">
        <pc:chgData name="Cerys Davies" userId="61e71dc1-9594-4277-b52b-4420989f68ee" providerId="ADAL" clId="{B9E9D0A7-C709-48F1-BD54-3234D342E1CB}" dt="2025-01-17T14:38:01.379" v="359" actId="6549"/>
        <pc:sldMkLst>
          <pc:docMk/>
          <pc:sldMk cId="406061950" sldId="342"/>
        </pc:sldMkLst>
        <pc:spChg chg="mod">
          <ac:chgData name="Cerys Davies" userId="61e71dc1-9594-4277-b52b-4420989f68ee" providerId="ADAL" clId="{B9E9D0A7-C709-48F1-BD54-3234D342E1CB}" dt="2025-01-17T14:38:01.379" v="359" actId="6549"/>
          <ac:spMkLst>
            <pc:docMk/>
            <pc:sldMk cId="406061950" sldId="342"/>
            <ac:spMk id="3" creationId="{8B7E2E62-A561-40D9-BEDA-DB9377FCFA8C}"/>
          </ac:spMkLst>
        </pc:spChg>
      </pc:sldChg>
      <pc:sldChg chg="modSp mod">
        <pc:chgData name="Cerys Davies" userId="61e71dc1-9594-4277-b52b-4420989f68ee" providerId="ADAL" clId="{B9E9D0A7-C709-48F1-BD54-3234D342E1CB}" dt="2025-01-17T14:38:27.532" v="363" actId="14100"/>
        <pc:sldMkLst>
          <pc:docMk/>
          <pc:sldMk cId="2763547671" sldId="343"/>
        </pc:sldMkLst>
        <pc:spChg chg="mod">
          <ac:chgData name="Cerys Davies" userId="61e71dc1-9594-4277-b52b-4420989f68ee" providerId="ADAL" clId="{B9E9D0A7-C709-48F1-BD54-3234D342E1CB}" dt="2025-01-17T14:38:27.532" v="363" actId="14100"/>
          <ac:spMkLst>
            <pc:docMk/>
            <pc:sldMk cId="2763547671" sldId="343"/>
            <ac:spMk id="3" creationId="{1AAFB5A6-4236-4ABD-9927-4A0A74880628}"/>
          </ac:spMkLst>
        </pc:spChg>
      </pc:sldChg>
      <pc:sldChg chg="del">
        <pc:chgData name="Cerys Davies" userId="61e71dc1-9594-4277-b52b-4420989f68ee" providerId="ADAL" clId="{B9E9D0A7-C709-48F1-BD54-3234D342E1CB}" dt="2025-01-17T14:29:34.290" v="302" actId="47"/>
        <pc:sldMkLst>
          <pc:docMk/>
          <pc:sldMk cId="1430735768" sldId="344"/>
        </pc:sldMkLst>
      </pc:sldChg>
      <pc:sldChg chg="addSp delSp modSp mod">
        <pc:chgData name="Cerys Davies" userId="61e71dc1-9594-4277-b52b-4420989f68ee" providerId="ADAL" clId="{B9E9D0A7-C709-48F1-BD54-3234D342E1CB}" dt="2025-01-17T14:23:23.080" v="280" actId="14100"/>
        <pc:sldMkLst>
          <pc:docMk/>
          <pc:sldMk cId="4175437637" sldId="360"/>
        </pc:sldMkLst>
        <pc:spChg chg="del">
          <ac:chgData name="Cerys Davies" userId="61e71dc1-9594-4277-b52b-4420989f68ee" providerId="ADAL" clId="{B9E9D0A7-C709-48F1-BD54-3234D342E1CB}" dt="2025-01-17T14:23:08.575" v="276" actId="478"/>
          <ac:spMkLst>
            <pc:docMk/>
            <pc:sldMk cId="4175437637" sldId="360"/>
            <ac:spMk id="2" creationId="{00000000-0000-0000-0000-000000000000}"/>
          </ac:spMkLst>
        </pc:spChg>
        <pc:spChg chg="mod">
          <ac:chgData name="Cerys Davies" userId="61e71dc1-9594-4277-b52b-4420989f68ee" providerId="ADAL" clId="{B9E9D0A7-C709-48F1-BD54-3234D342E1CB}" dt="2025-01-17T14:23:23.080" v="280" actId="14100"/>
          <ac:spMkLst>
            <pc:docMk/>
            <pc:sldMk cId="4175437637" sldId="360"/>
            <ac:spMk id="3" creationId="{00000000-0000-0000-0000-000000000000}"/>
          </ac:spMkLst>
        </pc:spChg>
        <pc:spChg chg="add del mod">
          <ac:chgData name="Cerys Davies" userId="61e71dc1-9594-4277-b52b-4420989f68ee" providerId="ADAL" clId="{B9E9D0A7-C709-48F1-BD54-3234D342E1CB}" dt="2025-01-17T14:23:10.839" v="277" actId="478"/>
          <ac:spMkLst>
            <pc:docMk/>
            <pc:sldMk cId="4175437637" sldId="360"/>
            <ac:spMk id="5" creationId="{37399D24-1254-D2F2-EC41-0878836EBB82}"/>
          </ac:spMkLst>
        </pc:spChg>
        <pc:picChg chg="add mod">
          <ac:chgData name="Cerys Davies" userId="61e71dc1-9594-4277-b52b-4420989f68ee" providerId="ADAL" clId="{B9E9D0A7-C709-48F1-BD54-3234D342E1CB}" dt="2025-01-17T14:23:12.709" v="278"/>
          <ac:picMkLst>
            <pc:docMk/>
            <pc:sldMk cId="4175437637" sldId="360"/>
            <ac:picMk id="6" creationId="{F9145D62-269B-3EE0-C138-2E2B6AA87A37}"/>
          </ac:picMkLst>
        </pc:picChg>
      </pc:sldChg>
      <pc:sldChg chg="modSp mod">
        <pc:chgData name="Cerys Davies" userId="61e71dc1-9594-4277-b52b-4420989f68ee" providerId="ADAL" clId="{B9E9D0A7-C709-48F1-BD54-3234D342E1CB}" dt="2025-01-17T14:21:52.988" v="270" actId="1076"/>
        <pc:sldMkLst>
          <pc:docMk/>
          <pc:sldMk cId="1678757530" sldId="363"/>
        </pc:sldMkLst>
        <pc:spChg chg="mod">
          <ac:chgData name="Cerys Davies" userId="61e71dc1-9594-4277-b52b-4420989f68ee" providerId="ADAL" clId="{B9E9D0A7-C709-48F1-BD54-3234D342E1CB}" dt="2025-01-17T14:21:49.829" v="269" actId="1076"/>
          <ac:spMkLst>
            <pc:docMk/>
            <pc:sldMk cId="1678757530" sldId="363"/>
            <ac:spMk id="2" creationId="{00000000-0000-0000-0000-000000000000}"/>
          </ac:spMkLst>
        </pc:spChg>
        <pc:spChg chg="mod">
          <ac:chgData name="Cerys Davies" userId="61e71dc1-9594-4277-b52b-4420989f68ee" providerId="ADAL" clId="{B9E9D0A7-C709-48F1-BD54-3234D342E1CB}" dt="2025-01-17T14:21:52.988" v="270" actId="1076"/>
          <ac:spMkLst>
            <pc:docMk/>
            <pc:sldMk cId="1678757530" sldId="363"/>
            <ac:spMk id="3" creationId="{00000000-0000-0000-0000-000000000000}"/>
          </ac:spMkLst>
        </pc:spChg>
      </pc:sldChg>
      <pc:sldChg chg="del">
        <pc:chgData name="Cerys Davies" userId="61e71dc1-9594-4277-b52b-4420989f68ee" providerId="ADAL" clId="{B9E9D0A7-C709-48F1-BD54-3234D342E1CB}" dt="2025-01-17T14:25:43.255" v="286" actId="47"/>
        <pc:sldMkLst>
          <pc:docMk/>
          <pc:sldMk cId="3043057739" sldId="364"/>
        </pc:sldMkLst>
      </pc:sldChg>
      <pc:sldChg chg="del">
        <pc:chgData name="Cerys Davies" userId="61e71dc1-9594-4277-b52b-4420989f68ee" providerId="ADAL" clId="{B9E9D0A7-C709-48F1-BD54-3234D342E1CB}" dt="2025-01-17T14:26:30.394" v="288" actId="47"/>
        <pc:sldMkLst>
          <pc:docMk/>
          <pc:sldMk cId="3305191031" sldId="365"/>
        </pc:sldMkLst>
      </pc:sldChg>
      <pc:sldChg chg="del">
        <pc:chgData name="Cerys Davies" userId="61e71dc1-9594-4277-b52b-4420989f68ee" providerId="ADAL" clId="{B9E9D0A7-C709-48F1-BD54-3234D342E1CB}" dt="2025-01-17T14:26:41.862" v="290" actId="47"/>
        <pc:sldMkLst>
          <pc:docMk/>
          <pc:sldMk cId="763925354" sldId="366"/>
        </pc:sldMkLst>
      </pc:sldChg>
      <pc:sldChg chg="del">
        <pc:chgData name="Cerys Davies" userId="61e71dc1-9594-4277-b52b-4420989f68ee" providerId="ADAL" clId="{B9E9D0A7-C709-48F1-BD54-3234D342E1CB}" dt="2025-01-17T14:28:25.633" v="292" actId="47"/>
        <pc:sldMkLst>
          <pc:docMk/>
          <pc:sldMk cId="3152800561" sldId="367"/>
        </pc:sldMkLst>
      </pc:sldChg>
      <pc:sldChg chg="del">
        <pc:chgData name="Cerys Davies" userId="61e71dc1-9594-4277-b52b-4420989f68ee" providerId="ADAL" clId="{B9E9D0A7-C709-48F1-BD54-3234D342E1CB}" dt="2025-01-17T14:28:26.878" v="293" actId="47"/>
        <pc:sldMkLst>
          <pc:docMk/>
          <pc:sldMk cId="450965383" sldId="368"/>
        </pc:sldMkLst>
      </pc:sldChg>
      <pc:sldChg chg="del">
        <pc:chgData name="Cerys Davies" userId="61e71dc1-9594-4277-b52b-4420989f68ee" providerId="ADAL" clId="{B9E9D0A7-C709-48F1-BD54-3234D342E1CB}" dt="2025-01-17T14:29:37.187" v="303" actId="47"/>
        <pc:sldMkLst>
          <pc:docMk/>
          <pc:sldMk cId="2776800957" sldId="369"/>
        </pc:sldMkLst>
      </pc:sldChg>
      <pc:sldChg chg="ord">
        <pc:chgData name="Cerys Davies" userId="61e71dc1-9594-4277-b52b-4420989f68ee" providerId="ADAL" clId="{B9E9D0A7-C709-48F1-BD54-3234D342E1CB}" dt="2025-01-17T14:29:19.016" v="301"/>
        <pc:sldMkLst>
          <pc:docMk/>
          <pc:sldMk cId="2017766481" sldId="370"/>
        </pc:sldMkLst>
      </pc:sldChg>
      <pc:sldChg chg="modSp mod">
        <pc:chgData name="Cerys Davies" userId="61e71dc1-9594-4277-b52b-4420989f68ee" providerId="ADAL" clId="{B9E9D0A7-C709-48F1-BD54-3234D342E1CB}" dt="2025-01-17T14:43:08.524" v="658" actId="2711"/>
        <pc:sldMkLst>
          <pc:docMk/>
          <pc:sldMk cId="1537838991" sldId="371"/>
        </pc:sldMkLst>
        <pc:spChg chg="mod">
          <ac:chgData name="Cerys Davies" userId="61e71dc1-9594-4277-b52b-4420989f68ee" providerId="ADAL" clId="{B9E9D0A7-C709-48F1-BD54-3234D342E1CB}" dt="2025-01-17T14:41:21.238" v="472" actId="27636"/>
          <ac:spMkLst>
            <pc:docMk/>
            <pc:sldMk cId="1537838991" sldId="371"/>
            <ac:spMk id="2" creationId="{B44D1227-659B-3924-D237-EAAAFAC349F9}"/>
          </ac:spMkLst>
        </pc:spChg>
        <pc:spChg chg="mod">
          <ac:chgData name="Cerys Davies" userId="61e71dc1-9594-4277-b52b-4420989f68ee" providerId="ADAL" clId="{B9E9D0A7-C709-48F1-BD54-3234D342E1CB}" dt="2025-01-17T14:43:08.524" v="658" actId="2711"/>
          <ac:spMkLst>
            <pc:docMk/>
            <pc:sldMk cId="1537838991" sldId="371"/>
            <ac:spMk id="3" creationId="{1FA4442A-1F1D-06F1-2C99-CF1CE4B08A0A}"/>
          </ac:spMkLst>
        </pc:spChg>
      </pc:sldChg>
      <pc:sldChg chg="add">
        <pc:chgData name="Cerys Davies" userId="61e71dc1-9594-4277-b52b-4420989f68ee" providerId="ADAL" clId="{B9E9D0A7-C709-48F1-BD54-3234D342E1CB}" dt="2025-01-17T14:24:58.669" v="283"/>
        <pc:sldMkLst>
          <pc:docMk/>
          <pc:sldMk cId="1638909521" sldId="375"/>
        </pc:sldMkLst>
      </pc:sldChg>
      <pc:sldChg chg="add">
        <pc:chgData name="Cerys Davies" userId="61e71dc1-9594-4277-b52b-4420989f68ee" providerId="ADAL" clId="{B9E9D0A7-C709-48F1-BD54-3234D342E1CB}" dt="2025-01-17T14:25:31.444" v="285"/>
        <pc:sldMkLst>
          <pc:docMk/>
          <pc:sldMk cId="2082721174" sldId="376"/>
        </pc:sldMkLst>
      </pc:sldChg>
      <pc:sldChg chg="add">
        <pc:chgData name="Cerys Davies" userId="61e71dc1-9594-4277-b52b-4420989f68ee" providerId="ADAL" clId="{B9E9D0A7-C709-48F1-BD54-3234D342E1CB}" dt="2025-01-17T14:25:31.444" v="285"/>
        <pc:sldMkLst>
          <pc:docMk/>
          <pc:sldMk cId="2145261365" sldId="377"/>
        </pc:sldMkLst>
      </pc:sldChg>
      <pc:sldChg chg="add">
        <pc:chgData name="Cerys Davies" userId="61e71dc1-9594-4277-b52b-4420989f68ee" providerId="ADAL" clId="{B9E9D0A7-C709-48F1-BD54-3234D342E1CB}" dt="2025-01-17T14:25:31.444" v="285"/>
        <pc:sldMkLst>
          <pc:docMk/>
          <pc:sldMk cId="140038829" sldId="378"/>
        </pc:sldMkLst>
      </pc:sldChg>
      <pc:sldChg chg="add">
        <pc:chgData name="Cerys Davies" userId="61e71dc1-9594-4277-b52b-4420989f68ee" providerId="ADAL" clId="{B9E9D0A7-C709-48F1-BD54-3234D342E1CB}" dt="2025-01-17T14:26:21.133" v="287"/>
        <pc:sldMkLst>
          <pc:docMk/>
          <pc:sldMk cId="158397404" sldId="379"/>
        </pc:sldMkLst>
      </pc:sldChg>
      <pc:sldChg chg="add">
        <pc:chgData name="Cerys Davies" userId="61e71dc1-9594-4277-b52b-4420989f68ee" providerId="ADAL" clId="{B9E9D0A7-C709-48F1-BD54-3234D342E1CB}" dt="2025-01-17T14:26:21.133" v="287"/>
        <pc:sldMkLst>
          <pc:docMk/>
          <pc:sldMk cId="390661602" sldId="380"/>
        </pc:sldMkLst>
      </pc:sldChg>
      <pc:sldChg chg="add">
        <pc:chgData name="Cerys Davies" userId="61e71dc1-9594-4277-b52b-4420989f68ee" providerId="ADAL" clId="{B9E9D0A7-C709-48F1-BD54-3234D342E1CB}" dt="2025-01-17T14:28:01.374" v="291"/>
        <pc:sldMkLst>
          <pc:docMk/>
          <pc:sldMk cId="701296800" sldId="381"/>
        </pc:sldMkLst>
      </pc:sldChg>
      <pc:sldChg chg="add">
        <pc:chgData name="Cerys Davies" userId="61e71dc1-9594-4277-b52b-4420989f68ee" providerId="ADAL" clId="{B9E9D0A7-C709-48F1-BD54-3234D342E1CB}" dt="2025-01-17T14:28:01.374" v="291"/>
        <pc:sldMkLst>
          <pc:docMk/>
          <pc:sldMk cId="1946342717" sldId="382"/>
        </pc:sldMkLst>
      </pc:sldChg>
      <pc:sldChg chg="add">
        <pc:chgData name="Cerys Davies" userId="61e71dc1-9594-4277-b52b-4420989f68ee" providerId="ADAL" clId="{B9E9D0A7-C709-48F1-BD54-3234D342E1CB}" dt="2025-01-17T14:28:01.374" v="291"/>
        <pc:sldMkLst>
          <pc:docMk/>
          <pc:sldMk cId="120279288" sldId="383"/>
        </pc:sldMkLst>
      </pc:sldChg>
      <pc:sldChg chg="add">
        <pc:chgData name="Cerys Davies" userId="61e71dc1-9594-4277-b52b-4420989f68ee" providerId="ADAL" clId="{B9E9D0A7-C709-48F1-BD54-3234D342E1CB}" dt="2025-01-17T14:28:01.374" v="291"/>
        <pc:sldMkLst>
          <pc:docMk/>
          <pc:sldMk cId="3567124215" sldId="384"/>
        </pc:sldMkLst>
      </pc:sldChg>
      <pc:sldChg chg="add">
        <pc:chgData name="Cerys Davies" userId="61e71dc1-9594-4277-b52b-4420989f68ee" providerId="ADAL" clId="{B9E9D0A7-C709-48F1-BD54-3234D342E1CB}" dt="2025-01-17T14:28:01.374" v="291"/>
        <pc:sldMkLst>
          <pc:docMk/>
          <pc:sldMk cId="2959773864" sldId="385"/>
        </pc:sldMkLst>
      </pc:sldChg>
      <pc:sldChg chg="add">
        <pc:chgData name="Cerys Davies" userId="61e71dc1-9594-4277-b52b-4420989f68ee" providerId="ADAL" clId="{B9E9D0A7-C709-48F1-BD54-3234D342E1CB}" dt="2025-01-17T14:28:01.374" v="291"/>
        <pc:sldMkLst>
          <pc:docMk/>
          <pc:sldMk cId="0" sldId="386"/>
        </pc:sldMkLst>
      </pc:sldChg>
      <pc:sldChg chg="add">
        <pc:chgData name="Cerys Davies" userId="61e71dc1-9594-4277-b52b-4420989f68ee" providerId="ADAL" clId="{B9E9D0A7-C709-48F1-BD54-3234D342E1CB}" dt="2025-01-17T14:28:01.374" v="291"/>
        <pc:sldMkLst>
          <pc:docMk/>
          <pc:sldMk cId="0" sldId="387"/>
        </pc:sldMkLst>
      </pc:sldChg>
      <pc:sldChg chg="add">
        <pc:chgData name="Cerys Davies" userId="61e71dc1-9594-4277-b52b-4420989f68ee" providerId="ADAL" clId="{B9E9D0A7-C709-48F1-BD54-3234D342E1CB}" dt="2025-01-17T14:28:01.374" v="291"/>
        <pc:sldMkLst>
          <pc:docMk/>
          <pc:sldMk cId="0" sldId="388"/>
        </pc:sldMkLst>
      </pc:sldChg>
      <pc:sldChg chg="modSp add mod">
        <pc:chgData name="Cerys Davies" userId="61e71dc1-9594-4277-b52b-4420989f68ee" providerId="ADAL" clId="{B9E9D0A7-C709-48F1-BD54-3234D342E1CB}" dt="2025-01-17T14:47:49.591" v="1129" actId="27636"/>
        <pc:sldMkLst>
          <pc:docMk/>
          <pc:sldMk cId="2331338747" sldId="389"/>
        </pc:sldMkLst>
        <pc:spChg chg="mod">
          <ac:chgData name="Cerys Davies" userId="61e71dc1-9594-4277-b52b-4420989f68ee" providerId="ADAL" clId="{B9E9D0A7-C709-48F1-BD54-3234D342E1CB}" dt="2025-01-17T14:43:32.683" v="663" actId="14100"/>
          <ac:spMkLst>
            <pc:docMk/>
            <pc:sldMk cId="2331338747" sldId="389"/>
            <ac:spMk id="2" creationId="{3D2845B9-6F98-8ACF-540E-3AAE128554F7}"/>
          </ac:spMkLst>
        </pc:spChg>
        <pc:spChg chg="mod">
          <ac:chgData name="Cerys Davies" userId="61e71dc1-9594-4277-b52b-4420989f68ee" providerId="ADAL" clId="{B9E9D0A7-C709-48F1-BD54-3234D342E1CB}" dt="2025-01-17T14:47:49.591" v="1129" actId="27636"/>
          <ac:spMkLst>
            <pc:docMk/>
            <pc:sldMk cId="2331338747" sldId="389"/>
            <ac:spMk id="3" creationId="{B42841F0-C6F2-C4D3-E0D0-5227FE01429A}"/>
          </ac:spMkLst>
        </pc:spChg>
      </pc:sldChg>
    </pc:docChg>
  </pc:docChgLst>
  <pc:docChgLst>
    <pc:chgData name="Cerys Davies" userId="61e71dc1-9594-4277-b52b-4420989f68ee" providerId="ADAL" clId="{331C6BFC-D090-47FB-A2C1-BED18CE3826E}"/>
    <pc:docChg chg="custSel addSld modSld">
      <pc:chgData name="Cerys Davies" userId="61e71dc1-9594-4277-b52b-4420989f68ee" providerId="ADAL" clId="{331C6BFC-D090-47FB-A2C1-BED18CE3826E}" dt="2024-12-20T15:50:59.275" v="27" actId="1076"/>
      <pc:docMkLst>
        <pc:docMk/>
      </pc:docMkLst>
      <pc:sldChg chg="modSp mod">
        <pc:chgData name="Cerys Davies" userId="61e71dc1-9594-4277-b52b-4420989f68ee" providerId="ADAL" clId="{331C6BFC-D090-47FB-A2C1-BED18CE3826E}" dt="2024-12-20T15:50:59.275" v="27" actId="1076"/>
        <pc:sldMkLst>
          <pc:docMk/>
          <pc:sldMk cId="2763547671" sldId="343"/>
        </pc:sldMkLst>
        <pc:spChg chg="mod">
          <ac:chgData name="Cerys Davies" userId="61e71dc1-9594-4277-b52b-4420989f68ee" providerId="ADAL" clId="{331C6BFC-D090-47FB-A2C1-BED18CE3826E}" dt="2024-12-20T15:50:59.275" v="27" actId="1076"/>
          <ac:spMkLst>
            <pc:docMk/>
            <pc:sldMk cId="2763547671" sldId="343"/>
            <ac:spMk id="3" creationId="{1AAFB5A6-4236-4ABD-9927-4A0A74880628}"/>
          </ac:spMkLst>
        </pc:spChg>
      </pc:sldChg>
      <pc:sldChg chg="modSp mod">
        <pc:chgData name="Cerys Davies" userId="61e71dc1-9594-4277-b52b-4420989f68ee" providerId="ADAL" clId="{331C6BFC-D090-47FB-A2C1-BED18CE3826E}" dt="2024-12-20T15:50:05.039" v="4" actId="255"/>
        <pc:sldMkLst>
          <pc:docMk/>
          <pc:sldMk cId="2437921501" sldId="373"/>
        </pc:sldMkLst>
        <pc:spChg chg="mod">
          <ac:chgData name="Cerys Davies" userId="61e71dc1-9594-4277-b52b-4420989f68ee" providerId="ADAL" clId="{331C6BFC-D090-47FB-A2C1-BED18CE3826E}" dt="2024-12-20T15:49:47.704" v="0" actId="1076"/>
          <ac:spMkLst>
            <pc:docMk/>
            <pc:sldMk cId="2437921501" sldId="373"/>
            <ac:spMk id="2" creationId="{1AB95375-0050-275F-3FA7-AA7B8ABE2D2C}"/>
          </ac:spMkLst>
        </pc:spChg>
        <pc:spChg chg="mod">
          <ac:chgData name="Cerys Davies" userId="61e71dc1-9594-4277-b52b-4420989f68ee" providerId="ADAL" clId="{331C6BFC-D090-47FB-A2C1-BED18CE3826E}" dt="2024-12-20T15:50:05.039" v="4" actId="255"/>
          <ac:spMkLst>
            <pc:docMk/>
            <pc:sldMk cId="2437921501" sldId="373"/>
            <ac:spMk id="3" creationId="{A3304D8A-0C2F-BBAE-CB4F-8DA7DF7E7CCD}"/>
          </ac:spMkLst>
        </pc:spChg>
      </pc:sldChg>
      <pc:sldChg chg="delSp modSp new mod">
        <pc:chgData name="Cerys Davies" userId="61e71dc1-9594-4277-b52b-4420989f68ee" providerId="ADAL" clId="{331C6BFC-D090-47FB-A2C1-BED18CE3826E}" dt="2024-12-20T15:50:23.529" v="24" actId="478"/>
        <pc:sldMkLst>
          <pc:docMk/>
          <pc:sldMk cId="259213747" sldId="374"/>
        </pc:sldMkLst>
        <pc:spChg chg="mod">
          <ac:chgData name="Cerys Davies" userId="61e71dc1-9594-4277-b52b-4420989f68ee" providerId="ADAL" clId="{331C6BFC-D090-47FB-A2C1-BED18CE3826E}" dt="2024-12-20T15:50:19.252" v="23" actId="20577"/>
          <ac:spMkLst>
            <pc:docMk/>
            <pc:sldMk cId="259213747" sldId="374"/>
            <ac:spMk id="2" creationId="{B3C24556-6BCC-BC4D-D815-5582A00A9D17}"/>
          </ac:spMkLst>
        </pc:spChg>
        <pc:spChg chg="del">
          <ac:chgData name="Cerys Davies" userId="61e71dc1-9594-4277-b52b-4420989f68ee" providerId="ADAL" clId="{331C6BFC-D090-47FB-A2C1-BED18CE3826E}" dt="2024-12-20T15:50:23.529" v="24" actId="478"/>
          <ac:spMkLst>
            <pc:docMk/>
            <pc:sldMk cId="259213747" sldId="374"/>
            <ac:spMk id="3" creationId="{BC8E83EF-7933-6C17-6BAD-4B44200BFC9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of when you think about litigation?</a:t>
            </a:r>
          </a:p>
          <a:p>
            <a:pPr lvl="1"/>
            <a:r>
              <a:rPr lang="en-GB" dirty="0"/>
              <a:t>“fat cat lawyers”</a:t>
            </a:r>
          </a:p>
          <a:p>
            <a:pPr lvl="1"/>
            <a:r>
              <a:rPr lang="en-GB" dirty="0"/>
              <a:t>“ambulance chasing”</a:t>
            </a:r>
          </a:p>
          <a:p>
            <a:r>
              <a:rPr lang="en-GB" dirty="0"/>
              <a:t>In recent years, due to an overhaul with the procedural rules and funding of claims, the debate has turned to one of “access to justice” and the concern that Claimant’s are being deprived of compensation.</a:t>
            </a:r>
          </a:p>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984232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court determines whether the case should succeed and, if so, provides a remedy.  </a:t>
            </a:r>
          </a:p>
          <a:p>
            <a:r>
              <a:rPr lang="en-GB" dirty="0"/>
              <a:t>The aim is to put the wronged party into the position in which he/she would have been had there not been a breach of duty or contract.</a:t>
            </a:r>
          </a:p>
          <a:p>
            <a:r>
              <a:rPr lang="en-GB" dirty="0"/>
              <a:t>Since the consequences are less serious than in criminal the court need only to be satisfied on the </a:t>
            </a:r>
            <a:r>
              <a:rPr lang="en-GB" u="sng" dirty="0"/>
              <a:t>balance of probabilities </a:t>
            </a:r>
            <a:r>
              <a:rPr lang="en-GB" dirty="0"/>
              <a:t>that a party has proved its case.  In other words it must be more likely than not; or there is a certainty greater then 50%.  This is called the </a:t>
            </a:r>
            <a:r>
              <a:rPr lang="en-GB" b="1" i="1" dirty="0"/>
              <a:t>civil standard of proof.</a:t>
            </a:r>
          </a:p>
          <a:p>
            <a:r>
              <a:rPr lang="en-GB" dirty="0"/>
              <a:t>The burden of proof lies with the claimant; they must provide evidence to prove their claim.</a:t>
            </a:r>
          </a:p>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5</a:t>
            </a:fld>
            <a:endParaRPr lang="en-GB"/>
          </a:p>
        </p:txBody>
      </p:sp>
    </p:spTree>
    <p:extLst>
      <p:ext uri="{BB962C8B-B14F-4D97-AF65-F5344CB8AC3E}">
        <p14:creationId xmlns:p14="http://schemas.microsoft.com/office/powerpoint/2010/main" val="1498067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2023, county courts received 1.72 million claims, of which 89% (1.53 million) were claims for money. Only a minority of claims are defended (15% in 2023), with most being settled in the absence of both parties and without the need for a court hearing. In 2023, 1.06 million judgments were made on claims in county courts. Of the remaining cases received during the year (and previous years), some were Magistrates court caseload in England and Wales, by quarter Receipts - Disposals - Outstanding caseload 0 100 200 300 400 500 600 2008 2010 2012 2014 2016 2018 2020 2022 Thousands Crown court caseload in England and Wales, by quarter Receipts - Disposals - Outstanding caseload 0 10 20 30 40 50 60 70 80 2009 2010 2011 2012 2013 2014 2015 2016 2017 2018 2019 2020 2021 2022 2023 Thousands Court statistics for England and Wales 10 Commons Library Research Briefing, 13 September 2024 dropped by the claimant and some remain outstanding. The outstanding caseload is not included in the published statistics. The latest overall data on the caseload of family courts is for 2021, when 266,000 cases were started and 250,000 were disposed of. 5 The number of outstanding cases is not published. The largest category of cases in family courts is ‘matrimonial matters’ (43% of cases started in 2020) which includes divorce, annulment and judicial separation. Cases primarily concerning children accounted for 31% of cases received in 2020. </a:t>
            </a:r>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4006712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641267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13</a:t>
            </a:fld>
            <a:endParaRPr lang="en-GB"/>
          </a:p>
        </p:txBody>
      </p:sp>
    </p:spTree>
    <p:extLst>
      <p:ext uri="{BB962C8B-B14F-4D97-AF65-F5344CB8AC3E}">
        <p14:creationId xmlns:p14="http://schemas.microsoft.com/office/powerpoint/2010/main" val="1204750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17003230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14710285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2631736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17/01/2025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17/01/2025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17/01/2025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17/01/2025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17/01/2025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uk.anygator.com/search/4x4%20car" TargetMode="External"/><Relationship Id="rId3" Type="http://schemas.openxmlformats.org/officeDocument/2006/relationships/image" Target="../media/image2.png"/><Relationship Id="rId7"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omgnews.today/meghan-markles-father-walk-aisle-wedding-prince-harry/" TargetMode="External"/><Relationship Id="rId5" Type="http://schemas.openxmlformats.org/officeDocument/2006/relationships/image" Target="../media/image3.jpg"/><Relationship Id="rId4" Type="http://schemas.openxmlformats.org/officeDocument/2006/relationships/hyperlink" Target="https://en.wikipedia.org/wiki/News_of_the_Worl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ixabay.com/en/the-royal-courts-of-justice-london-1648944/"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justice.gov.u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377971" y="1625391"/>
            <a:ext cx="9977904" cy="1646302"/>
          </a:xfrm>
        </p:spPr>
        <p:txBody>
          <a:bodyPr/>
          <a:lstStyle/>
          <a:p>
            <a:pPr algn="l"/>
            <a:r>
              <a:rPr lang="en-GB" dirty="0"/>
              <a:t>Introduction to Dispute Resolution and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4400" b="1" dirty="0"/>
              <a:t>Week 1 – Chapter 3</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8253" y="3429001"/>
            <a:ext cx="8596668" cy="2864896"/>
          </a:xfrm>
        </p:spPr>
        <p:txBody>
          <a:bodyPr>
            <a:normAutofit/>
          </a:bodyPr>
          <a:lstStyle/>
          <a:p>
            <a:r>
              <a:rPr lang="en-GB" sz="2800" dirty="0"/>
              <a:t>Why a cause of action must be identified at the start of a case</a:t>
            </a:r>
          </a:p>
          <a:p>
            <a:r>
              <a:rPr lang="en-GB" sz="2800" dirty="0"/>
              <a:t>The purpose of limitation of claims and the limitation periods</a:t>
            </a:r>
          </a:p>
          <a:p>
            <a:r>
              <a:rPr lang="en-GB" sz="2800" dirty="0"/>
              <a:t>The principle of joint and several liability</a:t>
            </a:r>
          </a:p>
        </p:txBody>
      </p:sp>
      <p:pic>
        <p:nvPicPr>
          <p:cNvPr id="6" name="Picture 5">
            <a:extLst>
              <a:ext uri="{FF2B5EF4-FFF2-40B4-BE49-F238E27FC236}">
                <a16:creationId xmlns:a16="http://schemas.microsoft.com/office/drawing/2014/main" id="{F9145D62-269B-3EE0-C138-2E2B6AA87A37}"/>
              </a:ext>
            </a:extLst>
          </p:cNvPr>
          <p:cNvPicPr>
            <a:picLocks noChangeAspect="1"/>
          </p:cNvPicPr>
          <p:nvPr/>
        </p:nvPicPr>
        <p:blipFill>
          <a:blip r:embed="rId3"/>
          <a:stretch>
            <a:fillRect/>
          </a:stretch>
        </p:blipFill>
        <p:spPr>
          <a:xfrm>
            <a:off x="3663351" y="564104"/>
            <a:ext cx="2606104" cy="2606104"/>
          </a:xfrm>
          <a:prstGeom prst="rect">
            <a:avLst/>
          </a:prstGeom>
          <a:noFill/>
        </p:spPr>
      </p:pic>
    </p:spTree>
    <p:extLst>
      <p:ext uri="{BB962C8B-B14F-4D97-AF65-F5344CB8AC3E}">
        <p14:creationId xmlns:p14="http://schemas.microsoft.com/office/powerpoint/2010/main" val="4175437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Litigation</a:t>
            </a:r>
          </a:p>
        </p:txBody>
      </p:sp>
      <p:sp>
        <p:nvSpPr>
          <p:cNvPr id="3" name="Content Placeholder 2"/>
          <p:cNvSpPr>
            <a:spLocks noGrp="1"/>
          </p:cNvSpPr>
          <p:nvPr>
            <p:ph idx="1"/>
          </p:nvPr>
        </p:nvSpPr>
        <p:spPr>
          <a:xfrm>
            <a:off x="584147" y="1560696"/>
            <a:ext cx="8596668" cy="3880773"/>
          </a:xfrm>
        </p:spPr>
        <p:txBody>
          <a:bodyPr>
            <a:noAutofit/>
          </a:bodyPr>
          <a:lstStyle/>
          <a:p>
            <a:r>
              <a:rPr lang="en-GB" sz="2400" dirty="0"/>
              <a:t>…. is the means by which civil disputes are resolved through the courts</a:t>
            </a:r>
          </a:p>
          <a:p>
            <a:r>
              <a:rPr lang="en-GB" sz="2400" dirty="0"/>
              <a:t>Many disputes are settled before proceedings are issued; only a tiny minority reach trial</a:t>
            </a:r>
          </a:p>
          <a:p>
            <a:r>
              <a:rPr lang="en-GB" sz="2400" dirty="0"/>
              <a:t>There is an expectation that lawyers will advise clients on how to resolve disputes in the alternative, such as through mediation and negotiation (Alternative Dispute Resolution “ADR”)</a:t>
            </a:r>
          </a:p>
          <a:p>
            <a:r>
              <a:rPr lang="en-GB" sz="2400" dirty="0"/>
              <a:t>The civil justice system is based upon principles designed to encourage fairness, save money and resolve issues quickly.</a:t>
            </a:r>
          </a:p>
        </p:txBody>
      </p:sp>
    </p:spTree>
    <p:extLst>
      <p:ext uri="{BB962C8B-B14F-4D97-AF65-F5344CB8AC3E}">
        <p14:creationId xmlns:p14="http://schemas.microsoft.com/office/powerpoint/2010/main" val="3905147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366" y="277621"/>
            <a:ext cx="8596668" cy="1320800"/>
          </a:xfrm>
        </p:spPr>
        <p:txBody>
          <a:bodyPr/>
          <a:lstStyle/>
          <a:p>
            <a:r>
              <a:rPr lang="en-GB" dirty="0"/>
              <a:t>“Litigation as a last resort”</a:t>
            </a:r>
          </a:p>
        </p:txBody>
      </p:sp>
      <p:sp>
        <p:nvSpPr>
          <p:cNvPr id="3" name="Content Placeholder 2"/>
          <p:cNvSpPr>
            <a:spLocks noGrp="1"/>
          </p:cNvSpPr>
          <p:nvPr>
            <p:ph idx="1"/>
          </p:nvPr>
        </p:nvSpPr>
        <p:spPr>
          <a:xfrm>
            <a:off x="508431" y="1488613"/>
            <a:ext cx="9742167" cy="3880773"/>
          </a:xfrm>
        </p:spPr>
        <p:txBody>
          <a:bodyPr>
            <a:noAutofit/>
          </a:bodyPr>
          <a:lstStyle/>
          <a:p>
            <a:pPr marL="0" indent="0">
              <a:buNone/>
            </a:pPr>
            <a:r>
              <a:rPr lang="en-GB" sz="2800" dirty="0"/>
              <a:t>………..underpins the Civil Procedure Rules 1998 (CPR).</a:t>
            </a:r>
          </a:p>
          <a:p>
            <a:pPr marL="0" indent="0">
              <a:buNone/>
            </a:pPr>
            <a:endParaRPr lang="en-GB" sz="2800" dirty="0"/>
          </a:p>
          <a:p>
            <a:pPr marL="0" indent="0">
              <a:buNone/>
            </a:pPr>
            <a:r>
              <a:rPr lang="en-GB" sz="2800" dirty="0"/>
              <a:t>These rules were intended to provide a swift and streamlined system but the rules were criticised for failing to reduce the high costs which resulted in more changes to:</a:t>
            </a:r>
          </a:p>
          <a:p>
            <a:r>
              <a:rPr lang="en-GB" sz="2800" dirty="0"/>
              <a:t>the methods of funding civil litigation claims, </a:t>
            </a:r>
          </a:p>
          <a:p>
            <a:r>
              <a:rPr lang="en-GB" sz="2800" dirty="0"/>
              <a:t>the court’s approach to costs during the process and </a:t>
            </a:r>
          </a:p>
          <a:p>
            <a:r>
              <a:rPr lang="en-GB" sz="2800" dirty="0"/>
              <a:t>awarding costs on the conclusion of the case.</a:t>
            </a:r>
          </a:p>
          <a:p>
            <a:pPr marL="0" indent="0">
              <a:buNone/>
            </a:pPr>
            <a:r>
              <a:rPr lang="en-GB" sz="2800" dirty="0"/>
              <a:t>	</a:t>
            </a:r>
          </a:p>
        </p:txBody>
      </p:sp>
    </p:spTree>
    <p:extLst>
      <p:ext uri="{BB962C8B-B14F-4D97-AF65-F5344CB8AC3E}">
        <p14:creationId xmlns:p14="http://schemas.microsoft.com/office/powerpoint/2010/main" val="2823641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0959" y="283444"/>
            <a:ext cx="8596668" cy="1320800"/>
          </a:xfrm>
        </p:spPr>
        <p:txBody>
          <a:bodyPr>
            <a:normAutofit/>
          </a:bodyPr>
          <a:lstStyle/>
          <a:p>
            <a:r>
              <a:rPr lang="en-GB" dirty="0"/>
              <a:t>The burden/standard of proof </a:t>
            </a:r>
          </a:p>
        </p:txBody>
      </p:sp>
      <p:sp>
        <p:nvSpPr>
          <p:cNvPr id="3" name="Content Placeholder 2"/>
          <p:cNvSpPr>
            <a:spLocks noGrp="1"/>
          </p:cNvSpPr>
          <p:nvPr>
            <p:ph idx="1"/>
          </p:nvPr>
        </p:nvSpPr>
        <p:spPr>
          <a:xfrm>
            <a:off x="357001" y="1006036"/>
            <a:ext cx="9561617" cy="4845928"/>
          </a:xfrm>
        </p:spPr>
        <p:txBody>
          <a:bodyPr>
            <a:noAutofit/>
          </a:bodyPr>
          <a:lstStyle/>
          <a:p>
            <a:r>
              <a:rPr lang="en-GB" sz="2400" dirty="0"/>
              <a:t>The court determines whether the case should succeed and, if so, provides a remedy.  </a:t>
            </a:r>
          </a:p>
          <a:p>
            <a:r>
              <a:rPr lang="en-GB" sz="2400" dirty="0"/>
              <a:t>The aim is to decide if a party has been “wronged” in accordance with the law and if so, to put the wronged party into the position in which he/she would have been had the wrong not taken place</a:t>
            </a:r>
          </a:p>
          <a:p>
            <a:r>
              <a:rPr lang="en-GB" sz="2400" dirty="0"/>
              <a:t>The ‘wrong’ must be a legal wrong:  there must be a </a:t>
            </a:r>
            <a:r>
              <a:rPr lang="en-GB" sz="2400" dirty="0" err="1"/>
              <a:t>‘</a:t>
            </a:r>
            <a:r>
              <a:rPr lang="en-GB" sz="2400" b="1" dirty="0" err="1"/>
              <a:t>cause</a:t>
            </a:r>
            <a:r>
              <a:rPr lang="en-GB" sz="2400" b="1" dirty="0"/>
              <a:t> of action’</a:t>
            </a:r>
          </a:p>
          <a:p>
            <a:r>
              <a:rPr lang="en-GB" sz="2400" dirty="0"/>
              <a:t>In determining this, the court need only to be satisfied on the </a:t>
            </a:r>
            <a:r>
              <a:rPr lang="en-GB" sz="2400" u="sng" dirty="0"/>
              <a:t>balance of probabilities </a:t>
            </a:r>
            <a:r>
              <a:rPr lang="en-GB" sz="2400" dirty="0"/>
              <a:t>that a party has proved its case.  In other words it must be more likely than not; or there is a certainty greater then 50%.  This is called the </a:t>
            </a:r>
            <a:r>
              <a:rPr lang="en-GB" sz="2400" b="1" i="1" dirty="0"/>
              <a:t>civil standard of proof.</a:t>
            </a:r>
          </a:p>
          <a:p>
            <a:r>
              <a:rPr lang="en-GB" sz="2400" dirty="0"/>
              <a:t>The burden of proof lies with the claimant; they must provide evidence to prove their claim.</a:t>
            </a:r>
          </a:p>
        </p:txBody>
      </p:sp>
    </p:spTree>
    <p:extLst>
      <p:ext uri="{BB962C8B-B14F-4D97-AF65-F5344CB8AC3E}">
        <p14:creationId xmlns:p14="http://schemas.microsoft.com/office/powerpoint/2010/main" val="3488057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Skills required in Litigation </a:t>
            </a:r>
          </a:p>
        </p:txBody>
      </p:sp>
      <p:sp>
        <p:nvSpPr>
          <p:cNvPr id="3" name="Content Placeholder 2"/>
          <p:cNvSpPr>
            <a:spLocks noGrp="1"/>
          </p:cNvSpPr>
          <p:nvPr>
            <p:ph idx="1"/>
          </p:nvPr>
        </p:nvSpPr>
        <p:spPr>
          <a:xfrm>
            <a:off x="601620" y="1488613"/>
            <a:ext cx="8596668" cy="3880773"/>
          </a:xfrm>
        </p:spPr>
        <p:txBody>
          <a:bodyPr>
            <a:noAutofit/>
          </a:bodyPr>
          <a:lstStyle/>
          <a:p>
            <a:pPr marL="0" indent="0">
              <a:buNone/>
            </a:pPr>
            <a:r>
              <a:rPr lang="en-GB" sz="2800" dirty="0"/>
              <a:t>In addition to knowledge of the law and procedure, a legal advisor or practitioner requires a variety of skills to protect the interests of the client and achieve a successful outcome:</a:t>
            </a:r>
          </a:p>
          <a:p>
            <a:pPr>
              <a:buFont typeface="Arial" panose="020B0604020202020204" pitchFamily="34" charset="0"/>
              <a:buChar char="•"/>
            </a:pPr>
            <a:r>
              <a:rPr lang="en-GB" sz="2800" dirty="0"/>
              <a:t>Interviewing and advising,</a:t>
            </a:r>
          </a:p>
          <a:p>
            <a:pPr>
              <a:buFont typeface="Arial" panose="020B0604020202020204" pitchFamily="34" charset="0"/>
              <a:buChar char="•"/>
            </a:pPr>
            <a:r>
              <a:rPr lang="en-GB" sz="2800" dirty="0"/>
              <a:t>Negotiation</a:t>
            </a:r>
          </a:p>
          <a:p>
            <a:pPr>
              <a:buFont typeface="Arial" panose="020B0604020202020204" pitchFamily="34" charset="0"/>
              <a:buChar char="•"/>
            </a:pPr>
            <a:r>
              <a:rPr lang="en-GB" sz="2800" dirty="0"/>
              <a:t>Statement taking</a:t>
            </a:r>
          </a:p>
          <a:p>
            <a:pPr>
              <a:buFont typeface="Arial" panose="020B0604020202020204" pitchFamily="34" charset="0"/>
              <a:buChar char="•"/>
            </a:pPr>
            <a:r>
              <a:rPr lang="en-GB" sz="2800" dirty="0"/>
              <a:t>Application writing </a:t>
            </a:r>
          </a:p>
          <a:p>
            <a:pPr>
              <a:buFont typeface="Arial" panose="020B0604020202020204" pitchFamily="34" charset="0"/>
              <a:buChar char="•"/>
            </a:pPr>
            <a:r>
              <a:rPr lang="en-GB" sz="2800" dirty="0"/>
              <a:t>Advocacy skills</a:t>
            </a:r>
          </a:p>
        </p:txBody>
      </p:sp>
    </p:spTree>
    <p:extLst>
      <p:ext uri="{BB962C8B-B14F-4D97-AF65-F5344CB8AC3E}">
        <p14:creationId xmlns:p14="http://schemas.microsoft.com/office/powerpoint/2010/main" val="3533272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B0E54-6E3D-84B6-95BB-A68B684FEF62}"/>
              </a:ext>
            </a:extLst>
          </p:cNvPr>
          <p:cNvSpPr>
            <a:spLocks noGrp="1"/>
          </p:cNvSpPr>
          <p:nvPr>
            <p:ph type="title"/>
          </p:nvPr>
        </p:nvSpPr>
        <p:spPr>
          <a:xfrm>
            <a:off x="310409" y="184433"/>
            <a:ext cx="8596668" cy="1320800"/>
          </a:xfrm>
        </p:spPr>
        <p:txBody>
          <a:bodyPr/>
          <a:lstStyle/>
          <a:p>
            <a:r>
              <a:rPr lang="en-GB" dirty="0"/>
              <a:t>Updated litigation statistics (</a:t>
            </a:r>
            <a:r>
              <a:rPr lang="en-GB" sz="2800" dirty="0"/>
              <a:t>from Court Statistics England and Wales 13/9/24</a:t>
            </a:r>
            <a:r>
              <a:rPr lang="en-GB" dirty="0"/>
              <a:t>)</a:t>
            </a:r>
          </a:p>
        </p:txBody>
      </p:sp>
      <p:sp>
        <p:nvSpPr>
          <p:cNvPr id="3" name="Content Placeholder 2">
            <a:extLst>
              <a:ext uri="{FF2B5EF4-FFF2-40B4-BE49-F238E27FC236}">
                <a16:creationId xmlns:a16="http://schemas.microsoft.com/office/drawing/2014/main" id="{55E2AA39-C0ED-9D54-3859-803202F46F1D}"/>
              </a:ext>
            </a:extLst>
          </p:cNvPr>
          <p:cNvSpPr>
            <a:spLocks noGrp="1"/>
          </p:cNvSpPr>
          <p:nvPr>
            <p:ph idx="1"/>
          </p:nvPr>
        </p:nvSpPr>
        <p:spPr>
          <a:xfrm>
            <a:off x="531795" y="1389893"/>
            <a:ext cx="9951772" cy="5109917"/>
          </a:xfrm>
        </p:spPr>
        <p:txBody>
          <a:bodyPr>
            <a:normAutofit fontScale="92500" lnSpcReduction="20000"/>
          </a:bodyPr>
          <a:lstStyle/>
          <a:p>
            <a:r>
              <a:rPr lang="en-GB" sz="2400" dirty="0"/>
              <a:t>In 2023, county courts received 1.72 million claims, of which 89% (1.53 million) were claims for money. </a:t>
            </a:r>
          </a:p>
          <a:p>
            <a:r>
              <a:rPr lang="en-GB" sz="2400" dirty="0"/>
              <a:t>Only a minority of claims are defended (15% in 2023), with most being settled in the absence of both parties and without the need for a court hearing. </a:t>
            </a:r>
          </a:p>
          <a:p>
            <a:r>
              <a:rPr lang="en-GB" sz="2400" dirty="0"/>
              <a:t>In 2023, 1.06 million judgments were made on claims in county courts. Of the remaining cases received during the year (and previous years), some were dropped by the claimant and some remain outstanding. </a:t>
            </a:r>
          </a:p>
          <a:p>
            <a:r>
              <a:rPr lang="en-GB" sz="2400" dirty="0"/>
              <a:t>The outstanding caseload is not included in the published statistics. </a:t>
            </a:r>
          </a:p>
          <a:p>
            <a:r>
              <a:rPr lang="en-GB" sz="2400" dirty="0"/>
              <a:t>The latest overall data on the caseload of family courts is for 2021, when 266,000 cases were started and 250,000 were disposed of. The largest category of cases in family courts is ‘matrimonial matters’ (43% of cases started in 2020) which includes divorce, annulment and judicial separation. </a:t>
            </a:r>
          </a:p>
          <a:p>
            <a:r>
              <a:rPr lang="en-GB" sz="2400" dirty="0"/>
              <a:t>Cases primarily concerning children accounted for 31% of cases received in 2020. </a:t>
            </a:r>
            <a:endParaRPr lang="en-GB" dirty="0"/>
          </a:p>
        </p:txBody>
      </p:sp>
    </p:spTree>
    <p:extLst>
      <p:ext uri="{BB962C8B-B14F-4D97-AF65-F5344CB8AC3E}">
        <p14:creationId xmlns:p14="http://schemas.microsoft.com/office/powerpoint/2010/main" val="1229105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Civil Litigation </a:t>
            </a:r>
          </a:p>
        </p:txBody>
      </p:sp>
      <p:sp>
        <p:nvSpPr>
          <p:cNvPr id="3" name="Content Placeholder 2"/>
          <p:cNvSpPr>
            <a:spLocks noGrp="1"/>
          </p:cNvSpPr>
          <p:nvPr>
            <p:ph idx="1"/>
          </p:nvPr>
        </p:nvSpPr>
        <p:spPr>
          <a:xfrm>
            <a:off x="754812" y="1706358"/>
            <a:ext cx="9601196" cy="3445283"/>
          </a:xfrm>
        </p:spPr>
        <p:txBody>
          <a:bodyPr>
            <a:normAutofit/>
          </a:bodyPr>
          <a:lstStyle/>
          <a:p>
            <a:pPr marL="0" indent="0">
              <a:buNone/>
            </a:pPr>
            <a:r>
              <a:rPr lang="en-GB" sz="2600" dirty="0"/>
              <a:t>Civil Litigation includes a wide range of proceedings;</a:t>
            </a:r>
          </a:p>
          <a:p>
            <a:r>
              <a:rPr lang="en-GB" dirty="0"/>
              <a:t>Personal injury</a:t>
            </a:r>
          </a:p>
          <a:p>
            <a:r>
              <a:rPr lang="en-GB" dirty="0"/>
              <a:t>Contract dispute claims</a:t>
            </a:r>
          </a:p>
          <a:p>
            <a:r>
              <a:rPr lang="en-GB" dirty="0"/>
              <a:t>Complex commercial and international disputes.</a:t>
            </a:r>
          </a:p>
          <a:p>
            <a:r>
              <a:rPr lang="en-GB" dirty="0"/>
              <a:t>Libel cases</a:t>
            </a:r>
          </a:p>
          <a:p>
            <a:pPr marL="0" indent="0">
              <a:buNone/>
            </a:pPr>
            <a:r>
              <a:rPr lang="en-GB" dirty="0"/>
              <a:t>We will be looking at the more straightforward aspects in Personal Injury and monetary claims.</a:t>
            </a:r>
          </a:p>
        </p:txBody>
      </p:sp>
    </p:spTree>
    <p:extLst>
      <p:ext uri="{BB962C8B-B14F-4D97-AF65-F5344CB8AC3E}">
        <p14:creationId xmlns:p14="http://schemas.microsoft.com/office/powerpoint/2010/main" val="3380448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 Profile Litigation</a:t>
            </a:r>
          </a:p>
        </p:txBody>
      </p:sp>
      <p:sp>
        <p:nvSpPr>
          <p:cNvPr id="3" name="Content Placeholder 2"/>
          <p:cNvSpPr>
            <a:spLocks noGrp="1"/>
          </p:cNvSpPr>
          <p:nvPr>
            <p:ph idx="1"/>
          </p:nvPr>
        </p:nvSpPr>
        <p:spPr>
          <a:xfrm>
            <a:off x="531728" y="1581861"/>
            <a:ext cx="8596668" cy="3880773"/>
          </a:xfrm>
        </p:spPr>
        <p:txBody>
          <a:bodyPr>
            <a:normAutofit/>
          </a:bodyPr>
          <a:lstStyle/>
          <a:p>
            <a:r>
              <a:rPr lang="en-GB" sz="2400" dirty="0" err="1"/>
              <a:t>Wagatha</a:t>
            </a:r>
            <a:r>
              <a:rPr lang="en-GB" sz="2400" dirty="0"/>
              <a:t> Christie – the 2024 libel scandal between Colleen Rooney and Rebekah Vardy (legal costs allegedly £1.8 million and £3 million respectively)</a:t>
            </a:r>
          </a:p>
          <a:p>
            <a:r>
              <a:rPr lang="en-GB" sz="2400" dirty="0"/>
              <a:t>Meghan Markle v Associated Newspapers in 2021</a:t>
            </a:r>
          </a:p>
          <a:p>
            <a:r>
              <a:rPr lang="en-GB" sz="2400" dirty="0"/>
              <a:t>The High Court phone hacking scandal</a:t>
            </a:r>
          </a:p>
          <a:p>
            <a:pPr lvl="1"/>
            <a:r>
              <a:rPr lang="en-GB" sz="2400" dirty="0"/>
              <a:t>Hugh Grant v MGN Limited (News International) 2015 - Case Ref: HC-2015-000916</a:t>
            </a:r>
          </a:p>
        </p:txBody>
      </p:sp>
      <p:pic>
        <p:nvPicPr>
          <p:cNvPr id="5" name="Picture 4" descr="A picture containing text">
            <a:extLst>
              <a:ext uri="{FF2B5EF4-FFF2-40B4-BE49-F238E27FC236}">
                <a16:creationId xmlns:a16="http://schemas.microsoft.com/office/drawing/2014/main" id="{FFDCB59A-0642-C067-04CD-B264E555348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77049" y="4799889"/>
            <a:ext cx="2724150" cy="952500"/>
          </a:xfrm>
          <a:prstGeom prst="rect">
            <a:avLst/>
          </a:prstGeom>
        </p:spPr>
      </p:pic>
      <p:pic>
        <p:nvPicPr>
          <p:cNvPr id="8" name="Picture 7" descr="A person and person smiling&#10;&#10;Description automatically generated with low confidence">
            <a:extLst>
              <a:ext uri="{FF2B5EF4-FFF2-40B4-BE49-F238E27FC236}">
                <a16:creationId xmlns:a16="http://schemas.microsoft.com/office/drawing/2014/main" id="{7E005694-999F-91CF-3488-33803E05B22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473201" y="2547427"/>
            <a:ext cx="2019299" cy="1181018"/>
          </a:xfrm>
          <a:prstGeom prst="rect">
            <a:avLst/>
          </a:prstGeom>
        </p:spPr>
      </p:pic>
      <p:pic>
        <p:nvPicPr>
          <p:cNvPr id="11" name="Picture 10" descr="A picture containing person, indoor&#10;&#10;Description automatically generated">
            <a:extLst>
              <a:ext uri="{FF2B5EF4-FFF2-40B4-BE49-F238E27FC236}">
                <a16:creationId xmlns:a16="http://schemas.microsoft.com/office/drawing/2014/main" id="{AC837325-3E92-5B78-E991-81C022E93619}"/>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473201" y="1046430"/>
            <a:ext cx="1769801" cy="1181018"/>
          </a:xfrm>
          <a:prstGeom prst="rect">
            <a:avLst/>
          </a:prstGeom>
        </p:spPr>
      </p:pic>
    </p:spTree>
    <p:extLst>
      <p:ext uri="{BB962C8B-B14F-4D97-AF65-F5344CB8AC3E}">
        <p14:creationId xmlns:p14="http://schemas.microsoft.com/office/powerpoint/2010/main" val="1922844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67110" y="499584"/>
            <a:ext cx="9601200" cy="777126"/>
          </a:xfrm>
        </p:spPr>
        <p:txBody>
          <a:bodyPr/>
          <a:lstStyle/>
          <a:p>
            <a:r>
              <a:rPr lang="en-GB" dirty="0"/>
              <a:t>Introduction to the civil courts</a:t>
            </a:r>
          </a:p>
        </p:txBody>
      </p:sp>
      <p:sp>
        <p:nvSpPr>
          <p:cNvPr id="3" name="Content Placeholder 2"/>
          <p:cNvSpPr>
            <a:spLocks noGrp="1"/>
          </p:cNvSpPr>
          <p:nvPr>
            <p:ph idx="4294967295"/>
          </p:nvPr>
        </p:nvSpPr>
        <p:spPr>
          <a:xfrm>
            <a:off x="523336" y="1428750"/>
            <a:ext cx="9601200" cy="4000500"/>
          </a:xfrm>
        </p:spPr>
        <p:txBody>
          <a:bodyPr>
            <a:noAutofit/>
          </a:bodyPr>
          <a:lstStyle/>
          <a:p>
            <a:pPr marL="0" indent="0">
              <a:buNone/>
            </a:pPr>
            <a:r>
              <a:rPr lang="en-GB" sz="2000" dirty="0"/>
              <a:t>The main civil courts in England and Wales are:</a:t>
            </a:r>
          </a:p>
          <a:p>
            <a:r>
              <a:rPr lang="en-GB" sz="2000" dirty="0"/>
              <a:t>the County Court </a:t>
            </a:r>
          </a:p>
          <a:p>
            <a:r>
              <a:rPr lang="en-GB" sz="2000" dirty="0"/>
              <a:t>the High Court of Justice.</a:t>
            </a:r>
          </a:p>
          <a:p>
            <a:pPr marL="0" indent="0">
              <a:buNone/>
            </a:pPr>
            <a:endParaRPr lang="en-GB" sz="2000" dirty="0"/>
          </a:p>
          <a:p>
            <a:pPr marL="0" indent="0">
              <a:buNone/>
            </a:pPr>
            <a:r>
              <a:rPr lang="en-GB" sz="2000" dirty="0"/>
              <a:t>Since April 2014, the 173 County Courts across the country were merged into a single national County Court. Hearings still take place in the original buildings,  renamed as ‘County Court Hearing Centres’.  </a:t>
            </a:r>
          </a:p>
          <a:p>
            <a:pPr marL="0" indent="0">
              <a:buNone/>
            </a:pPr>
            <a:r>
              <a:rPr lang="en-GB" sz="2000" dirty="0"/>
              <a:t>In addition, two County Court Business Centres were created:</a:t>
            </a:r>
          </a:p>
          <a:p>
            <a:r>
              <a:rPr lang="en-GB" sz="2000" dirty="0"/>
              <a:t>1 in Salford (which deals with debt)</a:t>
            </a:r>
          </a:p>
          <a:p>
            <a:r>
              <a:rPr lang="en-GB" sz="2000" dirty="0"/>
              <a:t>1 in Northampton.</a:t>
            </a:r>
          </a:p>
          <a:p>
            <a:pPr marL="0" indent="0">
              <a:buNone/>
            </a:pPr>
            <a:endParaRPr lang="en-GB" sz="2000" dirty="0"/>
          </a:p>
          <a:p>
            <a:pPr marL="0" indent="0">
              <a:buNone/>
            </a:pPr>
            <a:r>
              <a:rPr lang="en-GB" sz="2000" dirty="0"/>
              <a:t>You will need to be able to identify which court is the appropriate one for your claim and factors such as the value of the claim, are important to this.</a:t>
            </a:r>
          </a:p>
        </p:txBody>
      </p:sp>
    </p:spTree>
    <p:extLst>
      <p:ext uri="{BB962C8B-B14F-4D97-AF65-F5344CB8AC3E}">
        <p14:creationId xmlns:p14="http://schemas.microsoft.com/office/powerpoint/2010/main" val="3436350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768" y="115019"/>
            <a:ext cx="7212962" cy="1320800"/>
          </a:xfrm>
        </p:spPr>
        <p:txBody>
          <a:bodyPr>
            <a:normAutofit/>
          </a:bodyPr>
          <a:lstStyle/>
          <a:p>
            <a:r>
              <a:rPr lang="en-GB" dirty="0"/>
              <a:t>Distinction between the Civil and </a:t>
            </a:r>
            <a:br>
              <a:rPr lang="en-GB" dirty="0"/>
            </a:br>
            <a:r>
              <a:rPr lang="en-GB" dirty="0"/>
              <a:t>Criminal Courts</a:t>
            </a:r>
          </a:p>
        </p:txBody>
      </p:sp>
      <p:sp>
        <p:nvSpPr>
          <p:cNvPr id="3" name="Content Placeholder 2"/>
          <p:cNvSpPr>
            <a:spLocks noGrp="1"/>
          </p:cNvSpPr>
          <p:nvPr>
            <p:ph idx="1"/>
          </p:nvPr>
        </p:nvSpPr>
        <p:spPr>
          <a:xfrm>
            <a:off x="274768" y="1366959"/>
            <a:ext cx="9875647" cy="3880773"/>
          </a:xfrm>
        </p:spPr>
        <p:txBody>
          <a:bodyPr>
            <a:noAutofit/>
          </a:bodyPr>
          <a:lstStyle/>
          <a:p>
            <a:pPr marL="0" indent="0">
              <a:buNone/>
            </a:pPr>
            <a:r>
              <a:rPr lang="en-GB" sz="2000" dirty="0"/>
              <a:t>Courts of England and Wales are split into these 2 broad categories.</a:t>
            </a:r>
          </a:p>
          <a:p>
            <a:pPr marL="0" indent="0">
              <a:buNone/>
            </a:pPr>
            <a:r>
              <a:rPr lang="en-GB" sz="2000" b="1" dirty="0"/>
              <a:t>1.	Criminal courts </a:t>
            </a:r>
            <a:r>
              <a:rPr lang="en-GB" sz="2000" dirty="0"/>
              <a:t>(Magistrates and the Crown Court).</a:t>
            </a:r>
          </a:p>
          <a:p>
            <a:pPr marL="0" indent="0">
              <a:buNone/>
            </a:pPr>
            <a:r>
              <a:rPr lang="en-GB" sz="2000" dirty="0"/>
              <a:t>The purpose of criminal jurisdiction is to determine the guilt of people accused before the courts and to decide on punishment if they are found guilty.  </a:t>
            </a:r>
          </a:p>
          <a:p>
            <a:pPr marL="0" indent="0">
              <a:buNone/>
            </a:pPr>
            <a:r>
              <a:rPr lang="en-GB" sz="2000" dirty="0"/>
              <a:t>Essentially the state is acting to protect the public.  As the consequences are very serious for the individual, the court must be sure </a:t>
            </a:r>
            <a:r>
              <a:rPr lang="en-GB" sz="2000" u="sng" dirty="0"/>
              <a:t>beyond reasonable doubt </a:t>
            </a:r>
            <a:r>
              <a:rPr lang="en-GB" sz="2000" dirty="0"/>
              <a:t>as to guilt.</a:t>
            </a:r>
          </a:p>
          <a:p>
            <a:pPr marL="0" indent="0">
              <a:buNone/>
            </a:pPr>
            <a:r>
              <a:rPr lang="en-GB" sz="2000" b="1" dirty="0"/>
              <a:t>2.	Civil courts </a:t>
            </a:r>
            <a:r>
              <a:rPr lang="en-GB" sz="2000" dirty="0"/>
              <a:t>(the County Court and the High Court) </a:t>
            </a:r>
          </a:p>
          <a:p>
            <a:pPr marL="0" indent="0">
              <a:buNone/>
            </a:pPr>
            <a:r>
              <a:rPr lang="en-GB" sz="2000" dirty="0"/>
              <a:t>In contrast, these generally deal with disputes between individuals or companies (although some do involve challenging the decisions of government departments or public bodies).</a:t>
            </a:r>
          </a:p>
          <a:p>
            <a:pPr marL="0" indent="0">
              <a:buNone/>
            </a:pPr>
            <a:r>
              <a:rPr lang="en-GB" sz="2000" dirty="0"/>
              <a:t>Civil disputes arrive in many contexts; contractual issues over goods or services provided/work done etc, or through negligence claims arising out of RTA’s, E/L cases or via a malpractice by a doctor or a lawyer.</a:t>
            </a:r>
          </a:p>
        </p:txBody>
      </p:sp>
    </p:spTree>
    <p:extLst>
      <p:ext uri="{BB962C8B-B14F-4D97-AF65-F5344CB8AC3E}">
        <p14:creationId xmlns:p14="http://schemas.microsoft.com/office/powerpoint/2010/main" val="1678757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County Court</a:t>
            </a:r>
          </a:p>
        </p:txBody>
      </p:sp>
      <p:sp>
        <p:nvSpPr>
          <p:cNvPr id="3" name="Content Placeholder 2"/>
          <p:cNvSpPr>
            <a:spLocks noGrp="1"/>
          </p:cNvSpPr>
          <p:nvPr>
            <p:ph idx="1"/>
          </p:nvPr>
        </p:nvSpPr>
        <p:spPr>
          <a:xfrm>
            <a:off x="407039" y="1372710"/>
            <a:ext cx="9047511" cy="3880773"/>
          </a:xfrm>
        </p:spPr>
        <p:txBody>
          <a:bodyPr>
            <a:noAutofit/>
          </a:bodyPr>
          <a:lstStyle/>
          <a:p>
            <a:pPr marL="0" indent="0">
              <a:buNone/>
            </a:pPr>
            <a:r>
              <a:rPr lang="en-GB" sz="2400" dirty="0"/>
              <a:t>The County Court deals with the more straight forward cases, including:</a:t>
            </a:r>
          </a:p>
          <a:p>
            <a:pPr lvl="1"/>
            <a:r>
              <a:rPr lang="en-GB" sz="2400" dirty="0"/>
              <a:t>Claims for money only, whether it be for a specific debt of for damages, where the anticipated value of the claim is for £100,000 or less;</a:t>
            </a:r>
          </a:p>
          <a:p>
            <a:pPr lvl="1"/>
            <a:r>
              <a:rPr lang="en-GB" sz="2400" dirty="0"/>
              <a:t>Personal injury for claims less than £50,000</a:t>
            </a:r>
          </a:p>
          <a:p>
            <a:pPr marL="0" indent="0">
              <a:buNone/>
            </a:pPr>
            <a:r>
              <a:rPr lang="en-GB" sz="2400" dirty="0"/>
              <a:t>Note – money only claims are started under CPR Part 7 and must be issued centrally in the County Court Money Claims Centre (CCMCC), which is part of Salford Business Centre). </a:t>
            </a:r>
          </a:p>
          <a:p>
            <a:pPr marL="0" indent="0">
              <a:buNone/>
            </a:pPr>
            <a:r>
              <a:rPr lang="en-GB" sz="2400" dirty="0"/>
              <a:t>Contested claims are later transferred to a named County Court hearing centre, primarily to assist the defendant.</a:t>
            </a:r>
          </a:p>
        </p:txBody>
      </p:sp>
    </p:spTree>
    <p:extLst>
      <p:ext uri="{BB962C8B-B14F-4D97-AF65-F5344CB8AC3E}">
        <p14:creationId xmlns:p14="http://schemas.microsoft.com/office/powerpoint/2010/main" val="8848963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266" y="247291"/>
            <a:ext cx="8596668" cy="1320800"/>
          </a:xfrm>
        </p:spPr>
        <p:txBody>
          <a:bodyPr/>
          <a:lstStyle/>
          <a:p>
            <a:r>
              <a:rPr lang="en-GB" dirty="0"/>
              <a:t>The High Court</a:t>
            </a:r>
          </a:p>
        </p:txBody>
      </p:sp>
      <p:sp>
        <p:nvSpPr>
          <p:cNvPr id="3" name="Content Placeholder 2"/>
          <p:cNvSpPr>
            <a:spLocks noGrp="1"/>
          </p:cNvSpPr>
          <p:nvPr>
            <p:ph idx="1"/>
          </p:nvPr>
        </p:nvSpPr>
        <p:spPr>
          <a:xfrm>
            <a:off x="424292" y="1091797"/>
            <a:ext cx="8938761" cy="3880773"/>
          </a:xfrm>
        </p:spPr>
        <p:txBody>
          <a:bodyPr>
            <a:noAutofit/>
          </a:bodyPr>
          <a:lstStyle/>
          <a:p>
            <a:pPr marL="0" indent="0">
              <a:buNone/>
            </a:pPr>
            <a:r>
              <a:rPr lang="en-GB" sz="2400" dirty="0"/>
              <a:t>The more complex cases are dealt by the High Court.  </a:t>
            </a:r>
          </a:p>
          <a:p>
            <a:pPr marL="0" indent="0">
              <a:buNone/>
            </a:pPr>
            <a:r>
              <a:rPr lang="en-GB" sz="2400" dirty="0"/>
              <a:t>The main location is the Royal Courts of Justice (the RCJ) in London but there are District Registries around the country, such as in Birmingham. </a:t>
            </a:r>
          </a:p>
          <a:p>
            <a:pPr marL="0" indent="0">
              <a:buNone/>
            </a:pPr>
            <a:r>
              <a:rPr lang="en-GB" sz="2400" dirty="0"/>
              <a:t>The High Court is divided into 3 divisions:-</a:t>
            </a:r>
          </a:p>
          <a:p>
            <a:pPr marL="457200" indent="-457200">
              <a:buFont typeface="+mj-lt"/>
              <a:buAutoNum type="arabicPeriod"/>
            </a:pPr>
            <a:r>
              <a:rPr lang="en-GB" sz="2400" dirty="0"/>
              <a:t>Queen’s Bench Division (now the King’s Bench Division), which covers actions in contract and tort.  This is the one we will be most concerned with;</a:t>
            </a:r>
          </a:p>
          <a:p>
            <a:pPr marL="457200" indent="-457200">
              <a:buFont typeface="+mj-lt"/>
              <a:buAutoNum type="arabicPeriod"/>
            </a:pPr>
            <a:r>
              <a:rPr lang="en-GB" sz="2400" dirty="0"/>
              <a:t>Chancery division, which is used for disputes over things like wills and inheritance, company law and bankruptcy;</a:t>
            </a:r>
          </a:p>
          <a:p>
            <a:pPr marL="457200" indent="-457200">
              <a:buFont typeface="+mj-lt"/>
              <a:buAutoNum type="arabicPeriod"/>
            </a:pPr>
            <a:r>
              <a:rPr lang="en-GB" sz="2400" dirty="0"/>
              <a:t>Family division, where family proceedings, including adoption are considered</a:t>
            </a:r>
          </a:p>
        </p:txBody>
      </p:sp>
      <p:pic>
        <p:nvPicPr>
          <p:cNvPr id="5" name="Picture 4" descr="A picture containing building, outdoor, church, stone">
            <a:extLst>
              <a:ext uri="{FF2B5EF4-FFF2-40B4-BE49-F238E27FC236}">
                <a16:creationId xmlns:a16="http://schemas.microsoft.com/office/drawing/2014/main" id="{D6002E62-DFA4-9290-39D0-766BBE92602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466571" y="609600"/>
            <a:ext cx="2365247" cy="1576831"/>
          </a:xfrm>
          <a:prstGeom prst="rect">
            <a:avLst/>
          </a:prstGeom>
        </p:spPr>
      </p:pic>
    </p:spTree>
    <p:extLst>
      <p:ext uri="{BB962C8B-B14F-4D97-AF65-F5344CB8AC3E}">
        <p14:creationId xmlns:p14="http://schemas.microsoft.com/office/powerpoint/2010/main" val="16389095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Judicial Roles</a:t>
            </a:r>
          </a:p>
        </p:txBody>
      </p:sp>
      <p:sp>
        <p:nvSpPr>
          <p:cNvPr id="3" name="Content Placeholder 2"/>
          <p:cNvSpPr>
            <a:spLocks noGrp="1"/>
          </p:cNvSpPr>
          <p:nvPr>
            <p:ph idx="1"/>
          </p:nvPr>
        </p:nvSpPr>
        <p:spPr>
          <a:xfrm>
            <a:off x="608323" y="1338204"/>
            <a:ext cx="8596668" cy="3880773"/>
          </a:xfrm>
        </p:spPr>
        <p:txBody>
          <a:bodyPr>
            <a:noAutofit/>
          </a:bodyPr>
          <a:lstStyle/>
          <a:p>
            <a:pPr marL="0" indent="0">
              <a:buNone/>
            </a:pPr>
            <a:r>
              <a:rPr lang="en-GB" sz="2400" dirty="0"/>
              <a:t>Judicial functions in the High Court sitting in London are shared between:</a:t>
            </a:r>
          </a:p>
          <a:p>
            <a:pPr lvl="1"/>
            <a:r>
              <a:rPr lang="en-GB" sz="2400" dirty="0"/>
              <a:t>Masters, who deal with interim applications and case management matters; and</a:t>
            </a:r>
          </a:p>
          <a:p>
            <a:pPr lvl="1"/>
            <a:r>
              <a:rPr lang="en-GB" sz="2400" dirty="0"/>
              <a:t>High Court Judges, who deal primarily with trials, but also with interim applications and case management as appropriate.</a:t>
            </a:r>
          </a:p>
          <a:p>
            <a:pPr marL="0" indent="0">
              <a:buNone/>
            </a:pPr>
            <a:endParaRPr lang="en-GB" sz="2400" dirty="0"/>
          </a:p>
          <a:p>
            <a:pPr marL="0" indent="0">
              <a:buNone/>
            </a:pPr>
            <a:r>
              <a:rPr lang="en-GB" sz="2400" dirty="0"/>
              <a:t>In the District Registries the functions performed by High Court Masters are dealt with by District Judges.</a:t>
            </a:r>
          </a:p>
        </p:txBody>
      </p:sp>
    </p:spTree>
    <p:extLst>
      <p:ext uri="{BB962C8B-B14F-4D97-AF65-F5344CB8AC3E}">
        <p14:creationId xmlns:p14="http://schemas.microsoft.com/office/powerpoint/2010/main" val="20827211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sources of procedural law</a:t>
            </a:r>
          </a:p>
        </p:txBody>
      </p:sp>
      <p:sp>
        <p:nvSpPr>
          <p:cNvPr id="3" name="Content Placeholder 2"/>
          <p:cNvSpPr>
            <a:spLocks noGrp="1"/>
          </p:cNvSpPr>
          <p:nvPr>
            <p:ph idx="1"/>
          </p:nvPr>
        </p:nvSpPr>
        <p:spPr>
          <a:xfrm>
            <a:off x="586592" y="1488613"/>
            <a:ext cx="8596668" cy="4646941"/>
          </a:xfrm>
        </p:spPr>
        <p:txBody>
          <a:bodyPr>
            <a:normAutofit/>
          </a:bodyPr>
          <a:lstStyle/>
          <a:p>
            <a:pPr marL="0" indent="0">
              <a:buNone/>
            </a:pPr>
            <a:r>
              <a:rPr lang="en-GB" sz="2800" dirty="0"/>
              <a:t>Litigation is essentially divided into </a:t>
            </a:r>
            <a:r>
              <a:rPr lang="en-GB" sz="2800" b="1" u="sng" dirty="0"/>
              <a:t>3 stages</a:t>
            </a:r>
            <a:r>
              <a:rPr lang="en-GB" sz="2800" dirty="0"/>
              <a:t>:-</a:t>
            </a:r>
          </a:p>
          <a:p>
            <a:pPr marL="0" indent="0">
              <a:buNone/>
            </a:pPr>
            <a:endParaRPr lang="en-GB" sz="2800" dirty="0"/>
          </a:p>
          <a:p>
            <a:pPr marL="971550" lvl="1" indent="-514350">
              <a:buFont typeface="+mj-lt"/>
              <a:buAutoNum type="arabicPeriod"/>
            </a:pPr>
            <a:r>
              <a:rPr lang="en-GB" sz="2600" dirty="0"/>
              <a:t>The pre action stage</a:t>
            </a:r>
          </a:p>
          <a:p>
            <a:pPr marL="971550" lvl="1" indent="-514350">
              <a:buFont typeface="+mj-lt"/>
              <a:buAutoNum type="arabicPeriod"/>
            </a:pPr>
            <a:r>
              <a:rPr lang="en-GB" sz="2600" dirty="0"/>
              <a:t>From issue of proceedings through to judgment</a:t>
            </a:r>
          </a:p>
          <a:p>
            <a:pPr marL="971550" lvl="1" indent="-514350">
              <a:buFont typeface="+mj-lt"/>
              <a:buAutoNum type="arabicPeriod"/>
            </a:pPr>
            <a:r>
              <a:rPr lang="en-GB" sz="2600" dirty="0"/>
              <a:t>Steps taken after judgment</a:t>
            </a:r>
          </a:p>
          <a:p>
            <a:pPr marL="514350" indent="-514350">
              <a:buFont typeface="+mj-lt"/>
              <a:buAutoNum type="arabicPeriod"/>
            </a:pPr>
            <a:endParaRPr lang="en-GB" sz="2800" dirty="0"/>
          </a:p>
          <a:p>
            <a:pPr marL="0" indent="0">
              <a:buNone/>
            </a:pPr>
            <a:r>
              <a:rPr lang="en-GB" sz="2800" dirty="0">
                <a:solidFill>
                  <a:schemeClr val="tx2">
                    <a:lumMod val="60000"/>
                    <a:lumOff val="40000"/>
                  </a:schemeClr>
                </a:solidFill>
              </a:rPr>
              <a:t>**Please see the flowchart saved on Moodle** </a:t>
            </a:r>
          </a:p>
        </p:txBody>
      </p:sp>
    </p:spTree>
    <p:extLst>
      <p:ext uri="{BB962C8B-B14F-4D97-AF65-F5344CB8AC3E}">
        <p14:creationId xmlns:p14="http://schemas.microsoft.com/office/powerpoint/2010/main" val="2145261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Civil Procedure Rules (The CPR)</a:t>
            </a:r>
          </a:p>
        </p:txBody>
      </p:sp>
      <p:sp>
        <p:nvSpPr>
          <p:cNvPr id="3" name="Content Placeholder 2"/>
          <p:cNvSpPr>
            <a:spLocks noGrp="1"/>
          </p:cNvSpPr>
          <p:nvPr>
            <p:ph idx="1"/>
          </p:nvPr>
        </p:nvSpPr>
        <p:spPr>
          <a:xfrm>
            <a:off x="537731" y="1488613"/>
            <a:ext cx="9371144" cy="4759787"/>
          </a:xfrm>
        </p:spPr>
        <p:txBody>
          <a:bodyPr>
            <a:noAutofit/>
          </a:bodyPr>
          <a:lstStyle/>
          <a:p>
            <a:r>
              <a:rPr lang="en-GB" sz="2800" dirty="0"/>
              <a:t>The CPR are the most important rules to follow in civil litigation. </a:t>
            </a:r>
          </a:p>
          <a:p>
            <a:r>
              <a:rPr lang="en-GB" sz="2800" dirty="0"/>
              <a:t>The CPR is divided into ‘Parts’ and each ‘Part’ deals with a particular aspect.  </a:t>
            </a:r>
          </a:p>
          <a:p>
            <a:r>
              <a:rPr lang="en-GB" sz="2800" dirty="0"/>
              <a:t>These ‘Parts’ are then supplemented by Practice Directions (PD’s) which give extra guidance on how the rules work in practice.  They usually have the same reference number as the Part.</a:t>
            </a:r>
          </a:p>
          <a:p>
            <a:r>
              <a:rPr lang="en-GB" sz="2800" dirty="0"/>
              <a:t>The rules and PDs are regularly updated and details of updates can be found on </a:t>
            </a:r>
            <a:r>
              <a:rPr lang="en-GB" sz="2800" dirty="0">
                <a:hlinkClick r:id="rId3"/>
              </a:rPr>
              <a:t>www.justice.gov.uk</a:t>
            </a:r>
            <a:r>
              <a:rPr lang="en-GB" sz="2800" dirty="0"/>
              <a:t> </a:t>
            </a:r>
          </a:p>
        </p:txBody>
      </p:sp>
    </p:spTree>
    <p:extLst>
      <p:ext uri="{BB962C8B-B14F-4D97-AF65-F5344CB8AC3E}">
        <p14:creationId xmlns:p14="http://schemas.microsoft.com/office/powerpoint/2010/main" val="1400388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307" y="155890"/>
            <a:ext cx="8596668" cy="779450"/>
          </a:xfrm>
        </p:spPr>
        <p:txBody>
          <a:bodyPr/>
          <a:lstStyle/>
          <a:p>
            <a:r>
              <a:rPr lang="en-GB" dirty="0"/>
              <a:t>The Overriding Objective: CPR r 1.1</a:t>
            </a:r>
          </a:p>
        </p:txBody>
      </p:sp>
      <p:sp>
        <p:nvSpPr>
          <p:cNvPr id="3" name="Content Placeholder 2"/>
          <p:cNvSpPr>
            <a:spLocks noGrp="1"/>
          </p:cNvSpPr>
          <p:nvPr>
            <p:ph idx="1"/>
          </p:nvPr>
        </p:nvSpPr>
        <p:spPr>
          <a:xfrm>
            <a:off x="384168" y="935339"/>
            <a:ext cx="9395026" cy="5605063"/>
          </a:xfrm>
        </p:spPr>
        <p:txBody>
          <a:bodyPr>
            <a:normAutofit/>
          </a:bodyPr>
          <a:lstStyle/>
          <a:p>
            <a:pPr marL="0" indent="0">
              <a:buNone/>
            </a:pPr>
            <a:r>
              <a:rPr lang="en-GB" dirty="0"/>
              <a:t>The aim is to enable the court to </a:t>
            </a:r>
            <a:r>
              <a:rPr lang="en-GB" b="1" dirty="0"/>
              <a:t>deal with cases justly </a:t>
            </a:r>
            <a:r>
              <a:rPr lang="en-GB" dirty="0"/>
              <a:t>and at </a:t>
            </a:r>
            <a:r>
              <a:rPr lang="en-GB" b="1" dirty="0"/>
              <a:t>proportionate cost.</a:t>
            </a:r>
          </a:p>
          <a:p>
            <a:pPr marL="0" indent="0">
              <a:buNone/>
            </a:pPr>
            <a:r>
              <a:rPr lang="en-GB" sz="2000" b="1" dirty="0"/>
              <a:t>The rule lists 6 objectives that the court should seek to achieve when dealing with cases:</a:t>
            </a:r>
          </a:p>
          <a:p>
            <a:pPr marL="0" indent="0">
              <a:buNone/>
            </a:pPr>
            <a:r>
              <a:rPr lang="en-GB" sz="1800" dirty="0"/>
              <a:t>1.	Ensuring that the parties are on an </a:t>
            </a:r>
            <a:r>
              <a:rPr lang="en-GB" sz="1800" b="1" dirty="0"/>
              <a:t>equal footing</a:t>
            </a:r>
            <a:r>
              <a:rPr lang="en-GB" sz="1800" dirty="0"/>
              <a:t>;</a:t>
            </a:r>
          </a:p>
          <a:p>
            <a:pPr marL="0" indent="0">
              <a:buNone/>
            </a:pPr>
            <a:r>
              <a:rPr lang="en-GB" sz="1800" dirty="0"/>
              <a:t>2.	</a:t>
            </a:r>
            <a:r>
              <a:rPr lang="en-GB" sz="1800" b="1" dirty="0"/>
              <a:t>Saving expense</a:t>
            </a:r>
            <a:r>
              <a:rPr lang="en-GB" sz="1800" dirty="0"/>
              <a:t>;</a:t>
            </a:r>
          </a:p>
          <a:p>
            <a:pPr marL="0" indent="0">
              <a:buNone/>
            </a:pPr>
            <a:r>
              <a:rPr lang="en-GB" sz="1800" dirty="0"/>
              <a:t>3.	Dealing with cases in ways that are </a:t>
            </a:r>
            <a:r>
              <a:rPr lang="en-GB" sz="1800" b="1" dirty="0"/>
              <a:t>proportionate to</a:t>
            </a:r>
            <a:r>
              <a:rPr lang="en-GB" sz="1800" dirty="0"/>
              <a:t>:</a:t>
            </a:r>
          </a:p>
          <a:p>
            <a:pPr marL="0" indent="0">
              <a:buNone/>
            </a:pPr>
            <a:r>
              <a:rPr lang="en-GB" sz="1800" dirty="0"/>
              <a:t>	3.1	the </a:t>
            </a:r>
            <a:r>
              <a:rPr lang="en-GB" sz="1800" b="1" dirty="0"/>
              <a:t>amount of money </a:t>
            </a:r>
            <a:r>
              <a:rPr lang="en-GB" sz="1800" dirty="0"/>
              <a:t>involved</a:t>
            </a:r>
          </a:p>
          <a:p>
            <a:pPr marL="0" indent="0">
              <a:buNone/>
            </a:pPr>
            <a:r>
              <a:rPr lang="en-GB" sz="1800" dirty="0"/>
              <a:t>	3.2	the </a:t>
            </a:r>
            <a:r>
              <a:rPr lang="en-GB" sz="1800" b="1" dirty="0"/>
              <a:t>importance</a:t>
            </a:r>
            <a:r>
              <a:rPr lang="en-GB" sz="1800" dirty="0"/>
              <a:t> of the case</a:t>
            </a:r>
          </a:p>
          <a:p>
            <a:pPr marL="0" indent="0">
              <a:buNone/>
            </a:pPr>
            <a:r>
              <a:rPr lang="en-GB" sz="1800" dirty="0"/>
              <a:t>	3.3	the </a:t>
            </a:r>
            <a:r>
              <a:rPr lang="en-GB" sz="1800" b="1" dirty="0"/>
              <a:t>complexity</a:t>
            </a:r>
            <a:r>
              <a:rPr lang="en-GB" sz="1800" dirty="0"/>
              <a:t> of the issues</a:t>
            </a:r>
          </a:p>
          <a:p>
            <a:pPr marL="0" indent="0">
              <a:buNone/>
            </a:pPr>
            <a:r>
              <a:rPr lang="en-GB" sz="1800" dirty="0"/>
              <a:t>	3.4	the </a:t>
            </a:r>
            <a:r>
              <a:rPr lang="en-GB" sz="1800" b="1" dirty="0"/>
              <a:t>financial position of each party</a:t>
            </a:r>
          </a:p>
          <a:p>
            <a:pPr marL="0" indent="0">
              <a:buNone/>
            </a:pPr>
            <a:r>
              <a:rPr lang="en-GB" sz="1800" dirty="0"/>
              <a:t>4.	Ensuring that the case is dealt with </a:t>
            </a:r>
            <a:r>
              <a:rPr lang="en-GB" sz="1800" b="1" dirty="0"/>
              <a:t>expeditiously and fairly</a:t>
            </a:r>
            <a:r>
              <a:rPr lang="en-GB" sz="1800" dirty="0"/>
              <a:t>;</a:t>
            </a:r>
          </a:p>
          <a:p>
            <a:pPr marL="0" indent="0">
              <a:buNone/>
            </a:pPr>
            <a:r>
              <a:rPr lang="en-GB" sz="1800" dirty="0"/>
              <a:t>5.	</a:t>
            </a:r>
            <a:r>
              <a:rPr lang="en-GB" sz="1800" b="1" dirty="0"/>
              <a:t>Allocating an appropriate</a:t>
            </a:r>
            <a:r>
              <a:rPr lang="en-GB" sz="1800" dirty="0"/>
              <a:t> share of the court’s resources, while taking into account the need to allocate 	resources to other cases;   and</a:t>
            </a:r>
          </a:p>
          <a:p>
            <a:pPr marL="0" indent="0">
              <a:buNone/>
            </a:pPr>
            <a:r>
              <a:rPr lang="en-GB" sz="1800" dirty="0"/>
              <a:t>6.	Enforcing </a:t>
            </a:r>
            <a:r>
              <a:rPr lang="en-GB" sz="1800" b="1" dirty="0"/>
              <a:t>compliance with rules, PDs and orders</a:t>
            </a:r>
            <a:r>
              <a:rPr lang="en-GB" sz="1800" dirty="0"/>
              <a:t>.</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1583974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35307" y="1140492"/>
            <a:ext cx="9751014" cy="5141645"/>
          </a:xfrm>
        </p:spPr>
        <p:txBody>
          <a:bodyPr>
            <a:normAutofit/>
          </a:bodyPr>
          <a:lstStyle/>
          <a:p>
            <a:pPr marL="0" indent="0">
              <a:buNone/>
            </a:pPr>
            <a:r>
              <a:rPr lang="en-GB" sz="2400" dirty="0"/>
              <a:t>Subsequent provisions </a:t>
            </a:r>
            <a:r>
              <a:rPr lang="en-GB" sz="2400" b="1" dirty="0"/>
              <a:t>then reinforce the importance </a:t>
            </a:r>
            <a:r>
              <a:rPr lang="en-GB" sz="2400" dirty="0"/>
              <a:t>of these aims:</a:t>
            </a:r>
          </a:p>
          <a:p>
            <a:r>
              <a:rPr lang="en-GB" sz="2400" dirty="0"/>
              <a:t>CPR r1.2 the court must give effect to the overriding objective when making procedural decisions; and</a:t>
            </a:r>
          </a:p>
          <a:p>
            <a:r>
              <a:rPr lang="en-GB" sz="2400" dirty="0"/>
              <a:t>CPR r1.3 requires the parties to assist the court in furthering the overriding objective</a:t>
            </a:r>
          </a:p>
          <a:p>
            <a:pPr marL="0" indent="0">
              <a:buNone/>
            </a:pPr>
            <a:r>
              <a:rPr lang="en-GB" sz="2400" dirty="0"/>
              <a:t>The court, when applying the overriding objective, looks carefully at the facts of each case and the conduct of the parties: each case is dealt with individually, ensuring a non-technical, flexible approach, but always in the context of achieving cost-proportionate litigation.</a:t>
            </a:r>
          </a:p>
          <a:p>
            <a:pPr marL="0" indent="0">
              <a:buNone/>
            </a:pPr>
            <a:r>
              <a:rPr lang="en-GB" sz="2400" dirty="0"/>
              <a:t>To give practical effect to the overriding objective, the court must take an </a:t>
            </a:r>
            <a:r>
              <a:rPr lang="en-GB" sz="2400" b="1" dirty="0"/>
              <a:t>active role </a:t>
            </a:r>
            <a:r>
              <a:rPr lang="en-GB" sz="2400" dirty="0"/>
              <a:t>in managing current cases (CPR r1.4)</a:t>
            </a:r>
          </a:p>
        </p:txBody>
      </p:sp>
      <p:sp>
        <p:nvSpPr>
          <p:cNvPr id="5" name="Title 1">
            <a:extLst>
              <a:ext uri="{FF2B5EF4-FFF2-40B4-BE49-F238E27FC236}">
                <a16:creationId xmlns:a16="http://schemas.microsoft.com/office/drawing/2014/main" id="{8427AEE3-D228-62C9-F742-6D7CE11271A6}"/>
              </a:ext>
            </a:extLst>
          </p:cNvPr>
          <p:cNvSpPr txBox="1">
            <a:spLocks/>
          </p:cNvSpPr>
          <p:nvPr/>
        </p:nvSpPr>
        <p:spPr>
          <a:xfrm>
            <a:off x="335307" y="155890"/>
            <a:ext cx="8596668" cy="77945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The Overriding Objective: CPR r 1.1</a:t>
            </a:r>
            <a:endParaRPr lang="en-GB" dirty="0"/>
          </a:p>
        </p:txBody>
      </p:sp>
    </p:spTree>
    <p:extLst>
      <p:ext uri="{BB962C8B-B14F-4D97-AF65-F5344CB8AC3E}">
        <p14:creationId xmlns:p14="http://schemas.microsoft.com/office/powerpoint/2010/main" val="3906616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2" y="284118"/>
            <a:ext cx="9601196" cy="1194140"/>
          </a:xfrm>
        </p:spPr>
        <p:txBody>
          <a:bodyPr/>
          <a:lstStyle/>
          <a:p>
            <a:r>
              <a:rPr lang="en-GB" dirty="0"/>
              <a:t>Case management</a:t>
            </a:r>
          </a:p>
        </p:txBody>
      </p:sp>
      <p:sp>
        <p:nvSpPr>
          <p:cNvPr id="3" name="Content Placeholder 2"/>
          <p:cNvSpPr>
            <a:spLocks noGrp="1"/>
          </p:cNvSpPr>
          <p:nvPr>
            <p:ph idx="1"/>
          </p:nvPr>
        </p:nvSpPr>
        <p:spPr>
          <a:xfrm>
            <a:off x="311200" y="1092114"/>
            <a:ext cx="9601196" cy="5385468"/>
          </a:xfrm>
        </p:spPr>
        <p:txBody>
          <a:bodyPr>
            <a:normAutofit/>
          </a:bodyPr>
          <a:lstStyle/>
          <a:p>
            <a:pPr marL="0" indent="0">
              <a:buNone/>
            </a:pPr>
            <a:r>
              <a:rPr lang="en-GB" sz="2000" dirty="0"/>
              <a:t>Active case management primarily happens in defended cases, </a:t>
            </a:r>
            <a:r>
              <a:rPr lang="en-GB" sz="2000" dirty="0" err="1"/>
              <a:t>i.e</a:t>
            </a:r>
            <a:r>
              <a:rPr lang="en-GB" sz="2000" dirty="0"/>
              <a:t> where the Defendant has been served with proceedings and has filed a defence.  It includes:</a:t>
            </a:r>
          </a:p>
          <a:p>
            <a:r>
              <a:rPr lang="en-GB" sz="2000" dirty="0"/>
              <a:t>Encouraging the parties to co-operate with each other in the conduct of proceedings;</a:t>
            </a:r>
          </a:p>
          <a:p>
            <a:r>
              <a:rPr lang="en-GB" sz="2000" dirty="0"/>
              <a:t>The court identifying the issues at an early stage, and deciding promptly which issues need to be fully investigated and dealt with at trial;</a:t>
            </a:r>
          </a:p>
          <a:p>
            <a:r>
              <a:rPr lang="en-GB" sz="2000" dirty="0"/>
              <a:t>Encouraging the parties to use ADR procedures if appropriate(r1.4(2)(e))</a:t>
            </a:r>
          </a:p>
          <a:p>
            <a:r>
              <a:rPr lang="en-GB" sz="2000" dirty="0"/>
              <a:t>Fixing timetables  and giving directions to ensure that cases progress quickly and efficiently (r1.4(2)(g)); and</a:t>
            </a:r>
          </a:p>
          <a:p>
            <a:r>
              <a:rPr lang="en-GB" sz="2000" dirty="0"/>
              <a:t>Keeping costs under control and taking into account whether the benefits of taking a particular step justify the cost of taking it.</a:t>
            </a:r>
          </a:p>
        </p:txBody>
      </p:sp>
    </p:spTree>
    <p:extLst>
      <p:ext uri="{BB962C8B-B14F-4D97-AF65-F5344CB8AC3E}">
        <p14:creationId xmlns:p14="http://schemas.microsoft.com/office/powerpoint/2010/main" val="701296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947955" y="757945"/>
          <a:ext cx="9915786" cy="2103120"/>
        </p:xfrm>
        <a:graphic>
          <a:graphicData uri="http://schemas.openxmlformats.org/drawingml/2006/table">
            <a:tbl>
              <a:tblPr firstRow="1" bandRow="1">
                <a:tableStyleId>{5C22544A-7EE6-4342-B048-85BDC9FD1C3A}</a:tableStyleId>
              </a:tblPr>
              <a:tblGrid>
                <a:gridCol w="3305262">
                  <a:extLst>
                    <a:ext uri="{9D8B030D-6E8A-4147-A177-3AD203B41FA5}">
                      <a16:colId xmlns:a16="http://schemas.microsoft.com/office/drawing/2014/main" val="20000"/>
                    </a:ext>
                  </a:extLst>
                </a:gridCol>
                <a:gridCol w="3305262">
                  <a:extLst>
                    <a:ext uri="{9D8B030D-6E8A-4147-A177-3AD203B41FA5}">
                      <a16:colId xmlns:a16="http://schemas.microsoft.com/office/drawing/2014/main" val="20001"/>
                    </a:ext>
                  </a:extLst>
                </a:gridCol>
                <a:gridCol w="3305262">
                  <a:extLst>
                    <a:ext uri="{9D8B030D-6E8A-4147-A177-3AD203B41FA5}">
                      <a16:colId xmlns:a16="http://schemas.microsoft.com/office/drawing/2014/main" val="20002"/>
                    </a:ext>
                  </a:extLst>
                </a:gridCol>
              </a:tblGrid>
              <a:tr h="307651">
                <a:tc>
                  <a:txBody>
                    <a:bodyPr/>
                    <a:lstStyle/>
                    <a:p>
                      <a:r>
                        <a:rPr lang="en-GB" dirty="0"/>
                        <a:t>Types of disputes</a:t>
                      </a:r>
                    </a:p>
                  </a:txBody>
                  <a:tcPr/>
                </a:tc>
                <a:tc>
                  <a:txBody>
                    <a:bodyPr/>
                    <a:lstStyle/>
                    <a:p>
                      <a:r>
                        <a:rPr lang="en-GB" dirty="0"/>
                        <a:t>Types of claim</a:t>
                      </a:r>
                    </a:p>
                  </a:txBody>
                  <a:tcPr/>
                </a:tc>
                <a:tc>
                  <a:txBody>
                    <a:bodyPr/>
                    <a:lstStyle/>
                    <a:p>
                      <a:r>
                        <a:rPr lang="en-GB" dirty="0"/>
                        <a:t>Purpose</a:t>
                      </a:r>
                      <a:r>
                        <a:rPr lang="en-GB" baseline="0" dirty="0"/>
                        <a:t> of damages</a:t>
                      </a:r>
                      <a:endParaRPr lang="en-GB" dirty="0"/>
                    </a:p>
                  </a:txBody>
                  <a:tcPr/>
                </a:tc>
                <a:extLst>
                  <a:ext uri="{0D108BD9-81ED-4DB2-BD59-A6C34878D82A}">
                    <a16:rowId xmlns:a16="http://schemas.microsoft.com/office/drawing/2014/main" val="10000"/>
                  </a:ext>
                </a:extLst>
              </a:tr>
              <a:tr h="1430465">
                <a:tc>
                  <a:txBody>
                    <a:bodyPr/>
                    <a:lstStyle/>
                    <a:p>
                      <a:pPr marL="285750" indent="-285750">
                        <a:buFont typeface="Arial" panose="020B0604020202020204" pitchFamily="34" charset="0"/>
                        <a:buChar char="•"/>
                      </a:pPr>
                      <a:r>
                        <a:rPr lang="en-GB" dirty="0"/>
                        <a:t>Goods and services supplied are defective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aseline="0" dirty="0"/>
                        <a:t>Failure to perform the contract e.g. goods are delivered late or not at all</a:t>
                      </a:r>
                      <a:endParaRPr lang="en-GB" dirty="0"/>
                    </a:p>
                  </a:txBody>
                  <a:tcPr/>
                </a:tc>
                <a:tc>
                  <a:txBody>
                    <a:bodyPr/>
                    <a:lstStyle/>
                    <a:p>
                      <a:pPr marL="285750" indent="-285750">
                        <a:buFont typeface="Arial" panose="020B0604020202020204" pitchFamily="34" charset="0"/>
                        <a:buChar char="•"/>
                      </a:pPr>
                      <a:r>
                        <a:rPr lang="en-GB" dirty="0"/>
                        <a:t>Breach of contract</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285750" indent="-285750">
                        <a:buFont typeface="Arial" panose="020B0604020202020204" pitchFamily="34" charset="0"/>
                        <a:buChar char="•"/>
                      </a:pPr>
                      <a:r>
                        <a:rPr lang="en-GB" baseline="0" dirty="0"/>
                        <a:t>Commercial disputes</a:t>
                      </a:r>
                      <a:endParaRPr lang="en-GB" dirty="0"/>
                    </a:p>
                  </a:txBody>
                  <a:tcPr/>
                </a:tc>
                <a:tc>
                  <a:txBody>
                    <a:bodyPr/>
                    <a:lstStyle/>
                    <a:p>
                      <a:r>
                        <a:rPr lang="en-GB" dirty="0"/>
                        <a:t>To put the claimant</a:t>
                      </a:r>
                      <a:r>
                        <a:rPr lang="en-GB" baseline="0" dirty="0"/>
                        <a:t> in the position he would he would have been in had the contract been performed correctly.</a:t>
                      </a:r>
                      <a:endParaRPr lang="en-GB" dirty="0"/>
                    </a:p>
                  </a:txBody>
                  <a:tcPr/>
                </a:tc>
                <a:extLst>
                  <a:ext uri="{0D108BD9-81ED-4DB2-BD59-A6C34878D82A}">
                    <a16:rowId xmlns:a16="http://schemas.microsoft.com/office/drawing/2014/main" val="10001"/>
                  </a:ext>
                </a:extLst>
              </a:tr>
            </a:tbl>
          </a:graphicData>
        </a:graphic>
      </p:graphicFrame>
      <p:graphicFrame>
        <p:nvGraphicFramePr>
          <p:cNvPr id="6" name="Table 5">
            <a:extLst>
              <a:ext uri="{FF2B5EF4-FFF2-40B4-BE49-F238E27FC236}">
                <a16:creationId xmlns:a16="http://schemas.microsoft.com/office/drawing/2014/main" id="{E3D4F1D9-7AC6-755C-236B-C8E4748F580D}"/>
              </a:ext>
            </a:extLst>
          </p:cNvPr>
          <p:cNvGraphicFramePr>
            <a:graphicFrameLocks noGrp="1"/>
          </p:cNvGraphicFramePr>
          <p:nvPr/>
        </p:nvGraphicFramePr>
        <p:xfrm>
          <a:off x="947955" y="2861065"/>
          <a:ext cx="9915786" cy="3388360"/>
        </p:xfrm>
        <a:graphic>
          <a:graphicData uri="http://schemas.openxmlformats.org/drawingml/2006/table">
            <a:tbl>
              <a:tblPr firstRow="1" bandRow="1">
                <a:tableStyleId>{5C22544A-7EE6-4342-B048-85BDC9FD1C3A}</a:tableStyleId>
              </a:tblPr>
              <a:tblGrid>
                <a:gridCol w="3305262">
                  <a:extLst>
                    <a:ext uri="{9D8B030D-6E8A-4147-A177-3AD203B41FA5}">
                      <a16:colId xmlns:a16="http://schemas.microsoft.com/office/drawing/2014/main" val="20000"/>
                    </a:ext>
                  </a:extLst>
                </a:gridCol>
                <a:gridCol w="3305262">
                  <a:extLst>
                    <a:ext uri="{9D8B030D-6E8A-4147-A177-3AD203B41FA5}">
                      <a16:colId xmlns:a16="http://schemas.microsoft.com/office/drawing/2014/main" val="20001"/>
                    </a:ext>
                  </a:extLst>
                </a:gridCol>
                <a:gridCol w="3305262">
                  <a:extLst>
                    <a:ext uri="{9D8B030D-6E8A-4147-A177-3AD203B41FA5}">
                      <a16:colId xmlns:a16="http://schemas.microsoft.com/office/drawing/2014/main" val="20002"/>
                    </a:ext>
                  </a:extLst>
                </a:gridCol>
              </a:tblGrid>
              <a:tr h="370840">
                <a:tc>
                  <a:txBody>
                    <a:bodyPr/>
                    <a:lstStyle/>
                    <a:p>
                      <a:r>
                        <a:rPr lang="en-GB" dirty="0"/>
                        <a:t>Types</a:t>
                      </a:r>
                      <a:r>
                        <a:rPr lang="en-GB" baseline="0" dirty="0"/>
                        <a:t> of dispute</a:t>
                      </a:r>
                      <a:endParaRPr lang="en-GB" dirty="0"/>
                    </a:p>
                  </a:txBody>
                  <a:tcPr/>
                </a:tc>
                <a:tc>
                  <a:txBody>
                    <a:bodyPr/>
                    <a:lstStyle/>
                    <a:p>
                      <a:r>
                        <a:rPr lang="en-GB" dirty="0"/>
                        <a:t>Types of claim</a:t>
                      </a:r>
                    </a:p>
                  </a:txBody>
                  <a:tcPr/>
                </a:tc>
                <a:tc>
                  <a:txBody>
                    <a:bodyPr/>
                    <a:lstStyle/>
                    <a:p>
                      <a:r>
                        <a:rPr lang="en-GB" dirty="0"/>
                        <a:t>Purpose of damages</a:t>
                      </a:r>
                    </a:p>
                  </a:txBody>
                  <a:tcPr/>
                </a:tc>
                <a:extLst>
                  <a:ext uri="{0D108BD9-81ED-4DB2-BD59-A6C34878D82A}">
                    <a16:rowId xmlns:a16="http://schemas.microsoft.com/office/drawing/2014/main" val="10000"/>
                  </a:ext>
                </a:extLst>
              </a:tr>
              <a:tr h="370840">
                <a:tc>
                  <a:txBody>
                    <a:bodyPr/>
                    <a:lstStyle/>
                    <a:p>
                      <a:pPr marL="285750" indent="-285750">
                        <a:buFont typeface="Arial" panose="020B0604020202020204" pitchFamily="34" charset="0"/>
                        <a:buChar char="•"/>
                      </a:pPr>
                      <a:r>
                        <a:rPr lang="en-GB" sz="1600" dirty="0"/>
                        <a:t>RTA’s</a:t>
                      </a:r>
                    </a:p>
                    <a:p>
                      <a:pPr marL="285750" indent="-285750">
                        <a:buFont typeface="Arial" panose="020B0604020202020204" pitchFamily="34" charset="0"/>
                        <a:buChar char="•"/>
                      </a:pPr>
                      <a:r>
                        <a:rPr lang="en-GB" sz="1600" dirty="0"/>
                        <a:t>Trips</a:t>
                      </a:r>
                      <a:r>
                        <a:rPr lang="en-GB" sz="1600" baseline="0" dirty="0"/>
                        <a:t> and slips on the highway or private property</a:t>
                      </a:r>
                    </a:p>
                    <a:p>
                      <a:pPr marL="285750" indent="-285750">
                        <a:buFont typeface="Arial" panose="020B0604020202020204" pitchFamily="34" charset="0"/>
                        <a:buChar char="•"/>
                      </a:pPr>
                      <a:r>
                        <a:rPr lang="en-GB" sz="1600" baseline="0" dirty="0"/>
                        <a:t>Accidents at work</a:t>
                      </a:r>
                    </a:p>
                    <a:p>
                      <a:pPr marL="285750" indent="-285750">
                        <a:buFont typeface="Arial" panose="020B0604020202020204" pitchFamily="34" charset="0"/>
                        <a:buChar char="•"/>
                      </a:pPr>
                      <a:r>
                        <a:rPr lang="en-GB" sz="1600" baseline="0" dirty="0"/>
                        <a:t>Mistakes made by medical or other professionals</a:t>
                      </a:r>
                    </a:p>
                    <a:p>
                      <a:pPr marL="285750" indent="-285750">
                        <a:buFont typeface="Arial" panose="020B0604020202020204" pitchFamily="34" charset="0"/>
                        <a:buChar char="•"/>
                      </a:pPr>
                      <a:endParaRPr lang="en-GB" sz="1600" baseline="0" dirty="0"/>
                    </a:p>
                    <a:p>
                      <a:pPr marL="285750" indent="-285750">
                        <a:buFont typeface="Arial" panose="020B0604020202020204" pitchFamily="34" charset="0"/>
                        <a:buChar char="•"/>
                      </a:pPr>
                      <a:r>
                        <a:rPr lang="en-GB" sz="1600" baseline="0" dirty="0"/>
                        <a:t>Noise</a:t>
                      </a:r>
                    </a:p>
                    <a:p>
                      <a:pPr marL="285750" indent="-285750">
                        <a:buFont typeface="Arial" panose="020B0604020202020204" pitchFamily="34" charset="0"/>
                        <a:buChar char="•"/>
                      </a:pPr>
                      <a:r>
                        <a:rPr lang="en-GB" sz="1600" baseline="0" dirty="0"/>
                        <a:t>Tree roots encroaching</a:t>
                      </a:r>
                    </a:p>
                    <a:p>
                      <a:pPr marL="285750" indent="-285750">
                        <a:buFont typeface="Arial" panose="020B0604020202020204" pitchFamily="34" charset="0"/>
                        <a:buChar char="•"/>
                      </a:pPr>
                      <a:r>
                        <a:rPr lang="en-GB" sz="1600" baseline="0" dirty="0"/>
                        <a:t>Escape of water onto another’s property.</a:t>
                      </a:r>
                      <a:endParaRPr lang="en-GB" sz="1600" dirty="0"/>
                    </a:p>
                  </a:txBody>
                  <a:tcPr/>
                </a:tc>
                <a:tc>
                  <a:txBody>
                    <a:bodyPr/>
                    <a:lstStyle/>
                    <a:p>
                      <a:pPr marL="285750" indent="-285750">
                        <a:buFont typeface="Arial" panose="020B0604020202020204" pitchFamily="34" charset="0"/>
                        <a:buChar char="•"/>
                      </a:pPr>
                      <a:r>
                        <a:rPr lang="en-GB" sz="1600" dirty="0"/>
                        <a:t>Negligence</a:t>
                      </a:r>
                    </a:p>
                    <a:p>
                      <a:pPr marL="0" indent="0">
                        <a:buFont typeface="Arial" panose="020B0604020202020204" pitchFamily="34" charset="0"/>
                        <a:buNone/>
                      </a:pPr>
                      <a:endParaRPr lang="en-GB" sz="1600" dirty="0"/>
                    </a:p>
                    <a:p>
                      <a:pPr marL="0" indent="0">
                        <a:buFont typeface="Arial" panose="020B0604020202020204" pitchFamily="34" charset="0"/>
                        <a:buNone/>
                      </a:pPr>
                      <a:r>
                        <a:rPr lang="en-GB" sz="1600" dirty="0"/>
                        <a:t>A duty of care is owed by 1 party</a:t>
                      </a:r>
                      <a:r>
                        <a:rPr lang="en-GB" sz="1600" baseline="0" dirty="0"/>
                        <a:t> to another, the duty is breached and this causes the other party to suffer loss (financial or otherwise).</a:t>
                      </a:r>
                    </a:p>
                    <a:p>
                      <a:pPr marL="0" indent="0">
                        <a:buFont typeface="Arial" panose="020B0604020202020204" pitchFamily="34" charset="0"/>
                        <a:buNone/>
                      </a:pPr>
                      <a:endParaRPr lang="en-GB" sz="1600" baseline="0" dirty="0"/>
                    </a:p>
                    <a:p>
                      <a:pPr marL="285750" indent="-285750">
                        <a:buFont typeface="Arial" panose="020B0604020202020204" pitchFamily="34" charset="0"/>
                        <a:buChar char="•"/>
                      </a:pPr>
                      <a:r>
                        <a:rPr lang="en-GB" sz="1600" baseline="0" dirty="0"/>
                        <a:t>Nuisance</a:t>
                      </a:r>
                    </a:p>
                    <a:p>
                      <a:pPr marL="285750" indent="-285750">
                        <a:buFont typeface="Arial" panose="020B0604020202020204" pitchFamily="34" charset="0"/>
                        <a:buChar char="•"/>
                      </a:pPr>
                      <a:r>
                        <a:rPr lang="en-GB" sz="1600" baseline="0" dirty="0"/>
                        <a:t>Where use or enjoyment of land is repeatedly interfered with by another landowner</a:t>
                      </a:r>
                      <a:endParaRPr lang="en-GB" sz="1600" dirty="0"/>
                    </a:p>
                  </a:txBody>
                  <a:tcPr/>
                </a:tc>
                <a:tc>
                  <a:txBody>
                    <a:bodyPr/>
                    <a:lstStyle/>
                    <a:p>
                      <a:r>
                        <a:rPr lang="en-GB" sz="1600" dirty="0"/>
                        <a:t>To put the claimant in the position he would have been in had the negligent</a:t>
                      </a:r>
                      <a:r>
                        <a:rPr lang="en-GB" sz="1600" baseline="0" dirty="0"/>
                        <a:t> act not occurred.</a:t>
                      </a:r>
                    </a:p>
                    <a:p>
                      <a:endParaRPr lang="en-GB" sz="1600" baseline="0" dirty="0"/>
                    </a:p>
                    <a:p>
                      <a:endParaRPr lang="en-GB" sz="1600" baseline="0" dirty="0"/>
                    </a:p>
                    <a:p>
                      <a:endParaRPr lang="en-GB" sz="1600" baseline="0" dirty="0"/>
                    </a:p>
                    <a:p>
                      <a:endParaRPr lang="en-GB" sz="1600" baseline="0" dirty="0"/>
                    </a:p>
                    <a:p>
                      <a:endParaRPr lang="en-GB" sz="1600" baseline="0" dirty="0"/>
                    </a:p>
                    <a:p>
                      <a:r>
                        <a:rPr lang="en-GB" sz="1600" baseline="0" dirty="0"/>
                        <a:t>To put the claimant in the position he would have been in had nuisance not occurred.</a:t>
                      </a:r>
                      <a:endParaRPr lang="en-GB" sz="16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9463427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83909" y="271778"/>
            <a:ext cx="9601200" cy="1057275"/>
          </a:xfrm>
        </p:spPr>
        <p:txBody>
          <a:bodyPr/>
          <a:lstStyle/>
          <a:p>
            <a:r>
              <a:rPr lang="en-GB" dirty="0"/>
              <a:t>Reform</a:t>
            </a:r>
          </a:p>
        </p:txBody>
      </p:sp>
      <p:sp>
        <p:nvSpPr>
          <p:cNvPr id="3" name="Content Placeholder 2"/>
          <p:cNvSpPr>
            <a:spLocks noGrp="1"/>
          </p:cNvSpPr>
          <p:nvPr>
            <p:ph idx="4294967295"/>
          </p:nvPr>
        </p:nvSpPr>
        <p:spPr>
          <a:xfrm>
            <a:off x="160543" y="1090916"/>
            <a:ext cx="9325484" cy="3762375"/>
          </a:xfrm>
        </p:spPr>
        <p:txBody>
          <a:bodyPr>
            <a:noAutofit/>
          </a:bodyPr>
          <a:lstStyle/>
          <a:p>
            <a:r>
              <a:rPr lang="en-GB" sz="2000" dirty="0"/>
              <a:t>The biggest reforms to Civil Litigation came in the form of Jackson LJ in 2010, commonly referred to as the ‘Jackson Reforms’. Review of Civil Litigation Costs: Final Report. This created the Claims Portal for RTA motor personal injury claims valued between £1,000 and £10,000.</a:t>
            </a:r>
          </a:p>
          <a:p>
            <a:r>
              <a:rPr lang="en-GB" sz="2000" dirty="0"/>
              <a:t>Jackson LJ’s reforms created the single biggest shake up of costs.  </a:t>
            </a:r>
          </a:p>
          <a:p>
            <a:r>
              <a:rPr lang="en-GB" sz="2000" dirty="0"/>
              <a:t>The legislation introducing many of Jackson's LJ’s suggestions, the ‘Legal Aid, Sentencing and Punishment of Offenders Act 2012’, was passed in May 2012. This is commonly referred to as ‘LASPO’ or ‘LASPOA’ </a:t>
            </a:r>
          </a:p>
          <a:p>
            <a:r>
              <a:rPr lang="en-GB" sz="2000" dirty="0"/>
              <a:t>On 31 July 2013 there was an extension of the Claims Portal to include RTA claims and EL and PL claims between £1,000 and £25,000</a:t>
            </a:r>
          </a:p>
          <a:p>
            <a:r>
              <a:rPr lang="en-GB" sz="2000" dirty="0"/>
              <a:t>In July 2016, LJ Briggs published his </a:t>
            </a:r>
            <a:r>
              <a:rPr lang="en-GB" sz="2000" i="1" dirty="0"/>
              <a:t>Civil Courts Structure Review (CCSR): Final Report, </a:t>
            </a:r>
            <a:r>
              <a:rPr lang="en-GB" sz="2000" dirty="0"/>
              <a:t>detailing proposed future reforms.  He concluded that there were a number of weaknesses of the court service, primarily, the lack of adequate access to justice for individuals and small businesses due to the excessive costs and associated risks of litigation.</a:t>
            </a:r>
          </a:p>
        </p:txBody>
      </p:sp>
    </p:spTree>
    <p:extLst>
      <p:ext uri="{BB962C8B-B14F-4D97-AF65-F5344CB8AC3E}">
        <p14:creationId xmlns:p14="http://schemas.microsoft.com/office/powerpoint/2010/main" val="1202792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534283-81C6-5A36-6D9D-D55A76417F64}"/>
              </a:ext>
            </a:extLst>
          </p:cNvPr>
          <p:cNvSpPr>
            <a:spLocks noGrp="1"/>
          </p:cNvSpPr>
          <p:nvPr>
            <p:ph type="title"/>
          </p:nvPr>
        </p:nvSpPr>
        <p:spPr>
          <a:xfrm>
            <a:off x="650626" y="176127"/>
            <a:ext cx="5834249" cy="993592"/>
          </a:xfrm>
        </p:spPr>
        <p:txBody>
          <a:bodyPr>
            <a:normAutofit/>
          </a:bodyPr>
          <a:lstStyle/>
          <a:p>
            <a:r>
              <a:rPr lang="en-GB" sz="3600" dirty="0"/>
              <a:t>Reforms continued…</a:t>
            </a:r>
          </a:p>
        </p:txBody>
      </p:sp>
      <p:sp>
        <p:nvSpPr>
          <p:cNvPr id="11" name="Text Placeholder 10">
            <a:extLst>
              <a:ext uri="{FF2B5EF4-FFF2-40B4-BE49-F238E27FC236}">
                <a16:creationId xmlns:a16="http://schemas.microsoft.com/office/drawing/2014/main" id="{DB65236F-DE1E-1CE7-5FDE-46E16E363A5D}"/>
              </a:ext>
            </a:extLst>
          </p:cNvPr>
          <p:cNvSpPr>
            <a:spLocks noGrp="1"/>
          </p:cNvSpPr>
          <p:nvPr>
            <p:ph type="body" sz="half" idx="2"/>
          </p:nvPr>
        </p:nvSpPr>
        <p:spPr>
          <a:xfrm>
            <a:off x="387979" y="1327637"/>
            <a:ext cx="9642500" cy="5212765"/>
          </a:xfrm>
        </p:spPr>
        <p:txBody>
          <a:bodyPr>
            <a:normAutofit lnSpcReduction="10000"/>
          </a:bodyPr>
          <a:lstStyle/>
          <a:p>
            <a:pPr marL="285750" indent="-285750" algn="l">
              <a:buFont typeface="Arial" panose="020B0604020202020204" pitchFamily="34" charset="0"/>
              <a:buChar char="•"/>
            </a:pPr>
            <a:r>
              <a:rPr lang="en-GB" sz="2000" dirty="0"/>
              <a:t>On the 31 Jul 2017, the online county court pilot commenced for money claims, up to £10,000.</a:t>
            </a:r>
          </a:p>
          <a:p>
            <a:pPr marL="285750" indent="-285750" algn="l">
              <a:buFont typeface="Arial" panose="020B0604020202020204" pitchFamily="34" charset="0"/>
              <a:buChar char="•"/>
            </a:pPr>
            <a:r>
              <a:rPr lang="en-GB" sz="2000" dirty="0"/>
              <a:t>On the 12 Sep 2017, the county court online pilot for money claims was introduced for claims up to £25,000.</a:t>
            </a:r>
          </a:p>
          <a:p>
            <a:pPr marL="285750" indent="-285750" algn="l">
              <a:buFont typeface="Arial" panose="020B0604020202020204" pitchFamily="34" charset="0"/>
              <a:buChar char="•"/>
            </a:pPr>
            <a:r>
              <a:rPr lang="en-GB" sz="2000" dirty="0"/>
              <a:t>20 December 2018 - The Civil Liability Act 2018 - this made important changes to the personal injury compensation system in England and Wales. The general aim was to reduce the number and cost of compensation for claims for whiplash injuries arising from RTA’s. </a:t>
            </a:r>
          </a:p>
          <a:p>
            <a:pPr marL="285750" indent="-285750" algn="l">
              <a:buFont typeface="Arial" panose="020B0604020202020204" pitchFamily="34" charset="0"/>
              <a:buChar char="•"/>
            </a:pPr>
            <a:r>
              <a:rPr lang="en-GB" sz="2000" dirty="0"/>
              <a:t>The Civil Liability Act 2018 received royal assent on the 31 May 2021, implementing whiplash reforms and the Official Injury Claim portal was introduced. </a:t>
            </a:r>
          </a:p>
          <a:p>
            <a:pPr marL="285750" indent="-285750" algn="l">
              <a:buFont typeface="Arial" panose="020B0604020202020204" pitchFamily="34" charset="0"/>
              <a:buChar char="•"/>
            </a:pPr>
            <a:r>
              <a:rPr lang="en-GB" sz="2000" dirty="0"/>
              <a:t>Damages claims portal becomes mandatory for all claimant solicitors with any claim for damages in the County Court</a:t>
            </a:r>
          </a:p>
          <a:p>
            <a:pPr marL="285750" indent="-285750" algn="l">
              <a:buFont typeface="Arial" panose="020B0604020202020204" pitchFamily="34" charset="0"/>
              <a:buChar char="•"/>
            </a:pPr>
            <a:r>
              <a:rPr lang="en-GB" sz="2000" dirty="0"/>
              <a:t>On the 04 April 2022, the Small claims limit increased from £1,000 to £1,500 for personal injury arising out of EL and PL claims. </a:t>
            </a:r>
          </a:p>
          <a:p>
            <a:pPr marL="285750" indent="-285750" algn="l">
              <a:buFont typeface="Arial" panose="020B0604020202020204" pitchFamily="34" charset="0"/>
              <a:buChar char="•"/>
            </a:pPr>
            <a:endParaRPr lang="en-GB" sz="2000" dirty="0"/>
          </a:p>
          <a:p>
            <a:pPr marL="285750" indent="-285750" algn="l">
              <a:buFont typeface="Arial" panose="020B0604020202020204" pitchFamily="34" charset="0"/>
              <a:buChar char="•"/>
            </a:pPr>
            <a:endParaRPr lang="en-GB" sz="2000" dirty="0"/>
          </a:p>
          <a:p>
            <a:pPr marL="742950" lvl="1" indent="-285750">
              <a:buFont typeface="Arial" panose="020B0604020202020204" pitchFamily="34" charset="0"/>
              <a:buChar char="•"/>
            </a:pPr>
            <a:endParaRPr lang="en-GB" sz="2000" dirty="0"/>
          </a:p>
          <a:p>
            <a:pPr marL="742950" lvl="1" indent="-285750">
              <a:buFont typeface="Arial" panose="020B0604020202020204" pitchFamily="34" charset="0"/>
              <a:buChar char="•"/>
            </a:pPr>
            <a:endParaRPr lang="en-GB" sz="2000"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p:txBody>
      </p:sp>
    </p:spTree>
    <p:extLst>
      <p:ext uri="{BB962C8B-B14F-4D97-AF65-F5344CB8AC3E}">
        <p14:creationId xmlns:p14="http://schemas.microsoft.com/office/powerpoint/2010/main" val="35671242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605" y="156238"/>
            <a:ext cx="8596668" cy="660400"/>
          </a:xfrm>
        </p:spPr>
        <p:txBody>
          <a:bodyPr/>
          <a:lstStyle/>
          <a:p>
            <a:r>
              <a:rPr lang="en-GB" dirty="0"/>
              <a:t>Summary…. so far</a:t>
            </a:r>
          </a:p>
        </p:txBody>
      </p:sp>
      <p:sp>
        <p:nvSpPr>
          <p:cNvPr id="3" name="Content Placeholder 2"/>
          <p:cNvSpPr>
            <a:spLocks noGrp="1"/>
          </p:cNvSpPr>
          <p:nvPr>
            <p:ph idx="1"/>
          </p:nvPr>
        </p:nvSpPr>
        <p:spPr>
          <a:xfrm>
            <a:off x="314366" y="880602"/>
            <a:ext cx="9473740" cy="5331734"/>
          </a:xfrm>
        </p:spPr>
        <p:txBody>
          <a:bodyPr>
            <a:normAutofit lnSpcReduction="10000"/>
          </a:bodyPr>
          <a:lstStyle/>
          <a:p>
            <a:r>
              <a:rPr lang="en-GB" sz="2000" dirty="0"/>
              <a:t>Main 3 stages of litigation are;</a:t>
            </a:r>
          </a:p>
          <a:p>
            <a:pPr lvl="1"/>
            <a:r>
              <a:rPr lang="en-GB" sz="2000" dirty="0"/>
              <a:t> the pre-action stage, from issue of proceedings to judgment and steps taken after judgment.</a:t>
            </a:r>
          </a:p>
          <a:p>
            <a:r>
              <a:rPr lang="en-GB" sz="2000" dirty="0"/>
              <a:t>Main civil courts are the County Court and High Court</a:t>
            </a:r>
          </a:p>
          <a:p>
            <a:r>
              <a:rPr lang="en-GB" sz="2000" dirty="0"/>
              <a:t>CPR governs the procedure in both County Court and the High Court.  They are subject to regular updates.  CPR are divided into Parts and each Part has an accompanying PD.</a:t>
            </a:r>
          </a:p>
          <a:p>
            <a:r>
              <a:rPr lang="en-GB" sz="2000" dirty="0"/>
              <a:t>Overriding objective of CPR is to enable the court to deal with cases justly and at proportionate cost. Civil litigation is vast in scope since it deals with nearly all disputes between individuals and companies.</a:t>
            </a:r>
          </a:p>
          <a:p>
            <a:r>
              <a:rPr lang="en-GB" sz="2000" dirty="0"/>
              <a:t>Major reforms:</a:t>
            </a:r>
          </a:p>
          <a:p>
            <a:pPr lvl="1"/>
            <a:r>
              <a:rPr lang="en-GB" sz="2000" dirty="0"/>
              <a:t>Jackson LJ</a:t>
            </a:r>
          </a:p>
          <a:p>
            <a:pPr lvl="1"/>
            <a:r>
              <a:rPr lang="en-GB" sz="2000" dirty="0"/>
              <a:t>Briggs LJ</a:t>
            </a:r>
          </a:p>
          <a:p>
            <a:pPr lvl="1"/>
            <a:r>
              <a:rPr lang="en-GB" sz="2000" dirty="0"/>
              <a:t>Civil Liability Act 2018</a:t>
            </a:r>
          </a:p>
          <a:p>
            <a:pPr marL="0" indent="0">
              <a:buNone/>
            </a:pPr>
            <a:endParaRPr lang="en-GB" dirty="0"/>
          </a:p>
        </p:txBody>
      </p:sp>
    </p:spTree>
    <p:extLst>
      <p:ext uri="{BB962C8B-B14F-4D97-AF65-F5344CB8AC3E}">
        <p14:creationId xmlns:p14="http://schemas.microsoft.com/office/powerpoint/2010/main" val="29597738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E1A85-AAB0-E3AB-01B2-909CDB08F25A}"/>
              </a:ext>
            </a:extLst>
          </p:cNvPr>
          <p:cNvSpPr txBox="1">
            <a:spLocks noGrp="1"/>
          </p:cNvSpPr>
          <p:nvPr>
            <p:ph type="title"/>
          </p:nvPr>
        </p:nvSpPr>
        <p:spPr/>
        <p:txBody>
          <a:bodyPr/>
          <a:lstStyle/>
          <a:p>
            <a:pPr lvl="0"/>
            <a:r>
              <a:rPr lang="en-GB" dirty="0"/>
              <a:t>Early considerations…..</a:t>
            </a:r>
          </a:p>
        </p:txBody>
      </p:sp>
      <p:sp>
        <p:nvSpPr>
          <p:cNvPr id="3" name="Content Placeholder 2">
            <a:extLst>
              <a:ext uri="{FF2B5EF4-FFF2-40B4-BE49-F238E27FC236}">
                <a16:creationId xmlns:a16="http://schemas.microsoft.com/office/drawing/2014/main" id="{7A7B99EF-8DBF-09D3-58CA-6DF4FA51DC57}"/>
              </a:ext>
            </a:extLst>
          </p:cNvPr>
          <p:cNvSpPr txBox="1">
            <a:spLocks noGrp="1"/>
          </p:cNvSpPr>
          <p:nvPr>
            <p:ph idx="1"/>
          </p:nvPr>
        </p:nvSpPr>
        <p:spPr>
          <a:xfrm>
            <a:off x="630740" y="1385970"/>
            <a:ext cx="9168867" cy="3880773"/>
          </a:xfrm>
        </p:spPr>
        <p:txBody>
          <a:bodyPr>
            <a:noAutofit/>
          </a:bodyPr>
          <a:lstStyle/>
          <a:p>
            <a:pPr marL="0" lvl="0" indent="0">
              <a:buNone/>
            </a:pPr>
            <a:r>
              <a:rPr lang="en-GB" sz="2800" dirty="0"/>
              <a:t>Only a small percentage of cases go to trial.  If a case has no real prospect of succeeding, a client will not thank his solicitor for pursuing it.  Lawyers too must be aware of commercial considerations, after all they are businesses.  Thus, before starting a claim certain questions must be answered:-</a:t>
            </a:r>
          </a:p>
          <a:p>
            <a:pPr lvl="0"/>
            <a:r>
              <a:rPr lang="en-GB" sz="2800" dirty="0"/>
              <a:t>Can the claim be brought at all?</a:t>
            </a:r>
          </a:p>
          <a:p>
            <a:pPr lvl="0"/>
            <a:r>
              <a:rPr lang="en-GB" sz="2800" dirty="0"/>
              <a:t>Who are the parties and is the defendant worth suing?</a:t>
            </a:r>
          </a:p>
          <a:p>
            <a:pPr lvl="0"/>
            <a:r>
              <a:rPr lang="en-GB" sz="2800" dirty="0"/>
              <a:t>How will the case be funded?</a:t>
            </a:r>
          </a:p>
        </p:txBody>
      </p:sp>
    </p:spTree>
  </p:cSld>
  <p:clrMapOvr>
    <a:masterClrMapping/>
  </p:clrMapOvr>
  <mc:AlternateContent xmlns:mc="http://schemas.openxmlformats.org/markup-compatibility/2006" xmlns:p14="http://schemas.microsoft.com/office/powerpoint/2010/main">
    <mc:Choice Requires="p14">
      <p:transition spd="slow" p14:dur="2000" advTm="41382"/>
    </mc:Choice>
    <mc:Fallback xmlns="">
      <p:transition spd="slow" advTm="41382"/>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BF611-C68D-B67B-72D3-BF59942E3978}"/>
              </a:ext>
            </a:extLst>
          </p:cNvPr>
          <p:cNvSpPr>
            <a:spLocks noGrp="1"/>
          </p:cNvSpPr>
          <p:nvPr>
            <p:ph type="title"/>
          </p:nvPr>
        </p:nvSpPr>
        <p:spPr/>
        <p:txBody>
          <a:bodyPr/>
          <a:lstStyle/>
          <a:p>
            <a:r>
              <a:rPr lang="en-GB" dirty="0"/>
              <a:t>Causes of action (… facts give a person the right to seek a legal remedy)</a:t>
            </a:r>
          </a:p>
        </p:txBody>
      </p:sp>
      <p:sp>
        <p:nvSpPr>
          <p:cNvPr id="3" name="Content Placeholder 2">
            <a:extLst>
              <a:ext uri="{FF2B5EF4-FFF2-40B4-BE49-F238E27FC236}">
                <a16:creationId xmlns:a16="http://schemas.microsoft.com/office/drawing/2014/main" id="{8A07A8AA-2A48-C3A3-3BD0-040A729B6082}"/>
              </a:ext>
            </a:extLst>
          </p:cNvPr>
          <p:cNvSpPr>
            <a:spLocks noGrp="1"/>
          </p:cNvSpPr>
          <p:nvPr>
            <p:ph idx="1"/>
          </p:nvPr>
        </p:nvSpPr>
        <p:spPr/>
        <p:txBody>
          <a:bodyPr/>
          <a:lstStyle/>
          <a:p>
            <a:r>
              <a:rPr lang="en-GB" dirty="0"/>
              <a:t>There must be a </a:t>
            </a:r>
            <a:r>
              <a:rPr lang="en-GB" dirty="0" err="1"/>
              <a:t>‘cause</a:t>
            </a:r>
            <a:r>
              <a:rPr lang="en-GB" dirty="0"/>
              <a:t> of action’ before a claim can be brought and succeed</a:t>
            </a:r>
          </a:p>
          <a:p>
            <a:r>
              <a:rPr lang="en-GB" dirty="0"/>
              <a:t>A breach of a contract would give rise to a cause of action in Contract</a:t>
            </a:r>
          </a:p>
          <a:p>
            <a:r>
              <a:rPr lang="en-GB" dirty="0"/>
              <a:t>A personal injury as a result of negligence would give rise to a cause of action in Tort.</a:t>
            </a:r>
          </a:p>
          <a:p>
            <a:r>
              <a:rPr lang="en-GB" dirty="0"/>
              <a:t>Some incidents or series of events may give rise to multiple causes of action</a:t>
            </a:r>
          </a:p>
          <a:p>
            <a:r>
              <a:rPr lang="en-GB" dirty="0"/>
              <a:t>In the early stages of dealing with a client, the advisor must:</a:t>
            </a:r>
          </a:p>
          <a:p>
            <a:pPr lvl="1"/>
            <a:r>
              <a:rPr lang="en-GB" dirty="0"/>
              <a:t>Identify whether there is a cause of action</a:t>
            </a:r>
          </a:p>
          <a:p>
            <a:pPr lvl="1"/>
            <a:r>
              <a:rPr lang="en-GB" dirty="0"/>
              <a:t>Identify whether there is more than one cause of action</a:t>
            </a:r>
          </a:p>
          <a:p>
            <a:pPr lvl="1"/>
            <a:r>
              <a:rPr lang="en-GB" dirty="0" err="1"/>
              <a:t>Idenitfy</a:t>
            </a:r>
            <a:r>
              <a:rPr lang="en-GB" dirty="0"/>
              <a:t> in respect of each cause of action whether there is an issue re limitation periods.</a:t>
            </a:r>
          </a:p>
        </p:txBody>
      </p:sp>
    </p:spTree>
    <p:extLst>
      <p:ext uri="{BB962C8B-B14F-4D97-AF65-F5344CB8AC3E}">
        <p14:creationId xmlns:p14="http://schemas.microsoft.com/office/powerpoint/2010/main" val="20177664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2D02E-52A7-3195-EB38-22E34EACD362}"/>
              </a:ext>
            </a:extLst>
          </p:cNvPr>
          <p:cNvSpPr txBox="1">
            <a:spLocks noGrp="1"/>
          </p:cNvSpPr>
          <p:nvPr>
            <p:ph type="title"/>
          </p:nvPr>
        </p:nvSpPr>
        <p:spPr>
          <a:xfrm>
            <a:off x="589971" y="235512"/>
            <a:ext cx="8596668" cy="1320800"/>
          </a:xfrm>
        </p:spPr>
        <p:txBody>
          <a:bodyPr/>
          <a:lstStyle/>
          <a:p>
            <a:pPr lvl="0"/>
            <a:r>
              <a:rPr lang="en-GB" dirty="0"/>
              <a:t>Limitation</a:t>
            </a:r>
          </a:p>
        </p:txBody>
      </p:sp>
      <p:sp>
        <p:nvSpPr>
          <p:cNvPr id="3" name="Content Placeholder 2">
            <a:extLst>
              <a:ext uri="{FF2B5EF4-FFF2-40B4-BE49-F238E27FC236}">
                <a16:creationId xmlns:a16="http://schemas.microsoft.com/office/drawing/2014/main" id="{1EB9FBFE-AF2C-6490-93AB-AE5584926E5B}"/>
              </a:ext>
            </a:extLst>
          </p:cNvPr>
          <p:cNvSpPr txBox="1">
            <a:spLocks noGrp="1"/>
          </p:cNvSpPr>
          <p:nvPr>
            <p:ph idx="1"/>
          </p:nvPr>
        </p:nvSpPr>
        <p:spPr>
          <a:xfrm>
            <a:off x="492205" y="1087360"/>
            <a:ext cx="8596668" cy="5261682"/>
          </a:xfrm>
        </p:spPr>
        <p:txBody>
          <a:bodyPr>
            <a:normAutofit/>
          </a:bodyPr>
          <a:lstStyle/>
          <a:p>
            <a:r>
              <a:rPr lang="en-GB" sz="2000" dirty="0"/>
              <a:t>Case must not be  “time-barred” : Claimant ( C) can’t have left it too late to bring a claim –known as </a:t>
            </a:r>
            <a:r>
              <a:rPr lang="en-GB" sz="2000" b="1" dirty="0"/>
              <a:t>limitation.</a:t>
            </a:r>
          </a:p>
          <a:p>
            <a:r>
              <a:rPr lang="en-GB" sz="2000" dirty="0"/>
              <a:t>The </a:t>
            </a:r>
            <a:r>
              <a:rPr lang="en-GB" sz="2000" b="1" dirty="0"/>
              <a:t>Limitation Act 1980 (LA1980) </a:t>
            </a:r>
            <a:r>
              <a:rPr lang="en-GB" sz="2000" dirty="0"/>
              <a:t>sets strict time limits relating to the time between the cause of action (</a:t>
            </a:r>
            <a:r>
              <a:rPr lang="en-GB" sz="2000" dirty="0" err="1"/>
              <a:t>eg</a:t>
            </a:r>
            <a:r>
              <a:rPr lang="en-GB" sz="2000" dirty="0"/>
              <a:t> the date the faulty goods were sold in a contract claim) and the commencement of the litigation relating to that event.  </a:t>
            </a:r>
          </a:p>
          <a:p>
            <a:r>
              <a:rPr lang="en-GB" sz="2000" dirty="0"/>
              <a:t>This is known as the </a:t>
            </a:r>
            <a:r>
              <a:rPr lang="en-GB" sz="2000" b="1" dirty="0"/>
              <a:t>limitation period.</a:t>
            </a:r>
          </a:p>
          <a:p>
            <a:r>
              <a:rPr lang="en-GB" sz="2000" b="1" dirty="0"/>
              <a:t>Purpose of limitation periods: </a:t>
            </a:r>
            <a:r>
              <a:rPr lang="en-GB" sz="2000" dirty="0"/>
              <a:t>prevents a potential defendant from remaining under a constant threat of litigation for events that happened years ago and recognises the difficulties involved with bringing claims with the passage of time such as witnesses being unable to remember exactly what happened, or documentation being less readily available etc.</a:t>
            </a:r>
          </a:p>
          <a:p>
            <a:endParaRPr lang="en-GB" dirty="0"/>
          </a:p>
          <a:p>
            <a:pPr marL="0" lvl="0" indent="0">
              <a:buNone/>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advTm="45131"/>
    </mc:Choice>
    <mc:Fallback xmlns="">
      <p:transition spd="slow" advTm="45131"/>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43F94-3572-9974-D5E9-215C6BD84779}"/>
              </a:ext>
            </a:extLst>
          </p:cNvPr>
          <p:cNvSpPr txBox="1">
            <a:spLocks noGrp="1"/>
          </p:cNvSpPr>
          <p:nvPr>
            <p:ph type="title"/>
          </p:nvPr>
        </p:nvSpPr>
        <p:spPr/>
        <p:txBody>
          <a:bodyPr/>
          <a:lstStyle/>
          <a:p>
            <a:pPr lvl="0"/>
            <a:r>
              <a:rPr lang="en-GB" dirty="0"/>
              <a:t>Limitation making the news</a:t>
            </a:r>
          </a:p>
        </p:txBody>
      </p:sp>
      <p:sp>
        <p:nvSpPr>
          <p:cNvPr id="3" name="Content Placeholder 2">
            <a:extLst>
              <a:ext uri="{FF2B5EF4-FFF2-40B4-BE49-F238E27FC236}">
                <a16:creationId xmlns:a16="http://schemas.microsoft.com/office/drawing/2014/main" id="{B527E8F6-62D9-2AF5-35C7-668F069D4726}"/>
              </a:ext>
            </a:extLst>
          </p:cNvPr>
          <p:cNvSpPr txBox="1">
            <a:spLocks noGrp="1"/>
          </p:cNvSpPr>
          <p:nvPr>
            <p:ph idx="1"/>
          </p:nvPr>
        </p:nvSpPr>
        <p:spPr>
          <a:xfrm>
            <a:off x="631326" y="1694763"/>
            <a:ext cx="8596668" cy="3880773"/>
          </a:xfrm>
        </p:spPr>
        <p:txBody>
          <a:bodyPr>
            <a:normAutofit/>
          </a:bodyPr>
          <a:lstStyle/>
          <a:p>
            <a:pPr marL="0" lvl="0" indent="0">
              <a:lnSpc>
                <a:spcPct val="90000"/>
              </a:lnSpc>
              <a:buNone/>
            </a:pPr>
            <a:r>
              <a:rPr lang="en-GB" sz="2400" b="1" i="1" dirty="0"/>
              <a:t>A v Hoare [2008]</a:t>
            </a:r>
          </a:p>
          <a:p>
            <a:pPr marL="0" lvl="0" indent="0">
              <a:lnSpc>
                <a:spcPct val="90000"/>
              </a:lnSpc>
              <a:buNone/>
            </a:pPr>
            <a:r>
              <a:rPr lang="en-GB" sz="2400" dirty="0"/>
              <a:t>One of the victims of lottery winning convicted rapist </a:t>
            </a:r>
            <a:r>
              <a:rPr lang="en-GB" sz="2400" dirty="0" err="1"/>
              <a:t>Lorworth</a:t>
            </a:r>
            <a:r>
              <a:rPr lang="en-GB" sz="2400" dirty="0"/>
              <a:t> Hoare wished to claim for injuries (including psychiatric injury) she suffered as a result of his attack on her.  Unusually she was allowed to bring her claim many years after the expiry of the limitation period.</a:t>
            </a:r>
          </a:p>
          <a:p>
            <a:pPr marL="0" lvl="0" indent="0">
              <a:lnSpc>
                <a:spcPct val="90000"/>
              </a:lnSpc>
              <a:buNone/>
            </a:pPr>
            <a:r>
              <a:rPr lang="en-GB" sz="2400" dirty="0"/>
              <a:t>In 1989 he had been convicted of attempted rape of the Cl. He was sentenced to life imprisonment and, while serving his sentence, won £7m on the lottery.  </a:t>
            </a:r>
          </a:p>
          <a:p>
            <a:pPr marL="0" lvl="0" indent="0">
              <a:lnSpc>
                <a:spcPct val="90000"/>
              </a:lnSpc>
              <a:buNone/>
            </a:pPr>
            <a:r>
              <a:rPr lang="en-GB" sz="2400" dirty="0"/>
              <a:t>This approach to limitation is unusual.</a:t>
            </a:r>
          </a:p>
        </p:txBody>
      </p:sp>
    </p:spTree>
  </p:cSld>
  <p:clrMapOvr>
    <a:masterClrMapping/>
  </p:clrMapOvr>
  <mc:AlternateContent xmlns:mc="http://schemas.openxmlformats.org/markup-compatibility/2006" xmlns:p14="http://schemas.microsoft.com/office/powerpoint/2010/main">
    <mc:Choice Requires="p14">
      <p:transition spd="slow" p14:dur="2000" advTm="69762"/>
    </mc:Choice>
    <mc:Fallback xmlns="">
      <p:transition spd="slow" advTm="69762"/>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74624-6FF0-BE86-2272-E66D750A90B0}"/>
              </a:ext>
            </a:extLst>
          </p:cNvPr>
          <p:cNvSpPr txBox="1">
            <a:spLocks noGrp="1"/>
          </p:cNvSpPr>
          <p:nvPr>
            <p:ph type="title"/>
          </p:nvPr>
        </p:nvSpPr>
        <p:spPr/>
        <p:txBody>
          <a:bodyPr/>
          <a:lstStyle/>
          <a:p>
            <a:pPr lvl="0"/>
            <a:r>
              <a:rPr lang="en-GB"/>
              <a:t>The general rule</a:t>
            </a:r>
          </a:p>
        </p:txBody>
      </p:sp>
      <p:sp>
        <p:nvSpPr>
          <p:cNvPr id="3" name="Content Placeholder 2">
            <a:extLst>
              <a:ext uri="{FF2B5EF4-FFF2-40B4-BE49-F238E27FC236}">
                <a16:creationId xmlns:a16="http://schemas.microsoft.com/office/drawing/2014/main" id="{A99037FE-A353-2BF0-B47F-11D687F2EA99}"/>
              </a:ext>
            </a:extLst>
          </p:cNvPr>
          <p:cNvSpPr txBox="1">
            <a:spLocks noGrp="1"/>
          </p:cNvSpPr>
          <p:nvPr>
            <p:ph idx="1"/>
          </p:nvPr>
        </p:nvSpPr>
        <p:spPr>
          <a:xfrm>
            <a:off x="677334" y="1602748"/>
            <a:ext cx="8596668" cy="4711788"/>
          </a:xfrm>
        </p:spPr>
        <p:txBody>
          <a:bodyPr>
            <a:normAutofit/>
          </a:bodyPr>
          <a:lstStyle/>
          <a:p>
            <a:pPr marL="0" lvl="0" indent="0">
              <a:buNone/>
            </a:pPr>
            <a:r>
              <a:rPr lang="en-GB" sz="2400" dirty="0"/>
              <a:t>Limitation periods operate to provide a D with a </a:t>
            </a:r>
            <a:r>
              <a:rPr lang="en-GB" sz="2400" b="1" dirty="0"/>
              <a:t>technical defence </a:t>
            </a:r>
            <a:r>
              <a:rPr lang="en-GB" sz="2400" dirty="0"/>
              <a:t>to a claim that is issued a long time after the events in question took place.  </a:t>
            </a:r>
          </a:p>
          <a:p>
            <a:pPr marL="0" lvl="0" indent="0">
              <a:buNone/>
            </a:pPr>
            <a:r>
              <a:rPr lang="en-GB" sz="2400" dirty="0"/>
              <a:t>General rule is that actions commenced outside the limitation period will not be allowed to proceed as they are </a:t>
            </a:r>
            <a:r>
              <a:rPr lang="en-GB" sz="2400" b="1" dirty="0"/>
              <a:t>statue barred.  </a:t>
            </a:r>
            <a:r>
              <a:rPr lang="en-GB" sz="2400" dirty="0"/>
              <a:t>However, exceptions are available in exceptional circumstances.</a:t>
            </a:r>
          </a:p>
          <a:p>
            <a:pPr marL="0" lvl="0" indent="0">
              <a:buNone/>
            </a:pPr>
            <a:r>
              <a:rPr lang="en-GB" sz="2400" dirty="0"/>
              <a:t>If a claim is lost on limitation grounds then, as a solicitor, you open yourself up to a professional negligence claim if you missed  a deadline ( ….an efficient diary system is essential!</a:t>
            </a:r>
          </a:p>
        </p:txBody>
      </p:sp>
    </p:spTree>
  </p:cSld>
  <p:clrMapOvr>
    <a:masterClrMapping/>
  </p:clrMapOvr>
  <mc:AlternateContent xmlns:mc="http://schemas.openxmlformats.org/markup-compatibility/2006" xmlns:p14="http://schemas.microsoft.com/office/powerpoint/2010/main">
    <mc:Choice Requires="p14">
      <p:transition spd="slow" p14:dur="2000" advTm="80818"/>
    </mc:Choice>
    <mc:Fallback xmlns="">
      <p:transition spd="slow" advTm="80818"/>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67AE4-43AF-4BD8-A675-19F90DDDEA0E}"/>
              </a:ext>
            </a:extLst>
          </p:cNvPr>
          <p:cNvSpPr>
            <a:spLocks noGrp="1"/>
          </p:cNvSpPr>
          <p:nvPr>
            <p:ph type="title"/>
          </p:nvPr>
        </p:nvSpPr>
        <p:spPr>
          <a:xfrm>
            <a:off x="314507" y="401198"/>
            <a:ext cx="9301254" cy="897599"/>
          </a:xfrm>
        </p:spPr>
        <p:txBody>
          <a:bodyPr anchor="t">
            <a:normAutofit fontScale="90000"/>
          </a:bodyPr>
          <a:lstStyle/>
          <a:p>
            <a:r>
              <a:rPr lang="en-GB" sz="4000" dirty="0"/>
              <a:t>Limitation Periods: The Limitation Act 1980</a:t>
            </a:r>
            <a:br>
              <a:rPr lang="en-GB" sz="4000" dirty="0"/>
            </a:br>
            <a:endParaRPr lang="en-GB" sz="4000" dirty="0"/>
          </a:p>
        </p:txBody>
      </p:sp>
      <p:sp>
        <p:nvSpPr>
          <p:cNvPr id="3" name="Content Placeholder 2">
            <a:extLst>
              <a:ext uri="{FF2B5EF4-FFF2-40B4-BE49-F238E27FC236}">
                <a16:creationId xmlns:a16="http://schemas.microsoft.com/office/drawing/2014/main" id="{6C9AEF39-18D3-4C0E-82B8-F8C3C84AC10E}"/>
              </a:ext>
            </a:extLst>
          </p:cNvPr>
          <p:cNvSpPr>
            <a:spLocks noGrp="1"/>
          </p:cNvSpPr>
          <p:nvPr>
            <p:ph idx="1"/>
          </p:nvPr>
        </p:nvSpPr>
        <p:spPr>
          <a:xfrm>
            <a:off x="484832" y="1452676"/>
            <a:ext cx="7940299" cy="4861860"/>
          </a:xfrm>
        </p:spPr>
        <p:txBody>
          <a:bodyPr>
            <a:normAutofit/>
          </a:bodyPr>
          <a:lstStyle/>
          <a:p>
            <a:r>
              <a:rPr lang="en-GB" altLang="en-US" sz="2400" u="sng" dirty="0">
                <a:solidFill>
                  <a:schemeClr val="tx1">
                    <a:alpha val="80000"/>
                  </a:schemeClr>
                </a:solidFill>
                <a:ea typeface="Calibri" panose="020F0502020204030204" pitchFamily="34" charset="0"/>
                <a:cs typeface="Calibri" panose="020F0502020204030204" pitchFamily="34" charset="0"/>
              </a:rPr>
              <a:t>Ss 2 and 5 Limitation Act 1980  (Tort and Contract)</a:t>
            </a:r>
          </a:p>
          <a:p>
            <a:pPr lvl="1"/>
            <a:r>
              <a:rPr lang="en-GB" altLang="en-US" sz="2400" dirty="0">
                <a:solidFill>
                  <a:schemeClr val="tx1">
                    <a:alpha val="80000"/>
                  </a:schemeClr>
                </a:solidFill>
                <a:ea typeface="Calibri" panose="020F0502020204030204" pitchFamily="34" charset="0"/>
                <a:cs typeface="Calibri" panose="020F0502020204030204" pitchFamily="34" charset="0"/>
              </a:rPr>
              <a:t>The claimant has 6 years from date of accrual of the cause of action to commence proceedings – </a:t>
            </a:r>
            <a:r>
              <a:rPr lang="en-GB" altLang="en-US" sz="2400" dirty="0" err="1">
                <a:solidFill>
                  <a:schemeClr val="tx1">
                    <a:alpha val="80000"/>
                  </a:schemeClr>
                </a:solidFill>
                <a:ea typeface="Calibri" panose="020F0502020204030204" pitchFamily="34" charset="0"/>
                <a:cs typeface="Calibri" panose="020F0502020204030204" pitchFamily="34" charset="0"/>
              </a:rPr>
              <a:t>ie</a:t>
            </a:r>
            <a:r>
              <a:rPr lang="en-GB" altLang="en-US" sz="2400" dirty="0">
                <a:solidFill>
                  <a:schemeClr val="tx1">
                    <a:alpha val="80000"/>
                  </a:schemeClr>
                </a:solidFill>
                <a:ea typeface="Calibri" panose="020F0502020204030204" pitchFamily="34" charset="0"/>
                <a:cs typeface="Calibri" panose="020F0502020204030204" pitchFamily="34" charset="0"/>
              </a:rPr>
              <a:t> from the date the contract was breached or the date the tort was committed.</a:t>
            </a:r>
          </a:p>
          <a:p>
            <a:r>
              <a:rPr lang="en-GB" altLang="en-US" sz="2400" u="sng" dirty="0">
                <a:solidFill>
                  <a:schemeClr val="tx1">
                    <a:alpha val="80000"/>
                  </a:schemeClr>
                </a:solidFill>
                <a:ea typeface="Calibri" panose="020F0502020204030204" pitchFamily="34" charset="0"/>
                <a:cs typeface="Calibri" panose="020F0502020204030204" pitchFamily="34" charset="0"/>
              </a:rPr>
              <a:t>Ss 11 and 14 Limitation Act 1980</a:t>
            </a:r>
          </a:p>
          <a:p>
            <a:pPr lvl="1"/>
            <a:r>
              <a:rPr lang="en-GB" altLang="en-US" sz="2400" dirty="0">
                <a:solidFill>
                  <a:schemeClr val="tx1">
                    <a:alpha val="80000"/>
                  </a:schemeClr>
                </a:solidFill>
                <a:ea typeface="Calibri" panose="020F0502020204030204" pitchFamily="34" charset="0"/>
                <a:cs typeface="Calibri" panose="020F0502020204030204" pitchFamily="34" charset="0"/>
              </a:rPr>
              <a:t>In  personal injury cases the claimant has 3 years from the date of accrual of the cause of action or 3 years from </a:t>
            </a:r>
            <a:r>
              <a:rPr lang="en-GB" altLang="en-US" sz="2400" dirty="0">
                <a:solidFill>
                  <a:schemeClr val="tx1">
                    <a:alpha val="80000"/>
                  </a:schemeClr>
                </a:solidFill>
                <a:highlight>
                  <a:srgbClr val="FFFF00"/>
                </a:highlight>
                <a:ea typeface="Calibri" panose="020F0502020204030204" pitchFamily="34" charset="0"/>
                <a:cs typeface="Calibri" panose="020F0502020204030204" pitchFamily="34" charset="0"/>
              </a:rPr>
              <a:t>date of knowledge</a:t>
            </a:r>
            <a:r>
              <a:rPr lang="en-GB" altLang="en-US" sz="2400" dirty="0">
                <a:solidFill>
                  <a:schemeClr val="tx1">
                    <a:alpha val="80000"/>
                  </a:schemeClr>
                </a:solidFill>
                <a:ea typeface="Calibri" panose="020F0502020204030204" pitchFamily="34" charset="0"/>
                <a:cs typeface="Calibri" panose="020F0502020204030204" pitchFamily="34" charset="0"/>
              </a:rPr>
              <a:t>, if later.</a:t>
            </a:r>
          </a:p>
          <a:p>
            <a:endParaRPr lang="en-GB" sz="2200" dirty="0">
              <a:solidFill>
                <a:schemeClr val="tx1">
                  <a:alpha val="80000"/>
                </a:schemeClr>
              </a:solidFill>
            </a:endParaRPr>
          </a:p>
        </p:txBody>
      </p:sp>
    </p:spTree>
    <p:extLst>
      <p:ext uri="{BB962C8B-B14F-4D97-AF65-F5344CB8AC3E}">
        <p14:creationId xmlns:p14="http://schemas.microsoft.com/office/powerpoint/2010/main" val="1607544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7F97A-16D4-1ACC-46E7-FE1564D128FD}"/>
              </a:ext>
            </a:extLst>
          </p:cNvPr>
          <p:cNvSpPr>
            <a:spLocks noGrp="1"/>
          </p:cNvSpPr>
          <p:nvPr>
            <p:ph type="title"/>
          </p:nvPr>
        </p:nvSpPr>
        <p:spPr>
          <a:xfrm>
            <a:off x="367441" y="212436"/>
            <a:ext cx="8596668" cy="701964"/>
          </a:xfrm>
        </p:spPr>
        <p:txBody>
          <a:bodyPr/>
          <a:lstStyle/>
          <a:p>
            <a:r>
              <a:rPr lang="en-GB" dirty="0"/>
              <a:t>Limitation Periods Chart</a:t>
            </a:r>
          </a:p>
        </p:txBody>
      </p:sp>
      <p:pic>
        <p:nvPicPr>
          <p:cNvPr id="4" name="Picture 3">
            <a:extLst>
              <a:ext uri="{FF2B5EF4-FFF2-40B4-BE49-F238E27FC236}">
                <a16:creationId xmlns:a16="http://schemas.microsoft.com/office/drawing/2014/main" id="{B8848E82-2E6E-7D25-1089-06653B8AC30C}"/>
              </a:ext>
            </a:extLst>
          </p:cNvPr>
          <p:cNvPicPr>
            <a:picLocks noChangeAspect="1"/>
          </p:cNvPicPr>
          <p:nvPr/>
        </p:nvPicPr>
        <p:blipFill>
          <a:blip r:embed="rId2"/>
          <a:stretch>
            <a:fillRect/>
          </a:stretch>
        </p:blipFill>
        <p:spPr>
          <a:xfrm>
            <a:off x="1014337" y="914400"/>
            <a:ext cx="8351336" cy="5378726"/>
          </a:xfrm>
          <a:prstGeom prst="rect">
            <a:avLst/>
          </a:prstGeom>
        </p:spPr>
      </p:pic>
    </p:spTree>
    <p:extLst>
      <p:ext uri="{BB962C8B-B14F-4D97-AF65-F5344CB8AC3E}">
        <p14:creationId xmlns:p14="http://schemas.microsoft.com/office/powerpoint/2010/main" val="11461319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96F32-B3DD-4801-A693-3C5589D35FBA}"/>
              </a:ext>
            </a:extLst>
          </p:cNvPr>
          <p:cNvSpPr>
            <a:spLocks noGrp="1"/>
          </p:cNvSpPr>
          <p:nvPr>
            <p:ph type="title"/>
          </p:nvPr>
        </p:nvSpPr>
        <p:spPr>
          <a:xfrm>
            <a:off x="490974" y="307104"/>
            <a:ext cx="7864012" cy="707886"/>
          </a:xfrm>
        </p:spPr>
        <p:txBody>
          <a:bodyPr anchor="b">
            <a:normAutofit/>
          </a:bodyPr>
          <a:lstStyle/>
          <a:p>
            <a:r>
              <a:rPr lang="en-GB" sz="4000" dirty="0"/>
              <a:t>Limitation Continued</a:t>
            </a:r>
          </a:p>
        </p:txBody>
      </p:sp>
      <p:sp>
        <p:nvSpPr>
          <p:cNvPr id="3" name="Content Placeholder 2">
            <a:extLst>
              <a:ext uri="{FF2B5EF4-FFF2-40B4-BE49-F238E27FC236}">
                <a16:creationId xmlns:a16="http://schemas.microsoft.com/office/drawing/2014/main" id="{8B7E2E62-A561-40D9-BEDA-DB9377FCFA8C}"/>
              </a:ext>
            </a:extLst>
          </p:cNvPr>
          <p:cNvSpPr>
            <a:spLocks noGrp="1"/>
          </p:cNvSpPr>
          <p:nvPr>
            <p:ph idx="1"/>
          </p:nvPr>
        </p:nvSpPr>
        <p:spPr>
          <a:xfrm>
            <a:off x="490974" y="1310531"/>
            <a:ext cx="8810281" cy="4236938"/>
          </a:xfrm>
        </p:spPr>
        <p:txBody>
          <a:bodyPr>
            <a:normAutofit/>
          </a:bodyPr>
          <a:lstStyle/>
          <a:p>
            <a:r>
              <a:rPr lang="en-GB" altLang="en-US" sz="2400" dirty="0">
                <a:solidFill>
                  <a:schemeClr val="tx1">
                    <a:alpha val="80000"/>
                  </a:schemeClr>
                </a:solidFill>
                <a:latin typeface="Calibri" panose="020F0502020204030204" pitchFamily="34" charset="0"/>
              </a:rPr>
              <a:t>Incapacity : the position of persons under a disability is that the limitation period doesn’t start until the disability ends </a:t>
            </a:r>
            <a:r>
              <a:rPr lang="en-GB" altLang="en-US" sz="2400" u="sng" dirty="0">
                <a:solidFill>
                  <a:schemeClr val="tx1">
                    <a:alpha val="80000"/>
                  </a:schemeClr>
                </a:solidFill>
                <a:latin typeface="Calibri" panose="020F0502020204030204" pitchFamily="34" charset="0"/>
              </a:rPr>
              <a:t>(s28 LA)</a:t>
            </a:r>
            <a:r>
              <a:rPr lang="en-GB" altLang="en-US" sz="2400" dirty="0">
                <a:solidFill>
                  <a:schemeClr val="tx1">
                    <a:alpha val="80000"/>
                  </a:schemeClr>
                </a:solidFill>
                <a:latin typeface="Calibri" panose="020F0502020204030204" pitchFamily="34" charset="0"/>
              </a:rPr>
              <a:t>.</a:t>
            </a:r>
          </a:p>
          <a:p>
            <a:r>
              <a:rPr lang="en-GB" altLang="en-US" sz="2400" dirty="0">
                <a:solidFill>
                  <a:schemeClr val="tx1">
                    <a:alpha val="80000"/>
                  </a:schemeClr>
                </a:solidFill>
                <a:latin typeface="Calibri" panose="020F0502020204030204" pitchFamily="34" charset="0"/>
              </a:rPr>
              <a:t>The position of minors is that the limitation period doesn’t start until their 18</a:t>
            </a:r>
            <a:r>
              <a:rPr lang="en-GB" altLang="en-US" sz="2400" baseline="30000" dirty="0">
                <a:solidFill>
                  <a:schemeClr val="tx1">
                    <a:alpha val="80000"/>
                  </a:schemeClr>
                </a:solidFill>
                <a:latin typeface="Calibri" panose="020F0502020204030204" pitchFamily="34" charset="0"/>
              </a:rPr>
              <a:t>th</a:t>
            </a:r>
            <a:r>
              <a:rPr lang="en-GB" altLang="en-US" sz="2400" dirty="0">
                <a:solidFill>
                  <a:schemeClr val="tx1">
                    <a:alpha val="80000"/>
                  </a:schemeClr>
                </a:solidFill>
                <a:latin typeface="Calibri" panose="020F0502020204030204" pitchFamily="34" charset="0"/>
              </a:rPr>
              <a:t> birthday (</a:t>
            </a:r>
            <a:r>
              <a:rPr lang="en-GB" altLang="en-US" sz="2400" u="sng" dirty="0">
                <a:solidFill>
                  <a:schemeClr val="tx1">
                    <a:alpha val="80000"/>
                  </a:schemeClr>
                </a:solidFill>
                <a:latin typeface="Calibri" panose="020F0502020204030204" pitchFamily="34" charset="0"/>
              </a:rPr>
              <a:t>s28 LA</a:t>
            </a:r>
            <a:r>
              <a:rPr lang="en-GB" altLang="en-US" sz="2400" dirty="0">
                <a:solidFill>
                  <a:schemeClr val="tx1">
                    <a:alpha val="80000"/>
                  </a:schemeClr>
                </a:solidFill>
                <a:latin typeface="Calibri" panose="020F0502020204030204" pitchFamily="34" charset="0"/>
              </a:rPr>
              <a:t>). </a:t>
            </a:r>
          </a:p>
          <a:p>
            <a:r>
              <a:rPr lang="en-GB" altLang="en-US" sz="2400" dirty="0">
                <a:solidFill>
                  <a:schemeClr val="tx1">
                    <a:alpha val="80000"/>
                  </a:schemeClr>
                </a:solidFill>
                <a:latin typeface="Calibri" panose="020F0502020204030204" pitchFamily="34" charset="0"/>
              </a:rPr>
              <a:t>In personal injury and clinical negligence cases the court has the discretion to disregard the limitation period (</a:t>
            </a:r>
            <a:r>
              <a:rPr lang="en-GB" altLang="en-US" sz="2400" u="sng" dirty="0">
                <a:solidFill>
                  <a:schemeClr val="tx1">
                    <a:alpha val="80000"/>
                  </a:schemeClr>
                </a:solidFill>
                <a:latin typeface="Calibri" panose="020F0502020204030204" pitchFamily="34" charset="0"/>
              </a:rPr>
              <a:t>s33 LA</a:t>
            </a:r>
            <a:r>
              <a:rPr lang="en-GB" altLang="en-US" sz="2400" dirty="0">
                <a:solidFill>
                  <a:schemeClr val="tx1">
                    <a:alpha val="80000"/>
                  </a:schemeClr>
                </a:solidFill>
                <a:latin typeface="Calibri" panose="020F0502020204030204" pitchFamily="34" charset="0"/>
              </a:rPr>
              <a:t>). </a:t>
            </a:r>
          </a:p>
          <a:p>
            <a:r>
              <a:rPr lang="en-GB" altLang="en-US" sz="2400" dirty="0">
                <a:solidFill>
                  <a:schemeClr val="tx1">
                    <a:alpha val="80000"/>
                  </a:schemeClr>
                </a:solidFill>
                <a:latin typeface="Calibri" panose="020F0502020204030204" pitchFamily="34" charset="0"/>
              </a:rPr>
              <a:t>In cases of fraud, concealment or mistake the time does not start to run until the fact which is the basis of the fraud, concealment or mistake is discovered or could reasonably have been discovered ( s 33 LA)</a:t>
            </a:r>
          </a:p>
          <a:p>
            <a:endParaRPr lang="en-GB" sz="2400" dirty="0">
              <a:solidFill>
                <a:schemeClr val="tx1">
                  <a:alpha val="80000"/>
                </a:schemeClr>
              </a:solidFill>
            </a:endParaRPr>
          </a:p>
        </p:txBody>
      </p:sp>
    </p:spTree>
    <p:extLst>
      <p:ext uri="{BB962C8B-B14F-4D97-AF65-F5344CB8AC3E}">
        <p14:creationId xmlns:p14="http://schemas.microsoft.com/office/powerpoint/2010/main" val="406061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63CB8-7414-46BE-83DB-02A66A217FF0}"/>
              </a:ext>
            </a:extLst>
          </p:cNvPr>
          <p:cNvSpPr>
            <a:spLocks noGrp="1"/>
          </p:cNvSpPr>
          <p:nvPr>
            <p:ph type="title"/>
          </p:nvPr>
        </p:nvSpPr>
        <p:spPr>
          <a:xfrm>
            <a:off x="1020976" y="236660"/>
            <a:ext cx="7864012" cy="707886"/>
          </a:xfrm>
        </p:spPr>
        <p:txBody>
          <a:bodyPr anchor="b">
            <a:normAutofit/>
          </a:bodyPr>
          <a:lstStyle/>
          <a:p>
            <a:r>
              <a:rPr lang="en-GB" sz="4000" dirty="0"/>
              <a:t>Dealing with limitation issues </a:t>
            </a:r>
          </a:p>
        </p:txBody>
      </p:sp>
      <p:sp>
        <p:nvSpPr>
          <p:cNvPr id="3" name="Content Placeholder 2">
            <a:extLst>
              <a:ext uri="{FF2B5EF4-FFF2-40B4-BE49-F238E27FC236}">
                <a16:creationId xmlns:a16="http://schemas.microsoft.com/office/drawing/2014/main" id="{1AAFB5A6-4236-4ABD-9927-4A0A74880628}"/>
              </a:ext>
            </a:extLst>
          </p:cNvPr>
          <p:cNvSpPr>
            <a:spLocks noGrp="1"/>
          </p:cNvSpPr>
          <p:nvPr>
            <p:ph idx="1"/>
          </p:nvPr>
        </p:nvSpPr>
        <p:spPr>
          <a:xfrm>
            <a:off x="448602" y="1250278"/>
            <a:ext cx="9661556" cy="5254039"/>
          </a:xfrm>
        </p:spPr>
        <p:txBody>
          <a:bodyPr>
            <a:noAutofit/>
          </a:bodyPr>
          <a:lstStyle/>
          <a:p>
            <a:r>
              <a:rPr lang="en-GB" altLang="en-US" sz="2400" dirty="0">
                <a:solidFill>
                  <a:schemeClr val="tx1">
                    <a:alpha val="80000"/>
                  </a:schemeClr>
                </a:solidFill>
              </a:rPr>
              <a:t>The claimant:</a:t>
            </a:r>
          </a:p>
          <a:p>
            <a:pPr lvl="1"/>
            <a:r>
              <a:rPr lang="en-GB" altLang="en-US" sz="2400" dirty="0">
                <a:solidFill>
                  <a:schemeClr val="tx1">
                    <a:alpha val="80000"/>
                  </a:schemeClr>
                </a:solidFill>
              </a:rPr>
              <a:t>Should make appropriate reference in the particulars of claim.</a:t>
            </a:r>
          </a:p>
          <a:p>
            <a:pPr lvl="1"/>
            <a:r>
              <a:rPr lang="en-GB" altLang="en-US" sz="2400" dirty="0">
                <a:solidFill>
                  <a:schemeClr val="tx1">
                    <a:alpha val="80000"/>
                  </a:schemeClr>
                </a:solidFill>
              </a:rPr>
              <a:t>In PI cases they could apply for the court to disregard the limitation period. </a:t>
            </a:r>
          </a:p>
          <a:p>
            <a:pPr lvl="1"/>
            <a:r>
              <a:rPr lang="en-GB" altLang="en-US" sz="2400" dirty="0">
                <a:solidFill>
                  <a:schemeClr val="tx1">
                    <a:alpha val="80000"/>
                  </a:schemeClr>
                </a:solidFill>
              </a:rPr>
              <a:t>They could request that the limitation point is dealt with at a preliminary hearing. </a:t>
            </a:r>
          </a:p>
          <a:p>
            <a:r>
              <a:rPr lang="en-GB" altLang="en-US" sz="2400" dirty="0">
                <a:solidFill>
                  <a:schemeClr val="tx1">
                    <a:alpha val="80000"/>
                  </a:schemeClr>
                </a:solidFill>
              </a:rPr>
              <a:t>The defendant:</a:t>
            </a:r>
          </a:p>
          <a:p>
            <a:pPr lvl="1"/>
            <a:r>
              <a:rPr lang="en-GB" altLang="en-US" sz="2400" dirty="0">
                <a:solidFill>
                  <a:schemeClr val="tx1">
                    <a:alpha val="80000"/>
                  </a:schemeClr>
                </a:solidFill>
              </a:rPr>
              <a:t>Must deal with point in their defence.</a:t>
            </a:r>
          </a:p>
          <a:p>
            <a:pPr lvl="1"/>
            <a:r>
              <a:rPr lang="en-GB" altLang="en-US" sz="2400" dirty="0">
                <a:solidFill>
                  <a:schemeClr val="tx1">
                    <a:alpha val="80000"/>
                  </a:schemeClr>
                </a:solidFill>
              </a:rPr>
              <a:t>They should make an early application to have case struck out</a:t>
            </a:r>
          </a:p>
          <a:p>
            <a:r>
              <a:rPr lang="en-GB" sz="2400" dirty="0">
                <a:solidFill>
                  <a:schemeClr val="tx1">
                    <a:alpha val="80000"/>
                  </a:schemeClr>
                </a:solidFill>
              </a:rPr>
              <a:t>Limitation periods also need to be considered if there is likely to be a ‘claim for contribution’</a:t>
            </a:r>
          </a:p>
        </p:txBody>
      </p:sp>
    </p:spTree>
    <p:extLst>
      <p:ext uri="{BB962C8B-B14F-4D97-AF65-F5344CB8AC3E}">
        <p14:creationId xmlns:p14="http://schemas.microsoft.com/office/powerpoint/2010/main" val="2763547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D1227-659B-3924-D237-EAAAFAC349F9}"/>
              </a:ext>
            </a:extLst>
          </p:cNvPr>
          <p:cNvSpPr>
            <a:spLocks noGrp="1"/>
          </p:cNvSpPr>
          <p:nvPr>
            <p:ph type="title"/>
          </p:nvPr>
        </p:nvSpPr>
        <p:spPr>
          <a:xfrm>
            <a:off x="405108" y="156237"/>
            <a:ext cx="8596668" cy="1327505"/>
          </a:xfrm>
        </p:spPr>
        <p:txBody>
          <a:bodyPr>
            <a:normAutofit/>
          </a:bodyPr>
          <a:lstStyle/>
          <a:p>
            <a:r>
              <a:rPr lang="en-GB" dirty="0"/>
              <a:t>Claims for contribution: Joint and several liability</a:t>
            </a:r>
          </a:p>
        </p:txBody>
      </p:sp>
      <p:sp>
        <p:nvSpPr>
          <p:cNvPr id="3" name="Content Placeholder 2">
            <a:extLst>
              <a:ext uri="{FF2B5EF4-FFF2-40B4-BE49-F238E27FC236}">
                <a16:creationId xmlns:a16="http://schemas.microsoft.com/office/drawing/2014/main" id="{1FA4442A-1F1D-06F1-2C99-CF1CE4B08A0A}"/>
              </a:ext>
            </a:extLst>
          </p:cNvPr>
          <p:cNvSpPr>
            <a:spLocks noGrp="1"/>
          </p:cNvSpPr>
          <p:nvPr>
            <p:ph idx="1"/>
          </p:nvPr>
        </p:nvSpPr>
        <p:spPr>
          <a:xfrm>
            <a:off x="405108" y="1716240"/>
            <a:ext cx="9667252" cy="4724818"/>
          </a:xfrm>
        </p:spPr>
        <p:txBody>
          <a:bodyPr>
            <a:normAutofit/>
          </a:bodyPr>
          <a:lstStyle/>
          <a:p>
            <a:pPr algn="l" fontAlgn="base"/>
            <a:r>
              <a:rPr lang="en-US" sz="2000" b="0" i="0" dirty="0">
                <a:solidFill>
                  <a:srgbClr val="000000"/>
                </a:solidFill>
                <a:effectLst/>
              </a:rPr>
              <a:t>A person who loses an action and has to </a:t>
            </a:r>
            <a:r>
              <a:rPr lang="en-US" sz="2000" dirty="0">
                <a:solidFill>
                  <a:srgbClr val="000000"/>
                </a:solidFill>
              </a:rPr>
              <a:t>pay compensation ( or other payment) may in the particular circumstances look to bring a claim against another person for a contribution ( some or all). </a:t>
            </a:r>
            <a:endParaRPr lang="en-US" sz="2000" b="0" i="0" dirty="0">
              <a:solidFill>
                <a:srgbClr val="000000"/>
              </a:solidFill>
              <a:effectLst/>
            </a:endParaRPr>
          </a:p>
          <a:p>
            <a:pPr algn="l" fontAlgn="base"/>
            <a:r>
              <a:rPr lang="en-US" sz="2000" b="0" i="0" dirty="0">
                <a:solidFill>
                  <a:srgbClr val="000000"/>
                </a:solidFill>
                <a:effectLst/>
              </a:rPr>
              <a:t>Principle of joint and several liability: C can choose to pursue the whole claim against any one of those liable (as in joint liability). </a:t>
            </a:r>
          </a:p>
          <a:p>
            <a:pPr algn="l" fontAlgn="base"/>
            <a:r>
              <a:rPr lang="en-US" sz="2000" b="0" i="0" dirty="0">
                <a:solidFill>
                  <a:srgbClr val="000000"/>
                </a:solidFill>
                <a:effectLst/>
              </a:rPr>
              <a:t>As between those liable, the liability is several:  any party pursued by the recipient of the liability may seek a </a:t>
            </a:r>
            <a:r>
              <a:rPr lang="en-US" sz="2000" b="1" i="0" dirty="0">
                <a:solidFill>
                  <a:srgbClr val="000000"/>
                </a:solidFill>
                <a:effectLst/>
              </a:rPr>
              <a:t>contribution</a:t>
            </a:r>
            <a:r>
              <a:rPr lang="en-US" sz="2000" b="0" i="0" dirty="0">
                <a:solidFill>
                  <a:srgbClr val="000000"/>
                </a:solidFill>
                <a:effectLst/>
              </a:rPr>
              <a:t> from the other parties owing the liability in the share of each of their liability (several liability). This is where the </a:t>
            </a:r>
            <a:r>
              <a:rPr lang="en-US" sz="2000" b="1" i="0" dirty="0">
                <a:solidFill>
                  <a:srgbClr val="000000"/>
                </a:solidFill>
                <a:effectLst/>
              </a:rPr>
              <a:t>Civil Liability (Contribution) Act 1978 (CLCA 1978)</a:t>
            </a:r>
            <a:r>
              <a:rPr lang="en-US" sz="2000" b="0" i="0" dirty="0">
                <a:solidFill>
                  <a:srgbClr val="000000"/>
                </a:solidFill>
                <a:effectLst/>
              </a:rPr>
              <a:t> becomes relevant.</a:t>
            </a:r>
          </a:p>
          <a:p>
            <a:pPr algn="l" fontAlgn="base"/>
            <a:r>
              <a:rPr lang="en-US" sz="2000" dirty="0">
                <a:solidFill>
                  <a:srgbClr val="000000"/>
                </a:solidFill>
              </a:rPr>
              <a:t>Example: asbestos exposure by several employers over the course of the claimant’s working life</a:t>
            </a:r>
            <a:endParaRPr lang="en-US" sz="2000" b="0" i="0" dirty="0">
              <a:solidFill>
                <a:srgbClr val="000000"/>
              </a:solidFill>
              <a:effectLst/>
            </a:endParaRPr>
          </a:p>
          <a:p>
            <a:endParaRPr lang="en-GB" dirty="0"/>
          </a:p>
        </p:txBody>
      </p:sp>
    </p:spTree>
    <p:extLst>
      <p:ext uri="{BB962C8B-B14F-4D97-AF65-F5344CB8AC3E}">
        <p14:creationId xmlns:p14="http://schemas.microsoft.com/office/powerpoint/2010/main" val="15378389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4B8E71-4005-E171-18E7-486459E26C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2845B9-6F98-8ACF-540E-3AAE128554F7}"/>
              </a:ext>
            </a:extLst>
          </p:cNvPr>
          <p:cNvSpPr>
            <a:spLocks noGrp="1"/>
          </p:cNvSpPr>
          <p:nvPr>
            <p:ph type="title"/>
          </p:nvPr>
        </p:nvSpPr>
        <p:spPr>
          <a:xfrm>
            <a:off x="405108" y="156238"/>
            <a:ext cx="9883330" cy="772122"/>
          </a:xfrm>
        </p:spPr>
        <p:txBody>
          <a:bodyPr>
            <a:normAutofit fontScale="90000"/>
          </a:bodyPr>
          <a:lstStyle/>
          <a:p>
            <a:r>
              <a:rPr lang="en-US" sz="3600" b="1" i="0" dirty="0">
                <a:solidFill>
                  <a:srgbClr val="000000"/>
                </a:solidFill>
                <a:effectLst/>
              </a:rPr>
              <a:t>Civil Liability (Contribution) Act 1978 (CLCA 1978)</a:t>
            </a:r>
            <a:r>
              <a:rPr lang="en-US" sz="3600" b="0" i="0" dirty="0">
                <a:solidFill>
                  <a:srgbClr val="000000"/>
                </a:solidFill>
                <a:effectLst/>
              </a:rPr>
              <a:t> </a:t>
            </a:r>
            <a:endParaRPr lang="en-GB" dirty="0"/>
          </a:p>
        </p:txBody>
      </p:sp>
      <p:sp>
        <p:nvSpPr>
          <p:cNvPr id="3" name="Content Placeholder 2">
            <a:extLst>
              <a:ext uri="{FF2B5EF4-FFF2-40B4-BE49-F238E27FC236}">
                <a16:creationId xmlns:a16="http://schemas.microsoft.com/office/drawing/2014/main" id="{B42841F0-C6F2-C4D3-E0D0-5227FE01429A}"/>
              </a:ext>
            </a:extLst>
          </p:cNvPr>
          <p:cNvSpPr>
            <a:spLocks noGrp="1"/>
          </p:cNvSpPr>
          <p:nvPr>
            <p:ph idx="1"/>
          </p:nvPr>
        </p:nvSpPr>
        <p:spPr>
          <a:xfrm>
            <a:off x="347598" y="1445945"/>
            <a:ext cx="9526771" cy="4966357"/>
          </a:xfrm>
        </p:spPr>
        <p:txBody>
          <a:bodyPr>
            <a:normAutofit/>
          </a:bodyPr>
          <a:lstStyle/>
          <a:p>
            <a:pPr algn="l" fontAlgn="base"/>
            <a:r>
              <a:rPr lang="en-US" sz="2000" b="1" i="0" dirty="0">
                <a:solidFill>
                  <a:srgbClr val="000000"/>
                </a:solidFill>
                <a:effectLst/>
              </a:rPr>
              <a:t>s1 CLCA 1978: </a:t>
            </a:r>
            <a:r>
              <a:rPr lang="en-US" sz="2000" b="0" i="0" dirty="0">
                <a:solidFill>
                  <a:srgbClr val="000000"/>
                </a:solidFill>
                <a:effectLst/>
              </a:rPr>
              <a:t>any person liable to another whether in tort, contract, breach of trust or otherwise may recover a contribution from any other person liable in respect of the same damage, regardless of the latter’s liability. </a:t>
            </a:r>
          </a:p>
          <a:p>
            <a:pPr algn="l" fontAlgn="base"/>
            <a:r>
              <a:rPr lang="en-US" sz="2000" b="0" i="0" dirty="0">
                <a:solidFill>
                  <a:srgbClr val="000000"/>
                </a:solidFill>
                <a:effectLst/>
              </a:rPr>
              <a:t>It includes liability which has been established in court proceedings and a liability which c</a:t>
            </a:r>
            <a:r>
              <a:rPr lang="en-US" sz="2000" b="1" i="0" dirty="0">
                <a:solidFill>
                  <a:srgbClr val="000000"/>
                </a:solidFill>
                <a:effectLst/>
              </a:rPr>
              <a:t>ould</a:t>
            </a:r>
            <a:r>
              <a:rPr lang="en-US" sz="2000" b="0" i="0" dirty="0">
                <a:solidFill>
                  <a:srgbClr val="000000"/>
                </a:solidFill>
                <a:effectLst/>
              </a:rPr>
              <a:t> be established in court proceedings</a:t>
            </a:r>
            <a:r>
              <a:rPr lang="en-US" sz="2000" dirty="0">
                <a:solidFill>
                  <a:srgbClr val="000000"/>
                </a:solidFill>
              </a:rPr>
              <a:t> ( </a:t>
            </a:r>
            <a:r>
              <a:rPr lang="en-US" sz="2000" dirty="0" err="1">
                <a:solidFill>
                  <a:srgbClr val="000000"/>
                </a:solidFill>
              </a:rPr>
              <a:t>i.e</a:t>
            </a:r>
            <a:r>
              <a:rPr lang="en-US" sz="2000" dirty="0">
                <a:solidFill>
                  <a:srgbClr val="000000"/>
                </a:solidFill>
              </a:rPr>
              <a:t> a settlement reached out of court)</a:t>
            </a:r>
          </a:p>
          <a:p>
            <a:pPr algn="l" fontAlgn="base"/>
            <a:r>
              <a:rPr lang="en-US" sz="2000" b="1" i="0" dirty="0">
                <a:solidFill>
                  <a:srgbClr val="000000"/>
                </a:solidFill>
                <a:effectLst/>
              </a:rPr>
              <a:t>s2</a:t>
            </a:r>
            <a:r>
              <a:rPr lang="en-US" sz="2000" b="0" i="0" dirty="0">
                <a:solidFill>
                  <a:srgbClr val="000000"/>
                </a:solidFill>
                <a:effectLst/>
              </a:rPr>
              <a:t>, the amount of contribution awarded shall be </a:t>
            </a:r>
            <a:r>
              <a:rPr lang="en-US" sz="2000" b="0" i="1" dirty="0">
                <a:solidFill>
                  <a:srgbClr val="000000"/>
                </a:solidFill>
                <a:effectLst/>
              </a:rPr>
              <a:t>such as may be found by the court to be just and equitable having regard to the extent of that person’s responsibility for the damage in question</a:t>
            </a:r>
            <a:r>
              <a:rPr lang="en-US" sz="2000" b="0" i="0" dirty="0">
                <a:solidFill>
                  <a:srgbClr val="000000"/>
                </a:solidFill>
                <a:effectLst/>
              </a:rPr>
              <a:t>. </a:t>
            </a:r>
          </a:p>
          <a:p>
            <a:pPr algn="l" fontAlgn="base"/>
            <a:r>
              <a:rPr lang="en-US" sz="2000" b="1" i="0" dirty="0">
                <a:solidFill>
                  <a:srgbClr val="000000"/>
                </a:solidFill>
                <a:effectLst/>
              </a:rPr>
              <a:t>s3 CLCA 1978</a:t>
            </a:r>
            <a:r>
              <a:rPr lang="en-US" sz="2000" b="0" i="0" dirty="0">
                <a:solidFill>
                  <a:srgbClr val="000000"/>
                </a:solidFill>
                <a:effectLst/>
              </a:rPr>
              <a:t> provides that</a:t>
            </a:r>
            <a:r>
              <a:rPr lang="en-US" sz="2000" b="0" i="1" dirty="0">
                <a:solidFill>
                  <a:srgbClr val="000000"/>
                </a:solidFill>
                <a:effectLst/>
              </a:rPr>
              <a:t> judgment recovered against any person liable in respect of any debt or damage is not a bar to action, or to the continuance of an action, against any person jointly liable in respect of the same damage</a:t>
            </a:r>
            <a:r>
              <a:rPr lang="en-US" sz="2000" b="0" i="0" dirty="0">
                <a:solidFill>
                  <a:srgbClr val="000000"/>
                </a:solidFill>
                <a:effectLst/>
              </a:rPr>
              <a:t>. (</a:t>
            </a:r>
            <a:r>
              <a:rPr lang="en-US" sz="2000" b="0" i="0" dirty="0" err="1">
                <a:solidFill>
                  <a:srgbClr val="000000"/>
                </a:solidFill>
                <a:effectLst/>
              </a:rPr>
              <a:t>i.e</a:t>
            </a:r>
            <a:r>
              <a:rPr lang="en-US" sz="2000" b="0" i="0" dirty="0">
                <a:solidFill>
                  <a:srgbClr val="000000"/>
                </a:solidFill>
                <a:effectLst/>
              </a:rPr>
              <a:t> successfully suing one party does not mean the Claimant can’t then go on and sue another party)</a:t>
            </a:r>
          </a:p>
          <a:p>
            <a:pPr marL="0" indent="0">
              <a:buNone/>
            </a:pPr>
            <a:endParaRPr lang="en-GB" dirty="0"/>
          </a:p>
        </p:txBody>
      </p:sp>
    </p:spTree>
    <p:extLst>
      <p:ext uri="{BB962C8B-B14F-4D97-AF65-F5344CB8AC3E}">
        <p14:creationId xmlns:p14="http://schemas.microsoft.com/office/powerpoint/2010/main" val="23313387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95375-0050-275F-3FA7-AA7B8ABE2D2C}"/>
              </a:ext>
            </a:extLst>
          </p:cNvPr>
          <p:cNvSpPr>
            <a:spLocks noGrp="1"/>
          </p:cNvSpPr>
          <p:nvPr>
            <p:ph type="title"/>
          </p:nvPr>
        </p:nvSpPr>
        <p:spPr>
          <a:xfrm>
            <a:off x="377188" y="211731"/>
            <a:ext cx="8596668" cy="1320800"/>
          </a:xfrm>
        </p:spPr>
        <p:txBody>
          <a:bodyPr>
            <a:normAutofit fontScale="90000"/>
          </a:bodyPr>
          <a:lstStyle/>
          <a:p>
            <a:r>
              <a:rPr lang="en-GB" dirty="0"/>
              <a:t>Limitation period where claimant is seeking a contribution from an additional party</a:t>
            </a:r>
          </a:p>
        </p:txBody>
      </p:sp>
      <p:sp>
        <p:nvSpPr>
          <p:cNvPr id="3" name="Content Placeholder 2">
            <a:extLst>
              <a:ext uri="{FF2B5EF4-FFF2-40B4-BE49-F238E27FC236}">
                <a16:creationId xmlns:a16="http://schemas.microsoft.com/office/drawing/2014/main" id="{A3304D8A-0C2F-BBAE-CB4F-8DA7DF7E7CCD}"/>
              </a:ext>
            </a:extLst>
          </p:cNvPr>
          <p:cNvSpPr>
            <a:spLocks noGrp="1"/>
          </p:cNvSpPr>
          <p:nvPr>
            <p:ph idx="1"/>
          </p:nvPr>
        </p:nvSpPr>
        <p:spPr>
          <a:xfrm>
            <a:off x="488869" y="1532531"/>
            <a:ext cx="9353145" cy="4561142"/>
          </a:xfrm>
        </p:spPr>
        <p:txBody>
          <a:bodyPr/>
          <a:lstStyle/>
          <a:p>
            <a:pPr algn="l" fontAlgn="base"/>
            <a:r>
              <a:rPr lang="en-US" sz="2400" b="0" i="0" dirty="0">
                <a:solidFill>
                  <a:srgbClr val="000000"/>
                </a:solidFill>
                <a:effectLst/>
                <a:latin typeface="Inter"/>
              </a:rPr>
              <a:t>A claim for a contribution under </a:t>
            </a:r>
            <a:r>
              <a:rPr lang="en-US" sz="2400" b="1" i="0" dirty="0">
                <a:solidFill>
                  <a:srgbClr val="000000"/>
                </a:solidFill>
                <a:effectLst/>
                <a:latin typeface="inherit"/>
              </a:rPr>
              <a:t>CLCA 1978</a:t>
            </a:r>
            <a:r>
              <a:rPr lang="en-US" sz="2400" b="0" i="0" dirty="0">
                <a:solidFill>
                  <a:srgbClr val="000000"/>
                </a:solidFill>
                <a:effectLst/>
                <a:latin typeface="Inter"/>
              </a:rPr>
              <a:t> must be brought within two years from the date on which the right to recover a contribution was created (</a:t>
            </a:r>
            <a:r>
              <a:rPr lang="en-US" sz="2400" b="1" i="0" dirty="0">
                <a:solidFill>
                  <a:srgbClr val="000000"/>
                </a:solidFill>
                <a:effectLst/>
                <a:latin typeface="inherit"/>
              </a:rPr>
              <a:t>s10 LA 1980</a:t>
            </a:r>
            <a:r>
              <a:rPr lang="en-US" sz="2400" b="0" i="0" dirty="0">
                <a:solidFill>
                  <a:srgbClr val="000000"/>
                </a:solidFill>
                <a:effectLst/>
                <a:latin typeface="Inter"/>
              </a:rPr>
              <a:t>). That right might have been created by:</a:t>
            </a:r>
          </a:p>
          <a:p>
            <a:pPr algn="l" fontAlgn="base">
              <a:buFont typeface="Arial" panose="020B0604020202020204" pitchFamily="34" charset="0"/>
              <a:buChar char="•"/>
            </a:pPr>
            <a:r>
              <a:rPr lang="en-US" sz="2400" b="0" i="0" dirty="0">
                <a:solidFill>
                  <a:srgbClr val="000000"/>
                </a:solidFill>
                <a:effectLst/>
                <a:latin typeface="inherit"/>
              </a:rPr>
              <a:t>A judgment in civil proceedings</a:t>
            </a:r>
          </a:p>
          <a:p>
            <a:pPr algn="l" fontAlgn="base">
              <a:buFont typeface="Arial" panose="020B0604020202020204" pitchFamily="34" charset="0"/>
              <a:buChar char="•"/>
            </a:pPr>
            <a:r>
              <a:rPr lang="en-US" sz="2400" b="0" i="0" dirty="0">
                <a:solidFill>
                  <a:srgbClr val="000000"/>
                </a:solidFill>
                <a:effectLst/>
                <a:latin typeface="inherit"/>
              </a:rPr>
              <a:t>An arbitration award</a:t>
            </a:r>
          </a:p>
          <a:p>
            <a:pPr algn="l" fontAlgn="base">
              <a:buFont typeface="Arial" panose="020B0604020202020204" pitchFamily="34" charset="0"/>
              <a:buChar char="•"/>
            </a:pPr>
            <a:r>
              <a:rPr lang="en-US" sz="2400" b="0" i="0" dirty="0">
                <a:solidFill>
                  <a:srgbClr val="000000"/>
                </a:solidFill>
                <a:effectLst/>
                <a:latin typeface="inherit"/>
              </a:rPr>
              <a:t>The earliest date on which the person seeking a contribution agrees to make a payment to the claimant (in respect of which the contribution is sought).</a:t>
            </a:r>
          </a:p>
          <a:p>
            <a:endParaRPr lang="en-GB" dirty="0"/>
          </a:p>
        </p:txBody>
      </p:sp>
    </p:spTree>
    <p:extLst>
      <p:ext uri="{BB962C8B-B14F-4D97-AF65-F5344CB8AC3E}">
        <p14:creationId xmlns:p14="http://schemas.microsoft.com/office/powerpoint/2010/main" val="24379215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24556-6BCC-BC4D-D815-5582A00A9D17}"/>
              </a:ext>
            </a:extLst>
          </p:cNvPr>
          <p:cNvSpPr>
            <a:spLocks noGrp="1"/>
          </p:cNvSpPr>
          <p:nvPr>
            <p:ph type="title"/>
          </p:nvPr>
        </p:nvSpPr>
        <p:spPr/>
        <p:txBody>
          <a:bodyPr/>
          <a:lstStyle/>
          <a:p>
            <a:r>
              <a:rPr lang="en-GB" dirty="0"/>
              <a:t>Any questions?</a:t>
            </a:r>
          </a:p>
        </p:txBody>
      </p:sp>
    </p:spTree>
    <p:extLst>
      <p:ext uri="{BB962C8B-B14F-4D97-AF65-F5344CB8AC3E}">
        <p14:creationId xmlns:p14="http://schemas.microsoft.com/office/powerpoint/2010/main" val="259213747"/>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54</TotalTime>
  <Words>4196</Words>
  <Application>Microsoft Office PowerPoint</Application>
  <PresentationFormat>Widescreen</PresentationFormat>
  <Paragraphs>271</Paragraphs>
  <Slides>36</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inherit</vt:lpstr>
      <vt:lpstr>Inter</vt:lpstr>
      <vt:lpstr>Aptos</vt:lpstr>
      <vt:lpstr>Arial</vt:lpstr>
      <vt:lpstr>Calibri</vt:lpstr>
      <vt:lpstr>Trebuchet MS</vt:lpstr>
      <vt:lpstr>Wingdings 3</vt:lpstr>
      <vt:lpstr>Facet</vt:lpstr>
      <vt:lpstr>Introduction to Dispute Resolution and  Litigation </vt:lpstr>
      <vt:lpstr>PowerPoint Presentation</vt:lpstr>
      <vt:lpstr>Litigation</vt:lpstr>
      <vt:lpstr>“Litigation as a last resort”</vt:lpstr>
      <vt:lpstr>The burden/standard of proof </vt:lpstr>
      <vt:lpstr>Skills required in Litigation </vt:lpstr>
      <vt:lpstr>Updated litigation statistics (from Court Statistics England and Wales 13/9/24)</vt:lpstr>
      <vt:lpstr>Types of Civil Litigation </vt:lpstr>
      <vt:lpstr>High Profile Litigation</vt:lpstr>
      <vt:lpstr>Introduction to the civil courts</vt:lpstr>
      <vt:lpstr>Distinction between the Civil and  Criminal Courts</vt:lpstr>
      <vt:lpstr>The County Court</vt:lpstr>
      <vt:lpstr>The High Court</vt:lpstr>
      <vt:lpstr>Judicial Roles</vt:lpstr>
      <vt:lpstr>The sources of procedural law</vt:lpstr>
      <vt:lpstr>The Civil Procedure Rules (The CPR)</vt:lpstr>
      <vt:lpstr>The Overriding Objective: CPR r 1.1</vt:lpstr>
      <vt:lpstr>PowerPoint Presentation</vt:lpstr>
      <vt:lpstr>Case management</vt:lpstr>
      <vt:lpstr>PowerPoint Presentation</vt:lpstr>
      <vt:lpstr>Reform</vt:lpstr>
      <vt:lpstr>Reforms continued…</vt:lpstr>
      <vt:lpstr>Summary…. so far</vt:lpstr>
      <vt:lpstr>Early considerations…..</vt:lpstr>
      <vt:lpstr>Causes of action (… facts give a person the right to seek a legal remedy)</vt:lpstr>
      <vt:lpstr>Limitation</vt:lpstr>
      <vt:lpstr>Limitation making the news</vt:lpstr>
      <vt:lpstr>The general rule</vt:lpstr>
      <vt:lpstr>Limitation Periods: The Limitation Act 1980 </vt:lpstr>
      <vt:lpstr>Limitation Periods Chart</vt:lpstr>
      <vt:lpstr>Limitation Continued</vt:lpstr>
      <vt:lpstr>Dealing with limitation issues </vt:lpstr>
      <vt:lpstr>Claims for contribution: Joint and several liability</vt:lpstr>
      <vt:lpstr>Civil Liability (Contribution) Act 1978 (CLCA 1978) </vt:lpstr>
      <vt:lpstr>Limitation period where claimant is seeking a contribution from an additional party</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5</cp:revision>
  <dcterms:created xsi:type="dcterms:W3CDTF">2024-02-03T18:13:02Z</dcterms:created>
  <dcterms:modified xsi:type="dcterms:W3CDTF">2025-01-17T14:53:29Z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