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4EF978-2527-49EB-8B97-15E8CFF7A64D}" v="23" dt="2023-02-21T16:24:13.629"/>
    <p1510:client id="{A5CB3071-AE29-802C-899D-E109D54B75E4}" v="9" dt="2023-02-22T16:09:53.986"/>
    <p1510:client id="{FFFA53A1-B8A5-D18B-8056-FF30FB978965}" v="189" dt="2023-02-21T16:58:18.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D16961-93E5-4E57-99ED-7EB20E0A334A}" type="doc">
      <dgm:prSet loTypeId="urn:microsoft.com/office/officeart/2005/8/layout/default#1" loCatId="list" qsTypeId="urn:microsoft.com/office/officeart/2005/8/quickstyle/simple1" qsCatId="simple" csTypeId="urn:microsoft.com/office/officeart/2005/8/colors/colorful3" csCatId="colorful" phldr="1"/>
      <dgm:spPr/>
      <dgm:t>
        <a:bodyPr/>
        <a:lstStyle/>
        <a:p>
          <a:endParaRPr lang="en-US"/>
        </a:p>
      </dgm:t>
    </dgm:pt>
    <dgm:pt modelId="{40149A9D-CEFB-4173-BCD2-B372D268DFF7}">
      <dgm:prSet/>
      <dgm:spPr/>
      <dgm:t>
        <a:bodyPr/>
        <a:lstStyle/>
        <a:p>
          <a:r>
            <a:rPr lang="en-US"/>
            <a:t>Effective communication helps to build an inclusive culture where everyone feels valued and respected</a:t>
          </a:r>
        </a:p>
      </dgm:t>
    </dgm:pt>
    <dgm:pt modelId="{045AF03B-537A-48A2-AD74-58CAF9680E41}" type="parTrans" cxnId="{721C2D96-6E4D-4483-8F91-70A983E3CD96}">
      <dgm:prSet/>
      <dgm:spPr/>
      <dgm:t>
        <a:bodyPr/>
        <a:lstStyle/>
        <a:p>
          <a:endParaRPr lang="en-US"/>
        </a:p>
      </dgm:t>
    </dgm:pt>
    <dgm:pt modelId="{03436BCD-EFC8-4E92-BAE5-F389F52EFF6D}" type="sibTrans" cxnId="{721C2D96-6E4D-4483-8F91-70A983E3CD96}">
      <dgm:prSet/>
      <dgm:spPr/>
      <dgm:t>
        <a:bodyPr/>
        <a:lstStyle/>
        <a:p>
          <a:endParaRPr lang="en-US"/>
        </a:p>
      </dgm:t>
    </dgm:pt>
    <dgm:pt modelId="{F1D78EA9-530A-4447-8185-F180C4F694E4}">
      <dgm:prSet/>
      <dgm:spPr/>
      <dgm:t>
        <a:bodyPr/>
        <a:lstStyle/>
        <a:p>
          <a:r>
            <a:rPr lang="en-US" dirty="0"/>
            <a:t>Improves employee engagement, productivity, and innovation, and helps to attract and retain diverse talent</a:t>
          </a:r>
        </a:p>
      </dgm:t>
    </dgm:pt>
    <dgm:pt modelId="{064E1D17-4F3C-446B-A51A-ACECCCA7C535}" type="parTrans" cxnId="{0DC7C70F-A6A3-487A-8F00-8DC2BAB805DF}">
      <dgm:prSet/>
      <dgm:spPr/>
      <dgm:t>
        <a:bodyPr/>
        <a:lstStyle/>
        <a:p>
          <a:endParaRPr lang="en-US"/>
        </a:p>
      </dgm:t>
    </dgm:pt>
    <dgm:pt modelId="{30F54179-319E-404D-98BA-3AE3D3826CC5}" type="sibTrans" cxnId="{0DC7C70F-A6A3-487A-8F00-8DC2BAB805DF}">
      <dgm:prSet/>
      <dgm:spPr/>
      <dgm:t>
        <a:bodyPr/>
        <a:lstStyle/>
        <a:p>
          <a:endParaRPr lang="en-US"/>
        </a:p>
      </dgm:t>
    </dgm:pt>
    <dgm:pt modelId="{1F3342E2-7DCD-4294-B838-06A9E2000AF7}">
      <dgm:prSet/>
      <dgm:spPr/>
      <dgm:t>
        <a:bodyPr/>
        <a:lstStyle/>
        <a:p>
          <a:r>
            <a:rPr lang="en-US"/>
            <a:t>Specific communication skills needed include active listening to understand the perspectives and experiences of others</a:t>
          </a:r>
        </a:p>
      </dgm:t>
    </dgm:pt>
    <dgm:pt modelId="{8676AE1A-F10E-48AC-A7D7-8831D3511F0E}" type="parTrans" cxnId="{8E0A1E2F-1EB4-4264-9AB4-279C74FED41B}">
      <dgm:prSet/>
      <dgm:spPr/>
      <dgm:t>
        <a:bodyPr/>
        <a:lstStyle/>
        <a:p>
          <a:endParaRPr lang="en-US"/>
        </a:p>
      </dgm:t>
    </dgm:pt>
    <dgm:pt modelId="{6F23F271-76A8-469C-BBFC-3520120FB236}" type="sibTrans" cxnId="{8E0A1E2F-1EB4-4264-9AB4-279C74FED41B}">
      <dgm:prSet/>
      <dgm:spPr/>
      <dgm:t>
        <a:bodyPr/>
        <a:lstStyle/>
        <a:p>
          <a:endParaRPr lang="en-US"/>
        </a:p>
      </dgm:t>
    </dgm:pt>
    <dgm:pt modelId="{638469D0-018C-43D6-80B4-5D8770595CDE}">
      <dgm:prSet/>
      <dgm:spPr/>
      <dgm:t>
        <a:bodyPr/>
        <a:lstStyle/>
        <a:p>
          <a:r>
            <a:rPr lang="en-US"/>
            <a:t>Empathy to relate to others' experiences and feelings, and cultural awareness to navigate diverse cultural contexts</a:t>
          </a:r>
        </a:p>
      </dgm:t>
    </dgm:pt>
    <dgm:pt modelId="{CFB323CB-5193-4316-9FBD-4D0EFCBA78A9}" type="parTrans" cxnId="{10C4E41B-5054-449B-8F9F-AAD3DBFB84D3}">
      <dgm:prSet/>
      <dgm:spPr/>
      <dgm:t>
        <a:bodyPr/>
        <a:lstStyle/>
        <a:p>
          <a:endParaRPr lang="en-US"/>
        </a:p>
      </dgm:t>
    </dgm:pt>
    <dgm:pt modelId="{47FF98B3-4D9A-4CF2-A170-F0F5351F38C4}" type="sibTrans" cxnId="{10C4E41B-5054-449B-8F9F-AAD3DBFB84D3}">
      <dgm:prSet/>
      <dgm:spPr/>
      <dgm:t>
        <a:bodyPr/>
        <a:lstStyle/>
        <a:p>
          <a:endParaRPr lang="en-US"/>
        </a:p>
      </dgm:t>
    </dgm:pt>
    <dgm:pt modelId="{ABAB156B-C8CE-42A2-9748-F2427F8D9272}">
      <dgm:prSet/>
      <dgm:spPr/>
      <dgm:t>
        <a:bodyPr/>
        <a:lstStyle/>
        <a:p>
          <a:r>
            <a:rPr lang="en-US" dirty="0"/>
            <a:t>Providing diversity and inclusion training to HR professionals and employees, and encouraging HR professionals to attend diversity and inclusion events and conferences(</a:t>
          </a:r>
          <a:r>
            <a:rPr lang="en-US" dirty="0" err="1"/>
            <a:t>Easa</a:t>
          </a:r>
          <a:r>
            <a:rPr lang="en-US" dirty="0"/>
            <a:t> 2021).</a:t>
          </a:r>
        </a:p>
      </dgm:t>
    </dgm:pt>
    <dgm:pt modelId="{37742932-0AB6-46D4-B443-7007F87209D0}" type="parTrans" cxnId="{10DD6F0E-6302-41C1-936B-2140E9EC10EE}">
      <dgm:prSet/>
      <dgm:spPr/>
      <dgm:t>
        <a:bodyPr/>
        <a:lstStyle/>
        <a:p>
          <a:endParaRPr lang="en-US"/>
        </a:p>
      </dgm:t>
    </dgm:pt>
    <dgm:pt modelId="{1B9D94A1-7B48-4910-8833-205E3F286353}" type="sibTrans" cxnId="{10DD6F0E-6302-41C1-936B-2140E9EC10EE}">
      <dgm:prSet/>
      <dgm:spPr/>
      <dgm:t>
        <a:bodyPr/>
        <a:lstStyle/>
        <a:p>
          <a:endParaRPr lang="en-US"/>
        </a:p>
      </dgm:t>
    </dgm:pt>
    <dgm:pt modelId="{CD05A9EB-4274-4981-B4D2-6435ADDABF9B}">
      <dgm:prSet/>
      <dgm:spPr/>
      <dgm:t>
        <a:bodyPr/>
        <a:lstStyle/>
        <a:p>
          <a:r>
            <a:rPr lang="en-US"/>
            <a:t>Encouraging HR professionals to engage in cross-cultural experiences and interactions, such as international assignments or volunteer work in diverse communities</a:t>
          </a:r>
        </a:p>
      </dgm:t>
    </dgm:pt>
    <dgm:pt modelId="{5A86C9EC-6692-4190-A02A-5E527A32E3F9}" type="parTrans" cxnId="{C66EE3C5-1945-428E-8CC3-48AA42661E91}">
      <dgm:prSet/>
      <dgm:spPr/>
      <dgm:t>
        <a:bodyPr/>
        <a:lstStyle/>
        <a:p>
          <a:endParaRPr lang="en-US"/>
        </a:p>
      </dgm:t>
    </dgm:pt>
    <dgm:pt modelId="{A6DA0545-8357-4435-90EC-46BCD7FF72F4}" type="sibTrans" cxnId="{C66EE3C5-1945-428E-8CC3-48AA42661E91}">
      <dgm:prSet/>
      <dgm:spPr/>
      <dgm:t>
        <a:bodyPr/>
        <a:lstStyle/>
        <a:p>
          <a:endParaRPr lang="en-US"/>
        </a:p>
      </dgm:t>
    </dgm:pt>
    <dgm:pt modelId="{DEDB1102-F8B0-43D3-8EDC-302BFEF2FBB3}" type="pres">
      <dgm:prSet presAssocID="{74D16961-93E5-4E57-99ED-7EB20E0A334A}" presName="diagram" presStyleCnt="0">
        <dgm:presLayoutVars>
          <dgm:dir/>
          <dgm:resizeHandles val="exact"/>
        </dgm:presLayoutVars>
      </dgm:prSet>
      <dgm:spPr/>
    </dgm:pt>
    <dgm:pt modelId="{424FF870-6377-48E3-B384-E7979F458BF0}" type="pres">
      <dgm:prSet presAssocID="{40149A9D-CEFB-4173-BCD2-B372D268DFF7}" presName="node" presStyleLbl="node1" presStyleIdx="0" presStyleCnt="6">
        <dgm:presLayoutVars>
          <dgm:bulletEnabled val="1"/>
        </dgm:presLayoutVars>
      </dgm:prSet>
      <dgm:spPr/>
    </dgm:pt>
    <dgm:pt modelId="{80A64F87-8AFF-4365-A4CA-2F4AA82CEB2B}" type="pres">
      <dgm:prSet presAssocID="{03436BCD-EFC8-4E92-BAE5-F389F52EFF6D}" presName="sibTrans" presStyleCnt="0"/>
      <dgm:spPr/>
    </dgm:pt>
    <dgm:pt modelId="{D5CB35B4-3C8B-4261-938E-4C4EFAD92258}" type="pres">
      <dgm:prSet presAssocID="{F1D78EA9-530A-4447-8185-F180C4F694E4}" presName="node" presStyleLbl="node1" presStyleIdx="1" presStyleCnt="6">
        <dgm:presLayoutVars>
          <dgm:bulletEnabled val="1"/>
        </dgm:presLayoutVars>
      </dgm:prSet>
      <dgm:spPr/>
    </dgm:pt>
    <dgm:pt modelId="{7C3E2589-34CB-4BE7-8229-9E44AC061177}" type="pres">
      <dgm:prSet presAssocID="{30F54179-319E-404D-98BA-3AE3D3826CC5}" presName="sibTrans" presStyleCnt="0"/>
      <dgm:spPr/>
    </dgm:pt>
    <dgm:pt modelId="{80890496-E71E-4FEA-AF55-D1D46D27AD80}" type="pres">
      <dgm:prSet presAssocID="{1F3342E2-7DCD-4294-B838-06A9E2000AF7}" presName="node" presStyleLbl="node1" presStyleIdx="2" presStyleCnt="6">
        <dgm:presLayoutVars>
          <dgm:bulletEnabled val="1"/>
        </dgm:presLayoutVars>
      </dgm:prSet>
      <dgm:spPr/>
    </dgm:pt>
    <dgm:pt modelId="{A51A2FD8-13F4-4A13-9C7B-F217CACA697F}" type="pres">
      <dgm:prSet presAssocID="{6F23F271-76A8-469C-BBFC-3520120FB236}" presName="sibTrans" presStyleCnt="0"/>
      <dgm:spPr/>
    </dgm:pt>
    <dgm:pt modelId="{997DF2DA-9EC1-4F59-8966-C452BE1A5DFF}" type="pres">
      <dgm:prSet presAssocID="{638469D0-018C-43D6-80B4-5D8770595CDE}" presName="node" presStyleLbl="node1" presStyleIdx="3" presStyleCnt="6">
        <dgm:presLayoutVars>
          <dgm:bulletEnabled val="1"/>
        </dgm:presLayoutVars>
      </dgm:prSet>
      <dgm:spPr/>
    </dgm:pt>
    <dgm:pt modelId="{61D65AFF-EBE7-45E2-A0D8-18D94FB782D9}" type="pres">
      <dgm:prSet presAssocID="{47FF98B3-4D9A-4CF2-A170-F0F5351F38C4}" presName="sibTrans" presStyleCnt="0"/>
      <dgm:spPr/>
    </dgm:pt>
    <dgm:pt modelId="{CD0D79B5-7894-4FBD-8823-7505ED87EE8D}" type="pres">
      <dgm:prSet presAssocID="{ABAB156B-C8CE-42A2-9748-F2427F8D9272}" presName="node" presStyleLbl="node1" presStyleIdx="4" presStyleCnt="6">
        <dgm:presLayoutVars>
          <dgm:bulletEnabled val="1"/>
        </dgm:presLayoutVars>
      </dgm:prSet>
      <dgm:spPr/>
    </dgm:pt>
    <dgm:pt modelId="{BBFA817C-2EDF-442A-A2FE-F9409E0A25B7}" type="pres">
      <dgm:prSet presAssocID="{1B9D94A1-7B48-4910-8833-205E3F286353}" presName="sibTrans" presStyleCnt="0"/>
      <dgm:spPr/>
    </dgm:pt>
    <dgm:pt modelId="{B329A33D-EBA5-4ED1-BC70-DC585E481A84}" type="pres">
      <dgm:prSet presAssocID="{CD05A9EB-4274-4981-B4D2-6435ADDABF9B}" presName="node" presStyleLbl="node1" presStyleIdx="5" presStyleCnt="6">
        <dgm:presLayoutVars>
          <dgm:bulletEnabled val="1"/>
        </dgm:presLayoutVars>
      </dgm:prSet>
      <dgm:spPr/>
    </dgm:pt>
  </dgm:ptLst>
  <dgm:cxnLst>
    <dgm:cxn modelId="{10DD6F0E-6302-41C1-936B-2140E9EC10EE}" srcId="{74D16961-93E5-4E57-99ED-7EB20E0A334A}" destId="{ABAB156B-C8CE-42A2-9748-F2427F8D9272}" srcOrd="4" destOrd="0" parTransId="{37742932-0AB6-46D4-B443-7007F87209D0}" sibTransId="{1B9D94A1-7B48-4910-8833-205E3F286353}"/>
    <dgm:cxn modelId="{0DC7C70F-A6A3-487A-8F00-8DC2BAB805DF}" srcId="{74D16961-93E5-4E57-99ED-7EB20E0A334A}" destId="{F1D78EA9-530A-4447-8185-F180C4F694E4}" srcOrd="1" destOrd="0" parTransId="{064E1D17-4F3C-446B-A51A-ACECCCA7C535}" sibTransId="{30F54179-319E-404D-98BA-3AE3D3826CC5}"/>
    <dgm:cxn modelId="{10C4E41B-5054-449B-8F9F-AAD3DBFB84D3}" srcId="{74D16961-93E5-4E57-99ED-7EB20E0A334A}" destId="{638469D0-018C-43D6-80B4-5D8770595CDE}" srcOrd="3" destOrd="0" parTransId="{CFB323CB-5193-4316-9FBD-4D0EFCBA78A9}" sibTransId="{47FF98B3-4D9A-4CF2-A170-F0F5351F38C4}"/>
    <dgm:cxn modelId="{8E0A1E2F-1EB4-4264-9AB4-279C74FED41B}" srcId="{74D16961-93E5-4E57-99ED-7EB20E0A334A}" destId="{1F3342E2-7DCD-4294-B838-06A9E2000AF7}" srcOrd="2" destOrd="0" parTransId="{8676AE1A-F10E-48AC-A7D7-8831D3511F0E}" sibTransId="{6F23F271-76A8-469C-BBFC-3520120FB236}"/>
    <dgm:cxn modelId="{27489D35-240D-465E-AD3B-721DF89479D8}" type="presOf" srcId="{40149A9D-CEFB-4173-BCD2-B372D268DFF7}" destId="{424FF870-6377-48E3-B384-E7979F458BF0}" srcOrd="0" destOrd="0" presId="urn:microsoft.com/office/officeart/2005/8/layout/default#1"/>
    <dgm:cxn modelId="{12418759-819E-4E4C-BE4D-FF35015AA3E5}" type="presOf" srcId="{ABAB156B-C8CE-42A2-9748-F2427F8D9272}" destId="{CD0D79B5-7894-4FBD-8823-7505ED87EE8D}" srcOrd="0" destOrd="0" presId="urn:microsoft.com/office/officeart/2005/8/layout/default#1"/>
    <dgm:cxn modelId="{3836088B-D381-4BFB-9FB3-640C7376FA25}" type="presOf" srcId="{1F3342E2-7DCD-4294-B838-06A9E2000AF7}" destId="{80890496-E71E-4FEA-AF55-D1D46D27AD80}" srcOrd="0" destOrd="0" presId="urn:microsoft.com/office/officeart/2005/8/layout/default#1"/>
    <dgm:cxn modelId="{456B7392-7759-4A02-BCA4-92D9FFEA09FE}" type="presOf" srcId="{638469D0-018C-43D6-80B4-5D8770595CDE}" destId="{997DF2DA-9EC1-4F59-8966-C452BE1A5DFF}" srcOrd="0" destOrd="0" presId="urn:microsoft.com/office/officeart/2005/8/layout/default#1"/>
    <dgm:cxn modelId="{721C2D96-6E4D-4483-8F91-70A983E3CD96}" srcId="{74D16961-93E5-4E57-99ED-7EB20E0A334A}" destId="{40149A9D-CEFB-4173-BCD2-B372D268DFF7}" srcOrd="0" destOrd="0" parTransId="{045AF03B-537A-48A2-AD74-58CAF9680E41}" sibTransId="{03436BCD-EFC8-4E92-BAE5-F389F52EFF6D}"/>
    <dgm:cxn modelId="{5F064697-4FB0-43A9-9F74-1C863F776958}" type="presOf" srcId="{F1D78EA9-530A-4447-8185-F180C4F694E4}" destId="{D5CB35B4-3C8B-4261-938E-4C4EFAD92258}" srcOrd="0" destOrd="0" presId="urn:microsoft.com/office/officeart/2005/8/layout/default#1"/>
    <dgm:cxn modelId="{EF43D4B6-34D6-457C-B074-1C29C866FB29}" type="presOf" srcId="{CD05A9EB-4274-4981-B4D2-6435ADDABF9B}" destId="{B329A33D-EBA5-4ED1-BC70-DC585E481A84}" srcOrd="0" destOrd="0" presId="urn:microsoft.com/office/officeart/2005/8/layout/default#1"/>
    <dgm:cxn modelId="{C66EE3C5-1945-428E-8CC3-48AA42661E91}" srcId="{74D16961-93E5-4E57-99ED-7EB20E0A334A}" destId="{CD05A9EB-4274-4981-B4D2-6435ADDABF9B}" srcOrd="5" destOrd="0" parTransId="{5A86C9EC-6692-4190-A02A-5E527A32E3F9}" sibTransId="{A6DA0545-8357-4435-90EC-46BCD7FF72F4}"/>
    <dgm:cxn modelId="{DDC908D4-CD16-4A1C-8F8C-156ADE1BE58E}" type="presOf" srcId="{74D16961-93E5-4E57-99ED-7EB20E0A334A}" destId="{DEDB1102-F8B0-43D3-8EDC-302BFEF2FBB3}" srcOrd="0" destOrd="0" presId="urn:microsoft.com/office/officeart/2005/8/layout/default#1"/>
    <dgm:cxn modelId="{24F7F670-DD40-4E39-8DC7-DA2D65611ED6}" type="presParOf" srcId="{DEDB1102-F8B0-43D3-8EDC-302BFEF2FBB3}" destId="{424FF870-6377-48E3-B384-E7979F458BF0}" srcOrd="0" destOrd="0" presId="urn:microsoft.com/office/officeart/2005/8/layout/default#1"/>
    <dgm:cxn modelId="{1C3E26C1-EEE4-472A-8FCD-D318C6615489}" type="presParOf" srcId="{DEDB1102-F8B0-43D3-8EDC-302BFEF2FBB3}" destId="{80A64F87-8AFF-4365-A4CA-2F4AA82CEB2B}" srcOrd="1" destOrd="0" presId="urn:microsoft.com/office/officeart/2005/8/layout/default#1"/>
    <dgm:cxn modelId="{9236024B-19A4-483D-B812-C75FC9707B1E}" type="presParOf" srcId="{DEDB1102-F8B0-43D3-8EDC-302BFEF2FBB3}" destId="{D5CB35B4-3C8B-4261-938E-4C4EFAD92258}" srcOrd="2" destOrd="0" presId="urn:microsoft.com/office/officeart/2005/8/layout/default#1"/>
    <dgm:cxn modelId="{582FC482-9DA5-4F1E-8F57-47496343A635}" type="presParOf" srcId="{DEDB1102-F8B0-43D3-8EDC-302BFEF2FBB3}" destId="{7C3E2589-34CB-4BE7-8229-9E44AC061177}" srcOrd="3" destOrd="0" presId="urn:microsoft.com/office/officeart/2005/8/layout/default#1"/>
    <dgm:cxn modelId="{5AEDDD62-E76F-464C-9904-65BF896BFF49}" type="presParOf" srcId="{DEDB1102-F8B0-43D3-8EDC-302BFEF2FBB3}" destId="{80890496-E71E-4FEA-AF55-D1D46D27AD80}" srcOrd="4" destOrd="0" presId="urn:microsoft.com/office/officeart/2005/8/layout/default#1"/>
    <dgm:cxn modelId="{37788372-E9C8-49FB-82D1-89EAB4F583F4}" type="presParOf" srcId="{DEDB1102-F8B0-43D3-8EDC-302BFEF2FBB3}" destId="{A51A2FD8-13F4-4A13-9C7B-F217CACA697F}" srcOrd="5" destOrd="0" presId="urn:microsoft.com/office/officeart/2005/8/layout/default#1"/>
    <dgm:cxn modelId="{8E0B9E2B-86AC-422C-8F3A-A9B5ABAB756A}" type="presParOf" srcId="{DEDB1102-F8B0-43D3-8EDC-302BFEF2FBB3}" destId="{997DF2DA-9EC1-4F59-8966-C452BE1A5DFF}" srcOrd="6" destOrd="0" presId="urn:microsoft.com/office/officeart/2005/8/layout/default#1"/>
    <dgm:cxn modelId="{2E62BE96-A9E1-48C5-92F7-7CC09F02954A}" type="presParOf" srcId="{DEDB1102-F8B0-43D3-8EDC-302BFEF2FBB3}" destId="{61D65AFF-EBE7-45E2-A0D8-18D94FB782D9}" srcOrd="7" destOrd="0" presId="urn:microsoft.com/office/officeart/2005/8/layout/default#1"/>
    <dgm:cxn modelId="{9A44003E-3BBB-41A4-8A19-F2797AB9B8F7}" type="presParOf" srcId="{DEDB1102-F8B0-43D3-8EDC-302BFEF2FBB3}" destId="{CD0D79B5-7894-4FBD-8823-7505ED87EE8D}" srcOrd="8" destOrd="0" presId="urn:microsoft.com/office/officeart/2005/8/layout/default#1"/>
    <dgm:cxn modelId="{FEDA1D4D-E5CA-4035-A035-F541BD69BBD0}" type="presParOf" srcId="{DEDB1102-F8B0-43D3-8EDC-302BFEF2FBB3}" destId="{BBFA817C-2EDF-442A-A2FE-F9409E0A25B7}" srcOrd="9" destOrd="0" presId="urn:microsoft.com/office/officeart/2005/8/layout/default#1"/>
    <dgm:cxn modelId="{B089D784-C4E3-4BA8-904A-DB1A64AEB923}" type="presParOf" srcId="{DEDB1102-F8B0-43D3-8EDC-302BFEF2FBB3}" destId="{B329A33D-EBA5-4ED1-BC70-DC585E481A84}" srcOrd="10" destOrd="0" presId="urn:microsoft.com/office/officeart/2005/8/layout/defaul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1E8457-0BF4-4E8D-B6BF-B49B1F25E9A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64BAD9-278C-4F5B-9F83-053A74AA5F85}">
      <dgm:prSet/>
      <dgm:spPr/>
      <dgm:t>
        <a:bodyPr/>
        <a:lstStyle/>
        <a:p>
          <a:pPr>
            <a:lnSpc>
              <a:spcPct val="100000"/>
            </a:lnSpc>
          </a:pPr>
          <a:r>
            <a:rPr lang="en-US" baseline="0"/>
            <a:t>Building inclusive teams is crucial in promoting diversity and equity within Vodafone's workplace</a:t>
          </a:r>
          <a:endParaRPr lang="en-US"/>
        </a:p>
      </dgm:t>
    </dgm:pt>
    <dgm:pt modelId="{362E1D8D-87CB-40B2-821D-DE3BB55FA0FC}" type="parTrans" cxnId="{B1567D90-9704-4635-9B76-B64E6848CEB6}">
      <dgm:prSet/>
      <dgm:spPr/>
      <dgm:t>
        <a:bodyPr/>
        <a:lstStyle/>
        <a:p>
          <a:endParaRPr lang="en-US"/>
        </a:p>
      </dgm:t>
    </dgm:pt>
    <dgm:pt modelId="{D3F27670-F118-48EC-87F4-B8C9F544D7C3}" type="sibTrans" cxnId="{B1567D90-9704-4635-9B76-B64E6848CEB6}">
      <dgm:prSet/>
      <dgm:spPr/>
      <dgm:t>
        <a:bodyPr/>
        <a:lstStyle/>
        <a:p>
          <a:endParaRPr lang="en-US"/>
        </a:p>
      </dgm:t>
    </dgm:pt>
    <dgm:pt modelId="{01F92CF8-64ED-4D07-A211-6B122B77CA26}">
      <dgm:prSet/>
      <dgm:spPr/>
      <dgm:t>
        <a:bodyPr/>
        <a:lstStyle/>
        <a:p>
          <a:pPr>
            <a:lnSpc>
              <a:spcPct val="100000"/>
            </a:lnSpc>
          </a:pPr>
          <a:r>
            <a:rPr lang="en-US" baseline="0"/>
            <a:t>HR professionals need to develop skills in conflict resolution, team building, and creating an environment where diverse perspectives are valued and integrated into decision making</a:t>
          </a:r>
          <a:endParaRPr lang="en-US"/>
        </a:p>
      </dgm:t>
    </dgm:pt>
    <dgm:pt modelId="{80AE5355-15D0-4C66-ACFD-F222CA29A5BA}" type="parTrans" cxnId="{4A0C49DE-51C8-4615-B8A7-4D40B8EBEEEE}">
      <dgm:prSet/>
      <dgm:spPr/>
      <dgm:t>
        <a:bodyPr/>
        <a:lstStyle/>
        <a:p>
          <a:endParaRPr lang="en-US"/>
        </a:p>
      </dgm:t>
    </dgm:pt>
    <dgm:pt modelId="{29E89F42-3B8F-4F26-9F70-F6DA60427B0F}" type="sibTrans" cxnId="{4A0C49DE-51C8-4615-B8A7-4D40B8EBEEEE}">
      <dgm:prSet/>
      <dgm:spPr/>
      <dgm:t>
        <a:bodyPr/>
        <a:lstStyle/>
        <a:p>
          <a:endParaRPr lang="en-US"/>
        </a:p>
      </dgm:t>
    </dgm:pt>
    <dgm:pt modelId="{37A6C680-49FD-4835-9558-95739A6FA40A}">
      <dgm:prSet/>
      <dgm:spPr/>
      <dgm:t>
        <a:bodyPr/>
        <a:lstStyle/>
        <a:p>
          <a:pPr>
            <a:lnSpc>
              <a:spcPct val="100000"/>
            </a:lnSpc>
          </a:pPr>
          <a:r>
            <a:rPr lang="en-US" baseline="0"/>
            <a:t>These skills can be developed through training, coaching, and mentorship programs</a:t>
          </a:r>
          <a:endParaRPr lang="en-US"/>
        </a:p>
      </dgm:t>
    </dgm:pt>
    <dgm:pt modelId="{974887E6-75EA-4460-B73A-740C23AB53A7}" type="parTrans" cxnId="{D9761D37-59CE-406F-91E1-E47FB750F6EA}">
      <dgm:prSet/>
      <dgm:spPr/>
      <dgm:t>
        <a:bodyPr/>
        <a:lstStyle/>
        <a:p>
          <a:endParaRPr lang="en-US"/>
        </a:p>
      </dgm:t>
    </dgm:pt>
    <dgm:pt modelId="{C8745EC3-8128-41AC-8E81-29F915980DBE}" type="sibTrans" cxnId="{D9761D37-59CE-406F-91E1-E47FB750F6EA}">
      <dgm:prSet/>
      <dgm:spPr/>
      <dgm:t>
        <a:bodyPr/>
        <a:lstStyle/>
        <a:p>
          <a:endParaRPr lang="en-US"/>
        </a:p>
      </dgm:t>
    </dgm:pt>
    <dgm:pt modelId="{357B9131-67B0-4171-8590-228942CC8765}">
      <dgm:prSet/>
      <dgm:spPr/>
      <dgm:t>
        <a:bodyPr/>
        <a:lstStyle/>
        <a:p>
          <a:pPr>
            <a:lnSpc>
              <a:spcPct val="100000"/>
            </a:lnSpc>
          </a:pPr>
          <a:r>
            <a:rPr lang="en-US" baseline="0"/>
            <a:t>For instance, HR can conduct team-building exercises and training sessions that promote diversity, equity, and inclusion among employees</a:t>
          </a:r>
          <a:endParaRPr lang="en-US"/>
        </a:p>
      </dgm:t>
    </dgm:pt>
    <dgm:pt modelId="{3B4F6CF4-EACE-4F88-BF73-6EA18C1728ED}" type="parTrans" cxnId="{F79A0782-4B06-4047-9543-AF694010D4B1}">
      <dgm:prSet/>
      <dgm:spPr/>
      <dgm:t>
        <a:bodyPr/>
        <a:lstStyle/>
        <a:p>
          <a:endParaRPr lang="en-US"/>
        </a:p>
      </dgm:t>
    </dgm:pt>
    <dgm:pt modelId="{EC0F8854-9243-49AC-9750-DE5FC16C9F80}" type="sibTrans" cxnId="{F79A0782-4B06-4047-9543-AF694010D4B1}">
      <dgm:prSet/>
      <dgm:spPr/>
      <dgm:t>
        <a:bodyPr/>
        <a:lstStyle/>
        <a:p>
          <a:endParaRPr lang="en-US"/>
        </a:p>
      </dgm:t>
    </dgm:pt>
    <dgm:pt modelId="{EE0EE118-816A-4924-9327-04F53ABB2765}">
      <dgm:prSet/>
      <dgm:spPr/>
      <dgm:t>
        <a:bodyPr/>
        <a:lstStyle/>
        <a:p>
          <a:pPr>
            <a:lnSpc>
              <a:spcPct val="100000"/>
            </a:lnSpc>
          </a:pPr>
          <a:r>
            <a:rPr lang="en-US" baseline="0"/>
            <a:t>HR can also provide coaching and mentoring support to team leaders and managers to help them develop the skills needed to create inclusive teams</a:t>
          </a:r>
          <a:endParaRPr lang="en-US"/>
        </a:p>
      </dgm:t>
    </dgm:pt>
    <dgm:pt modelId="{35871C7F-448D-4EF7-B0D0-2609D1597E06}" type="parTrans" cxnId="{12DA73E6-5F3A-4841-9236-BE7180F0CAFC}">
      <dgm:prSet/>
      <dgm:spPr/>
      <dgm:t>
        <a:bodyPr/>
        <a:lstStyle/>
        <a:p>
          <a:endParaRPr lang="en-US"/>
        </a:p>
      </dgm:t>
    </dgm:pt>
    <dgm:pt modelId="{A9937CAD-2FEB-4958-8CF5-9BC7D1EC7C5B}" type="sibTrans" cxnId="{12DA73E6-5F3A-4841-9236-BE7180F0CAFC}">
      <dgm:prSet/>
      <dgm:spPr/>
      <dgm:t>
        <a:bodyPr/>
        <a:lstStyle/>
        <a:p>
          <a:endParaRPr lang="en-US"/>
        </a:p>
      </dgm:t>
    </dgm:pt>
    <dgm:pt modelId="{86FA24E1-574C-4342-9469-0DF7B30E3F81}">
      <dgm:prSet/>
      <dgm:spPr/>
      <dgm:t>
        <a:bodyPr/>
        <a:lstStyle/>
        <a:p>
          <a:pPr>
            <a:lnSpc>
              <a:spcPct val="100000"/>
            </a:lnSpc>
          </a:pPr>
          <a:r>
            <a:rPr lang="en-US" baseline="0" dirty="0"/>
            <a:t>Additionally, HR can establish regular feedback and review mechanisms to monitor progress in building inclusive teams and make necessary adjustments </a:t>
          </a:r>
          <a:r>
            <a:rPr lang="en-US" dirty="0"/>
            <a:t>(Henderson 2017).</a:t>
          </a:r>
        </a:p>
      </dgm:t>
    </dgm:pt>
    <dgm:pt modelId="{0B8C8AA4-B24A-4FDF-B1A8-17BFBD81C57D}" type="parTrans" cxnId="{95C098FA-0ED3-474F-89BC-80DFBC07ED41}">
      <dgm:prSet/>
      <dgm:spPr/>
      <dgm:t>
        <a:bodyPr/>
        <a:lstStyle/>
        <a:p>
          <a:endParaRPr lang="en-US"/>
        </a:p>
      </dgm:t>
    </dgm:pt>
    <dgm:pt modelId="{75852AD1-D649-43CE-B76B-5FD76AF9FCCE}" type="sibTrans" cxnId="{95C098FA-0ED3-474F-89BC-80DFBC07ED41}">
      <dgm:prSet/>
      <dgm:spPr/>
      <dgm:t>
        <a:bodyPr/>
        <a:lstStyle/>
        <a:p>
          <a:endParaRPr lang="en-US"/>
        </a:p>
      </dgm:t>
    </dgm:pt>
    <dgm:pt modelId="{EF916884-E5DD-48B3-9F7E-ABD85C20D02C}" type="pres">
      <dgm:prSet presAssocID="{441E8457-0BF4-4E8D-B6BF-B49B1F25E9AF}" presName="root" presStyleCnt="0">
        <dgm:presLayoutVars>
          <dgm:dir/>
          <dgm:resizeHandles val="exact"/>
        </dgm:presLayoutVars>
      </dgm:prSet>
      <dgm:spPr/>
    </dgm:pt>
    <dgm:pt modelId="{03177435-98EA-41A3-BD81-097A309B586E}" type="pres">
      <dgm:prSet presAssocID="{DB64BAD9-278C-4F5B-9F83-053A74AA5F85}" presName="compNode" presStyleCnt="0"/>
      <dgm:spPr/>
    </dgm:pt>
    <dgm:pt modelId="{B10FEAC6-72C9-4E53-BD6E-00DDDD2C5110}" type="pres">
      <dgm:prSet presAssocID="{DB64BAD9-278C-4F5B-9F83-053A74AA5F85}" presName="bgRect" presStyleLbl="bgShp" presStyleIdx="0" presStyleCnt="6"/>
      <dgm:spPr/>
    </dgm:pt>
    <dgm:pt modelId="{5E134413-3D1B-4AEC-A7E5-8A82420511E9}" type="pres">
      <dgm:prSet presAssocID="{DB64BAD9-278C-4F5B-9F83-053A74AA5F8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8AABC0F-EACE-41FE-80A9-FC941BC0EA08}" type="pres">
      <dgm:prSet presAssocID="{DB64BAD9-278C-4F5B-9F83-053A74AA5F85}" presName="spaceRect" presStyleCnt="0"/>
      <dgm:spPr/>
    </dgm:pt>
    <dgm:pt modelId="{7F4F8EB7-A24B-437C-AA7D-3E37D7699385}" type="pres">
      <dgm:prSet presAssocID="{DB64BAD9-278C-4F5B-9F83-053A74AA5F85}" presName="parTx" presStyleLbl="revTx" presStyleIdx="0" presStyleCnt="6">
        <dgm:presLayoutVars>
          <dgm:chMax val="0"/>
          <dgm:chPref val="0"/>
        </dgm:presLayoutVars>
      </dgm:prSet>
      <dgm:spPr/>
    </dgm:pt>
    <dgm:pt modelId="{756B2FC7-1349-4E1F-B5F7-8772DB4BA8D3}" type="pres">
      <dgm:prSet presAssocID="{D3F27670-F118-48EC-87F4-B8C9F544D7C3}" presName="sibTrans" presStyleCnt="0"/>
      <dgm:spPr/>
    </dgm:pt>
    <dgm:pt modelId="{EB6E8EE3-CB32-4786-922A-D3CD15E80B3A}" type="pres">
      <dgm:prSet presAssocID="{01F92CF8-64ED-4D07-A211-6B122B77CA26}" presName="compNode" presStyleCnt="0"/>
      <dgm:spPr/>
    </dgm:pt>
    <dgm:pt modelId="{9E3F4000-5AF5-41BA-9924-F560ADEABB56}" type="pres">
      <dgm:prSet presAssocID="{01F92CF8-64ED-4D07-A211-6B122B77CA26}" presName="bgRect" presStyleLbl="bgShp" presStyleIdx="1" presStyleCnt="6"/>
      <dgm:spPr/>
    </dgm:pt>
    <dgm:pt modelId="{934D7606-944C-4ADF-8EDE-0046E3DA387D}" type="pres">
      <dgm:prSet presAssocID="{01F92CF8-64ED-4D07-A211-6B122B77CA2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6A71316-6A4F-4908-868C-00EA24DEC82B}" type="pres">
      <dgm:prSet presAssocID="{01F92CF8-64ED-4D07-A211-6B122B77CA26}" presName="spaceRect" presStyleCnt="0"/>
      <dgm:spPr/>
    </dgm:pt>
    <dgm:pt modelId="{FFE0A504-F859-4364-89C1-5504652FAA4A}" type="pres">
      <dgm:prSet presAssocID="{01F92CF8-64ED-4D07-A211-6B122B77CA26}" presName="parTx" presStyleLbl="revTx" presStyleIdx="1" presStyleCnt="6">
        <dgm:presLayoutVars>
          <dgm:chMax val="0"/>
          <dgm:chPref val="0"/>
        </dgm:presLayoutVars>
      </dgm:prSet>
      <dgm:spPr/>
    </dgm:pt>
    <dgm:pt modelId="{2092869A-160D-4149-B7F5-02BBEC13FD9C}" type="pres">
      <dgm:prSet presAssocID="{29E89F42-3B8F-4F26-9F70-F6DA60427B0F}" presName="sibTrans" presStyleCnt="0"/>
      <dgm:spPr/>
    </dgm:pt>
    <dgm:pt modelId="{4320724C-E08D-4135-8652-869ECA41F1B4}" type="pres">
      <dgm:prSet presAssocID="{37A6C680-49FD-4835-9558-95739A6FA40A}" presName="compNode" presStyleCnt="0"/>
      <dgm:spPr/>
    </dgm:pt>
    <dgm:pt modelId="{48689FEE-7189-4AFA-9D0A-0C56F59F1924}" type="pres">
      <dgm:prSet presAssocID="{37A6C680-49FD-4835-9558-95739A6FA40A}" presName="bgRect" presStyleLbl="bgShp" presStyleIdx="2" presStyleCnt="6"/>
      <dgm:spPr/>
    </dgm:pt>
    <dgm:pt modelId="{14E35A7F-FD7C-41D2-A1E5-B8C072C6955E}" type="pres">
      <dgm:prSet presAssocID="{37A6C680-49FD-4835-9558-95739A6FA40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BBDF6E0-97A1-4735-B4AF-771DD3FC90FC}" type="pres">
      <dgm:prSet presAssocID="{37A6C680-49FD-4835-9558-95739A6FA40A}" presName="spaceRect" presStyleCnt="0"/>
      <dgm:spPr/>
    </dgm:pt>
    <dgm:pt modelId="{CF1CCA65-1628-4707-9D66-D73E8F7FF196}" type="pres">
      <dgm:prSet presAssocID="{37A6C680-49FD-4835-9558-95739A6FA40A}" presName="parTx" presStyleLbl="revTx" presStyleIdx="2" presStyleCnt="6">
        <dgm:presLayoutVars>
          <dgm:chMax val="0"/>
          <dgm:chPref val="0"/>
        </dgm:presLayoutVars>
      </dgm:prSet>
      <dgm:spPr/>
    </dgm:pt>
    <dgm:pt modelId="{5463AACE-9859-4C11-A39C-C31B9C437C04}" type="pres">
      <dgm:prSet presAssocID="{C8745EC3-8128-41AC-8E81-29F915980DBE}" presName="sibTrans" presStyleCnt="0"/>
      <dgm:spPr/>
    </dgm:pt>
    <dgm:pt modelId="{887E3BE3-9DB2-4811-A2F0-32117EA06B26}" type="pres">
      <dgm:prSet presAssocID="{357B9131-67B0-4171-8590-228942CC8765}" presName="compNode" presStyleCnt="0"/>
      <dgm:spPr/>
    </dgm:pt>
    <dgm:pt modelId="{BFDC1D8D-7FFF-43EF-81AD-0507C815F46E}" type="pres">
      <dgm:prSet presAssocID="{357B9131-67B0-4171-8590-228942CC8765}" presName="bgRect" presStyleLbl="bgShp" presStyleIdx="3" presStyleCnt="6"/>
      <dgm:spPr/>
    </dgm:pt>
    <dgm:pt modelId="{81F98A0C-82E7-4A57-BBB2-D790FC78823D}" type="pres">
      <dgm:prSet presAssocID="{357B9131-67B0-4171-8590-228942CC876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3BD1FBFE-B90C-4B3C-BD39-5DA39DF8F860}" type="pres">
      <dgm:prSet presAssocID="{357B9131-67B0-4171-8590-228942CC8765}" presName="spaceRect" presStyleCnt="0"/>
      <dgm:spPr/>
    </dgm:pt>
    <dgm:pt modelId="{C9DF906A-4AA7-45E6-A498-AD841A31451C}" type="pres">
      <dgm:prSet presAssocID="{357B9131-67B0-4171-8590-228942CC8765}" presName="parTx" presStyleLbl="revTx" presStyleIdx="3" presStyleCnt="6">
        <dgm:presLayoutVars>
          <dgm:chMax val="0"/>
          <dgm:chPref val="0"/>
        </dgm:presLayoutVars>
      </dgm:prSet>
      <dgm:spPr/>
    </dgm:pt>
    <dgm:pt modelId="{5526A867-D1DC-491B-9273-59038DA50915}" type="pres">
      <dgm:prSet presAssocID="{EC0F8854-9243-49AC-9750-DE5FC16C9F80}" presName="sibTrans" presStyleCnt="0"/>
      <dgm:spPr/>
    </dgm:pt>
    <dgm:pt modelId="{7B96D533-29C5-4575-A0F8-6E5925B1D794}" type="pres">
      <dgm:prSet presAssocID="{EE0EE118-816A-4924-9327-04F53ABB2765}" presName="compNode" presStyleCnt="0"/>
      <dgm:spPr/>
    </dgm:pt>
    <dgm:pt modelId="{CAB27FD4-90B7-4A21-B1CB-B328B714053B}" type="pres">
      <dgm:prSet presAssocID="{EE0EE118-816A-4924-9327-04F53ABB2765}" presName="bgRect" presStyleLbl="bgShp" presStyleIdx="4" presStyleCnt="6"/>
      <dgm:spPr/>
    </dgm:pt>
    <dgm:pt modelId="{5022D8ED-E506-4465-813F-33EC73D0B6C4}" type="pres">
      <dgm:prSet presAssocID="{EE0EE118-816A-4924-9327-04F53ABB276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32738D30-2AD7-441B-8610-F11B38D8F4A6}" type="pres">
      <dgm:prSet presAssocID="{EE0EE118-816A-4924-9327-04F53ABB2765}" presName="spaceRect" presStyleCnt="0"/>
      <dgm:spPr/>
    </dgm:pt>
    <dgm:pt modelId="{05C39E90-4B77-45D3-8509-021432905995}" type="pres">
      <dgm:prSet presAssocID="{EE0EE118-816A-4924-9327-04F53ABB2765}" presName="parTx" presStyleLbl="revTx" presStyleIdx="4" presStyleCnt="6">
        <dgm:presLayoutVars>
          <dgm:chMax val="0"/>
          <dgm:chPref val="0"/>
        </dgm:presLayoutVars>
      </dgm:prSet>
      <dgm:spPr/>
    </dgm:pt>
    <dgm:pt modelId="{01185979-25D0-4857-AFC3-62358CB47F70}" type="pres">
      <dgm:prSet presAssocID="{A9937CAD-2FEB-4958-8CF5-9BC7D1EC7C5B}" presName="sibTrans" presStyleCnt="0"/>
      <dgm:spPr/>
    </dgm:pt>
    <dgm:pt modelId="{88DCA688-4A74-4D9B-B022-61FC0248ABF3}" type="pres">
      <dgm:prSet presAssocID="{86FA24E1-574C-4342-9469-0DF7B30E3F81}" presName="compNode" presStyleCnt="0"/>
      <dgm:spPr/>
    </dgm:pt>
    <dgm:pt modelId="{891A50CC-162B-46F9-9880-0E364E41AC0A}" type="pres">
      <dgm:prSet presAssocID="{86FA24E1-574C-4342-9469-0DF7B30E3F81}" presName="bgRect" presStyleLbl="bgShp" presStyleIdx="5" presStyleCnt="6"/>
      <dgm:spPr/>
    </dgm:pt>
    <dgm:pt modelId="{1B40AC30-7613-4E17-A905-A4A734463367}" type="pres">
      <dgm:prSet presAssocID="{86FA24E1-574C-4342-9469-0DF7B30E3F8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CE89E597-CC1C-4156-B103-DA67975EDC9F}" type="pres">
      <dgm:prSet presAssocID="{86FA24E1-574C-4342-9469-0DF7B30E3F81}" presName="spaceRect" presStyleCnt="0"/>
      <dgm:spPr/>
    </dgm:pt>
    <dgm:pt modelId="{80781BE8-629E-4093-9AE6-2B7F5CCC2E46}" type="pres">
      <dgm:prSet presAssocID="{86FA24E1-574C-4342-9469-0DF7B30E3F81}" presName="parTx" presStyleLbl="revTx" presStyleIdx="5" presStyleCnt="6">
        <dgm:presLayoutVars>
          <dgm:chMax val="0"/>
          <dgm:chPref val="0"/>
        </dgm:presLayoutVars>
      </dgm:prSet>
      <dgm:spPr/>
    </dgm:pt>
  </dgm:ptLst>
  <dgm:cxnLst>
    <dgm:cxn modelId="{D9761D37-59CE-406F-91E1-E47FB750F6EA}" srcId="{441E8457-0BF4-4E8D-B6BF-B49B1F25E9AF}" destId="{37A6C680-49FD-4835-9558-95739A6FA40A}" srcOrd="2" destOrd="0" parTransId="{974887E6-75EA-4460-B73A-740C23AB53A7}" sibTransId="{C8745EC3-8128-41AC-8E81-29F915980DBE}"/>
    <dgm:cxn modelId="{C4DBE763-B7EC-4D05-8972-DD43C9844A1D}" type="presOf" srcId="{DB64BAD9-278C-4F5B-9F83-053A74AA5F85}" destId="{7F4F8EB7-A24B-437C-AA7D-3E37D7699385}" srcOrd="0" destOrd="0" presId="urn:microsoft.com/office/officeart/2018/2/layout/IconVerticalSolidList"/>
    <dgm:cxn modelId="{14C9464C-C4A5-459E-BBC1-690A65C78BDF}" type="presOf" srcId="{01F92CF8-64ED-4D07-A211-6B122B77CA26}" destId="{FFE0A504-F859-4364-89C1-5504652FAA4A}" srcOrd="0" destOrd="0" presId="urn:microsoft.com/office/officeart/2018/2/layout/IconVerticalSolidList"/>
    <dgm:cxn modelId="{01EEC556-2B46-40F8-A41C-32AF4C93987B}" type="presOf" srcId="{EE0EE118-816A-4924-9327-04F53ABB2765}" destId="{05C39E90-4B77-45D3-8509-021432905995}" srcOrd="0" destOrd="0" presId="urn:microsoft.com/office/officeart/2018/2/layout/IconVerticalSolidList"/>
    <dgm:cxn modelId="{F79A0782-4B06-4047-9543-AF694010D4B1}" srcId="{441E8457-0BF4-4E8D-B6BF-B49B1F25E9AF}" destId="{357B9131-67B0-4171-8590-228942CC8765}" srcOrd="3" destOrd="0" parTransId="{3B4F6CF4-EACE-4F88-BF73-6EA18C1728ED}" sibTransId="{EC0F8854-9243-49AC-9750-DE5FC16C9F80}"/>
    <dgm:cxn modelId="{B1567D90-9704-4635-9B76-B64E6848CEB6}" srcId="{441E8457-0BF4-4E8D-B6BF-B49B1F25E9AF}" destId="{DB64BAD9-278C-4F5B-9F83-053A74AA5F85}" srcOrd="0" destOrd="0" parTransId="{362E1D8D-87CB-40B2-821D-DE3BB55FA0FC}" sibTransId="{D3F27670-F118-48EC-87F4-B8C9F544D7C3}"/>
    <dgm:cxn modelId="{4A0C49DE-51C8-4615-B8A7-4D40B8EBEEEE}" srcId="{441E8457-0BF4-4E8D-B6BF-B49B1F25E9AF}" destId="{01F92CF8-64ED-4D07-A211-6B122B77CA26}" srcOrd="1" destOrd="0" parTransId="{80AE5355-15D0-4C66-ACFD-F222CA29A5BA}" sibTransId="{29E89F42-3B8F-4F26-9F70-F6DA60427B0F}"/>
    <dgm:cxn modelId="{12DA73E6-5F3A-4841-9236-BE7180F0CAFC}" srcId="{441E8457-0BF4-4E8D-B6BF-B49B1F25E9AF}" destId="{EE0EE118-816A-4924-9327-04F53ABB2765}" srcOrd="4" destOrd="0" parTransId="{35871C7F-448D-4EF7-B0D0-2609D1597E06}" sibTransId="{A9937CAD-2FEB-4958-8CF5-9BC7D1EC7C5B}"/>
    <dgm:cxn modelId="{091AC7E9-7296-45A8-956E-DDCD7D1E922A}" type="presOf" srcId="{86FA24E1-574C-4342-9469-0DF7B30E3F81}" destId="{80781BE8-629E-4093-9AE6-2B7F5CCC2E46}" srcOrd="0" destOrd="0" presId="urn:microsoft.com/office/officeart/2018/2/layout/IconVerticalSolidList"/>
    <dgm:cxn modelId="{869231EB-F127-48D6-9D3E-3382CAE8E9B7}" type="presOf" srcId="{357B9131-67B0-4171-8590-228942CC8765}" destId="{C9DF906A-4AA7-45E6-A498-AD841A31451C}" srcOrd="0" destOrd="0" presId="urn:microsoft.com/office/officeart/2018/2/layout/IconVerticalSolidList"/>
    <dgm:cxn modelId="{C2A0B3F2-2AD0-42A8-9DD6-35942D5BF2EA}" type="presOf" srcId="{37A6C680-49FD-4835-9558-95739A6FA40A}" destId="{CF1CCA65-1628-4707-9D66-D73E8F7FF196}" srcOrd="0" destOrd="0" presId="urn:microsoft.com/office/officeart/2018/2/layout/IconVerticalSolidList"/>
    <dgm:cxn modelId="{6F4622F5-BA5E-4FFE-A545-11D89B750E3D}" type="presOf" srcId="{441E8457-0BF4-4E8D-B6BF-B49B1F25E9AF}" destId="{EF916884-E5DD-48B3-9F7E-ABD85C20D02C}" srcOrd="0" destOrd="0" presId="urn:microsoft.com/office/officeart/2018/2/layout/IconVerticalSolidList"/>
    <dgm:cxn modelId="{95C098FA-0ED3-474F-89BC-80DFBC07ED41}" srcId="{441E8457-0BF4-4E8D-B6BF-B49B1F25E9AF}" destId="{86FA24E1-574C-4342-9469-0DF7B30E3F81}" srcOrd="5" destOrd="0" parTransId="{0B8C8AA4-B24A-4FDF-B1A8-17BFBD81C57D}" sibTransId="{75852AD1-D649-43CE-B76B-5FD76AF9FCCE}"/>
    <dgm:cxn modelId="{23673ABC-93CD-4D87-B13C-79417DEE8E33}" type="presParOf" srcId="{EF916884-E5DD-48B3-9F7E-ABD85C20D02C}" destId="{03177435-98EA-41A3-BD81-097A309B586E}" srcOrd="0" destOrd="0" presId="urn:microsoft.com/office/officeart/2018/2/layout/IconVerticalSolidList"/>
    <dgm:cxn modelId="{28220AB3-70DC-4B9B-B9D8-1085977AC853}" type="presParOf" srcId="{03177435-98EA-41A3-BD81-097A309B586E}" destId="{B10FEAC6-72C9-4E53-BD6E-00DDDD2C5110}" srcOrd="0" destOrd="0" presId="urn:microsoft.com/office/officeart/2018/2/layout/IconVerticalSolidList"/>
    <dgm:cxn modelId="{D0B47323-9363-4D96-A73D-2842DCE8D206}" type="presParOf" srcId="{03177435-98EA-41A3-BD81-097A309B586E}" destId="{5E134413-3D1B-4AEC-A7E5-8A82420511E9}" srcOrd="1" destOrd="0" presId="urn:microsoft.com/office/officeart/2018/2/layout/IconVerticalSolidList"/>
    <dgm:cxn modelId="{0DDA5B26-EEEC-4624-BD4D-7FB183A548EB}" type="presParOf" srcId="{03177435-98EA-41A3-BD81-097A309B586E}" destId="{18AABC0F-EACE-41FE-80A9-FC941BC0EA08}" srcOrd="2" destOrd="0" presId="urn:microsoft.com/office/officeart/2018/2/layout/IconVerticalSolidList"/>
    <dgm:cxn modelId="{D0643204-1159-4D5D-922B-54D833A273A7}" type="presParOf" srcId="{03177435-98EA-41A3-BD81-097A309B586E}" destId="{7F4F8EB7-A24B-437C-AA7D-3E37D7699385}" srcOrd="3" destOrd="0" presId="urn:microsoft.com/office/officeart/2018/2/layout/IconVerticalSolidList"/>
    <dgm:cxn modelId="{7D50D41C-9BAF-4AC9-990B-0C120695D9B1}" type="presParOf" srcId="{EF916884-E5DD-48B3-9F7E-ABD85C20D02C}" destId="{756B2FC7-1349-4E1F-B5F7-8772DB4BA8D3}" srcOrd="1" destOrd="0" presId="urn:microsoft.com/office/officeart/2018/2/layout/IconVerticalSolidList"/>
    <dgm:cxn modelId="{7BC1B650-1A4A-481C-9DDA-588EF4589826}" type="presParOf" srcId="{EF916884-E5DD-48B3-9F7E-ABD85C20D02C}" destId="{EB6E8EE3-CB32-4786-922A-D3CD15E80B3A}" srcOrd="2" destOrd="0" presId="urn:microsoft.com/office/officeart/2018/2/layout/IconVerticalSolidList"/>
    <dgm:cxn modelId="{DE246DF7-487A-4A23-B477-5111864767CB}" type="presParOf" srcId="{EB6E8EE3-CB32-4786-922A-D3CD15E80B3A}" destId="{9E3F4000-5AF5-41BA-9924-F560ADEABB56}" srcOrd="0" destOrd="0" presId="urn:microsoft.com/office/officeart/2018/2/layout/IconVerticalSolidList"/>
    <dgm:cxn modelId="{095A54A4-D331-4B6A-9649-61EB566C0360}" type="presParOf" srcId="{EB6E8EE3-CB32-4786-922A-D3CD15E80B3A}" destId="{934D7606-944C-4ADF-8EDE-0046E3DA387D}" srcOrd="1" destOrd="0" presId="urn:microsoft.com/office/officeart/2018/2/layout/IconVerticalSolidList"/>
    <dgm:cxn modelId="{9738C0CB-2929-468A-9F4F-C0F3320CB1F6}" type="presParOf" srcId="{EB6E8EE3-CB32-4786-922A-D3CD15E80B3A}" destId="{56A71316-6A4F-4908-868C-00EA24DEC82B}" srcOrd="2" destOrd="0" presId="urn:microsoft.com/office/officeart/2018/2/layout/IconVerticalSolidList"/>
    <dgm:cxn modelId="{6AE23CF0-E13A-431D-82C1-1FD281EC9FD8}" type="presParOf" srcId="{EB6E8EE3-CB32-4786-922A-D3CD15E80B3A}" destId="{FFE0A504-F859-4364-89C1-5504652FAA4A}" srcOrd="3" destOrd="0" presId="urn:microsoft.com/office/officeart/2018/2/layout/IconVerticalSolidList"/>
    <dgm:cxn modelId="{8FC45EFF-9432-44FD-95AD-BFBC9035E43C}" type="presParOf" srcId="{EF916884-E5DD-48B3-9F7E-ABD85C20D02C}" destId="{2092869A-160D-4149-B7F5-02BBEC13FD9C}" srcOrd="3" destOrd="0" presId="urn:microsoft.com/office/officeart/2018/2/layout/IconVerticalSolidList"/>
    <dgm:cxn modelId="{C2D89CBD-08A6-4FC7-B4E2-29AA0D47E089}" type="presParOf" srcId="{EF916884-E5DD-48B3-9F7E-ABD85C20D02C}" destId="{4320724C-E08D-4135-8652-869ECA41F1B4}" srcOrd="4" destOrd="0" presId="urn:microsoft.com/office/officeart/2018/2/layout/IconVerticalSolidList"/>
    <dgm:cxn modelId="{EBD17BEE-46EC-45EE-A3FC-5C385CE18D05}" type="presParOf" srcId="{4320724C-E08D-4135-8652-869ECA41F1B4}" destId="{48689FEE-7189-4AFA-9D0A-0C56F59F1924}" srcOrd="0" destOrd="0" presId="urn:microsoft.com/office/officeart/2018/2/layout/IconVerticalSolidList"/>
    <dgm:cxn modelId="{466D2CF9-3DCD-4D04-80EF-99A81BD7D5FE}" type="presParOf" srcId="{4320724C-E08D-4135-8652-869ECA41F1B4}" destId="{14E35A7F-FD7C-41D2-A1E5-B8C072C6955E}" srcOrd="1" destOrd="0" presId="urn:microsoft.com/office/officeart/2018/2/layout/IconVerticalSolidList"/>
    <dgm:cxn modelId="{9FA01EE6-E7FE-49E8-9B63-26F37F9A9214}" type="presParOf" srcId="{4320724C-E08D-4135-8652-869ECA41F1B4}" destId="{EBBDF6E0-97A1-4735-B4AF-771DD3FC90FC}" srcOrd="2" destOrd="0" presId="urn:microsoft.com/office/officeart/2018/2/layout/IconVerticalSolidList"/>
    <dgm:cxn modelId="{3E39DC33-A085-41B5-A115-C0596B620948}" type="presParOf" srcId="{4320724C-E08D-4135-8652-869ECA41F1B4}" destId="{CF1CCA65-1628-4707-9D66-D73E8F7FF196}" srcOrd="3" destOrd="0" presId="urn:microsoft.com/office/officeart/2018/2/layout/IconVerticalSolidList"/>
    <dgm:cxn modelId="{48206140-C42F-4820-A56C-FA71CFD64156}" type="presParOf" srcId="{EF916884-E5DD-48B3-9F7E-ABD85C20D02C}" destId="{5463AACE-9859-4C11-A39C-C31B9C437C04}" srcOrd="5" destOrd="0" presId="urn:microsoft.com/office/officeart/2018/2/layout/IconVerticalSolidList"/>
    <dgm:cxn modelId="{0DB4B681-7928-4A49-9CA4-035A9F8227E4}" type="presParOf" srcId="{EF916884-E5DD-48B3-9F7E-ABD85C20D02C}" destId="{887E3BE3-9DB2-4811-A2F0-32117EA06B26}" srcOrd="6" destOrd="0" presId="urn:microsoft.com/office/officeart/2018/2/layout/IconVerticalSolidList"/>
    <dgm:cxn modelId="{E80885B5-2F9F-4759-B45A-76DD6DD6A4DD}" type="presParOf" srcId="{887E3BE3-9DB2-4811-A2F0-32117EA06B26}" destId="{BFDC1D8D-7FFF-43EF-81AD-0507C815F46E}" srcOrd="0" destOrd="0" presId="urn:microsoft.com/office/officeart/2018/2/layout/IconVerticalSolidList"/>
    <dgm:cxn modelId="{33D9678E-6B3C-4C9E-80FB-5B96669A51DD}" type="presParOf" srcId="{887E3BE3-9DB2-4811-A2F0-32117EA06B26}" destId="{81F98A0C-82E7-4A57-BBB2-D790FC78823D}" srcOrd="1" destOrd="0" presId="urn:microsoft.com/office/officeart/2018/2/layout/IconVerticalSolidList"/>
    <dgm:cxn modelId="{D55B557B-556A-4400-8CE5-88BB648D2CF5}" type="presParOf" srcId="{887E3BE3-9DB2-4811-A2F0-32117EA06B26}" destId="{3BD1FBFE-B90C-4B3C-BD39-5DA39DF8F860}" srcOrd="2" destOrd="0" presId="urn:microsoft.com/office/officeart/2018/2/layout/IconVerticalSolidList"/>
    <dgm:cxn modelId="{3BF456FE-B76C-4F8E-967D-3775B7A5DCC3}" type="presParOf" srcId="{887E3BE3-9DB2-4811-A2F0-32117EA06B26}" destId="{C9DF906A-4AA7-45E6-A498-AD841A31451C}" srcOrd="3" destOrd="0" presId="urn:microsoft.com/office/officeart/2018/2/layout/IconVerticalSolidList"/>
    <dgm:cxn modelId="{F1F3D0E6-18F4-4D7A-8BBA-FCE386EAE3D3}" type="presParOf" srcId="{EF916884-E5DD-48B3-9F7E-ABD85C20D02C}" destId="{5526A867-D1DC-491B-9273-59038DA50915}" srcOrd="7" destOrd="0" presId="urn:microsoft.com/office/officeart/2018/2/layout/IconVerticalSolidList"/>
    <dgm:cxn modelId="{5418A9A3-1BEF-4D36-8DE2-20F7DBAABD9A}" type="presParOf" srcId="{EF916884-E5DD-48B3-9F7E-ABD85C20D02C}" destId="{7B96D533-29C5-4575-A0F8-6E5925B1D794}" srcOrd="8" destOrd="0" presId="urn:microsoft.com/office/officeart/2018/2/layout/IconVerticalSolidList"/>
    <dgm:cxn modelId="{DE83761C-AE4B-492B-B769-E42B8059090D}" type="presParOf" srcId="{7B96D533-29C5-4575-A0F8-6E5925B1D794}" destId="{CAB27FD4-90B7-4A21-B1CB-B328B714053B}" srcOrd="0" destOrd="0" presId="urn:microsoft.com/office/officeart/2018/2/layout/IconVerticalSolidList"/>
    <dgm:cxn modelId="{CA4C0E2D-BB73-4EBA-9DAF-5FBB61750118}" type="presParOf" srcId="{7B96D533-29C5-4575-A0F8-6E5925B1D794}" destId="{5022D8ED-E506-4465-813F-33EC73D0B6C4}" srcOrd="1" destOrd="0" presId="urn:microsoft.com/office/officeart/2018/2/layout/IconVerticalSolidList"/>
    <dgm:cxn modelId="{17C01475-4E33-4415-9613-E82A4570580A}" type="presParOf" srcId="{7B96D533-29C5-4575-A0F8-6E5925B1D794}" destId="{32738D30-2AD7-441B-8610-F11B38D8F4A6}" srcOrd="2" destOrd="0" presId="urn:microsoft.com/office/officeart/2018/2/layout/IconVerticalSolidList"/>
    <dgm:cxn modelId="{3B228F52-BC0B-4FD5-A91F-CBA7287204A7}" type="presParOf" srcId="{7B96D533-29C5-4575-A0F8-6E5925B1D794}" destId="{05C39E90-4B77-45D3-8509-021432905995}" srcOrd="3" destOrd="0" presId="urn:microsoft.com/office/officeart/2018/2/layout/IconVerticalSolidList"/>
    <dgm:cxn modelId="{F0AD46EC-87D2-4480-9B14-9A1E7B6F8C75}" type="presParOf" srcId="{EF916884-E5DD-48B3-9F7E-ABD85C20D02C}" destId="{01185979-25D0-4857-AFC3-62358CB47F70}" srcOrd="9" destOrd="0" presId="urn:microsoft.com/office/officeart/2018/2/layout/IconVerticalSolidList"/>
    <dgm:cxn modelId="{151772FC-C047-45B1-BCE9-702DED1485D6}" type="presParOf" srcId="{EF916884-E5DD-48B3-9F7E-ABD85C20D02C}" destId="{88DCA688-4A74-4D9B-B022-61FC0248ABF3}" srcOrd="10" destOrd="0" presId="urn:microsoft.com/office/officeart/2018/2/layout/IconVerticalSolidList"/>
    <dgm:cxn modelId="{8313160D-6D96-4E83-9C1E-EAD9709BC7A1}" type="presParOf" srcId="{88DCA688-4A74-4D9B-B022-61FC0248ABF3}" destId="{891A50CC-162B-46F9-9880-0E364E41AC0A}" srcOrd="0" destOrd="0" presId="urn:microsoft.com/office/officeart/2018/2/layout/IconVerticalSolidList"/>
    <dgm:cxn modelId="{39F4D556-B8FA-41CC-BAE2-1D2F74EBD76F}" type="presParOf" srcId="{88DCA688-4A74-4D9B-B022-61FC0248ABF3}" destId="{1B40AC30-7613-4E17-A905-A4A734463367}" srcOrd="1" destOrd="0" presId="urn:microsoft.com/office/officeart/2018/2/layout/IconVerticalSolidList"/>
    <dgm:cxn modelId="{D7A7A286-C170-4370-9A70-CBA8D046EE12}" type="presParOf" srcId="{88DCA688-4A74-4D9B-B022-61FC0248ABF3}" destId="{CE89E597-CC1C-4156-B103-DA67975EDC9F}" srcOrd="2" destOrd="0" presId="urn:microsoft.com/office/officeart/2018/2/layout/IconVerticalSolidList"/>
    <dgm:cxn modelId="{4456670E-B34B-49DE-900D-81E968EE8F95}" type="presParOf" srcId="{88DCA688-4A74-4D9B-B022-61FC0248ABF3}" destId="{80781BE8-629E-4093-9AE6-2B7F5CCC2E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8EAB72-7698-48B4-8C2E-1C752B63CA4B}" type="doc">
      <dgm:prSet loTypeId="urn:microsoft.com/office/officeart/2005/8/layout/process1" loCatId="process" qsTypeId="urn:microsoft.com/office/officeart/2005/8/quickstyle/simple1" qsCatId="simple" csTypeId="urn:microsoft.com/office/officeart/2005/8/colors/colorful3" csCatId="colorful" phldr="1"/>
      <dgm:spPr/>
      <dgm:t>
        <a:bodyPr/>
        <a:lstStyle/>
        <a:p>
          <a:endParaRPr lang="en-US"/>
        </a:p>
      </dgm:t>
    </dgm:pt>
    <dgm:pt modelId="{1414F017-47AE-4BC0-83F1-FC92F83B5F00}">
      <dgm:prSet/>
      <dgm:spPr/>
      <dgm:t>
        <a:bodyPr/>
        <a:lstStyle/>
        <a:p>
          <a:r>
            <a:rPr lang="en-US" baseline="0"/>
            <a:t>HR skills are essential for creating a more inclusive and diverse workplace, as they can support the development and implementation of effective diversity and inclusion initiatives</a:t>
          </a:r>
          <a:endParaRPr lang="en-US"/>
        </a:p>
      </dgm:t>
    </dgm:pt>
    <dgm:pt modelId="{B615695C-013B-45A6-9A8F-B05CC4D45E99}" type="parTrans" cxnId="{85383E54-3625-4876-A030-0403B8DE7C9D}">
      <dgm:prSet/>
      <dgm:spPr/>
      <dgm:t>
        <a:bodyPr/>
        <a:lstStyle/>
        <a:p>
          <a:endParaRPr lang="en-US"/>
        </a:p>
      </dgm:t>
    </dgm:pt>
    <dgm:pt modelId="{CABE5184-9BB7-4F34-BFA9-211F2DDF5EE9}" type="sibTrans" cxnId="{85383E54-3625-4876-A030-0403B8DE7C9D}">
      <dgm:prSet/>
      <dgm:spPr/>
      <dgm:t>
        <a:bodyPr/>
        <a:lstStyle/>
        <a:p>
          <a:endParaRPr lang="en-US"/>
        </a:p>
      </dgm:t>
    </dgm:pt>
    <dgm:pt modelId="{EE45911F-671C-408A-9EAD-BA30AA3246E5}">
      <dgm:prSet/>
      <dgm:spPr/>
      <dgm:t>
        <a:bodyPr/>
        <a:lstStyle/>
        <a:p>
          <a:r>
            <a:rPr lang="en-US" baseline="0"/>
            <a:t>HR can play a critical role in driving change by being the catalyst for change, creating policies and processes that promote equity, and leading the organization in its efforts to create a more inclusive culture</a:t>
          </a:r>
          <a:endParaRPr lang="en-US"/>
        </a:p>
      </dgm:t>
    </dgm:pt>
    <dgm:pt modelId="{814100B0-D692-4363-9FF3-9AA2E6E35153}" type="parTrans" cxnId="{452FE43A-FC0A-41D6-BCAB-C20C7AB83FDD}">
      <dgm:prSet/>
      <dgm:spPr/>
      <dgm:t>
        <a:bodyPr/>
        <a:lstStyle/>
        <a:p>
          <a:endParaRPr lang="en-US"/>
        </a:p>
      </dgm:t>
    </dgm:pt>
    <dgm:pt modelId="{5A97A48F-E041-4CD4-B378-DCD684A5747D}" type="sibTrans" cxnId="{452FE43A-FC0A-41D6-BCAB-C20C7AB83FDD}">
      <dgm:prSet/>
      <dgm:spPr/>
      <dgm:t>
        <a:bodyPr/>
        <a:lstStyle/>
        <a:p>
          <a:endParaRPr lang="en-US"/>
        </a:p>
      </dgm:t>
    </dgm:pt>
    <dgm:pt modelId="{F1244B23-D7BE-400E-9029-957EDCEBDB5A}">
      <dgm:prSet/>
      <dgm:spPr/>
      <dgm:t>
        <a:bodyPr/>
        <a:lstStyle/>
        <a:p>
          <a:r>
            <a:rPr lang="en-US" baseline="0"/>
            <a:t>Developing HR skills can benefit the organization in several ways, including attracting and retaining top talent, improving employee morale and productivity, increasing innovation and creativity, and enhancing the organization's reputation and brand</a:t>
          </a:r>
          <a:endParaRPr lang="en-US"/>
        </a:p>
      </dgm:t>
    </dgm:pt>
    <dgm:pt modelId="{8871BB9A-9EF2-4EDE-8FF2-733C62AED7D2}" type="parTrans" cxnId="{A3BFC2A8-49C4-4744-B459-FE09A9BBA6F9}">
      <dgm:prSet/>
      <dgm:spPr/>
      <dgm:t>
        <a:bodyPr/>
        <a:lstStyle/>
        <a:p>
          <a:endParaRPr lang="en-US"/>
        </a:p>
      </dgm:t>
    </dgm:pt>
    <dgm:pt modelId="{0B966987-7A98-47FB-B90D-63AB22EB0AC5}" type="sibTrans" cxnId="{A3BFC2A8-49C4-4744-B459-FE09A9BBA6F9}">
      <dgm:prSet/>
      <dgm:spPr/>
      <dgm:t>
        <a:bodyPr/>
        <a:lstStyle/>
        <a:p>
          <a:endParaRPr lang="en-US"/>
        </a:p>
      </dgm:t>
    </dgm:pt>
    <dgm:pt modelId="{E0195607-8C4F-46F9-8BBA-A6AABE770919}">
      <dgm:prSet/>
      <dgm:spPr/>
      <dgm:t>
        <a:bodyPr/>
        <a:lstStyle/>
        <a:p>
          <a:r>
            <a:rPr lang="en-US" baseline="0" dirty="0"/>
            <a:t>Additionally, creating a diverse and inclusive workplace can help the organization better understand and serve its diverse customer base  </a:t>
          </a:r>
          <a:r>
            <a:rPr lang="en-US" dirty="0"/>
            <a:t>(Mitra 2021).</a:t>
          </a:r>
        </a:p>
      </dgm:t>
    </dgm:pt>
    <dgm:pt modelId="{1EA9670C-67EB-449F-821F-901C27D3F541}" type="parTrans" cxnId="{0CFA3E77-0352-4834-B0EF-52FB8999612A}">
      <dgm:prSet/>
      <dgm:spPr/>
      <dgm:t>
        <a:bodyPr/>
        <a:lstStyle/>
        <a:p>
          <a:endParaRPr lang="en-US"/>
        </a:p>
      </dgm:t>
    </dgm:pt>
    <dgm:pt modelId="{290CD91A-BC1F-481C-94BF-D30EA7F547EC}" type="sibTrans" cxnId="{0CFA3E77-0352-4834-B0EF-52FB8999612A}">
      <dgm:prSet/>
      <dgm:spPr/>
      <dgm:t>
        <a:bodyPr/>
        <a:lstStyle/>
        <a:p>
          <a:endParaRPr lang="en-US"/>
        </a:p>
      </dgm:t>
    </dgm:pt>
    <dgm:pt modelId="{DEFC28A9-DD78-48F5-BC64-D39CDD7D5CB0}" type="pres">
      <dgm:prSet presAssocID="{A78EAB72-7698-48B4-8C2E-1C752B63CA4B}" presName="Name0" presStyleCnt="0">
        <dgm:presLayoutVars>
          <dgm:dir/>
          <dgm:resizeHandles val="exact"/>
        </dgm:presLayoutVars>
      </dgm:prSet>
      <dgm:spPr/>
    </dgm:pt>
    <dgm:pt modelId="{1CA35CB5-494E-4F5E-836F-E084F052F53D}" type="pres">
      <dgm:prSet presAssocID="{1414F017-47AE-4BC0-83F1-FC92F83B5F00}" presName="node" presStyleLbl="node1" presStyleIdx="0" presStyleCnt="4">
        <dgm:presLayoutVars>
          <dgm:bulletEnabled val="1"/>
        </dgm:presLayoutVars>
      </dgm:prSet>
      <dgm:spPr/>
    </dgm:pt>
    <dgm:pt modelId="{EC50874A-3092-47BC-AF9B-D44705C8EF9C}" type="pres">
      <dgm:prSet presAssocID="{CABE5184-9BB7-4F34-BFA9-211F2DDF5EE9}" presName="sibTrans" presStyleLbl="sibTrans2D1" presStyleIdx="0" presStyleCnt="3"/>
      <dgm:spPr/>
    </dgm:pt>
    <dgm:pt modelId="{9A3C9E8E-0856-499B-B93F-050D22E77F41}" type="pres">
      <dgm:prSet presAssocID="{CABE5184-9BB7-4F34-BFA9-211F2DDF5EE9}" presName="connectorText" presStyleLbl="sibTrans2D1" presStyleIdx="0" presStyleCnt="3"/>
      <dgm:spPr/>
    </dgm:pt>
    <dgm:pt modelId="{51229813-25B6-4EC7-886B-8117C3B0E371}" type="pres">
      <dgm:prSet presAssocID="{EE45911F-671C-408A-9EAD-BA30AA3246E5}" presName="node" presStyleLbl="node1" presStyleIdx="1" presStyleCnt="4">
        <dgm:presLayoutVars>
          <dgm:bulletEnabled val="1"/>
        </dgm:presLayoutVars>
      </dgm:prSet>
      <dgm:spPr/>
    </dgm:pt>
    <dgm:pt modelId="{12E58078-05D0-4658-ACCB-7D68B878F4F3}" type="pres">
      <dgm:prSet presAssocID="{5A97A48F-E041-4CD4-B378-DCD684A5747D}" presName="sibTrans" presStyleLbl="sibTrans2D1" presStyleIdx="1" presStyleCnt="3"/>
      <dgm:spPr/>
    </dgm:pt>
    <dgm:pt modelId="{18789085-A050-410D-A428-36BE3902D056}" type="pres">
      <dgm:prSet presAssocID="{5A97A48F-E041-4CD4-B378-DCD684A5747D}" presName="connectorText" presStyleLbl="sibTrans2D1" presStyleIdx="1" presStyleCnt="3"/>
      <dgm:spPr/>
    </dgm:pt>
    <dgm:pt modelId="{721EC3EE-0B18-4004-BA1E-52DD4FF6F1D3}" type="pres">
      <dgm:prSet presAssocID="{F1244B23-D7BE-400E-9029-957EDCEBDB5A}" presName="node" presStyleLbl="node1" presStyleIdx="2" presStyleCnt="4">
        <dgm:presLayoutVars>
          <dgm:bulletEnabled val="1"/>
        </dgm:presLayoutVars>
      </dgm:prSet>
      <dgm:spPr/>
    </dgm:pt>
    <dgm:pt modelId="{C05222E2-99EC-413B-A90B-884402CAE0F3}" type="pres">
      <dgm:prSet presAssocID="{0B966987-7A98-47FB-B90D-63AB22EB0AC5}" presName="sibTrans" presStyleLbl="sibTrans2D1" presStyleIdx="2" presStyleCnt="3"/>
      <dgm:spPr/>
    </dgm:pt>
    <dgm:pt modelId="{69A882F1-14BF-4D0E-97D4-567475960BA2}" type="pres">
      <dgm:prSet presAssocID="{0B966987-7A98-47FB-B90D-63AB22EB0AC5}" presName="connectorText" presStyleLbl="sibTrans2D1" presStyleIdx="2" presStyleCnt="3"/>
      <dgm:spPr/>
    </dgm:pt>
    <dgm:pt modelId="{3278472A-22A9-4CFE-9B8B-29B5BBA7A6D2}" type="pres">
      <dgm:prSet presAssocID="{E0195607-8C4F-46F9-8BBA-A6AABE770919}" presName="node" presStyleLbl="node1" presStyleIdx="3" presStyleCnt="4">
        <dgm:presLayoutVars>
          <dgm:bulletEnabled val="1"/>
        </dgm:presLayoutVars>
      </dgm:prSet>
      <dgm:spPr/>
    </dgm:pt>
  </dgm:ptLst>
  <dgm:cxnLst>
    <dgm:cxn modelId="{FEAEE400-6339-4CF5-ACA1-FBC454FE5D50}" type="presOf" srcId="{A78EAB72-7698-48B4-8C2E-1C752B63CA4B}" destId="{DEFC28A9-DD78-48F5-BC64-D39CDD7D5CB0}" srcOrd="0" destOrd="0" presId="urn:microsoft.com/office/officeart/2005/8/layout/process1"/>
    <dgm:cxn modelId="{452FE43A-FC0A-41D6-BCAB-C20C7AB83FDD}" srcId="{A78EAB72-7698-48B4-8C2E-1C752B63CA4B}" destId="{EE45911F-671C-408A-9EAD-BA30AA3246E5}" srcOrd="1" destOrd="0" parTransId="{814100B0-D692-4363-9FF3-9AA2E6E35153}" sibTransId="{5A97A48F-E041-4CD4-B378-DCD684A5747D}"/>
    <dgm:cxn modelId="{85383E54-3625-4876-A030-0403B8DE7C9D}" srcId="{A78EAB72-7698-48B4-8C2E-1C752B63CA4B}" destId="{1414F017-47AE-4BC0-83F1-FC92F83B5F00}" srcOrd="0" destOrd="0" parTransId="{B615695C-013B-45A6-9A8F-B05CC4D45E99}" sibTransId="{CABE5184-9BB7-4F34-BFA9-211F2DDF5EE9}"/>
    <dgm:cxn modelId="{0CFA3E77-0352-4834-B0EF-52FB8999612A}" srcId="{A78EAB72-7698-48B4-8C2E-1C752B63CA4B}" destId="{E0195607-8C4F-46F9-8BBA-A6AABE770919}" srcOrd="3" destOrd="0" parTransId="{1EA9670C-67EB-449F-821F-901C27D3F541}" sibTransId="{290CD91A-BC1F-481C-94BF-D30EA7F547EC}"/>
    <dgm:cxn modelId="{55CCE477-375B-45D5-BA01-554203657839}" type="presOf" srcId="{CABE5184-9BB7-4F34-BFA9-211F2DDF5EE9}" destId="{EC50874A-3092-47BC-AF9B-D44705C8EF9C}" srcOrd="0" destOrd="0" presId="urn:microsoft.com/office/officeart/2005/8/layout/process1"/>
    <dgm:cxn modelId="{C8768D59-DD6E-42BF-B128-65A325EEF9F5}" type="presOf" srcId="{5A97A48F-E041-4CD4-B378-DCD684A5747D}" destId="{12E58078-05D0-4658-ACCB-7D68B878F4F3}" srcOrd="0" destOrd="0" presId="urn:microsoft.com/office/officeart/2005/8/layout/process1"/>
    <dgm:cxn modelId="{7B5B7B9A-A3F8-4423-8AA4-E6CB8B0A1008}" type="presOf" srcId="{E0195607-8C4F-46F9-8BBA-A6AABE770919}" destId="{3278472A-22A9-4CFE-9B8B-29B5BBA7A6D2}" srcOrd="0" destOrd="0" presId="urn:microsoft.com/office/officeart/2005/8/layout/process1"/>
    <dgm:cxn modelId="{A3BFC2A8-49C4-4744-B459-FE09A9BBA6F9}" srcId="{A78EAB72-7698-48B4-8C2E-1C752B63CA4B}" destId="{F1244B23-D7BE-400E-9029-957EDCEBDB5A}" srcOrd="2" destOrd="0" parTransId="{8871BB9A-9EF2-4EDE-8FF2-733C62AED7D2}" sibTransId="{0B966987-7A98-47FB-B90D-63AB22EB0AC5}"/>
    <dgm:cxn modelId="{B89B99B2-7F1B-4F8B-A020-DF64C6A9286C}" type="presOf" srcId="{5A97A48F-E041-4CD4-B378-DCD684A5747D}" destId="{18789085-A050-410D-A428-36BE3902D056}" srcOrd="1" destOrd="0" presId="urn:microsoft.com/office/officeart/2005/8/layout/process1"/>
    <dgm:cxn modelId="{6CBB0FB9-19F5-4201-8DEB-E4345E78E24F}" type="presOf" srcId="{1414F017-47AE-4BC0-83F1-FC92F83B5F00}" destId="{1CA35CB5-494E-4F5E-836F-E084F052F53D}" srcOrd="0" destOrd="0" presId="urn:microsoft.com/office/officeart/2005/8/layout/process1"/>
    <dgm:cxn modelId="{42AB22B9-FC83-4929-87DC-3975F6EC410E}" type="presOf" srcId="{EE45911F-671C-408A-9EAD-BA30AA3246E5}" destId="{51229813-25B6-4EC7-886B-8117C3B0E371}" srcOrd="0" destOrd="0" presId="urn:microsoft.com/office/officeart/2005/8/layout/process1"/>
    <dgm:cxn modelId="{83C54BC6-913F-4095-9F6F-CD86F5DF593B}" type="presOf" srcId="{0B966987-7A98-47FB-B90D-63AB22EB0AC5}" destId="{C05222E2-99EC-413B-A90B-884402CAE0F3}" srcOrd="0" destOrd="0" presId="urn:microsoft.com/office/officeart/2005/8/layout/process1"/>
    <dgm:cxn modelId="{B99CC9D5-00EB-4D17-B6DC-F61CAB2495A1}" type="presOf" srcId="{CABE5184-9BB7-4F34-BFA9-211F2DDF5EE9}" destId="{9A3C9E8E-0856-499B-B93F-050D22E77F41}" srcOrd="1" destOrd="0" presId="urn:microsoft.com/office/officeart/2005/8/layout/process1"/>
    <dgm:cxn modelId="{189FC0E1-E7E1-4593-9007-7470C15FBBF8}" type="presOf" srcId="{F1244B23-D7BE-400E-9029-957EDCEBDB5A}" destId="{721EC3EE-0B18-4004-BA1E-52DD4FF6F1D3}" srcOrd="0" destOrd="0" presId="urn:microsoft.com/office/officeart/2005/8/layout/process1"/>
    <dgm:cxn modelId="{350F15FE-7E4C-4C0E-B88A-F0CCB399E006}" type="presOf" srcId="{0B966987-7A98-47FB-B90D-63AB22EB0AC5}" destId="{69A882F1-14BF-4D0E-97D4-567475960BA2}" srcOrd="1" destOrd="0" presId="urn:microsoft.com/office/officeart/2005/8/layout/process1"/>
    <dgm:cxn modelId="{0F920DBB-DBE8-47E2-86B7-FCC6C9A7B573}" type="presParOf" srcId="{DEFC28A9-DD78-48F5-BC64-D39CDD7D5CB0}" destId="{1CA35CB5-494E-4F5E-836F-E084F052F53D}" srcOrd="0" destOrd="0" presId="urn:microsoft.com/office/officeart/2005/8/layout/process1"/>
    <dgm:cxn modelId="{FD1777C3-88C4-40C9-AACF-F13DF431F295}" type="presParOf" srcId="{DEFC28A9-DD78-48F5-BC64-D39CDD7D5CB0}" destId="{EC50874A-3092-47BC-AF9B-D44705C8EF9C}" srcOrd="1" destOrd="0" presId="urn:microsoft.com/office/officeart/2005/8/layout/process1"/>
    <dgm:cxn modelId="{EC62A3A0-FE03-422A-B42E-E458E08211EB}" type="presParOf" srcId="{EC50874A-3092-47BC-AF9B-D44705C8EF9C}" destId="{9A3C9E8E-0856-499B-B93F-050D22E77F41}" srcOrd="0" destOrd="0" presId="urn:microsoft.com/office/officeart/2005/8/layout/process1"/>
    <dgm:cxn modelId="{813F4307-413C-47DE-82A1-406EDA645D2F}" type="presParOf" srcId="{DEFC28A9-DD78-48F5-BC64-D39CDD7D5CB0}" destId="{51229813-25B6-4EC7-886B-8117C3B0E371}" srcOrd="2" destOrd="0" presId="urn:microsoft.com/office/officeart/2005/8/layout/process1"/>
    <dgm:cxn modelId="{B8F5BB5B-851E-4A00-A059-00BAC90E3D9B}" type="presParOf" srcId="{DEFC28A9-DD78-48F5-BC64-D39CDD7D5CB0}" destId="{12E58078-05D0-4658-ACCB-7D68B878F4F3}" srcOrd="3" destOrd="0" presId="urn:microsoft.com/office/officeart/2005/8/layout/process1"/>
    <dgm:cxn modelId="{2AF19AE6-C140-418F-B7C9-D1B1EE816F5E}" type="presParOf" srcId="{12E58078-05D0-4658-ACCB-7D68B878F4F3}" destId="{18789085-A050-410D-A428-36BE3902D056}" srcOrd="0" destOrd="0" presId="urn:microsoft.com/office/officeart/2005/8/layout/process1"/>
    <dgm:cxn modelId="{CEAEB6F9-2014-480B-A7FF-B27284AC322E}" type="presParOf" srcId="{DEFC28A9-DD78-48F5-BC64-D39CDD7D5CB0}" destId="{721EC3EE-0B18-4004-BA1E-52DD4FF6F1D3}" srcOrd="4" destOrd="0" presId="urn:microsoft.com/office/officeart/2005/8/layout/process1"/>
    <dgm:cxn modelId="{A4999798-FC62-40FB-A938-FC9DA7B851EC}" type="presParOf" srcId="{DEFC28A9-DD78-48F5-BC64-D39CDD7D5CB0}" destId="{C05222E2-99EC-413B-A90B-884402CAE0F3}" srcOrd="5" destOrd="0" presId="urn:microsoft.com/office/officeart/2005/8/layout/process1"/>
    <dgm:cxn modelId="{BE42D573-7D92-43A6-9397-04BB41130B0B}" type="presParOf" srcId="{C05222E2-99EC-413B-A90B-884402CAE0F3}" destId="{69A882F1-14BF-4D0E-97D4-567475960BA2}" srcOrd="0" destOrd="0" presId="urn:microsoft.com/office/officeart/2005/8/layout/process1"/>
    <dgm:cxn modelId="{C27142F3-032D-4337-8471-70BF3C645D46}" type="presParOf" srcId="{DEFC28A9-DD78-48F5-BC64-D39CDD7D5CB0}" destId="{3278472A-22A9-4CFE-9B8B-29B5BBA7A6D2}"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FCBB3-0305-4DA1-B213-CECECC5174F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085BC1-4CB0-4AC7-8CE8-60C632A16F5D}">
      <dgm:prSet/>
      <dgm:spPr/>
      <dgm:t>
        <a:bodyPr/>
        <a:lstStyle/>
        <a:p>
          <a:r>
            <a:rPr lang="en-US" baseline="0"/>
            <a:t>Developing HR skills is crucial for promoting diversity, equity, and inclusion in the workplace at Vodafone</a:t>
          </a:r>
          <a:endParaRPr lang="en-US"/>
        </a:p>
      </dgm:t>
    </dgm:pt>
    <dgm:pt modelId="{C9C07270-21D2-45FE-9FF4-AE5E612F5846}" type="parTrans" cxnId="{8AF0BF9A-6A18-432F-947E-9AD5806A9558}">
      <dgm:prSet/>
      <dgm:spPr/>
      <dgm:t>
        <a:bodyPr/>
        <a:lstStyle/>
        <a:p>
          <a:endParaRPr lang="en-US"/>
        </a:p>
      </dgm:t>
    </dgm:pt>
    <dgm:pt modelId="{2FA7CE7C-94E5-4B3D-A440-7290D26C0AEA}" type="sibTrans" cxnId="{8AF0BF9A-6A18-432F-947E-9AD5806A9558}">
      <dgm:prSet/>
      <dgm:spPr/>
      <dgm:t>
        <a:bodyPr/>
        <a:lstStyle/>
        <a:p>
          <a:endParaRPr lang="en-US"/>
        </a:p>
      </dgm:t>
    </dgm:pt>
    <dgm:pt modelId="{AFEB11D1-FD16-48B4-92CC-4E5E7D2F4D92}">
      <dgm:prSet/>
      <dgm:spPr/>
      <dgm:t>
        <a:bodyPr/>
        <a:lstStyle/>
        <a:p>
          <a:r>
            <a:rPr lang="en-US" baseline="0"/>
            <a:t>HR can play a critical role in driving change by creating and implementing effective strategies and policies</a:t>
          </a:r>
          <a:endParaRPr lang="en-US"/>
        </a:p>
      </dgm:t>
    </dgm:pt>
    <dgm:pt modelId="{1BF9A3C1-4FC0-4879-898E-6F7D11E86AAB}" type="parTrans" cxnId="{EC4AFF93-1082-46E3-9E17-1CFDE575508A}">
      <dgm:prSet/>
      <dgm:spPr/>
      <dgm:t>
        <a:bodyPr/>
        <a:lstStyle/>
        <a:p>
          <a:endParaRPr lang="en-US"/>
        </a:p>
      </dgm:t>
    </dgm:pt>
    <dgm:pt modelId="{1CCDADFD-FA28-4DAD-BAFA-395099BB990D}" type="sibTrans" cxnId="{EC4AFF93-1082-46E3-9E17-1CFDE575508A}">
      <dgm:prSet/>
      <dgm:spPr/>
      <dgm:t>
        <a:bodyPr/>
        <a:lstStyle/>
        <a:p>
          <a:endParaRPr lang="en-US"/>
        </a:p>
      </dgm:t>
    </dgm:pt>
    <dgm:pt modelId="{00F872B7-C950-4FE2-AA3A-35107406B38E}">
      <dgm:prSet/>
      <dgm:spPr/>
      <dgm:t>
        <a:bodyPr/>
        <a:lstStyle/>
        <a:p>
          <a:r>
            <a:rPr lang="en-US" baseline="0"/>
            <a:t>Key skills for HR professionals include effective communication, data analysis and reporting, building inclusive teams, and designing and delivering effective training programs</a:t>
          </a:r>
          <a:endParaRPr lang="en-US"/>
        </a:p>
      </dgm:t>
    </dgm:pt>
    <dgm:pt modelId="{286FD68B-EFB1-432C-808D-88457756DDC4}" type="parTrans" cxnId="{BBC4D28A-6656-4392-AA1B-06AB57F8E698}">
      <dgm:prSet/>
      <dgm:spPr/>
      <dgm:t>
        <a:bodyPr/>
        <a:lstStyle/>
        <a:p>
          <a:endParaRPr lang="en-US"/>
        </a:p>
      </dgm:t>
    </dgm:pt>
    <dgm:pt modelId="{EB9C82EA-A4D4-421D-AC24-6F72C81EE32A}" type="sibTrans" cxnId="{BBC4D28A-6656-4392-AA1B-06AB57F8E698}">
      <dgm:prSet/>
      <dgm:spPr/>
      <dgm:t>
        <a:bodyPr/>
        <a:lstStyle/>
        <a:p>
          <a:endParaRPr lang="en-US"/>
        </a:p>
      </dgm:t>
    </dgm:pt>
    <dgm:pt modelId="{64E2EE98-9827-40BE-9A54-9CA51A5FF8D4}">
      <dgm:prSet/>
      <dgm:spPr/>
      <dgm:t>
        <a:bodyPr/>
        <a:lstStyle/>
        <a:p>
          <a:r>
            <a:rPr lang="en-US" baseline="0"/>
            <a:t>Developing these skills can benefit Vodafone by improving employee morale, productivity, and retention, as well as attracting a more diverse talent pool</a:t>
          </a:r>
          <a:endParaRPr lang="en-US"/>
        </a:p>
      </dgm:t>
    </dgm:pt>
    <dgm:pt modelId="{1416CEBD-CFB9-4A61-886A-886F113F9FB4}" type="parTrans" cxnId="{C285BEDB-7410-48AB-A1E2-57D549491A43}">
      <dgm:prSet/>
      <dgm:spPr/>
      <dgm:t>
        <a:bodyPr/>
        <a:lstStyle/>
        <a:p>
          <a:endParaRPr lang="en-US"/>
        </a:p>
      </dgm:t>
    </dgm:pt>
    <dgm:pt modelId="{0CBE6AC7-05A3-44ED-8078-6E21851F0C8A}" type="sibTrans" cxnId="{C285BEDB-7410-48AB-A1E2-57D549491A43}">
      <dgm:prSet/>
      <dgm:spPr/>
      <dgm:t>
        <a:bodyPr/>
        <a:lstStyle/>
        <a:p>
          <a:endParaRPr lang="en-US"/>
        </a:p>
      </dgm:t>
    </dgm:pt>
    <dgm:pt modelId="{5AB14ADD-1B4A-492E-9BBA-DB10895868B3}">
      <dgm:prSet/>
      <dgm:spPr/>
      <dgm:t>
        <a:bodyPr/>
        <a:lstStyle/>
        <a:p>
          <a:r>
            <a:rPr lang="en-US" baseline="0"/>
            <a:t>It is important for HR professionals to continue learning and developing these skills through ongoing training and professional development opportunities</a:t>
          </a:r>
          <a:endParaRPr lang="en-US"/>
        </a:p>
      </dgm:t>
    </dgm:pt>
    <dgm:pt modelId="{6643BEED-D1E8-4999-B0FF-438860F6EBA2}" type="parTrans" cxnId="{2D44421B-14AF-4111-9E1C-3784D5FB2B1B}">
      <dgm:prSet/>
      <dgm:spPr/>
      <dgm:t>
        <a:bodyPr/>
        <a:lstStyle/>
        <a:p>
          <a:endParaRPr lang="en-US"/>
        </a:p>
      </dgm:t>
    </dgm:pt>
    <dgm:pt modelId="{7133B7BD-70F0-4559-8FEE-7A20C9F92DCD}" type="sibTrans" cxnId="{2D44421B-14AF-4111-9E1C-3784D5FB2B1B}">
      <dgm:prSet/>
      <dgm:spPr/>
      <dgm:t>
        <a:bodyPr/>
        <a:lstStyle/>
        <a:p>
          <a:endParaRPr lang="en-US"/>
        </a:p>
      </dgm:t>
    </dgm:pt>
    <dgm:pt modelId="{0AEED537-59DF-4820-A0BF-0CB9D4296100}" type="pres">
      <dgm:prSet presAssocID="{AB2FCBB3-0305-4DA1-B213-CECECC5174FA}" presName="vert0" presStyleCnt="0">
        <dgm:presLayoutVars>
          <dgm:dir/>
          <dgm:animOne val="branch"/>
          <dgm:animLvl val="lvl"/>
        </dgm:presLayoutVars>
      </dgm:prSet>
      <dgm:spPr/>
    </dgm:pt>
    <dgm:pt modelId="{D41AED57-A56F-4EA4-AC30-50709CFB71A0}" type="pres">
      <dgm:prSet presAssocID="{DF085BC1-4CB0-4AC7-8CE8-60C632A16F5D}" presName="thickLine" presStyleLbl="alignNode1" presStyleIdx="0" presStyleCnt="5"/>
      <dgm:spPr/>
    </dgm:pt>
    <dgm:pt modelId="{A9B80442-78C7-4C95-A396-86B8D690F364}" type="pres">
      <dgm:prSet presAssocID="{DF085BC1-4CB0-4AC7-8CE8-60C632A16F5D}" presName="horz1" presStyleCnt="0"/>
      <dgm:spPr/>
    </dgm:pt>
    <dgm:pt modelId="{6104CAD0-EF50-4960-B362-1146503142C2}" type="pres">
      <dgm:prSet presAssocID="{DF085BC1-4CB0-4AC7-8CE8-60C632A16F5D}" presName="tx1" presStyleLbl="revTx" presStyleIdx="0" presStyleCnt="5"/>
      <dgm:spPr/>
    </dgm:pt>
    <dgm:pt modelId="{CCF74B07-A5A1-4DB7-BED5-EE360485A1EB}" type="pres">
      <dgm:prSet presAssocID="{DF085BC1-4CB0-4AC7-8CE8-60C632A16F5D}" presName="vert1" presStyleCnt="0"/>
      <dgm:spPr/>
    </dgm:pt>
    <dgm:pt modelId="{6496503D-2039-4375-8A19-6798AFE591CC}" type="pres">
      <dgm:prSet presAssocID="{AFEB11D1-FD16-48B4-92CC-4E5E7D2F4D92}" presName="thickLine" presStyleLbl="alignNode1" presStyleIdx="1" presStyleCnt="5"/>
      <dgm:spPr/>
    </dgm:pt>
    <dgm:pt modelId="{C8823864-B1D6-4985-95F3-28CD76357E13}" type="pres">
      <dgm:prSet presAssocID="{AFEB11D1-FD16-48B4-92CC-4E5E7D2F4D92}" presName="horz1" presStyleCnt="0"/>
      <dgm:spPr/>
    </dgm:pt>
    <dgm:pt modelId="{7AD22B12-4D0F-4CA1-9350-F7D6A0C4F4D5}" type="pres">
      <dgm:prSet presAssocID="{AFEB11D1-FD16-48B4-92CC-4E5E7D2F4D92}" presName="tx1" presStyleLbl="revTx" presStyleIdx="1" presStyleCnt="5"/>
      <dgm:spPr/>
    </dgm:pt>
    <dgm:pt modelId="{D41CA952-597B-4715-B81A-8CB7FD9F4C37}" type="pres">
      <dgm:prSet presAssocID="{AFEB11D1-FD16-48B4-92CC-4E5E7D2F4D92}" presName="vert1" presStyleCnt="0"/>
      <dgm:spPr/>
    </dgm:pt>
    <dgm:pt modelId="{1DC5EC4A-D8FD-4C86-A9C8-EB74ECCB1B87}" type="pres">
      <dgm:prSet presAssocID="{00F872B7-C950-4FE2-AA3A-35107406B38E}" presName="thickLine" presStyleLbl="alignNode1" presStyleIdx="2" presStyleCnt="5"/>
      <dgm:spPr/>
    </dgm:pt>
    <dgm:pt modelId="{9B5997A5-7F37-436A-B70D-1CC6BBBBA570}" type="pres">
      <dgm:prSet presAssocID="{00F872B7-C950-4FE2-AA3A-35107406B38E}" presName="horz1" presStyleCnt="0"/>
      <dgm:spPr/>
    </dgm:pt>
    <dgm:pt modelId="{0A184492-FF79-4B0D-8A68-513BAD8CE0EE}" type="pres">
      <dgm:prSet presAssocID="{00F872B7-C950-4FE2-AA3A-35107406B38E}" presName="tx1" presStyleLbl="revTx" presStyleIdx="2" presStyleCnt="5"/>
      <dgm:spPr/>
    </dgm:pt>
    <dgm:pt modelId="{5453210A-DCAC-4A85-BB25-737537F6FE35}" type="pres">
      <dgm:prSet presAssocID="{00F872B7-C950-4FE2-AA3A-35107406B38E}" presName="vert1" presStyleCnt="0"/>
      <dgm:spPr/>
    </dgm:pt>
    <dgm:pt modelId="{3D19EB0C-DBDF-452A-A0A9-F41FC3BBE2D8}" type="pres">
      <dgm:prSet presAssocID="{64E2EE98-9827-40BE-9A54-9CA51A5FF8D4}" presName="thickLine" presStyleLbl="alignNode1" presStyleIdx="3" presStyleCnt="5"/>
      <dgm:spPr/>
    </dgm:pt>
    <dgm:pt modelId="{63FA047A-A718-4FE5-8782-8D6DA826AEE4}" type="pres">
      <dgm:prSet presAssocID="{64E2EE98-9827-40BE-9A54-9CA51A5FF8D4}" presName="horz1" presStyleCnt="0"/>
      <dgm:spPr/>
    </dgm:pt>
    <dgm:pt modelId="{BFE17034-6F65-4F73-B958-16F4DAE06D94}" type="pres">
      <dgm:prSet presAssocID="{64E2EE98-9827-40BE-9A54-9CA51A5FF8D4}" presName="tx1" presStyleLbl="revTx" presStyleIdx="3" presStyleCnt="5"/>
      <dgm:spPr/>
    </dgm:pt>
    <dgm:pt modelId="{E0CC6DD3-2EF7-4694-B53E-E6822947D08D}" type="pres">
      <dgm:prSet presAssocID="{64E2EE98-9827-40BE-9A54-9CA51A5FF8D4}" presName="vert1" presStyleCnt="0"/>
      <dgm:spPr/>
    </dgm:pt>
    <dgm:pt modelId="{600B355F-6E6F-47A9-93C8-A2C4121F7F1F}" type="pres">
      <dgm:prSet presAssocID="{5AB14ADD-1B4A-492E-9BBA-DB10895868B3}" presName="thickLine" presStyleLbl="alignNode1" presStyleIdx="4" presStyleCnt="5"/>
      <dgm:spPr/>
    </dgm:pt>
    <dgm:pt modelId="{C9933C29-7AA1-4344-B56B-3F0FF4F74B16}" type="pres">
      <dgm:prSet presAssocID="{5AB14ADD-1B4A-492E-9BBA-DB10895868B3}" presName="horz1" presStyleCnt="0"/>
      <dgm:spPr/>
    </dgm:pt>
    <dgm:pt modelId="{DFB85B0A-6A34-48E9-98D0-352778CF673B}" type="pres">
      <dgm:prSet presAssocID="{5AB14ADD-1B4A-492E-9BBA-DB10895868B3}" presName="tx1" presStyleLbl="revTx" presStyleIdx="4" presStyleCnt="5"/>
      <dgm:spPr/>
    </dgm:pt>
    <dgm:pt modelId="{71930E97-D9FA-4215-A5A1-2F9297F14E90}" type="pres">
      <dgm:prSet presAssocID="{5AB14ADD-1B4A-492E-9BBA-DB10895868B3}" presName="vert1" presStyleCnt="0"/>
      <dgm:spPr/>
    </dgm:pt>
  </dgm:ptLst>
  <dgm:cxnLst>
    <dgm:cxn modelId="{2D44421B-14AF-4111-9E1C-3784D5FB2B1B}" srcId="{AB2FCBB3-0305-4DA1-B213-CECECC5174FA}" destId="{5AB14ADD-1B4A-492E-9BBA-DB10895868B3}" srcOrd="4" destOrd="0" parTransId="{6643BEED-D1E8-4999-B0FF-438860F6EBA2}" sibTransId="{7133B7BD-70F0-4559-8FEE-7A20C9F92DCD}"/>
    <dgm:cxn modelId="{1765B528-7CE2-41CF-96DE-B9999508E29A}" type="presOf" srcId="{DF085BC1-4CB0-4AC7-8CE8-60C632A16F5D}" destId="{6104CAD0-EF50-4960-B362-1146503142C2}" srcOrd="0" destOrd="0" presId="urn:microsoft.com/office/officeart/2008/layout/LinedList"/>
    <dgm:cxn modelId="{C9D0C029-87C9-40FB-9EC0-35A7983E3A3F}" type="presOf" srcId="{AFEB11D1-FD16-48B4-92CC-4E5E7D2F4D92}" destId="{7AD22B12-4D0F-4CA1-9350-F7D6A0C4F4D5}" srcOrd="0" destOrd="0" presId="urn:microsoft.com/office/officeart/2008/layout/LinedList"/>
    <dgm:cxn modelId="{CA0A9437-B45A-4CCD-AC29-BCE7BCD4228C}" type="presOf" srcId="{5AB14ADD-1B4A-492E-9BBA-DB10895868B3}" destId="{DFB85B0A-6A34-48E9-98D0-352778CF673B}" srcOrd="0" destOrd="0" presId="urn:microsoft.com/office/officeart/2008/layout/LinedList"/>
    <dgm:cxn modelId="{7CFA177F-C1BF-40AC-8330-04145C2F94F3}" type="presOf" srcId="{00F872B7-C950-4FE2-AA3A-35107406B38E}" destId="{0A184492-FF79-4B0D-8A68-513BAD8CE0EE}" srcOrd="0" destOrd="0" presId="urn:microsoft.com/office/officeart/2008/layout/LinedList"/>
    <dgm:cxn modelId="{BBC4D28A-6656-4392-AA1B-06AB57F8E698}" srcId="{AB2FCBB3-0305-4DA1-B213-CECECC5174FA}" destId="{00F872B7-C950-4FE2-AA3A-35107406B38E}" srcOrd="2" destOrd="0" parTransId="{286FD68B-EFB1-432C-808D-88457756DDC4}" sibTransId="{EB9C82EA-A4D4-421D-AC24-6F72C81EE32A}"/>
    <dgm:cxn modelId="{FFA80D8D-D5B3-4B41-B19E-F67F506BE6C4}" type="presOf" srcId="{64E2EE98-9827-40BE-9A54-9CA51A5FF8D4}" destId="{BFE17034-6F65-4F73-B958-16F4DAE06D94}" srcOrd="0" destOrd="0" presId="urn:microsoft.com/office/officeart/2008/layout/LinedList"/>
    <dgm:cxn modelId="{EC4AFF93-1082-46E3-9E17-1CFDE575508A}" srcId="{AB2FCBB3-0305-4DA1-B213-CECECC5174FA}" destId="{AFEB11D1-FD16-48B4-92CC-4E5E7D2F4D92}" srcOrd="1" destOrd="0" parTransId="{1BF9A3C1-4FC0-4879-898E-6F7D11E86AAB}" sibTransId="{1CCDADFD-FA28-4DAD-BAFA-395099BB990D}"/>
    <dgm:cxn modelId="{8AF0BF9A-6A18-432F-947E-9AD5806A9558}" srcId="{AB2FCBB3-0305-4DA1-B213-CECECC5174FA}" destId="{DF085BC1-4CB0-4AC7-8CE8-60C632A16F5D}" srcOrd="0" destOrd="0" parTransId="{C9C07270-21D2-45FE-9FF4-AE5E612F5846}" sibTransId="{2FA7CE7C-94E5-4B3D-A440-7290D26C0AEA}"/>
    <dgm:cxn modelId="{C285BEDB-7410-48AB-A1E2-57D549491A43}" srcId="{AB2FCBB3-0305-4DA1-B213-CECECC5174FA}" destId="{64E2EE98-9827-40BE-9A54-9CA51A5FF8D4}" srcOrd="3" destOrd="0" parTransId="{1416CEBD-CFB9-4A61-886A-886F113F9FB4}" sibTransId="{0CBE6AC7-05A3-44ED-8078-6E21851F0C8A}"/>
    <dgm:cxn modelId="{2DED46FD-BEAD-4A8D-AD8A-EE0CDDF5330A}" type="presOf" srcId="{AB2FCBB3-0305-4DA1-B213-CECECC5174FA}" destId="{0AEED537-59DF-4820-A0BF-0CB9D4296100}" srcOrd="0" destOrd="0" presId="urn:microsoft.com/office/officeart/2008/layout/LinedList"/>
    <dgm:cxn modelId="{9DB12162-A0FA-4755-83CC-CE738D348A3B}" type="presParOf" srcId="{0AEED537-59DF-4820-A0BF-0CB9D4296100}" destId="{D41AED57-A56F-4EA4-AC30-50709CFB71A0}" srcOrd="0" destOrd="0" presId="urn:microsoft.com/office/officeart/2008/layout/LinedList"/>
    <dgm:cxn modelId="{F504A4BD-2288-41AA-9E9F-0C25377F467D}" type="presParOf" srcId="{0AEED537-59DF-4820-A0BF-0CB9D4296100}" destId="{A9B80442-78C7-4C95-A396-86B8D690F364}" srcOrd="1" destOrd="0" presId="urn:microsoft.com/office/officeart/2008/layout/LinedList"/>
    <dgm:cxn modelId="{AD933682-5761-4FBD-B349-424C7B469765}" type="presParOf" srcId="{A9B80442-78C7-4C95-A396-86B8D690F364}" destId="{6104CAD0-EF50-4960-B362-1146503142C2}" srcOrd="0" destOrd="0" presId="urn:microsoft.com/office/officeart/2008/layout/LinedList"/>
    <dgm:cxn modelId="{1F5F4E0C-1EDE-487C-AC54-E05AECEF17BE}" type="presParOf" srcId="{A9B80442-78C7-4C95-A396-86B8D690F364}" destId="{CCF74B07-A5A1-4DB7-BED5-EE360485A1EB}" srcOrd="1" destOrd="0" presId="urn:microsoft.com/office/officeart/2008/layout/LinedList"/>
    <dgm:cxn modelId="{625ECC06-281A-486F-87D4-C3CF76E13B51}" type="presParOf" srcId="{0AEED537-59DF-4820-A0BF-0CB9D4296100}" destId="{6496503D-2039-4375-8A19-6798AFE591CC}" srcOrd="2" destOrd="0" presId="urn:microsoft.com/office/officeart/2008/layout/LinedList"/>
    <dgm:cxn modelId="{22248830-3BC6-42AE-BDD1-17ED6B18D1C1}" type="presParOf" srcId="{0AEED537-59DF-4820-A0BF-0CB9D4296100}" destId="{C8823864-B1D6-4985-95F3-28CD76357E13}" srcOrd="3" destOrd="0" presId="urn:microsoft.com/office/officeart/2008/layout/LinedList"/>
    <dgm:cxn modelId="{78CDD4B1-3D81-4428-BB87-29C8D328602F}" type="presParOf" srcId="{C8823864-B1D6-4985-95F3-28CD76357E13}" destId="{7AD22B12-4D0F-4CA1-9350-F7D6A0C4F4D5}" srcOrd="0" destOrd="0" presId="urn:microsoft.com/office/officeart/2008/layout/LinedList"/>
    <dgm:cxn modelId="{93D73B5D-456A-4A2C-A60E-AEBC9AB1C6D0}" type="presParOf" srcId="{C8823864-B1D6-4985-95F3-28CD76357E13}" destId="{D41CA952-597B-4715-B81A-8CB7FD9F4C37}" srcOrd="1" destOrd="0" presId="urn:microsoft.com/office/officeart/2008/layout/LinedList"/>
    <dgm:cxn modelId="{B4121E12-EEE3-4E62-9986-63A2D361E1FE}" type="presParOf" srcId="{0AEED537-59DF-4820-A0BF-0CB9D4296100}" destId="{1DC5EC4A-D8FD-4C86-A9C8-EB74ECCB1B87}" srcOrd="4" destOrd="0" presId="urn:microsoft.com/office/officeart/2008/layout/LinedList"/>
    <dgm:cxn modelId="{FA9F8F68-5624-4904-A272-F65BD65C887D}" type="presParOf" srcId="{0AEED537-59DF-4820-A0BF-0CB9D4296100}" destId="{9B5997A5-7F37-436A-B70D-1CC6BBBBA570}" srcOrd="5" destOrd="0" presId="urn:microsoft.com/office/officeart/2008/layout/LinedList"/>
    <dgm:cxn modelId="{5E5239C8-0D7E-475E-A5E2-A66B92E9FE18}" type="presParOf" srcId="{9B5997A5-7F37-436A-B70D-1CC6BBBBA570}" destId="{0A184492-FF79-4B0D-8A68-513BAD8CE0EE}" srcOrd="0" destOrd="0" presId="urn:microsoft.com/office/officeart/2008/layout/LinedList"/>
    <dgm:cxn modelId="{9327CC7D-4DF5-4398-A4F6-CA782B3923BA}" type="presParOf" srcId="{9B5997A5-7F37-436A-B70D-1CC6BBBBA570}" destId="{5453210A-DCAC-4A85-BB25-737537F6FE35}" srcOrd="1" destOrd="0" presId="urn:microsoft.com/office/officeart/2008/layout/LinedList"/>
    <dgm:cxn modelId="{D069B104-B03B-4E60-96DE-FD61ACF048FB}" type="presParOf" srcId="{0AEED537-59DF-4820-A0BF-0CB9D4296100}" destId="{3D19EB0C-DBDF-452A-A0A9-F41FC3BBE2D8}" srcOrd="6" destOrd="0" presId="urn:microsoft.com/office/officeart/2008/layout/LinedList"/>
    <dgm:cxn modelId="{D13CAF1A-97E2-43AA-91BA-E5470065469C}" type="presParOf" srcId="{0AEED537-59DF-4820-A0BF-0CB9D4296100}" destId="{63FA047A-A718-4FE5-8782-8D6DA826AEE4}" srcOrd="7" destOrd="0" presId="urn:microsoft.com/office/officeart/2008/layout/LinedList"/>
    <dgm:cxn modelId="{AE088A79-451E-4942-AD0F-D5439CA61CBB}" type="presParOf" srcId="{63FA047A-A718-4FE5-8782-8D6DA826AEE4}" destId="{BFE17034-6F65-4F73-B958-16F4DAE06D94}" srcOrd="0" destOrd="0" presId="urn:microsoft.com/office/officeart/2008/layout/LinedList"/>
    <dgm:cxn modelId="{F14E3E96-E3D8-45E8-B421-C8BED0690E72}" type="presParOf" srcId="{63FA047A-A718-4FE5-8782-8D6DA826AEE4}" destId="{E0CC6DD3-2EF7-4694-B53E-E6822947D08D}" srcOrd="1" destOrd="0" presId="urn:microsoft.com/office/officeart/2008/layout/LinedList"/>
    <dgm:cxn modelId="{F9843172-41AB-4489-AE44-2FA4E230E5F1}" type="presParOf" srcId="{0AEED537-59DF-4820-A0BF-0CB9D4296100}" destId="{600B355F-6E6F-47A9-93C8-A2C4121F7F1F}" srcOrd="8" destOrd="0" presId="urn:microsoft.com/office/officeart/2008/layout/LinedList"/>
    <dgm:cxn modelId="{58127F6E-95DA-49DE-8843-436913D48EC3}" type="presParOf" srcId="{0AEED537-59DF-4820-A0BF-0CB9D4296100}" destId="{C9933C29-7AA1-4344-B56B-3F0FF4F74B16}" srcOrd="9" destOrd="0" presId="urn:microsoft.com/office/officeart/2008/layout/LinedList"/>
    <dgm:cxn modelId="{F0A15457-DA65-4D58-AD8D-3EE7719A5F03}" type="presParOf" srcId="{C9933C29-7AA1-4344-B56B-3F0FF4F74B16}" destId="{DFB85B0A-6A34-48E9-98D0-352778CF673B}" srcOrd="0" destOrd="0" presId="urn:microsoft.com/office/officeart/2008/layout/LinedList"/>
    <dgm:cxn modelId="{7B9F3675-22CA-4D43-B10E-EB64CC786FDF}" type="presParOf" srcId="{C9933C29-7AA1-4344-B56B-3F0FF4F74B16}" destId="{71930E97-D9FA-4215-A5A1-2F9297F14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FF870-6377-48E3-B384-E7979F458BF0}">
      <dsp:nvSpPr>
        <dsp:cNvPr id="0" name=""/>
        <dsp:cNvSpPr/>
      </dsp:nvSpPr>
      <dsp:spPr>
        <a:xfrm>
          <a:off x="0" y="30713"/>
          <a:ext cx="3469183" cy="208151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Effective communication helps to build an inclusive culture where everyone feels valued and respected</a:t>
          </a:r>
        </a:p>
      </dsp:txBody>
      <dsp:txXfrm>
        <a:off x="0" y="30713"/>
        <a:ext cx="3469183" cy="2081510"/>
      </dsp:txXfrm>
    </dsp:sp>
    <dsp:sp modelId="{D5CB35B4-3C8B-4261-938E-4C4EFAD92258}">
      <dsp:nvSpPr>
        <dsp:cNvPr id="0" name=""/>
        <dsp:cNvSpPr/>
      </dsp:nvSpPr>
      <dsp:spPr>
        <a:xfrm>
          <a:off x="3816102" y="30713"/>
          <a:ext cx="3469183" cy="2081510"/>
        </a:xfrm>
        <a:prstGeom prst="rect">
          <a:avLst/>
        </a:prstGeom>
        <a:solidFill>
          <a:schemeClr val="accent3">
            <a:hueOff val="-1404191"/>
            <a:satOff val="0"/>
            <a:lumOff val="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Improves employee engagement, productivity, and innovation, and helps to attract and retain diverse talent</a:t>
          </a:r>
        </a:p>
      </dsp:txBody>
      <dsp:txXfrm>
        <a:off x="3816102" y="30713"/>
        <a:ext cx="3469183" cy="2081510"/>
      </dsp:txXfrm>
    </dsp:sp>
    <dsp:sp modelId="{80890496-E71E-4FEA-AF55-D1D46D27AD80}">
      <dsp:nvSpPr>
        <dsp:cNvPr id="0" name=""/>
        <dsp:cNvSpPr/>
      </dsp:nvSpPr>
      <dsp:spPr>
        <a:xfrm>
          <a:off x="7632204" y="30713"/>
          <a:ext cx="3469183" cy="2081510"/>
        </a:xfrm>
        <a:prstGeom prst="rect">
          <a:avLst/>
        </a:prstGeom>
        <a:solidFill>
          <a:schemeClr val="accent3">
            <a:hueOff val="-2808382"/>
            <a:satOff val="0"/>
            <a:lumOff val="1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Specific communication skills needed include active listening to understand the perspectives and experiences of others</a:t>
          </a:r>
        </a:p>
      </dsp:txBody>
      <dsp:txXfrm>
        <a:off x="7632204" y="30713"/>
        <a:ext cx="3469183" cy="2081510"/>
      </dsp:txXfrm>
    </dsp:sp>
    <dsp:sp modelId="{997DF2DA-9EC1-4F59-8966-C452BE1A5DFF}">
      <dsp:nvSpPr>
        <dsp:cNvPr id="0" name=""/>
        <dsp:cNvSpPr/>
      </dsp:nvSpPr>
      <dsp:spPr>
        <a:xfrm>
          <a:off x="0" y="2459141"/>
          <a:ext cx="3469183" cy="2081510"/>
        </a:xfrm>
        <a:prstGeom prst="rect">
          <a:avLst/>
        </a:prstGeom>
        <a:solidFill>
          <a:schemeClr val="accent3">
            <a:hueOff val="-4212572"/>
            <a:satOff val="0"/>
            <a:lumOff val="2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Empathy to relate to others' experiences and feelings, and cultural awareness to navigate diverse cultural contexts</a:t>
          </a:r>
        </a:p>
      </dsp:txBody>
      <dsp:txXfrm>
        <a:off x="0" y="2459141"/>
        <a:ext cx="3469183" cy="2081510"/>
      </dsp:txXfrm>
    </dsp:sp>
    <dsp:sp modelId="{CD0D79B5-7894-4FBD-8823-7505ED87EE8D}">
      <dsp:nvSpPr>
        <dsp:cNvPr id="0" name=""/>
        <dsp:cNvSpPr/>
      </dsp:nvSpPr>
      <dsp:spPr>
        <a:xfrm>
          <a:off x="3816102" y="2459141"/>
          <a:ext cx="3469183" cy="2081510"/>
        </a:xfrm>
        <a:prstGeom prst="rect">
          <a:avLst/>
        </a:prstGeom>
        <a:solidFill>
          <a:schemeClr val="accent3">
            <a:hueOff val="-5616763"/>
            <a:satOff val="0"/>
            <a:lumOff val="3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Providing diversity and inclusion training to HR professionals and employees, and encouraging HR professionals to attend diversity and inclusion events and conferences(</a:t>
          </a:r>
          <a:r>
            <a:rPr lang="en-US" sz="1900" kern="1200" dirty="0" err="1"/>
            <a:t>Easa</a:t>
          </a:r>
          <a:r>
            <a:rPr lang="en-US" sz="1900" kern="1200" dirty="0"/>
            <a:t> 2021).</a:t>
          </a:r>
        </a:p>
      </dsp:txBody>
      <dsp:txXfrm>
        <a:off x="3816102" y="2459141"/>
        <a:ext cx="3469183" cy="2081510"/>
      </dsp:txXfrm>
    </dsp:sp>
    <dsp:sp modelId="{B329A33D-EBA5-4ED1-BC70-DC585E481A84}">
      <dsp:nvSpPr>
        <dsp:cNvPr id="0" name=""/>
        <dsp:cNvSpPr/>
      </dsp:nvSpPr>
      <dsp:spPr>
        <a:xfrm>
          <a:off x="7632204" y="2459141"/>
          <a:ext cx="3469183" cy="2081510"/>
        </a:xfrm>
        <a:prstGeom prst="rect">
          <a:avLst/>
        </a:prstGeom>
        <a:solidFill>
          <a:schemeClr val="accent3">
            <a:hueOff val="-7020954"/>
            <a:satOff val="0"/>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Encouraging HR professionals to engage in cross-cultural experiences and interactions, such as international assignments or volunteer work in diverse communities</a:t>
          </a:r>
        </a:p>
      </dsp:txBody>
      <dsp:txXfrm>
        <a:off x="7632204" y="2459141"/>
        <a:ext cx="3469183" cy="20815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FEAC6-72C9-4E53-BD6E-00DDDD2C5110}">
      <dsp:nvSpPr>
        <dsp:cNvPr id="0" name=""/>
        <dsp:cNvSpPr/>
      </dsp:nvSpPr>
      <dsp:spPr>
        <a:xfrm>
          <a:off x="0" y="2062"/>
          <a:ext cx="7552464" cy="87869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34413-3D1B-4AEC-A7E5-8A82420511E9}">
      <dsp:nvSpPr>
        <dsp:cNvPr id="0" name=""/>
        <dsp:cNvSpPr/>
      </dsp:nvSpPr>
      <dsp:spPr>
        <a:xfrm>
          <a:off x="265805" y="199768"/>
          <a:ext cx="483283" cy="483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4F8EB7-A24B-437C-AA7D-3E37D7699385}">
      <dsp:nvSpPr>
        <dsp:cNvPr id="0" name=""/>
        <dsp:cNvSpPr/>
      </dsp:nvSpPr>
      <dsp:spPr>
        <a:xfrm>
          <a:off x="1014894" y="2062"/>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a:t>Building inclusive teams is crucial in promoting diversity and equity within Vodafone's workplace</a:t>
          </a:r>
          <a:endParaRPr lang="en-US" sz="1400" kern="1200"/>
        </a:p>
      </dsp:txBody>
      <dsp:txXfrm>
        <a:off x="1014894" y="2062"/>
        <a:ext cx="6537569" cy="878696"/>
      </dsp:txXfrm>
    </dsp:sp>
    <dsp:sp modelId="{9E3F4000-5AF5-41BA-9924-F560ADEABB56}">
      <dsp:nvSpPr>
        <dsp:cNvPr id="0" name=""/>
        <dsp:cNvSpPr/>
      </dsp:nvSpPr>
      <dsp:spPr>
        <a:xfrm>
          <a:off x="0" y="1100432"/>
          <a:ext cx="7552464" cy="87869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D7606-944C-4ADF-8EDE-0046E3DA387D}">
      <dsp:nvSpPr>
        <dsp:cNvPr id="0" name=""/>
        <dsp:cNvSpPr/>
      </dsp:nvSpPr>
      <dsp:spPr>
        <a:xfrm>
          <a:off x="265805" y="1298139"/>
          <a:ext cx="483283" cy="483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E0A504-F859-4364-89C1-5504652FAA4A}">
      <dsp:nvSpPr>
        <dsp:cNvPr id="0" name=""/>
        <dsp:cNvSpPr/>
      </dsp:nvSpPr>
      <dsp:spPr>
        <a:xfrm>
          <a:off x="1014894" y="1100432"/>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a:t>HR professionals need to develop skills in conflict resolution, team building, and creating an environment where diverse perspectives are valued and integrated into decision making</a:t>
          </a:r>
          <a:endParaRPr lang="en-US" sz="1400" kern="1200"/>
        </a:p>
      </dsp:txBody>
      <dsp:txXfrm>
        <a:off x="1014894" y="1100432"/>
        <a:ext cx="6537569" cy="878696"/>
      </dsp:txXfrm>
    </dsp:sp>
    <dsp:sp modelId="{48689FEE-7189-4AFA-9D0A-0C56F59F1924}">
      <dsp:nvSpPr>
        <dsp:cNvPr id="0" name=""/>
        <dsp:cNvSpPr/>
      </dsp:nvSpPr>
      <dsp:spPr>
        <a:xfrm>
          <a:off x="0" y="2198803"/>
          <a:ext cx="7552464" cy="87869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35A7F-FD7C-41D2-A1E5-B8C072C6955E}">
      <dsp:nvSpPr>
        <dsp:cNvPr id="0" name=""/>
        <dsp:cNvSpPr/>
      </dsp:nvSpPr>
      <dsp:spPr>
        <a:xfrm>
          <a:off x="265805" y="2396510"/>
          <a:ext cx="483283" cy="483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1CCA65-1628-4707-9D66-D73E8F7FF196}">
      <dsp:nvSpPr>
        <dsp:cNvPr id="0" name=""/>
        <dsp:cNvSpPr/>
      </dsp:nvSpPr>
      <dsp:spPr>
        <a:xfrm>
          <a:off x="1014894" y="2198803"/>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a:t>These skills can be developed through training, coaching, and mentorship programs</a:t>
          </a:r>
          <a:endParaRPr lang="en-US" sz="1400" kern="1200"/>
        </a:p>
      </dsp:txBody>
      <dsp:txXfrm>
        <a:off x="1014894" y="2198803"/>
        <a:ext cx="6537569" cy="878696"/>
      </dsp:txXfrm>
    </dsp:sp>
    <dsp:sp modelId="{BFDC1D8D-7FFF-43EF-81AD-0507C815F46E}">
      <dsp:nvSpPr>
        <dsp:cNvPr id="0" name=""/>
        <dsp:cNvSpPr/>
      </dsp:nvSpPr>
      <dsp:spPr>
        <a:xfrm>
          <a:off x="0" y="3297174"/>
          <a:ext cx="7552464" cy="87869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F98A0C-82E7-4A57-BBB2-D790FC78823D}">
      <dsp:nvSpPr>
        <dsp:cNvPr id="0" name=""/>
        <dsp:cNvSpPr/>
      </dsp:nvSpPr>
      <dsp:spPr>
        <a:xfrm>
          <a:off x="265805" y="3494880"/>
          <a:ext cx="483283" cy="4832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DF906A-4AA7-45E6-A498-AD841A31451C}">
      <dsp:nvSpPr>
        <dsp:cNvPr id="0" name=""/>
        <dsp:cNvSpPr/>
      </dsp:nvSpPr>
      <dsp:spPr>
        <a:xfrm>
          <a:off x="1014894" y="3297174"/>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a:t>For instance, HR can conduct team-building exercises and training sessions that promote diversity, equity, and inclusion among employees</a:t>
          </a:r>
          <a:endParaRPr lang="en-US" sz="1400" kern="1200"/>
        </a:p>
      </dsp:txBody>
      <dsp:txXfrm>
        <a:off x="1014894" y="3297174"/>
        <a:ext cx="6537569" cy="878696"/>
      </dsp:txXfrm>
    </dsp:sp>
    <dsp:sp modelId="{CAB27FD4-90B7-4A21-B1CB-B328B714053B}">
      <dsp:nvSpPr>
        <dsp:cNvPr id="0" name=""/>
        <dsp:cNvSpPr/>
      </dsp:nvSpPr>
      <dsp:spPr>
        <a:xfrm>
          <a:off x="0" y="4395544"/>
          <a:ext cx="7552464" cy="87869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2D8ED-E506-4465-813F-33EC73D0B6C4}">
      <dsp:nvSpPr>
        <dsp:cNvPr id="0" name=""/>
        <dsp:cNvSpPr/>
      </dsp:nvSpPr>
      <dsp:spPr>
        <a:xfrm>
          <a:off x="265805" y="4593251"/>
          <a:ext cx="483283" cy="4832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39E90-4B77-45D3-8509-021432905995}">
      <dsp:nvSpPr>
        <dsp:cNvPr id="0" name=""/>
        <dsp:cNvSpPr/>
      </dsp:nvSpPr>
      <dsp:spPr>
        <a:xfrm>
          <a:off x="1014894" y="4395544"/>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a:t>HR can also provide coaching and mentoring support to team leaders and managers to help them develop the skills needed to create inclusive teams</a:t>
          </a:r>
          <a:endParaRPr lang="en-US" sz="1400" kern="1200"/>
        </a:p>
      </dsp:txBody>
      <dsp:txXfrm>
        <a:off x="1014894" y="4395544"/>
        <a:ext cx="6537569" cy="878696"/>
      </dsp:txXfrm>
    </dsp:sp>
    <dsp:sp modelId="{891A50CC-162B-46F9-9880-0E364E41AC0A}">
      <dsp:nvSpPr>
        <dsp:cNvPr id="0" name=""/>
        <dsp:cNvSpPr/>
      </dsp:nvSpPr>
      <dsp:spPr>
        <a:xfrm>
          <a:off x="0" y="5493915"/>
          <a:ext cx="7552464" cy="87869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0AC30-7613-4E17-A905-A4A734463367}">
      <dsp:nvSpPr>
        <dsp:cNvPr id="0" name=""/>
        <dsp:cNvSpPr/>
      </dsp:nvSpPr>
      <dsp:spPr>
        <a:xfrm>
          <a:off x="265805" y="5691622"/>
          <a:ext cx="483283" cy="4832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781BE8-629E-4093-9AE6-2B7F5CCC2E46}">
      <dsp:nvSpPr>
        <dsp:cNvPr id="0" name=""/>
        <dsp:cNvSpPr/>
      </dsp:nvSpPr>
      <dsp:spPr>
        <a:xfrm>
          <a:off x="1014894" y="5493915"/>
          <a:ext cx="6537569" cy="878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95" tIns="92995" rIns="92995" bIns="92995" numCol="1" spcCol="1270" anchor="ctr" anchorCtr="0">
          <a:noAutofit/>
        </a:bodyPr>
        <a:lstStyle/>
        <a:p>
          <a:pPr marL="0" lvl="0" indent="0" algn="l" defTabSz="622300">
            <a:lnSpc>
              <a:spcPct val="100000"/>
            </a:lnSpc>
            <a:spcBef>
              <a:spcPct val="0"/>
            </a:spcBef>
            <a:spcAft>
              <a:spcPct val="35000"/>
            </a:spcAft>
            <a:buNone/>
          </a:pPr>
          <a:r>
            <a:rPr lang="en-US" sz="1400" kern="1200" baseline="0" dirty="0"/>
            <a:t>Additionally, HR can establish regular feedback and review mechanisms to monitor progress in building inclusive teams and make necessary adjustments </a:t>
          </a:r>
          <a:r>
            <a:rPr lang="en-US" sz="1400" kern="1200" dirty="0"/>
            <a:t>(Henderson 2017).</a:t>
          </a:r>
        </a:p>
      </dsp:txBody>
      <dsp:txXfrm>
        <a:off x="1014894" y="5493915"/>
        <a:ext cx="6537569" cy="8786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35CB5-494E-4F5E-836F-E084F052F53D}">
      <dsp:nvSpPr>
        <dsp:cNvPr id="0" name=""/>
        <dsp:cNvSpPr/>
      </dsp:nvSpPr>
      <dsp:spPr>
        <a:xfrm>
          <a:off x="5156" y="737900"/>
          <a:ext cx="2254553" cy="33679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HR skills are essential for creating a more inclusive and diverse workplace, as they can support the development and implementation of effective diversity and inclusion initiatives</a:t>
          </a:r>
          <a:endParaRPr lang="en-US" sz="1600" kern="1200"/>
        </a:p>
      </dsp:txBody>
      <dsp:txXfrm>
        <a:off x="71190" y="803934"/>
        <a:ext cx="2122485" cy="3235891"/>
      </dsp:txXfrm>
    </dsp:sp>
    <dsp:sp modelId="{EC50874A-3092-47BC-AF9B-D44705C8EF9C}">
      <dsp:nvSpPr>
        <dsp:cNvPr id="0" name=""/>
        <dsp:cNvSpPr/>
      </dsp:nvSpPr>
      <dsp:spPr>
        <a:xfrm>
          <a:off x="2485165" y="2142315"/>
          <a:ext cx="477965" cy="55912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485165" y="2254141"/>
        <a:ext cx="334576" cy="335477"/>
      </dsp:txXfrm>
    </dsp:sp>
    <dsp:sp modelId="{51229813-25B6-4EC7-886B-8117C3B0E371}">
      <dsp:nvSpPr>
        <dsp:cNvPr id="0" name=""/>
        <dsp:cNvSpPr/>
      </dsp:nvSpPr>
      <dsp:spPr>
        <a:xfrm>
          <a:off x="3161531" y="737900"/>
          <a:ext cx="2254553" cy="3367959"/>
        </a:xfrm>
        <a:prstGeom prst="roundRect">
          <a:avLst>
            <a:gd name="adj" fmla="val 10000"/>
          </a:avLst>
        </a:prstGeom>
        <a:solidFill>
          <a:schemeClr val="accent3">
            <a:hueOff val="-2340318"/>
            <a:satOff val="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HR can play a critical role in driving change by being the catalyst for change, creating policies and processes that promote equity, and leading the organization in its efforts to create a more inclusive culture</a:t>
          </a:r>
          <a:endParaRPr lang="en-US" sz="1600" kern="1200"/>
        </a:p>
      </dsp:txBody>
      <dsp:txXfrm>
        <a:off x="3227565" y="803934"/>
        <a:ext cx="2122485" cy="3235891"/>
      </dsp:txXfrm>
    </dsp:sp>
    <dsp:sp modelId="{12E58078-05D0-4658-ACCB-7D68B878F4F3}">
      <dsp:nvSpPr>
        <dsp:cNvPr id="0" name=""/>
        <dsp:cNvSpPr/>
      </dsp:nvSpPr>
      <dsp:spPr>
        <a:xfrm>
          <a:off x="5641540" y="2142315"/>
          <a:ext cx="477965" cy="559129"/>
        </a:xfrm>
        <a:prstGeom prst="rightArrow">
          <a:avLst>
            <a:gd name="adj1" fmla="val 60000"/>
            <a:gd name="adj2" fmla="val 50000"/>
          </a:avLst>
        </a:prstGeom>
        <a:solidFill>
          <a:schemeClr val="accent3">
            <a:hueOff val="-3510477"/>
            <a:satOff val="0"/>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641540" y="2254141"/>
        <a:ext cx="334576" cy="335477"/>
      </dsp:txXfrm>
    </dsp:sp>
    <dsp:sp modelId="{721EC3EE-0B18-4004-BA1E-52DD4FF6F1D3}">
      <dsp:nvSpPr>
        <dsp:cNvPr id="0" name=""/>
        <dsp:cNvSpPr/>
      </dsp:nvSpPr>
      <dsp:spPr>
        <a:xfrm>
          <a:off x="6317906" y="737900"/>
          <a:ext cx="2254553" cy="3367959"/>
        </a:xfrm>
        <a:prstGeom prst="roundRect">
          <a:avLst>
            <a:gd name="adj" fmla="val 10000"/>
          </a:avLst>
        </a:prstGeom>
        <a:solidFill>
          <a:schemeClr val="accent3">
            <a:hueOff val="-4680636"/>
            <a:satOff val="0"/>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Developing HR skills can benefit the organization in several ways, including attracting and retaining top talent, improving employee morale and productivity, increasing innovation and creativity, and enhancing the organization's reputation and brand</a:t>
          </a:r>
          <a:endParaRPr lang="en-US" sz="1600" kern="1200"/>
        </a:p>
      </dsp:txBody>
      <dsp:txXfrm>
        <a:off x="6383940" y="803934"/>
        <a:ext cx="2122485" cy="3235891"/>
      </dsp:txXfrm>
    </dsp:sp>
    <dsp:sp modelId="{C05222E2-99EC-413B-A90B-884402CAE0F3}">
      <dsp:nvSpPr>
        <dsp:cNvPr id="0" name=""/>
        <dsp:cNvSpPr/>
      </dsp:nvSpPr>
      <dsp:spPr>
        <a:xfrm>
          <a:off x="8797914" y="2142315"/>
          <a:ext cx="477965" cy="559129"/>
        </a:xfrm>
        <a:prstGeom prst="rightArrow">
          <a:avLst>
            <a:gd name="adj1" fmla="val 60000"/>
            <a:gd name="adj2" fmla="val 50000"/>
          </a:avLst>
        </a:prstGeom>
        <a:solidFill>
          <a:schemeClr val="accent3">
            <a:hueOff val="-7020954"/>
            <a:satOff val="0"/>
            <a:lumOff val="411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797914" y="2254141"/>
        <a:ext cx="334576" cy="335477"/>
      </dsp:txXfrm>
    </dsp:sp>
    <dsp:sp modelId="{3278472A-22A9-4CFE-9B8B-29B5BBA7A6D2}">
      <dsp:nvSpPr>
        <dsp:cNvPr id="0" name=""/>
        <dsp:cNvSpPr/>
      </dsp:nvSpPr>
      <dsp:spPr>
        <a:xfrm>
          <a:off x="9474281" y="737900"/>
          <a:ext cx="2254553" cy="3367959"/>
        </a:xfrm>
        <a:prstGeom prst="roundRect">
          <a:avLst>
            <a:gd name="adj" fmla="val 10000"/>
          </a:avLst>
        </a:prstGeom>
        <a:solidFill>
          <a:schemeClr val="accent3">
            <a:hueOff val="-7020954"/>
            <a:satOff val="0"/>
            <a:lumOff val="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Additionally, creating a diverse and inclusive workplace can help the organization better understand and serve its diverse customer base  </a:t>
          </a:r>
          <a:r>
            <a:rPr lang="en-US" sz="1600" kern="1200" dirty="0"/>
            <a:t>(Mitra 2021).</a:t>
          </a:r>
        </a:p>
      </dsp:txBody>
      <dsp:txXfrm>
        <a:off x="9540315" y="803934"/>
        <a:ext cx="2122485" cy="32358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AED57-A56F-4EA4-AC30-50709CFB71A0}">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04CAD0-EF50-4960-B362-1146503142C2}">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Developing HR skills is crucial for promoting diversity, equity, and inclusion in the workplace at Vodafone</a:t>
          </a:r>
          <a:endParaRPr lang="en-US" sz="1800" kern="1200"/>
        </a:p>
      </dsp:txBody>
      <dsp:txXfrm>
        <a:off x="0" y="703"/>
        <a:ext cx="6408738" cy="1151608"/>
      </dsp:txXfrm>
    </dsp:sp>
    <dsp:sp modelId="{6496503D-2039-4375-8A19-6798AFE591CC}">
      <dsp:nvSpPr>
        <dsp:cNvPr id="0" name=""/>
        <dsp:cNvSpPr/>
      </dsp:nvSpPr>
      <dsp:spPr>
        <a:xfrm>
          <a:off x="0" y="1152311"/>
          <a:ext cx="6408738" cy="0"/>
        </a:xfrm>
        <a:prstGeom prst="line">
          <a:avLst/>
        </a:prstGeom>
        <a:solidFill>
          <a:schemeClr val="accent2">
            <a:hueOff val="-1484199"/>
            <a:satOff val="0"/>
            <a:lumOff val="-6030"/>
            <a:alphaOff val="0"/>
          </a:schemeClr>
        </a:solidFill>
        <a:ln w="12700" cap="flat" cmpd="sng" algn="ctr">
          <a:solidFill>
            <a:schemeClr val="accent2">
              <a:hueOff val="-1484199"/>
              <a:satOff val="0"/>
              <a:lumOff val="-60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D22B12-4D0F-4CA1-9350-F7D6A0C4F4D5}">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HR can play a critical role in driving change by creating and implementing effective strategies and policies</a:t>
          </a:r>
          <a:endParaRPr lang="en-US" sz="1800" kern="1200"/>
        </a:p>
      </dsp:txBody>
      <dsp:txXfrm>
        <a:off x="0" y="1152311"/>
        <a:ext cx="6408738" cy="1151608"/>
      </dsp:txXfrm>
    </dsp:sp>
    <dsp:sp modelId="{1DC5EC4A-D8FD-4C86-A9C8-EB74ECCB1B87}">
      <dsp:nvSpPr>
        <dsp:cNvPr id="0" name=""/>
        <dsp:cNvSpPr/>
      </dsp:nvSpPr>
      <dsp:spPr>
        <a:xfrm>
          <a:off x="0" y="2303920"/>
          <a:ext cx="6408738"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184492-FF79-4B0D-8A68-513BAD8CE0EE}">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Key skills for HR professionals include effective communication, data analysis and reporting, building inclusive teams, and designing and delivering effective training programs</a:t>
          </a:r>
          <a:endParaRPr lang="en-US" sz="1800" kern="1200"/>
        </a:p>
      </dsp:txBody>
      <dsp:txXfrm>
        <a:off x="0" y="2303920"/>
        <a:ext cx="6408738" cy="1151608"/>
      </dsp:txXfrm>
    </dsp:sp>
    <dsp:sp modelId="{3D19EB0C-DBDF-452A-A0A9-F41FC3BBE2D8}">
      <dsp:nvSpPr>
        <dsp:cNvPr id="0" name=""/>
        <dsp:cNvSpPr/>
      </dsp:nvSpPr>
      <dsp:spPr>
        <a:xfrm>
          <a:off x="0" y="3455529"/>
          <a:ext cx="6408738" cy="0"/>
        </a:xfrm>
        <a:prstGeom prst="line">
          <a:avLst/>
        </a:prstGeom>
        <a:solidFill>
          <a:schemeClr val="accent2">
            <a:hueOff val="-4452596"/>
            <a:satOff val="0"/>
            <a:lumOff val="-18089"/>
            <a:alphaOff val="0"/>
          </a:schemeClr>
        </a:solidFill>
        <a:ln w="12700" cap="flat" cmpd="sng" algn="ctr">
          <a:solidFill>
            <a:schemeClr val="accent2">
              <a:hueOff val="-4452596"/>
              <a:satOff val="0"/>
              <a:lumOff val="-18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E17034-6F65-4F73-B958-16F4DAE06D94}">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Developing these skills can benefit Vodafone by improving employee morale, productivity, and retention, as well as attracting a more diverse talent pool</a:t>
          </a:r>
          <a:endParaRPr lang="en-US" sz="1800" kern="1200"/>
        </a:p>
      </dsp:txBody>
      <dsp:txXfrm>
        <a:off x="0" y="3455529"/>
        <a:ext cx="6408738" cy="1151608"/>
      </dsp:txXfrm>
    </dsp:sp>
    <dsp:sp modelId="{600B355F-6E6F-47A9-93C8-A2C4121F7F1F}">
      <dsp:nvSpPr>
        <dsp:cNvPr id="0" name=""/>
        <dsp:cNvSpPr/>
      </dsp:nvSpPr>
      <dsp:spPr>
        <a:xfrm>
          <a:off x="0" y="4607138"/>
          <a:ext cx="640873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B85B0A-6A34-48E9-98D0-352778CF673B}">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baseline="0"/>
            <a:t>It is important for HR professionals to continue learning and developing these skills through ongoing training and professional development opportunities</a:t>
          </a:r>
          <a:endParaRPr lang="en-US" sz="1800" kern="1200"/>
        </a:p>
      </dsp:txBody>
      <dsp:txXfrm>
        <a:off x="0" y="4607138"/>
        <a:ext cx="6408738" cy="11516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328464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2025731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pPr/>
              <a:t>4/27/2023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3903250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1433247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277365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416257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3862219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1032240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4113918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2390666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pPr/>
              <a:t>4/27/2023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pPr/>
              <a:t>‹#›</a:t>
            </a:fld>
            <a:endParaRPr lang="en-US"/>
          </a:p>
        </p:txBody>
      </p:sp>
    </p:spTree>
    <p:extLst>
      <p:ext uri="{BB962C8B-B14F-4D97-AF65-F5344CB8AC3E}">
        <p14:creationId xmlns:p14="http://schemas.microsoft.com/office/powerpoint/2010/main" val="219894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4/27/2023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566847513"/>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vcvoices.org/2016/12/skills-over-schoo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unlimited.hamk.fi/ammatillinen-osaaminen-ja-opetus/vocational-teachers-competence-objectives/"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Web of wires connecting pins">
            <a:extLst>
              <a:ext uri="{FF2B5EF4-FFF2-40B4-BE49-F238E27FC236}">
                <a16:creationId xmlns:a16="http://schemas.microsoft.com/office/drawing/2014/main" id="{29CF756B-4C94-63DC-2E55-AA29E8517924}"/>
              </a:ext>
            </a:extLst>
          </p:cNvPr>
          <p:cNvPicPr>
            <a:picLocks noChangeAspect="1"/>
          </p:cNvPicPr>
          <p:nvPr/>
        </p:nvPicPr>
        <p:blipFill rotWithShape="1">
          <a:blip r:embed="rId2">
            <a:alphaModFix/>
          </a:blip>
          <a:srcRect t="3171" r="-8" b="12555"/>
          <a:stretch/>
        </p:blipFill>
        <p:spPr>
          <a:xfrm>
            <a:off x="-688" y="-4"/>
            <a:ext cx="12192687" cy="6858000"/>
          </a:xfrm>
          <a:prstGeom prst="rect">
            <a:avLst/>
          </a:prstGeom>
        </p:spPr>
      </p:pic>
      <p:grpSp>
        <p:nvGrpSpPr>
          <p:cNvPr id="26" name="Group 25">
            <a:extLst>
              <a:ext uri="{FF2B5EF4-FFF2-40B4-BE49-F238E27FC236}">
                <a16:creationId xmlns:a16="http://schemas.microsoft.com/office/drawing/2014/main" id="{67186895-7DAD-4EEE-BF1A-CC36B9426A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
            <a:ext cx="9785926" cy="6858005"/>
            <a:chOff x="2406074" y="-5"/>
            <a:chExt cx="9785926" cy="6858005"/>
          </a:xfrm>
        </p:grpSpPr>
        <p:grpSp>
          <p:nvGrpSpPr>
            <p:cNvPr id="27" name="Group 26">
              <a:extLst>
                <a:ext uri="{FF2B5EF4-FFF2-40B4-BE49-F238E27FC236}">
                  <a16:creationId xmlns:a16="http://schemas.microsoft.com/office/drawing/2014/main" id="{45BFDCD0-B536-4527-AB6E-79B0E4EDD0C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24112" y="-4"/>
              <a:ext cx="9767888" cy="6858003"/>
              <a:chOff x="0" y="-3"/>
              <a:chExt cx="9767888" cy="6858003"/>
            </a:xfrm>
          </p:grpSpPr>
          <p:sp>
            <p:nvSpPr>
              <p:cNvPr id="35" name="Rectangle 34">
                <a:extLst>
                  <a:ext uri="{FF2B5EF4-FFF2-40B4-BE49-F238E27FC236}">
                    <a16:creationId xmlns:a16="http://schemas.microsoft.com/office/drawing/2014/main" id="{1850C5E2-9BE7-4321-8945-320FE5AA9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7B89D3D-F057-4F89-87AC-DBA5FD04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5B5518D-4B46-4866-BF9F-D6550DA002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406074" y="-5"/>
              <a:ext cx="9785926" cy="6858002"/>
              <a:chOff x="0" y="-1"/>
              <a:chExt cx="9785926" cy="6858002"/>
            </a:xfrm>
          </p:grpSpPr>
          <p:sp>
            <p:nvSpPr>
              <p:cNvPr id="33" name="Rectangle 32">
                <a:extLst>
                  <a:ext uri="{FF2B5EF4-FFF2-40B4-BE49-F238E27FC236}">
                    <a16:creationId xmlns:a16="http://schemas.microsoft.com/office/drawing/2014/main" id="{71673445-12E5-48F8-BEF8-87016BBC5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3ACC629B-B138-4925-BE58-F4E4E2CC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0C8F77F-4220-4C2C-BE7D-0C626E45701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23330" y="-5"/>
              <a:ext cx="9768670" cy="6858002"/>
              <a:chOff x="2423330" y="-5"/>
              <a:chExt cx="9768670" cy="6858002"/>
            </a:xfrm>
          </p:grpSpPr>
          <p:sp>
            <p:nvSpPr>
              <p:cNvPr id="31" name="Rectangle 30">
                <a:extLst>
                  <a:ext uri="{FF2B5EF4-FFF2-40B4-BE49-F238E27FC236}">
                    <a16:creationId xmlns:a16="http://schemas.microsoft.com/office/drawing/2014/main" id="{B66BF283-D5A5-422F-9640-B6D1ABD98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423330" y="-5"/>
                <a:ext cx="9767888" cy="3429001"/>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05EAD1A7-3DBD-4376-BF10-AEE971C1B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V="1">
                <a:off x="2424112" y="3428998"/>
                <a:ext cx="9767888" cy="3428999"/>
              </a:xfrm>
              <a:prstGeom prst="rect">
                <a:avLst/>
              </a:prstGeom>
              <a:gradFill flip="none" rotWithShape="1">
                <a:gsLst>
                  <a:gs pos="0">
                    <a:schemeClr val="accent2">
                      <a:alpha val="4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0" name="Rectangle 29">
              <a:extLst>
                <a:ext uri="{FF2B5EF4-FFF2-40B4-BE49-F238E27FC236}">
                  <a16:creationId xmlns:a16="http://schemas.microsoft.com/office/drawing/2014/main" id="{8F565D01-6AAA-4149-B7F9-257DDE044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V="1">
              <a:off x="4637393" y="-696606"/>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540000" y="540000"/>
            <a:ext cx="4500561" cy="3282154"/>
          </a:xfrm>
        </p:spPr>
        <p:txBody>
          <a:bodyPr>
            <a:normAutofit/>
          </a:bodyPr>
          <a:lstStyle/>
          <a:p>
            <a:r>
              <a:rPr lang="en-US" sz="5500" b="1">
                <a:solidFill>
                  <a:srgbClr val="FFFFFF"/>
                </a:solidFill>
                <a:cs typeface="Calibri Light"/>
              </a:rPr>
              <a:t>Skills needed by HRM Function at Vodafone</a:t>
            </a:r>
            <a:endParaRPr lang="en-US" sz="5500" b="1">
              <a:solidFill>
                <a:srgbClr val="FFFFFF"/>
              </a:solidFill>
            </a:endParaRPr>
          </a:p>
        </p:txBody>
      </p:sp>
      <p:sp>
        <p:nvSpPr>
          <p:cNvPr id="3" name="Subtitle 2"/>
          <p:cNvSpPr>
            <a:spLocks noGrp="1"/>
          </p:cNvSpPr>
          <p:nvPr>
            <p:ph type="subTitle" idx="1"/>
          </p:nvPr>
        </p:nvSpPr>
        <p:spPr>
          <a:xfrm>
            <a:off x="540000" y="4025193"/>
            <a:ext cx="4500561" cy="2283532"/>
          </a:xfrm>
        </p:spPr>
        <p:txBody>
          <a:bodyPr vert="horz" lIns="91440" tIns="45720" rIns="91440" bIns="45720" rtlCol="0" anchor="t">
            <a:normAutofit/>
          </a:bodyPr>
          <a:lstStyle/>
          <a:p>
            <a:pPr>
              <a:lnSpc>
                <a:spcPct val="115000"/>
              </a:lnSpc>
            </a:pPr>
            <a:r>
              <a:rPr lang="en-US" sz="1200" b="1" dirty="0">
                <a:solidFill>
                  <a:srgbClr val="FFFFFF"/>
                </a:solidFill>
              </a:rPr>
              <a:t>MODULE NAME: HUMAN RESOURCE MANAGEMENT</a:t>
            </a:r>
            <a:endParaRPr lang="en-US" sz="1200" dirty="0">
              <a:solidFill>
                <a:srgbClr val="FFFFFF"/>
              </a:solidFill>
            </a:endParaRPr>
          </a:p>
          <a:p>
            <a:pPr>
              <a:lnSpc>
                <a:spcPct val="115000"/>
              </a:lnSpc>
            </a:pPr>
            <a:r>
              <a:rPr lang="en-US" sz="1200" b="1" dirty="0">
                <a:solidFill>
                  <a:srgbClr val="FFFFFF"/>
                </a:solidFill>
              </a:rPr>
              <a:t>MODULE CODE: BMMB7007</a:t>
            </a:r>
            <a:endParaRPr lang="en-US" sz="1200" dirty="0">
              <a:solidFill>
                <a:srgbClr val="FFFFFF"/>
              </a:solidFill>
            </a:endParaRPr>
          </a:p>
          <a:p>
            <a:pPr>
              <a:lnSpc>
                <a:spcPct val="115000"/>
              </a:lnSpc>
            </a:pPr>
            <a:r>
              <a:rPr lang="en-US" sz="1200" b="1" dirty="0">
                <a:solidFill>
                  <a:srgbClr val="FFFFFF"/>
                </a:solidFill>
              </a:rPr>
              <a:t>STUDENT NAME: SHIVANI JASVANTBHAI PATEL</a:t>
            </a:r>
            <a:endParaRPr lang="en-US" sz="1200" dirty="0">
              <a:solidFill>
                <a:srgbClr val="FFFFFF"/>
              </a:solidFill>
            </a:endParaRPr>
          </a:p>
          <a:p>
            <a:pPr>
              <a:lnSpc>
                <a:spcPct val="115000"/>
              </a:lnSpc>
            </a:pPr>
            <a:r>
              <a:rPr lang="en-US" sz="1200" b="1" dirty="0">
                <a:solidFill>
                  <a:srgbClr val="FFFFFF"/>
                </a:solidFill>
              </a:rPr>
              <a:t>STUDENT ID: 2232117</a:t>
            </a:r>
            <a:endParaRPr lang="en-US" sz="1200" dirty="0">
              <a:solidFill>
                <a:srgbClr val="FFFFFF"/>
              </a:solidFill>
            </a:endParaRPr>
          </a:p>
          <a:p>
            <a:pPr>
              <a:lnSpc>
                <a:spcPct val="115000"/>
              </a:lnSpc>
            </a:pPr>
            <a:r>
              <a:rPr lang="en-US" sz="1200" b="1" dirty="0">
                <a:solidFill>
                  <a:srgbClr val="FFFFFF"/>
                </a:solidFill>
              </a:rPr>
              <a:t>PROFESSOR: JAMES MOORE</a:t>
            </a:r>
            <a:endParaRPr lang="en-US" sz="1200" dirty="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1000"/>
                                  </p:stCondLst>
                                  <p:iterate type="lt">
                                    <p:tmPct val="10000"/>
                                  </p:iterate>
                                  <p:childTnLst>
                                    <p:set>
                                      <p:cBhvr>
                                        <p:cTn id="21" dur="1" fill="hold">
                                          <p:stCondLst>
                                            <p:cond delay="0"/>
                                          </p:stCondLst>
                                        </p:cTn>
                                        <p:tgtEl>
                                          <p:spTgt spid="2"/>
                                        </p:tgtEl>
                                        <p:attrNameLst>
                                          <p:attrName>style.visibility</p:attrName>
                                        </p:attrNameLst>
                                      </p:cBhvr>
                                      <p:to>
                                        <p:strVal val="visible"/>
                                      </p:to>
                                    </p:set>
                                    <p:animEffect transition="in" filter="fade">
                                      <p:cBhvr>
                                        <p:cTn id="2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3" name="Rectangle 2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BF7BA64-97D4-EE4B-C7BA-31FEB76035C7}"/>
              </a:ext>
            </a:extLst>
          </p:cNvPr>
          <p:cNvSpPr>
            <a:spLocks noGrp="1"/>
          </p:cNvSpPr>
          <p:nvPr>
            <p:ph type="title"/>
          </p:nvPr>
        </p:nvSpPr>
        <p:spPr>
          <a:xfrm>
            <a:off x="7086315" y="545126"/>
            <a:ext cx="4554821" cy="2186096"/>
          </a:xfrm>
        </p:spPr>
        <p:txBody>
          <a:bodyPr anchor="t">
            <a:normAutofit/>
          </a:bodyPr>
          <a:lstStyle/>
          <a:p>
            <a:r>
              <a:rPr lang="en-US" b="1" dirty="0"/>
              <a:t>Introduction</a:t>
            </a:r>
          </a:p>
        </p:txBody>
      </p:sp>
      <p:pic>
        <p:nvPicPr>
          <p:cNvPr id="4" name="Picture 4" descr="Text, letter&#10;&#10;Description automatically generated">
            <a:extLst>
              <a:ext uri="{FF2B5EF4-FFF2-40B4-BE49-F238E27FC236}">
                <a16:creationId xmlns:a16="http://schemas.microsoft.com/office/drawing/2014/main" id="{39001C3A-94F4-8183-A0DE-9C08745B831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86" r="12414"/>
          <a:stretch/>
        </p:blipFill>
        <p:spPr>
          <a:xfrm>
            <a:off x="680494" y="540000"/>
            <a:ext cx="5768725" cy="5768725"/>
          </a:xfrm>
          <a:prstGeom prst="rect">
            <a:avLst/>
          </a:prstGeom>
        </p:spPr>
      </p:pic>
      <p:sp>
        <p:nvSpPr>
          <p:cNvPr id="3" name="Content Placeholder 2">
            <a:extLst>
              <a:ext uri="{FF2B5EF4-FFF2-40B4-BE49-F238E27FC236}">
                <a16:creationId xmlns:a16="http://schemas.microsoft.com/office/drawing/2014/main" id="{6C5B3303-8A5F-1B50-5277-74F884405E05}"/>
              </a:ext>
            </a:extLst>
          </p:cNvPr>
          <p:cNvSpPr>
            <a:spLocks noGrp="1"/>
          </p:cNvSpPr>
          <p:nvPr>
            <p:ph idx="1"/>
          </p:nvPr>
        </p:nvSpPr>
        <p:spPr>
          <a:xfrm>
            <a:off x="7089686" y="1581273"/>
            <a:ext cx="4551450" cy="4598056"/>
          </a:xfrm>
        </p:spPr>
        <p:txBody>
          <a:bodyPr vert="horz" lIns="91440" tIns="45720" rIns="91440" bIns="45720" rtlCol="0" anchor="t">
            <a:noAutofit/>
          </a:bodyPr>
          <a:lstStyle/>
          <a:p>
            <a:pPr marL="269875" indent="-269875">
              <a:lnSpc>
                <a:spcPct val="115000"/>
              </a:lnSpc>
            </a:pPr>
            <a:r>
              <a:rPr lang="en-US" sz="1400" dirty="0">
                <a:ea typeface="+mn-lt"/>
                <a:cs typeface="+mn-lt"/>
              </a:rPr>
              <a:t>The aim is to identify the necessary HR skills for addressing the shortcomings of Vodafone's approach to managing equality, diversity, and equity</a:t>
            </a:r>
          </a:p>
          <a:p>
            <a:pPr marL="269875" indent="-269875">
              <a:lnSpc>
                <a:spcPct val="115000"/>
              </a:lnSpc>
            </a:pPr>
            <a:r>
              <a:rPr lang="en-US" sz="1400" dirty="0">
                <a:ea typeface="+mn-lt"/>
                <a:cs typeface="+mn-lt"/>
              </a:rPr>
              <a:t>Emphasize the need to develop an inclusive culture and promote diversity at all levels of the organization</a:t>
            </a:r>
            <a:endParaRPr lang="en-US" sz="1400" dirty="0"/>
          </a:p>
          <a:p>
            <a:pPr marL="269875" indent="-269875">
              <a:lnSpc>
                <a:spcPct val="115000"/>
              </a:lnSpc>
            </a:pPr>
            <a:r>
              <a:rPr lang="en-US" sz="1400" dirty="0">
                <a:ea typeface="+mn-lt"/>
                <a:cs typeface="+mn-lt"/>
              </a:rPr>
              <a:t>Strengthen the monitoring and reporting of equality, diversity, and equity metrics and develop training programs that focus on unconscious bias, diversity, and inclusion</a:t>
            </a:r>
            <a:endParaRPr lang="en-US" sz="1400" dirty="0"/>
          </a:p>
          <a:p>
            <a:pPr marL="269875" indent="-269875">
              <a:lnSpc>
                <a:spcPct val="115000"/>
              </a:lnSpc>
            </a:pPr>
            <a:r>
              <a:rPr lang="en-US" sz="1400" dirty="0">
                <a:ea typeface="+mn-lt"/>
                <a:cs typeface="+mn-lt"/>
              </a:rPr>
              <a:t>Increase the diversity of the talent pool and promote inclusivity in recruitment practices ensure leadership accountability for promoting diversity and inclusion</a:t>
            </a:r>
            <a:endParaRPr lang="en-US" sz="1400" dirty="0"/>
          </a:p>
          <a:p>
            <a:pPr marL="269875" indent="-269875">
              <a:lnSpc>
                <a:spcPct val="115000"/>
              </a:lnSpc>
            </a:pPr>
            <a:r>
              <a:rPr lang="en-US" sz="1400" dirty="0">
                <a:ea typeface="+mn-lt"/>
                <a:cs typeface="+mn-lt"/>
              </a:rPr>
              <a:t>Developing HR skills in this area can create a more welcoming and supportive work environment, leading to increased job satisfaction and reduced turnover</a:t>
            </a:r>
            <a:endParaRPr lang="en-US" sz="1400" dirty="0"/>
          </a:p>
        </p:txBody>
      </p:sp>
    </p:spTree>
    <p:extLst>
      <p:ext uri="{BB962C8B-B14F-4D97-AF65-F5344CB8AC3E}">
        <p14:creationId xmlns:p14="http://schemas.microsoft.com/office/powerpoint/2010/main" val="1951868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BDA16-905D-F5D6-6AA0-D2FFBF68B221}"/>
              </a:ext>
            </a:extLst>
          </p:cNvPr>
          <p:cNvSpPr>
            <a:spLocks noGrp="1"/>
          </p:cNvSpPr>
          <p:nvPr>
            <p:ph type="title"/>
          </p:nvPr>
        </p:nvSpPr>
        <p:spPr>
          <a:xfrm>
            <a:off x="540000" y="540000"/>
            <a:ext cx="11101135" cy="962229"/>
          </a:xfrm>
        </p:spPr>
        <p:txBody>
          <a:bodyPr anchor="t">
            <a:normAutofit/>
          </a:bodyPr>
          <a:lstStyle/>
          <a:p>
            <a:r>
              <a:rPr lang="en-US" sz="5600" b="1" dirty="0"/>
              <a:t>Skills for Effective Communication</a:t>
            </a:r>
          </a:p>
        </p:txBody>
      </p:sp>
      <p:graphicFrame>
        <p:nvGraphicFramePr>
          <p:cNvPr id="5" name="Content Placeholder 2">
            <a:extLst>
              <a:ext uri="{FF2B5EF4-FFF2-40B4-BE49-F238E27FC236}">
                <a16:creationId xmlns:a16="http://schemas.microsoft.com/office/drawing/2014/main" id="{BEC13204-D121-9355-F8E9-F8F2EA62C93F}"/>
              </a:ext>
            </a:extLst>
          </p:cNvPr>
          <p:cNvGraphicFramePr>
            <a:graphicFrameLocks noGrp="1"/>
          </p:cNvGraphicFramePr>
          <p:nvPr>
            <p:ph idx="1"/>
            <p:extLst>
              <p:ext uri="{D42A27DB-BD31-4B8C-83A1-F6EECF244321}">
                <p14:modId xmlns:p14="http://schemas.microsoft.com/office/powerpoint/2010/main" val="2770864998"/>
              </p:ext>
            </p:extLst>
          </p:nvPr>
        </p:nvGraphicFramePr>
        <p:xfrm>
          <a:off x="539750" y="1737360"/>
          <a:ext cx="11101388" cy="4571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3135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299F6CE-D483-38D7-E2E1-8133A47DF574}"/>
              </a:ext>
            </a:extLst>
          </p:cNvPr>
          <p:cNvSpPr>
            <a:spLocks noGrp="1"/>
          </p:cNvSpPr>
          <p:nvPr>
            <p:ph type="title"/>
          </p:nvPr>
        </p:nvSpPr>
        <p:spPr>
          <a:xfrm>
            <a:off x="6766560" y="304869"/>
            <a:ext cx="5107577" cy="2186096"/>
          </a:xfrm>
        </p:spPr>
        <p:txBody>
          <a:bodyPr anchor="b">
            <a:normAutofit/>
          </a:bodyPr>
          <a:lstStyle/>
          <a:p>
            <a:r>
              <a:rPr lang="en-US" sz="4700" b="1" dirty="0"/>
              <a:t>Skills for Data Analysis and Reporting</a:t>
            </a:r>
          </a:p>
        </p:txBody>
      </p:sp>
      <p:pic>
        <p:nvPicPr>
          <p:cNvPr id="5" name="Picture 4" descr="Magnifying glass showing decling performance">
            <a:extLst>
              <a:ext uri="{FF2B5EF4-FFF2-40B4-BE49-F238E27FC236}">
                <a16:creationId xmlns:a16="http://schemas.microsoft.com/office/drawing/2014/main" id="{58C8C614-6444-62CB-4B65-9F238608A405}"/>
              </a:ext>
            </a:extLst>
          </p:cNvPr>
          <p:cNvPicPr>
            <a:picLocks noChangeAspect="1"/>
          </p:cNvPicPr>
          <p:nvPr/>
        </p:nvPicPr>
        <p:blipFill rotWithShape="1">
          <a:blip r:embed="rId2"/>
          <a:srcRect l="20653" r="16713"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8122EC8A-6529-0DBE-BA95-A97FC3EC149B}"/>
              </a:ext>
            </a:extLst>
          </p:cNvPr>
          <p:cNvSpPr>
            <a:spLocks noGrp="1"/>
          </p:cNvSpPr>
          <p:nvPr>
            <p:ph idx="1"/>
          </p:nvPr>
        </p:nvSpPr>
        <p:spPr>
          <a:xfrm>
            <a:off x="6766561" y="2664822"/>
            <a:ext cx="5172890" cy="3984171"/>
          </a:xfrm>
        </p:spPr>
        <p:txBody>
          <a:bodyPr vert="horz" lIns="91440" tIns="45720" rIns="91440" bIns="45720" rtlCol="0" anchor="t">
            <a:noAutofit/>
          </a:bodyPr>
          <a:lstStyle/>
          <a:p>
            <a:pPr marL="269875" indent="-269875">
              <a:lnSpc>
                <a:spcPct val="115000"/>
              </a:lnSpc>
            </a:pPr>
            <a:r>
              <a:rPr lang="en-US" sz="1400" dirty="0">
                <a:ea typeface="+mn-lt"/>
                <a:cs typeface="+mn-lt"/>
              </a:rPr>
              <a:t>Effective data analysis and reporting can provide valuable insights into the progress towards Vodafone's diversity and inclusion goals, helping to identify areas of success and areas for improvement</a:t>
            </a:r>
            <a:endParaRPr lang="en-US" sz="1400" dirty="0"/>
          </a:p>
          <a:p>
            <a:pPr marL="269875" indent="-269875">
              <a:lnSpc>
                <a:spcPct val="115000"/>
              </a:lnSpc>
            </a:pPr>
            <a:r>
              <a:rPr lang="en-US" sz="1400" dirty="0">
                <a:ea typeface="+mn-lt"/>
                <a:cs typeface="+mn-lt"/>
              </a:rPr>
              <a:t>HR professionals at Vodafone should develop skills in data visualization and statistical analysis to effectively analyze and report on diversity and inclusion data</a:t>
            </a:r>
            <a:endParaRPr lang="en-US" sz="1400" dirty="0"/>
          </a:p>
          <a:p>
            <a:pPr marL="269875" indent="-269875">
              <a:lnSpc>
                <a:spcPct val="115000"/>
              </a:lnSpc>
            </a:pPr>
            <a:r>
              <a:rPr lang="en-US" sz="1400" dirty="0">
                <a:ea typeface="+mn-lt"/>
                <a:cs typeface="+mn-lt"/>
              </a:rPr>
              <a:t>To develop these skills, HR professionals can attend training workshops or take online courses in data analysis and visualization tools, such as Excel or Tableau</a:t>
            </a:r>
            <a:endParaRPr lang="en-US" sz="1400" dirty="0"/>
          </a:p>
          <a:p>
            <a:pPr marL="269875" indent="-269875">
              <a:lnSpc>
                <a:spcPct val="115000"/>
              </a:lnSpc>
            </a:pPr>
            <a:r>
              <a:rPr lang="en-US" sz="1400" dirty="0">
                <a:ea typeface="+mn-lt"/>
                <a:cs typeface="+mn-lt"/>
              </a:rPr>
              <a:t>HR professionals can also seek out mentorship or guidance from data analysts within Vodafone to gain practical experience in data analysis and reporting</a:t>
            </a:r>
            <a:endParaRPr lang="en-US" sz="1400" dirty="0"/>
          </a:p>
        </p:txBody>
      </p:sp>
    </p:spTree>
    <p:extLst>
      <p:ext uri="{BB962C8B-B14F-4D97-AF65-F5344CB8AC3E}">
        <p14:creationId xmlns:p14="http://schemas.microsoft.com/office/powerpoint/2010/main" val="3128032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07C8D-04E0-A710-1B92-551B76004964}"/>
              </a:ext>
            </a:extLst>
          </p:cNvPr>
          <p:cNvSpPr>
            <a:spLocks noGrp="1"/>
          </p:cNvSpPr>
          <p:nvPr>
            <p:ph type="title"/>
          </p:nvPr>
        </p:nvSpPr>
        <p:spPr>
          <a:xfrm>
            <a:off x="540000" y="540000"/>
            <a:ext cx="4500561" cy="5759450"/>
          </a:xfrm>
        </p:spPr>
        <p:txBody>
          <a:bodyPr anchor="t">
            <a:normAutofit/>
          </a:bodyPr>
          <a:lstStyle/>
          <a:p>
            <a:r>
              <a:rPr lang="en-US" sz="5600" b="1" dirty="0"/>
              <a:t>Skills for Building Inclusive Teams</a:t>
            </a:r>
          </a:p>
        </p:txBody>
      </p:sp>
      <p:graphicFrame>
        <p:nvGraphicFramePr>
          <p:cNvPr id="5" name="Content Placeholder 2">
            <a:extLst>
              <a:ext uri="{FF2B5EF4-FFF2-40B4-BE49-F238E27FC236}">
                <a16:creationId xmlns:a16="http://schemas.microsoft.com/office/drawing/2014/main" id="{2154ED66-A350-6B30-F8A6-36360BABB595}"/>
              </a:ext>
            </a:extLst>
          </p:cNvPr>
          <p:cNvGraphicFramePr>
            <a:graphicFrameLocks noGrp="1"/>
          </p:cNvGraphicFramePr>
          <p:nvPr>
            <p:ph idx="1"/>
            <p:extLst>
              <p:ext uri="{D42A27DB-BD31-4B8C-83A1-F6EECF244321}">
                <p14:modId xmlns:p14="http://schemas.microsoft.com/office/powerpoint/2010/main" val="3673798826"/>
              </p:ext>
            </p:extLst>
          </p:nvPr>
        </p:nvGraphicFramePr>
        <p:xfrm>
          <a:off x="4088674" y="248195"/>
          <a:ext cx="7552464" cy="6374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6023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CD6E5B-D63B-73AC-0F69-6C14B6F49775}"/>
              </a:ext>
            </a:extLst>
          </p:cNvPr>
          <p:cNvSpPr>
            <a:spLocks noGrp="1"/>
          </p:cNvSpPr>
          <p:nvPr>
            <p:ph type="title"/>
          </p:nvPr>
        </p:nvSpPr>
        <p:spPr>
          <a:xfrm>
            <a:off x="539999" y="540000"/>
            <a:ext cx="10197670" cy="870789"/>
          </a:xfrm>
        </p:spPr>
        <p:txBody>
          <a:bodyPr anchor="t">
            <a:normAutofit/>
          </a:bodyPr>
          <a:lstStyle/>
          <a:p>
            <a:r>
              <a:rPr lang="en-US" sz="4700" b="1" dirty="0"/>
              <a:t>Skills for Training and Development</a:t>
            </a:r>
          </a:p>
        </p:txBody>
      </p:sp>
      <p:sp>
        <p:nvSpPr>
          <p:cNvPr id="3" name="Content Placeholder 2">
            <a:extLst>
              <a:ext uri="{FF2B5EF4-FFF2-40B4-BE49-F238E27FC236}">
                <a16:creationId xmlns:a16="http://schemas.microsoft.com/office/drawing/2014/main" id="{888626B6-0B95-76DD-668D-8CCD009D60F8}"/>
              </a:ext>
            </a:extLst>
          </p:cNvPr>
          <p:cNvSpPr>
            <a:spLocks noGrp="1"/>
          </p:cNvSpPr>
          <p:nvPr>
            <p:ph idx="1"/>
          </p:nvPr>
        </p:nvSpPr>
        <p:spPr>
          <a:xfrm>
            <a:off x="563926" y="1405704"/>
            <a:ext cx="5719308" cy="4995096"/>
          </a:xfrm>
        </p:spPr>
        <p:txBody>
          <a:bodyPr vert="horz" lIns="91440" tIns="45720" rIns="91440" bIns="45720" rtlCol="0" anchor="t">
            <a:noAutofit/>
          </a:bodyPr>
          <a:lstStyle/>
          <a:p>
            <a:pPr marL="269875" indent="-269875">
              <a:lnSpc>
                <a:spcPct val="115000"/>
              </a:lnSpc>
            </a:pPr>
            <a:r>
              <a:rPr lang="en-US" sz="1400" dirty="0">
                <a:ea typeface="+mn-lt"/>
                <a:cs typeface="+mn-lt"/>
              </a:rPr>
              <a:t>Training and development can help promote diversity and inclusion by increasing awareness, understanding, and skills among employees</a:t>
            </a:r>
            <a:endParaRPr lang="en-US" sz="1400" dirty="0"/>
          </a:p>
          <a:p>
            <a:pPr marL="269875" indent="-269875">
              <a:lnSpc>
                <a:spcPct val="115000"/>
              </a:lnSpc>
            </a:pPr>
            <a:r>
              <a:rPr lang="en-US" sz="1400" dirty="0">
                <a:ea typeface="+mn-lt"/>
                <a:cs typeface="+mn-lt"/>
              </a:rPr>
              <a:t>HR professionals need to develop instructional design and facilitation skills to create and deliver effective training programs</a:t>
            </a:r>
            <a:endParaRPr lang="en-US" sz="1400" dirty="0"/>
          </a:p>
          <a:p>
            <a:pPr marL="269875" indent="-269875">
              <a:lnSpc>
                <a:spcPct val="115000"/>
              </a:lnSpc>
            </a:pPr>
            <a:r>
              <a:rPr lang="en-US" sz="1400" dirty="0">
                <a:ea typeface="+mn-lt"/>
                <a:cs typeface="+mn-lt"/>
              </a:rPr>
              <a:t>Specific skills that may be required include needs analysis, curriculum development, and adult learning principles</a:t>
            </a:r>
            <a:endParaRPr lang="en-US" sz="1400" dirty="0"/>
          </a:p>
          <a:p>
            <a:pPr marL="269875" indent="-269875">
              <a:lnSpc>
                <a:spcPct val="115000"/>
              </a:lnSpc>
            </a:pPr>
            <a:r>
              <a:rPr lang="en-US" sz="1400" dirty="0">
                <a:ea typeface="+mn-lt"/>
                <a:cs typeface="+mn-lt"/>
              </a:rPr>
              <a:t>Practical examples of how to develop these skills include attending relevant training courses, gaining certification in instructional design, and practicing facilitation skills in a supportive environment</a:t>
            </a:r>
            <a:endParaRPr lang="en-US" sz="1400" dirty="0"/>
          </a:p>
          <a:p>
            <a:pPr marL="269875" indent="-269875">
              <a:lnSpc>
                <a:spcPct val="115000"/>
              </a:lnSpc>
            </a:pPr>
            <a:r>
              <a:rPr lang="en-US" sz="1400" dirty="0">
                <a:ea typeface="+mn-lt"/>
                <a:cs typeface="+mn-lt"/>
              </a:rPr>
              <a:t>Vodafone can use internal resources, such as its Learning and Development team, to provide relevant training opportunities for HR professionals and other employees</a:t>
            </a:r>
            <a:endParaRPr lang="en-US" sz="1400" dirty="0"/>
          </a:p>
          <a:p>
            <a:pPr marL="269875" indent="-269875">
              <a:lnSpc>
                <a:spcPct val="115000"/>
              </a:lnSpc>
            </a:pPr>
            <a:r>
              <a:rPr lang="en-US" sz="1400" dirty="0">
                <a:ea typeface="+mn-lt"/>
                <a:cs typeface="+mn-lt"/>
              </a:rPr>
              <a:t>External resources, such as industry associations and online training providers, may also offer relevant courses and certifications </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Yuslem</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2022)</a:t>
            </a:r>
            <a:r>
              <a:rPr lang="en-US" sz="14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4" descr="Diagram&#10;&#10;Description automatically generated">
            <a:extLst>
              <a:ext uri="{FF2B5EF4-FFF2-40B4-BE49-F238E27FC236}">
                <a16:creationId xmlns:a16="http://schemas.microsoft.com/office/drawing/2014/main" id="{A1CC4ABE-D564-FCDA-5BF8-2890E8AE0C1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84203" y="2662817"/>
            <a:ext cx="3600000" cy="1872000"/>
          </a:xfrm>
          <a:prstGeom prst="rect">
            <a:avLst/>
          </a:prstGeom>
        </p:spPr>
      </p:pic>
    </p:spTree>
    <p:extLst>
      <p:ext uri="{BB962C8B-B14F-4D97-AF65-F5344CB8AC3E}">
        <p14:creationId xmlns:p14="http://schemas.microsoft.com/office/powerpoint/2010/main" val="294589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753C194-1026-6FCB-246B-07C64C4EA9E8}"/>
              </a:ext>
            </a:extLst>
          </p:cNvPr>
          <p:cNvSpPr>
            <a:spLocks noGrp="1"/>
          </p:cNvSpPr>
          <p:nvPr>
            <p:ph type="title"/>
          </p:nvPr>
        </p:nvSpPr>
        <p:spPr>
          <a:xfrm>
            <a:off x="550863" y="540001"/>
            <a:ext cx="11075080" cy="1809500"/>
          </a:xfrm>
        </p:spPr>
        <p:txBody>
          <a:bodyPr anchor="t">
            <a:normAutofit/>
          </a:bodyPr>
          <a:lstStyle/>
          <a:p>
            <a:r>
              <a:rPr lang="en-US" sz="5600" b="1" dirty="0"/>
              <a:t>Action Plan</a:t>
            </a:r>
          </a:p>
        </p:txBody>
      </p:sp>
      <p:graphicFrame>
        <p:nvGraphicFramePr>
          <p:cNvPr id="5" name="Content Placeholder 2">
            <a:extLst>
              <a:ext uri="{FF2B5EF4-FFF2-40B4-BE49-F238E27FC236}">
                <a16:creationId xmlns:a16="http://schemas.microsoft.com/office/drawing/2014/main" id="{1C206965-EE20-2008-8F52-09B63304ADB5}"/>
              </a:ext>
            </a:extLst>
          </p:cNvPr>
          <p:cNvGraphicFramePr>
            <a:graphicFrameLocks noGrp="1"/>
          </p:cNvGraphicFramePr>
          <p:nvPr>
            <p:ph idx="1"/>
            <p:extLst>
              <p:ext uri="{D42A27DB-BD31-4B8C-83A1-F6EECF244321}">
                <p14:modId xmlns:p14="http://schemas.microsoft.com/office/powerpoint/2010/main" val="891452826"/>
              </p:ext>
            </p:extLst>
          </p:nvPr>
        </p:nvGraphicFramePr>
        <p:xfrm>
          <a:off x="209071" y="1651870"/>
          <a:ext cx="11733991" cy="4843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3253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A800D11-0B3E-3E32-DEB1-871AD6381E13}"/>
              </a:ext>
            </a:extLst>
          </p:cNvPr>
          <p:cNvSpPr>
            <a:spLocks noGrp="1"/>
          </p:cNvSpPr>
          <p:nvPr>
            <p:ph type="title"/>
          </p:nvPr>
        </p:nvSpPr>
        <p:spPr>
          <a:xfrm>
            <a:off x="540000" y="540000"/>
            <a:ext cx="4500561" cy="5759450"/>
          </a:xfrm>
        </p:spPr>
        <p:txBody>
          <a:bodyPr anchor="t">
            <a:normAutofit/>
          </a:bodyPr>
          <a:lstStyle/>
          <a:p>
            <a:r>
              <a:rPr lang="en-US" sz="5600" b="1" dirty="0"/>
              <a:t>Conclusion</a:t>
            </a:r>
          </a:p>
        </p:txBody>
      </p:sp>
      <p:graphicFrame>
        <p:nvGraphicFramePr>
          <p:cNvPr id="5" name="Content Placeholder 2">
            <a:extLst>
              <a:ext uri="{FF2B5EF4-FFF2-40B4-BE49-F238E27FC236}">
                <a16:creationId xmlns:a16="http://schemas.microsoft.com/office/drawing/2014/main" id="{8942B0C6-C8D9-3067-4964-AFC61183917D}"/>
              </a:ext>
            </a:extLst>
          </p:cNvPr>
          <p:cNvGraphicFramePr>
            <a:graphicFrameLocks noGrp="1"/>
          </p:cNvGraphicFramePr>
          <p:nvPr>
            <p:ph idx="1"/>
            <p:extLst>
              <p:ext uri="{D42A27DB-BD31-4B8C-83A1-F6EECF244321}">
                <p14:modId xmlns:p14="http://schemas.microsoft.com/office/powerpoint/2010/main" val="115240486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5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D9945-B354-1029-3CBD-D74E4D70E07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D945CB9-A3CA-D392-55B2-56D288F291DD}"/>
              </a:ext>
            </a:extLst>
          </p:cNvPr>
          <p:cNvSpPr>
            <a:spLocks noGrp="1"/>
          </p:cNvSpPr>
          <p:nvPr>
            <p:ph idx="1"/>
          </p:nvPr>
        </p:nvSpPr>
        <p:spPr/>
        <p:txBody>
          <a:bodyPr>
            <a:normAutofit/>
          </a:bodyPr>
          <a:lstStyle/>
          <a:p>
            <a:r>
              <a:rPr lang="en-US" sz="1800" dirty="0">
                <a:effectLst/>
                <a:latin typeface="Calibri" panose="020F0502020204030204" pitchFamily="34" charset="0"/>
                <a:ea typeface="Calibri" panose="020F0502020204030204" pitchFamily="34" charset="0"/>
              </a:rPr>
              <a:t>Henderson, I. (2017). </a:t>
            </a:r>
            <a:r>
              <a:rPr lang="en-US" sz="1800" u="sng" dirty="0">
                <a:effectLst/>
                <a:latin typeface="Calibri" panose="020F0502020204030204" pitchFamily="34" charset="0"/>
                <a:ea typeface="Calibri" panose="020F0502020204030204" pitchFamily="34" charset="0"/>
              </a:rPr>
              <a:t>Human resource management for MBA and Business Masters</a:t>
            </a:r>
            <a:r>
              <a:rPr lang="en-US" sz="1800" dirty="0">
                <a:effectLst/>
                <a:latin typeface="Calibri" panose="020F0502020204030204" pitchFamily="34" charset="0"/>
                <a:ea typeface="Calibri" panose="020F0502020204030204" pitchFamily="34" charset="0"/>
              </a:rPr>
              <a:t>, Kogan Page Publishers.</a:t>
            </a:r>
          </a:p>
          <a:p>
            <a:r>
              <a:rPr lang="en-US" sz="1800" dirty="0" err="1">
                <a:effectLst/>
                <a:latin typeface="Calibri" panose="020F0502020204030204" pitchFamily="34" charset="0"/>
                <a:ea typeface="Calibri" panose="020F0502020204030204" pitchFamily="34" charset="0"/>
              </a:rPr>
              <a:t>Easa</a:t>
            </a:r>
            <a:r>
              <a:rPr lang="en-US" sz="1800" dirty="0">
                <a:effectLst/>
                <a:latin typeface="Calibri" panose="020F0502020204030204" pitchFamily="34" charset="0"/>
                <a:ea typeface="Calibri" panose="020F0502020204030204" pitchFamily="34" charset="0"/>
              </a:rPr>
              <a:t>, N. F. a. O., H.E (2021). "HRM practices and innovation: An empirical systematic review.  ." </a:t>
            </a:r>
            <a:r>
              <a:rPr lang="en-US" sz="1800" u="sng" dirty="0">
                <a:effectLst/>
                <a:latin typeface="Calibri" panose="020F0502020204030204" pitchFamily="34" charset="0"/>
                <a:ea typeface="Calibri" panose="020F0502020204030204" pitchFamily="34" charset="0"/>
              </a:rPr>
              <a:t>International Journal of Disruptive Innovation in Government, 1(1). 15-35</a:t>
            </a:r>
            <a:r>
              <a:rPr lang="en-US" sz="1800" dirty="0">
                <a:effectLst/>
                <a:latin typeface="Calibri" panose="020F0502020204030204" pitchFamily="34" charset="0"/>
                <a:ea typeface="Calibri" panose="020F0502020204030204" pitchFamily="34" charset="0"/>
              </a:rPr>
              <a:t>.</a:t>
            </a:r>
          </a:p>
          <a:p>
            <a:pPr marL="0" marR="0">
              <a:spcBef>
                <a:spcPts val="0"/>
              </a:spcBef>
              <a:spcAft>
                <a:spcPts val="800"/>
              </a:spcAft>
            </a:pPr>
            <a:r>
              <a:rPr lang="en-US" sz="1800" dirty="0">
                <a:effectLst/>
                <a:latin typeface="Calibri" panose="020F0502020204030204" pitchFamily="34" charset="0"/>
                <a:ea typeface="Calibri" panose="020F0502020204030204" pitchFamily="34" charset="0"/>
              </a:rPr>
              <a:t>Mitra, N. a. M., K (2021). " Diversity and Inclusion—A Key Business Strategy. Creating a Culture of Diversity and Inclusiveness in India Inc." </a:t>
            </a:r>
            <a:r>
              <a:rPr lang="en-US" sz="1800" u="sng" dirty="0">
                <a:effectLst/>
                <a:latin typeface="Calibri" panose="020F0502020204030204" pitchFamily="34" charset="0"/>
                <a:ea typeface="Calibri" panose="020F0502020204030204" pitchFamily="34" charset="0"/>
              </a:rPr>
              <a:t>Practitioners Speak, pp.23-32</a:t>
            </a:r>
            <a:r>
              <a:rPr lang="en-US" sz="1800" dirty="0">
                <a:effectLst/>
                <a:latin typeface="Calibri" panose="020F0502020204030204" pitchFamily="34" charset="0"/>
                <a:ea typeface="Calibri" panose="020F0502020204030204" pitchFamily="34" charset="0"/>
              </a:rPr>
              <a:t>.</a:t>
            </a:r>
          </a:p>
          <a:p>
            <a:r>
              <a:rPr lang="en-US" sz="1800" dirty="0" err="1">
                <a:effectLst/>
                <a:latin typeface="Calibri" panose="020F0502020204030204" pitchFamily="34" charset="0"/>
                <a:ea typeface="Calibri" panose="020F0502020204030204" pitchFamily="34" charset="0"/>
              </a:rPr>
              <a:t>Yuslem</a:t>
            </a:r>
            <a:r>
              <a:rPr lang="en-US" sz="1800" dirty="0">
                <a:effectLst/>
                <a:latin typeface="Calibri" panose="020F0502020204030204" pitchFamily="34" charset="0"/>
                <a:ea typeface="Calibri" panose="020F0502020204030204" pitchFamily="34" charset="0"/>
              </a:rPr>
              <a:t>, N., </a:t>
            </a:r>
            <a:r>
              <a:rPr lang="en-US" sz="1800" dirty="0" err="1">
                <a:effectLst/>
                <a:latin typeface="Calibri" panose="020F0502020204030204" pitchFamily="34" charset="0"/>
                <a:ea typeface="Calibri" panose="020F0502020204030204" pitchFamily="34" charset="0"/>
              </a:rPr>
              <a:t>Sugianto</a:t>
            </a:r>
            <a:r>
              <a:rPr lang="en-US" sz="1800" dirty="0">
                <a:effectLst/>
                <a:latin typeface="Calibri" panose="020F0502020204030204" pitchFamily="34" charset="0"/>
                <a:ea typeface="Calibri" panose="020F0502020204030204" pitchFamily="34" charset="0"/>
              </a:rPr>
              <a:t>, S. and </a:t>
            </a:r>
            <a:r>
              <a:rPr lang="en-US" sz="1800" dirty="0" err="1">
                <a:effectLst/>
                <a:latin typeface="Calibri" panose="020F0502020204030204" pitchFamily="34" charset="0"/>
                <a:ea typeface="Calibri" panose="020F0502020204030204" pitchFamily="34" charset="0"/>
              </a:rPr>
              <a:t>Ichsan</a:t>
            </a:r>
            <a:r>
              <a:rPr lang="en-US" sz="1800" dirty="0">
                <a:effectLst/>
                <a:latin typeface="Calibri" panose="020F0502020204030204" pitchFamily="34" charset="0"/>
                <a:ea typeface="Calibri" panose="020F0502020204030204" pitchFamily="34" charset="0"/>
              </a:rPr>
              <a:t>, R.N (2022). "The Human Resource Development Strategies in Improving Employee Performance in Cooperatives." </a:t>
            </a:r>
            <a:r>
              <a:rPr lang="en-US" sz="1800" u="sng" dirty="0" err="1">
                <a:effectLst/>
                <a:latin typeface="Calibri" panose="020F0502020204030204" pitchFamily="34" charset="0"/>
                <a:ea typeface="Calibri" panose="020F0502020204030204" pitchFamily="34" charset="0"/>
              </a:rPr>
              <a:t>Jurnal</a:t>
            </a:r>
            <a:r>
              <a:rPr lang="en-US" sz="1800" u="sng" dirty="0">
                <a:effectLst/>
                <a:latin typeface="Calibri" panose="020F0502020204030204" pitchFamily="34" charset="0"/>
                <a:ea typeface="Calibri" panose="020F0502020204030204" pitchFamily="34" charset="0"/>
              </a:rPr>
              <a:t> </a:t>
            </a:r>
            <a:r>
              <a:rPr lang="en-US" sz="1800" u="sng" dirty="0" err="1">
                <a:effectLst/>
                <a:latin typeface="Calibri" panose="020F0502020204030204" pitchFamily="34" charset="0"/>
                <a:ea typeface="Calibri" panose="020F0502020204030204" pitchFamily="34" charset="0"/>
              </a:rPr>
              <a:t>Akta</a:t>
            </a:r>
            <a:r>
              <a:rPr lang="en-US" sz="1800" u="sng" dirty="0">
                <a:effectLst/>
                <a:latin typeface="Calibri" panose="020F0502020204030204" pitchFamily="34" charset="0"/>
                <a:ea typeface="Calibri" panose="020F0502020204030204" pitchFamily="34" charset="0"/>
              </a:rPr>
              <a:t>, 9(3), pp.270-289</a:t>
            </a:r>
            <a:r>
              <a:rPr lang="en-US" sz="1800" dirty="0">
                <a:effectLst/>
                <a:latin typeface="Calibri" panose="020F0502020204030204" pitchFamily="34" charset="0"/>
                <a:ea typeface="Calibri" panose="020F0502020204030204" pitchFamily="34" charset="0"/>
              </a:rPr>
              <a:t>.</a:t>
            </a:r>
          </a:p>
          <a:p>
            <a:endParaRPr lang="en-US" sz="1200" dirty="0"/>
          </a:p>
        </p:txBody>
      </p:sp>
    </p:spTree>
    <p:extLst>
      <p:ext uri="{BB962C8B-B14F-4D97-AF65-F5344CB8AC3E}">
        <p14:creationId xmlns:p14="http://schemas.microsoft.com/office/powerpoint/2010/main" val="2778794509"/>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12</TotalTime>
  <Words>1003</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Bell MT</vt:lpstr>
      <vt:lpstr>Calibri</vt:lpstr>
      <vt:lpstr>GlowVTI</vt:lpstr>
      <vt:lpstr>Skills needed by HRM Function at Vodafone</vt:lpstr>
      <vt:lpstr>Introduction</vt:lpstr>
      <vt:lpstr>Skills for Effective Communication</vt:lpstr>
      <vt:lpstr>Skills for Data Analysis and Reporting</vt:lpstr>
      <vt:lpstr>Skills for Building Inclusive Teams</vt:lpstr>
      <vt:lpstr>Skills for Training and Development</vt:lpstr>
      <vt:lpstr>Action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needed by HRM Function at Vodafone</dc:title>
  <dc:creator>NISHRA SHAH</dc:creator>
  <cp:lastModifiedBy>Nirali shah</cp:lastModifiedBy>
  <cp:revision>12</cp:revision>
  <dcterms:created xsi:type="dcterms:W3CDTF">2023-02-21T16:19:56Z</dcterms:created>
  <dcterms:modified xsi:type="dcterms:W3CDTF">2023-04-27T09:52:51Z</dcterms:modified>
</cp:coreProperties>
</file>