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4C646A-AACE-8EA3-136D-B28C7B60B82D}" v="1548" dt="2019-11-03T08:19:12.985"/>
    <p1510:client id="{1CF65B92-79AB-F512-D018-5EEEC3F21610}" v="2107" dt="2019-11-01T14:05:47.143"/>
    <p1510:client id="{33B6F0D7-AAB6-32D3-27D7-3084CA92A5B3}" v="1880" dt="2019-11-01T16:13:27.137"/>
    <p1510:client id="{3951035E-EFD0-95FC-A0A2-23E73A7052BE}" v="1564" dt="2019-11-02T22:16:10.361"/>
    <p1510:client id="{4225D467-512F-9E4A-2AE1-B3FD863A5C61}" v="3233" dt="2019-11-02T23:29:58.967"/>
    <p1510:client id="{447F60BD-7391-8286-46BB-85F285D3AFD9}" v="64" dt="2019-11-01T16:44:48.184"/>
    <p1510:client id="{49137DD2-0358-1E98-F063-9987C70BDDB8}" v="1875" dt="2019-11-02T21:38:46.843"/>
    <p1510:client id="{81738CAE-F9D1-2C78-7A7F-60BE861FBE13}" v="565" dt="2019-11-03T08:55:10.187"/>
    <p1510:client id="{BF52286D-122E-23A2-AB3F-A53496083F89}" v="1029" dt="2019-11-01T14:38:09.834"/>
    <p1510:client id="{CC2CCC1C-5EE5-58CA-7352-AA68E964CE22}" v="4107" dt="2019-11-03T11:55:57.025"/>
    <p1510:client id="{E3D8FFF4-77BB-3D07-310A-EB8C31425996}" v="189" dt="2019-11-01T17:19:54.708"/>
    <p1510:client id="{F0C92272-23D2-8692-0237-9C65C0838018}" v="666" dt="2019-11-03T09:29:00.595"/>
    <p1510:client id="{FCF1064A-72D7-B9BF-7719-F2350630A019}" v="86" dt="2019-11-03T08:36:38.2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03/11/2019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 Id="rId9" Type="http://schemas.openxmlformats.org/officeDocument/2006/relationships/image" Target="../media/image22.jpeg"/></Relationships>
</file>

<file path=ppt/slides/_rels/slide6.xml.rels><?xml version="1.0" encoding="UTF-8" standalone="yes"?>
<Relationships xmlns="http://schemas.openxmlformats.org/package/2006/relationships"><Relationship Id="rId8" Type="http://schemas.openxmlformats.org/officeDocument/2006/relationships/hyperlink" Target="https://www,twinkl.co.uk/resource/t-c-7567-daily-routine-visual-timetable-for-girls" TargetMode="External"/><Relationship Id="rId3" Type="http://schemas.openxmlformats.org/officeDocument/2006/relationships/hyperlink" Target="https://images.app.goo.gl/NnehsBrpAax8DGqR7" TargetMode="External"/><Relationship Id="rId7" Type="http://schemas.openxmlformats.org/officeDocument/2006/relationships/hyperlink" Target="https://images.app.goo.gl/6YYeQUp8LR2TnCZ67" TargetMode="External"/><Relationship Id="rId2" Type="http://schemas.openxmlformats.org/officeDocument/2006/relationships/hyperlink" Target="https://images.app.goo.gl/nEmDL1KKCN8SYXA" TargetMode="External"/><Relationship Id="rId1" Type="http://schemas.openxmlformats.org/officeDocument/2006/relationships/slideLayout" Target="../slideLayouts/slideLayout7.xml"/><Relationship Id="rId6" Type="http://schemas.openxmlformats.org/officeDocument/2006/relationships/hyperlink" Target="http://ahttps/images.app.goo.gl/Dsx6PuF4SYeQAKL9" TargetMode="External"/><Relationship Id="rId5" Type="http://schemas.openxmlformats.org/officeDocument/2006/relationships/hyperlink" Target="https://images.app.goo.g/VJ2tP8uDoRnaSH89" TargetMode="External"/><Relationship Id="rId4" Type="http://schemas.openxmlformats.org/officeDocument/2006/relationships/hyperlink" Target="https://images.app.goo.gl/Ua4hUPfqzLDuo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room&#10;&#10;Description generated with very high confidence">
            <a:extLst>
              <a:ext uri="{FF2B5EF4-FFF2-40B4-BE49-F238E27FC236}">
                <a16:creationId xmlns:a16="http://schemas.microsoft.com/office/drawing/2014/main" id="{CFB5B7EC-7BB3-4D7D-9978-FA7A7D494E7D}"/>
              </a:ext>
            </a:extLst>
          </p:cNvPr>
          <p:cNvPicPr>
            <a:picLocks noChangeAspect="1"/>
          </p:cNvPicPr>
          <p:nvPr/>
        </p:nvPicPr>
        <p:blipFill rotWithShape="1">
          <a:blip r:embed="rId2">
            <a:alphaModFix amt="50000"/>
          </a:blip>
          <a:srcRect t="6250"/>
          <a:stretch/>
        </p:blipFill>
        <p:spPr>
          <a:xfrm>
            <a:off x="20" y="10"/>
            <a:ext cx="12206358" cy="6857990"/>
          </a:xfrm>
          <a:prstGeom prst="rect">
            <a:avLst/>
          </a:prstGeom>
        </p:spPr>
      </p:pic>
      <p:sp>
        <p:nvSpPr>
          <p:cNvPr id="7" name="TextBox 6">
            <a:extLst>
              <a:ext uri="{FF2B5EF4-FFF2-40B4-BE49-F238E27FC236}">
                <a16:creationId xmlns:a16="http://schemas.microsoft.com/office/drawing/2014/main" id="{1E667DAC-F5C4-4824-AFCE-486EA7883E51}"/>
              </a:ext>
            </a:extLst>
          </p:cNvPr>
          <p:cNvSpPr txBox="1"/>
          <p:nvPr/>
        </p:nvSpPr>
        <p:spPr>
          <a:xfrm>
            <a:off x="410294" y="252143"/>
            <a:ext cx="443972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Theoretical Approaches to underpin learning in the classroom setting.</a:t>
            </a:r>
          </a:p>
        </p:txBody>
      </p:sp>
      <p:sp>
        <p:nvSpPr>
          <p:cNvPr id="8" name="TextBox 7">
            <a:extLst>
              <a:ext uri="{FF2B5EF4-FFF2-40B4-BE49-F238E27FC236}">
                <a16:creationId xmlns:a16="http://schemas.microsoft.com/office/drawing/2014/main" id="{5D7CB9C5-1E39-41B4-8E18-A218F9B482AB}"/>
              </a:ext>
            </a:extLst>
          </p:cNvPr>
          <p:cNvSpPr txBox="1"/>
          <p:nvPr/>
        </p:nvSpPr>
        <p:spPr>
          <a:xfrm>
            <a:off x="10286641" y="6491018"/>
            <a:ext cx="2743200"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cs typeface="Calibri"/>
              </a:rPr>
              <a:t>Qualtrics.com (2019)</a:t>
            </a:r>
            <a:endParaRPr lang="en-GB" sz="800">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erson looking at the camera&#10;&#10;Description generated with very high confidence">
            <a:extLst>
              <a:ext uri="{FF2B5EF4-FFF2-40B4-BE49-F238E27FC236}">
                <a16:creationId xmlns:a16="http://schemas.microsoft.com/office/drawing/2014/main" id="{60019A7C-D8DD-4F3E-A49B-D507711353A6}"/>
              </a:ext>
            </a:extLst>
          </p:cNvPr>
          <p:cNvPicPr>
            <a:picLocks noChangeAspect="1"/>
          </p:cNvPicPr>
          <p:nvPr/>
        </p:nvPicPr>
        <p:blipFill>
          <a:blip r:embed="rId2"/>
          <a:stretch>
            <a:fillRect/>
          </a:stretch>
        </p:blipFill>
        <p:spPr>
          <a:xfrm>
            <a:off x="197688" y="4949405"/>
            <a:ext cx="1502434" cy="1502434"/>
          </a:xfrm>
          <a:prstGeom prst="rect">
            <a:avLst/>
          </a:prstGeom>
        </p:spPr>
      </p:pic>
      <p:sp>
        <p:nvSpPr>
          <p:cNvPr id="5" name="Cloud 4">
            <a:extLst>
              <a:ext uri="{FF2B5EF4-FFF2-40B4-BE49-F238E27FC236}">
                <a16:creationId xmlns:a16="http://schemas.microsoft.com/office/drawing/2014/main" id="{5EE3E272-1332-4C96-A82F-5BF52B041D5B}"/>
              </a:ext>
            </a:extLst>
          </p:cNvPr>
          <p:cNvSpPr/>
          <p:nvPr/>
        </p:nvSpPr>
        <p:spPr>
          <a:xfrm>
            <a:off x="5005300" y="124184"/>
            <a:ext cx="2185357" cy="833886"/>
          </a:xfrm>
          <a:prstGeom prst="cloud">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cs typeface="Calibri"/>
              </a:rPr>
              <a:t>COGNITIVISM</a:t>
            </a:r>
          </a:p>
        </p:txBody>
      </p:sp>
      <p:sp>
        <p:nvSpPr>
          <p:cNvPr id="6" name="TextBox 5">
            <a:extLst>
              <a:ext uri="{FF2B5EF4-FFF2-40B4-BE49-F238E27FC236}">
                <a16:creationId xmlns:a16="http://schemas.microsoft.com/office/drawing/2014/main" id="{76DB7E30-38EA-441B-A6DD-370ECDD4DD99}"/>
              </a:ext>
            </a:extLst>
          </p:cNvPr>
          <p:cNvSpPr txBox="1"/>
          <p:nvPr/>
        </p:nvSpPr>
        <p:spPr>
          <a:xfrm>
            <a:off x="1875886" y="6088452"/>
            <a:ext cx="2053087" cy="30777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John Dewey (1859-1952)</a:t>
            </a:r>
          </a:p>
        </p:txBody>
      </p:sp>
      <p:sp>
        <p:nvSpPr>
          <p:cNvPr id="7" name="TextBox 6">
            <a:extLst>
              <a:ext uri="{FF2B5EF4-FFF2-40B4-BE49-F238E27FC236}">
                <a16:creationId xmlns:a16="http://schemas.microsoft.com/office/drawing/2014/main" id="{85C4C905-33BF-48AF-9173-0208EC514C18}"/>
              </a:ext>
            </a:extLst>
          </p:cNvPr>
          <p:cNvSpPr txBox="1"/>
          <p:nvPr/>
        </p:nvSpPr>
        <p:spPr>
          <a:xfrm>
            <a:off x="120949" y="6518874"/>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Wonderfulquote.com (12/10/19)</a:t>
            </a:r>
            <a:endParaRPr lang="en-GB" dirty="0">
              <a:cs typeface="Calibri"/>
            </a:endParaRPr>
          </a:p>
        </p:txBody>
      </p:sp>
      <p:pic>
        <p:nvPicPr>
          <p:cNvPr id="8" name="Picture 8" descr="A person wearing a suit and tie&#10;&#10;Description generated with very high confidence">
            <a:extLst>
              <a:ext uri="{FF2B5EF4-FFF2-40B4-BE49-F238E27FC236}">
                <a16:creationId xmlns:a16="http://schemas.microsoft.com/office/drawing/2014/main" id="{8E51DE18-01C0-4D1B-8A87-6F3A6A3B2814}"/>
              </a:ext>
            </a:extLst>
          </p:cNvPr>
          <p:cNvPicPr>
            <a:picLocks noChangeAspect="1"/>
          </p:cNvPicPr>
          <p:nvPr/>
        </p:nvPicPr>
        <p:blipFill>
          <a:blip r:embed="rId3"/>
          <a:stretch>
            <a:fillRect/>
          </a:stretch>
        </p:blipFill>
        <p:spPr>
          <a:xfrm>
            <a:off x="9015593" y="4313838"/>
            <a:ext cx="1493269" cy="1637762"/>
          </a:xfrm>
          <a:prstGeom prst="rect">
            <a:avLst/>
          </a:prstGeom>
        </p:spPr>
      </p:pic>
      <p:sp>
        <p:nvSpPr>
          <p:cNvPr id="10" name="TextBox 9">
            <a:extLst>
              <a:ext uri="{FF2B5EF4-FFF2-40B4-BE49-F238E27FC236}">
                <a16:creationId xmlns:a16="http://schemas.microsoft.com/office/drawing/2014/main" id="{28FD4B16-03E7-4414-96DD-F91251BB22C4}"/>
              </a:ext>
            </a:extLst>
          </p:cNvPr>
          <p:cNvSpPr txBox="1"/>
          <p:nvPr/>
        </p:nvSpPr>
        <p:spPr>
          <a:xfrm>
            <a:off x="10069182" y="6402956"/>
            <a:ext cx="2096219" cy="30777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Lev Vygotsky (1896-1934)</a:t>
            </a:r>
          </a:p>
        </p:txBody>
      </p:sp>
      <p:sp>
        <p:nvSpPr>
          <p:cNvPr id="11" name="TextBox 10">
            <a:extLst>
              <a:ext uri="{FF2B5EF4-FFF2-40B4-BE49-F238E27FC236}">
                <a16:creationId xmlns:a16="http://schemas.microsoft.com/office/drawing/2014/main" id="{716A7ACF-B174-4D45-A8B2-B415DCDFD696}"/>
              </a:ext>
            </a:extLst>
          </p:cNvPr>
          <p:cNvSpPr txBox="1"/>
          <p:nvPr/>
        </p:nvSpPr>
        <p:spPr>
          <a:xfrm>
            <a:off x="1298096" y="3512210"/>
            <a:ext cx="1966823" cy="30777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Jean Piaget (1896-1980)</a:t>
            </a:r>
          </a:p>
        </p:txBody>
      </p:sp>
      <p:sp>
        <p:nvSpPr>
          <p:cNvPr id="12" name="TextBox 11">
            <a:extLst>
              <a:ext uri="{FF2B5EF4-FFF2-40B4-BE49-F238E27FC236}">
                <a16:creationId xmlns:a16="http://schemas.microsoft.com/office/drawing/2014/main" id="{3C6EA754-7B5C-4824-8AB4-E9218A35AFD6}"/>
              </a:ext>
            </a:extLst>
          </p:cNvPr>
          <p:cNvSpPr txBox="1"/>
          <p:nvPr/>
        </p:nvSpPr>
        <p:spPr>
          <a:xfrm>
            <a:off x="9362895" y="5897952"/>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Medium.com (12/10/19)</a:t>
            </a:r>
            <a:endParaRPr lang="en-GB" dirty="0">
              <a:cs typeface="Calibri"/>
            </a:endParaRPr>
          </a:p>
        </p:txBody>
      </p:sp>
      <p:pic>
        <p:nvPicPr>
          <p:cNvPr id="13" name="Picture 13" descr="A person wearing a suit and tie&#10;&#10;Description generated with very high confidence">
            <a:extLst>
              <a:ext uri="{FF2B5EF4-FFF2-40B4-BE49-F238E27FC236}">
                <a16:creationId xmlns:a16="http://schemas.microsoft.com/office/drawing/2014/main" id="{22DA71A7-C762-48B8-8C23-B8E8CA09FC6E}"/>
              </a:ext>
            </a:extLst>
          </p:cNvPr>
          <p:cNvPicPr>
            <a:picLocks noChangeAspect="1"/>
          </p:cNvPicPr>
          <p:nvPr/>
        </p:nvPicPr>
        <p:blipFill>
          <a:blip r:embed="rId4"/>
          <a:stretch>
            <a:fillRect/>
          </a:stretch>
        </p:blipFill>
        <p:spPr>
          <a:xfrm>
            <a:off x="119513" y="2533918"/>
            <a:ext cx="997430" cy="1286955"/>
          </a:xfrm>
          <a:prstGeom prst="rect">
            <a:avLst/>
          </a:prstGeom>
        </p:spPr>
      </p:pic>
      <p:sp>
        <p:nvSpPr>
          <p:cNvPr id="15" name="TextBox 14">
            <a:extLst>
              <a:ext uri="{FF2B5EF4-FFF2-40B4-BE49-F238E27FC236}">
                <a16:creationId xmlns:a16="http://schemas.microsoft.com/office/drawing/2014/main" id="{6530E75E-06D8-412D-81B2-A3981E9B6BE3}"/>
              </a:ext>
            </a:extLst>
          </p:cNvPr>
          <p:cNvSpPr txBox="1"/>
          <p:nvPr/>
        </p:nvSpPr>
        <p:spPr>
          <a:xfrm>
            <a:off x="59846" y="3826714"/>
            <a:ext cx="1377351"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000000"/>
                </a:solidFill>
                <a:cs typeface="Calibri"/>
              </a:rPr>
              <a:t>Goodreads.com (12/10/19)</a:t>
            </a:r>
            <a:endParaRPr lang="en-GB" dirty="0">
              <a:solidFill>
                <a:srgbClr val="000000"/>
              </a:solidFill>
              <a:cs typeface="Calibri"/>
            </a:endParaRPr>
          </a:p>
        </p:txBody>
      </p:sp>
      <p:sp>
        <p:nvSpPr>
          <p:cNvPr id="16" name="TextBox 15">
            <a:extLst>
              <a:ext uri="{FF2B5EF4-FFF2-40B4-BE49-F238E27FC236}">
                <a16:creationId xmlns:a16="http://schemas.microsoft.com/office/drawing/2014/main" id="{3A9C8FB7-8BF7-4502-8268-CDD597EFE665}"/>
              </a:ext>
            </a:extLst>
          </p:cNvPr>
          <p:cNvSpPr txBox="1"/>
          <p:nvPr/>
        </p:nvSpPr>
        <p:spPr>
          <a:xfrm>
            <a:off x="8095890" y="3020684"/>
            <a:ext cx="2326257" cy="30777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Jerome Bruner (1951-2016)</a:t>
            </a:r>
          </a:p>
        </p:txBody>
      </p:sp>
      <p:pic>
        <p:nvPicPr>
          <p:cNvPr id="17" name="Picture 17" descr="A person wearing glasses and looking at the camera&#10;&#10;Description generated with very high confidence">
            <a:extLst>
              <a:ext uri="{FF2B5EF4-FFF2-40B4-BE49-F238E27FC236}">
                <a16:creationId xmlns:a16="http://schemas.microsoft.com/office/drawing/2014/main" id="{B8E24CAF-355D-4A8B-9514-AA02FD7E3574}"/>
              </a:ext>
            </a:extLst>
          </p:cNvPr>
          <p:cNvPicPr>
            <a:picLocks noChangeAspect="1"/>
          </p:cNvPicPr>
          <p:nvPr/>
        </p:nvPicPr>
        <p:blipFill>
          <a:blip r:embed="rId5"/>
          <a:stretch>
            <a:fillRect/>
          </a:stretch>
        </p:blipFill>
        <p:spPr>
          <a:xfrm>
            <a:off x="10735934" y="2234060"/>
            <a:ext cx="1301870" cy="1455348"/>
          </a:xfrm>
          <a:prstGeom prst="rect">
            <a:avLst/>
          </a:prstGeom>
        </p:spPr>
      </p:pic>
      <p:sp>
        <p:nvSpPr>
          <p:cNvPr id="19" name="TextBox 18">
            <a:extLst>
              <a:ext uri="{FF2B5EF4-FFF2-40B4-BE49-F238E27FC236}">
                <a16:creationId xmlns:a16="http://schemas.microsoft.com/office/drawing/2014/main" id="{0FA58C56-7B60-4AD5-B5C1-E00717FCCAC4}"/>
              </a:ext>
            </a:extLst>
          </p:cNvPr>
          <p:cNvSpPr txBox="1"/>
          <p:nvPr/>
        </p:nvSpPr>
        <p:spPr>
          <a:xfrm>
            <a:off x="10826687" y="3695519"/>
            <a:ext cx="1420483"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Goodreads.com (12/10/19)</a:t>
            </a:r>
            <a:endParaRPr lang="en-GB" dirty="0">
              <a:cs typeface="Calibri"/>
            </a:endParaRPr>
          </a:p>
        </p:txBody>
      </p:sp>
      <p:sp>
        <p:nvSpPr>
          <p:cNvPr id="21" name="TextBox 20">
            <a:extLst>
              <a:ext uri="{FF2B5EF4-FFF2-40B4-BE49-F238E27FC236}">
                <a16:creationId xmlns:a16="http://schemas.microsoft.com/office/drawing/2014/main" id="{9AEA9525-48DB-4997-B4C8-611FEBBFDE39}"/>
              </a:ext>
            </a:extLst>
          </p:cNvPr>
          <p:cNvSpPr txBox="1"/>
          <p:nvPr/>
        </p:nvSpPr>
        <p:spPr>
          <a:xfrm>
            <a:off x="4297574" y="1134553"/>
            <a:ext cx="4468482" cy="1815882"/>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Cognitivism is a theoretical approach based on thinking. It focuses on the process and connections that take place when children learn. All these theorists have their own approach to cognitivism. Each theorist says that learners are active , they are at the centre of their own learning. What children experience develops their knowledge and understanding of the world around them. Some of these approaches are used in the classroom setting.</a:t>
            </a:r>
            <a:endParaRPr lang="en-GB" sz="1400" dirty="0">
              <a:cs typeface="Calibri"/>
            </a:endParaRPr>
          </a:p>
        </p:txBody>
      </p:sp>
      <p:sp>
        <p:nvSpPr>
          <p:cNvPr id="4" name="Speech Bubble: Oval 3">
            <a:extLst>
              <a:ext uri="{FF2B5EF4-FFF2-40B4-BE49-F238E27FC236}">
                <a16:creationId xmlns:a16="http://schemas.microsoft.com/office/drawing/2014/main" id="{6C661C1C-15D9-4CC8-BC62-62B47FC0B609}"/>
              </a:ext>
            </a:extLst>
          </p:cNvPr>
          <p:cNvSpPr/>
          <p:nvPr/>
        </p:nvSpPr>
        <p:spPr>
          <a:xfrm rot="-900000">
            <a:off x="491" y="171085"/>
            <a:ext cx="4068792" cy="2156603"/>
          </a:xfrm>
          <a:prstGeom prst="wedgeEllipseCallou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cs typeface="Calibri"/>
              </a:rPr>
              <a:t>Piaget's theory of constructivism is based on the individual experience within the environment. He believes that there are 4 stages the child has to pass through to learn. Exploring their environment develops their metal structure schema which has 3 processes – assimilation, accommodation and equilibrium.</a:t>
            </a:r>
          </a:p>
        </p:txBody>
      </p:sp>
      <p:sp>
        <p:nvSpPr>
          <p:cNvPr id="2" name="Speech Bubble: Oval 1">
            <a:extLst>
              <a:ext uri="{FF2B5EF4-FFF2-40B4-BE49-F238E27FC236}">
                <a16:creationId xmlns:a16="http://schemas.microsoft.com/office/drawing/2014/main" id="{4E57E4BC-86FD-4A6F-BD2E-3DE3604B5C04}"/>
              </a:ext>
            </a:extLst>
          </p:cNvPr>
          <p:cNvSpPr/>
          <p:nvPr/>
        </p:nvSpPr>
        <p:spPr>
          <a:xfrm rot="1080000">
            <a:off x="2035942" y="4319603"/>
            <a:ext cx="2631054" cy="1452112"/>
          </a:xfrm>
          <a:prstGeom prst="wedgeEllipseCallou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cs typeface="Calibri"/>
              </a:rPr>
              <a:t>Dewey was interested in the rights of the child. The child was at the centre of what they wanted to learn and find out.</a:t>
            </a:r>
          </a:p>
        </p:txBody>
      </p:sp>
      <p:sp>
        <p:nvSpPr>
          <p:cNvPr id="14" name="Speech Bubble: Oval 13">
            <a:extLst>
              <a:ext uri="{FF2B5EF4-FFF2-40B4-BE49-F238E27FC236}">
                <a16:creationId xmlns:a16="http://schemas.microsoft.com/office/drawing/2014/main" id="{C41E0B87-3BE6-4E07-B21F-355957B7EF82}"/>
              </a:ext>
            </a:extLst>
          </p:cNvPr>
          <p:cNvSpPr/>
          <p:nvPr/>
        </p:nvSpPr>
        <p:spPr>
          <a:xfrm rot="1080000">
            <a:off x="8957411" y="271826"/>
            <a:ext cx="3105506" cy="1725283"/>
          </a:xfrm>
          <a:prstGeom prst="wedgeEllipseCallou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cs typeface="Calibri"/>
              </a:rPr>
              <a:t>"</a:t>
            </a:r>
            <a:r>
              <a:rPr lang="en-GB" sz="1200" dirty="0">
                <a:solidFill>
                  <a:schemeClr val="tx1"/>
                </a:solidFill>
                <a:cs typeface="Calibri"/>
              </a:rPr>
              <a:t>The child in Bruner eyes was an active problem solver, who had their own ways of making sense of the world" (Gardner, 2001:92). He believed that children learnt in 3 ways, action, imagery and symbols. </a:t>
            </a:r>
          </a:p>
        </p:txBody>
      </p:sp>
      <p:sp>
        <p:nvSpPr>
          <p:cNvPr id="18" name="Speech Bubble: Oval 17">
            <a:extLst>
              <a:ext uri="{FF2B5EF4-FFF2-40B4-BE49-F238E27FC236}">
                <a16:creationId xmlns:a16="http://schemas.microsoft.com/office/drawing/2014/main" id="{BF10CC9A-0D4E-4676-BE95-691AFFC66782}"/>
              </a:ext>
            </a:extLst>
          </p:cNvPr>
          <p:cNvSpPr/>
          <p:nvPr/>
        </p:nvSpPr>
        <p:spPr>
          <a:xfrm rot="-1440000">
            <a:off x="5406966" y="3595332"/>
            <a:ext cx="3579960" cy="2429771"/>
          </a:xfrm>
          <a:prstGeom prst="wedgeEllipseCallou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cs typeface="Calibri"/>
              </a:rPr>
              <a:t>Vygotsky suggested that the role of other people in society supported children's learning" It is through children's interaction with others that children collaboratively construct knowledge and understand"(Wray 2006) He developed the "zone of proximal development" This is where the child will have greater understanding with the help of an adult – scaffolding.</a:t>
            </a:r>
          </a:p>
        </p:txBody>
      </p:sp>
    </p:spTree>
    <p:extLst>
      <p:ext uri="{BB962C8B-B14F-4D97-AF65-F5344CB8AC3E}">
        <p14:creationId xmlns:p14="http://schemas.microsoft.com/office/powerpoint/2010/main" val="4235655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7F880B-8E0D-4136-AA36-0639CC785747}"/>
              </a:ext>
            </a:extLst>
          </p:cNvPr>
          <p:cNvSpPr txBox="1"/>
          <p:nvPr/>
        </p:nvSpPr>
        <p:spPr>
          <a:xfrm>
            <a:off x="3026973" y="93992"/>
            <a:ext cx="6136257" cy="307777"/>
          </a:xfrm>
          <a:prstGeom prst="rect">
            <a:avLst/>
          </a:prstGeom>
          <a:solidFill>
            <a:schemeClr val="accent1"/>
          </a:solid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There are many different ways in which the children in our school actively learn.</a:t>
            </a:r>
          </a:p>
        </p:txBody>
      </p:sp>
      <p:pic>
        <p:nvPicPr>
          <p:cNvPr id="4" name="Picture 4" descr="A person in a blue room&#10;&#10;Description generated with high confidence">
            <a:extLst>
              <a:ext uri="{FF2B5EF4-FFF2-40B4-BE49-F238E27FC236}">
                <a16:creationId xmlns:a16="http://schemas.microsoft.com/office/drawing/2014/main" id="{A8963977-AB1C-4747-AE17-72ED51D489D4}"/>
              </a:ext>
            </a:extLst>
          </p:cNvPr>
          <p:cNvPicPr>
            <a:picLocks noChangeAspect="1"/>
          </p:cNvPicPr>
          <p:nvPr/>
        </p:nvPicPr>
        <p:blipFill>
          <a:blip r:embed="rId2"/>
          <a:stretch>
            <a:fillRect/>
          </a:stretch>
        </p:blipFill>
        <p:spPr>
          <a:xfrm>
            <a:off x="3991155" y="2630338"/>
            <a:ext cx="2168106" cy="1597326"/>
          </a:xfrm>
          <a:prstGeom prst="rect">
            <a:avLst/>
          </a:prstGeom>
        </p:spPr>
      </p:pic>
      <p:pic>
        <p:nvPicPr>
          <p:cNvPr id="6" name="Picture 13" descr="A picture containing food&#10;&#10;Description generated with very high confidence">
            <a:extLst>
              <a:ext uri="{FF2B5EF4-FFF2-40B4-BE49-F238E27FC236}">
                <a16:creationId xmlns:a16="http://schemas.microsoft.com/office/drawing/2014/main" id="{C5D455AE-9B4B-4241-B571-68F3825935E3}"/>
              </a:ext>
            </a:extLst>
          </p:cNvPr>
          <p:cNvPicPr>
            <a:picLocks noChangeAspect="1"/>
          </p:cNvPicPr>
          <p:nvPr/>
        </p:nvPicPr>
        <p:blipFill>
          <a:blip r:embed="rId3"/>
          <a:stretch>
            <a:fillRect/>
          </a:stretch>
        </p:blipFill>
        <p:spPr>
          <a:xfrm rot="5400000">
            <a:off x="396816" y="-144494"/>
            <a:ext cx="1593013" cy="2057400"/>
          </a:xfrm>
          <a:prstGeom prst="rect">
            <a:avLst/>
          </a:prstGeom>
        </p:spPr>
      </p:pic>
      <p:pic>
        <p:nvPicPr>
          <p:cNvPr id="7" name="Picture 7" descr="A picture containing indoor, photo, sitting, computer&#10;&#10;Description generated with very high confidence">
            <a:extLst>
              <a:ext uri="{FF2B5EF4-FFF2-40B4-BE49-F238E27FC236}">
                <a16:creationId xmlns:a16="http://schemas.microsoft.com/office/drawing/2014/main" id="{E7A41AAA-6ACD-476E-8042-829CE5325205}"/>
              </a:ext>
            </a:extLst>
          </p:cNvPr>
          <p:cNvPicPr>
            <a:picLocks noChangeAspect="1"/>
          </p:cNvPicPr>
          <p:nvPr/>
        </p:nvPicPr>
        <p:blipFill>
          <a:blip r:embed="rId4"/>
          <a:stretch>
            <a:fillRect/>
          </a:stretch>
        </p:blipFill>
        <p:spPr>
          <a:xfrm>
            <a:off x="9986514" y="4887584"/>
            <a:ext cx="2110598" cy="1683589"/>
          </a:xfrm>
          <a:prstGeom prst="rect">
            <a:avLst/>
          </a:prstGeom>
        </p:spPr>
      </p:pic>
      <p:pic>
        <p:nvPicPr>
          <p:cNvPr id="9" name="Picture 9" descr="A picture containing table, refrigerator, kitchen&#10;&#10;Description generated with very high confidence">
            <a:extLst>
              <a:ext uri="{FF2B5EF4-FFF2-40B4-BE49-F238E27FC236}">
                <a16:creationId xmlns:a16="http://schemas.microsoft.com/office/drawing/2014/main" id="{E721A8C9-92BA-4B3C-A50B-D307797561B2}"/>
              </a:ext>
            </a:extLst>
          </p:cNvPr>
          <p:cNvPicPr>
            <a:picLocks noChangeAspect="1"/>
          </p:cNvPicPr>
          <p:nvPr/>
        </p:nvPicPr>
        <p:blipFill>
          <a:blip r:embed="rId5"/>
          <a:stretch>
            <a:fillRect/>
          </a:stretch>
        </p:blipFill>
        <p:spPr>
          <a:xfrm rot="5400000">
            <a:off x="6564702" y="2400301"/>
            <a:ext cx="1578636" cy="2071777"/>
          </a:xfrm>
          <a:prstGeom prst="rect">
            <a:avLst/>
          </a:prstGeom>
        </p:spPr>
      </p:pic>
      <p:pic>
        <p:nvPicPr>
          <p:cNvPr id="11" name="Picture 11" descr="A picture containing table, computer&#10;&#10;Description generated with very high confidence">
            <a:extLst>
              <a:ext uri="{FF2B5EF4-FFF2-40B4-BE49-F238E27FC236}">
                <a16:creationId xmlns:a16="http://schemas.microsoft.com/office/drawing/2014/main" id="{B4F1D7E9-C969-44AB-8DCE-DA03D32D061E}"/>
              </a:ext>
            </a:extLst>
          </p:cNvPr>
          <p:cNvPicPr>
            <a:picLocks noChangeAspect="1"/>
          </p:cNvPicPr>
          <p:nvPr/>
        </p:nvPicPr>
        <p:blipFill>
          <a:blip r:embed="rId6"/>
          <a:stretch>
            <a:fillRect/>
          </a:stretch>
        </p:blipFill>
        <p:spPr>
          <a:xfrm>
            <a:off x="9670211" y="99922"/>
            <a:ext cx="2470031" cy="1582948"/>
          </a:xfrm>
          <a:prstGeom prst="rect">
            <a:avLst/>
          </a:prstGeom>
        </p:spPr>
      </p:pic>
      <p:pic>
        <p:nvPicPr>
          <p:cNvPr id="13" name="Picture 13" descr="A picture containing room, library, table&#10;&#10;Description generated with very high confidence">
            <a:extLst>
              <a:ext uri="{FF2B5EF4-FFF2-40B4-BE49-F238E27FC236}">
                <a16:creationId xmlns:a16="http://schemas.microsoft.com/office/drawing/2014/main" id="{1BBB54D2-EFB4-4B2E-A70B-A5F85D8C3CA3}"/>
              </a:ext>
            </a:extLst>
          </p:cNvPr>
          <p:cNvPicPr>
            <a:picLocks noChangeAspect="1"/>
          </p:cNvPicPr>
          <p:nvPr/>
        </p:nvPicPr>
        <p:blipFill>
          <a:blip r:embed="rId7"/>
          <a:stretch>
            <a:fillRect/>
          </a:stretch>
        </p:blipFill>
        <p:spPr>
          <a:xfrm>
            <a:off x="80514" y="4528148"/>
            <a:ext cx="2067466" cy="1626081"/>
          </a:xfrm>
          <a:prstGeom prst="rect">
            <a:avLst/>
          </a:prstGeom>
        </p:spPr>
      </p:pic>
      <p:sp>
        <p:nvSpPr>
          <p:cNvPr id="15" name="TextBox 14">
            <a:extLst>
              <a:ext uri="{FF2B5EF4-FFF2-40B4-BE49-F238E27FC236}">
                <a16:creationId xmlns:a16="http://schemas.microsoft.com/office/drawing/2014/main" id="{4131EBDD-3E2F-4EAB-9DD5-3576A38C6BAF}"/>
              </a:ext>
            </a:extLst>
          </p:cNvPr>
          <p:cNvSpPr txBox="1"/>
          <p:nvPr/>
        </p:nvSpPr>
        <p:spPr>
          <a:xfrm>
            <a:off x="655608" y="28984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6" name="TextBox 15">
            <a:extLst>
              <a:ext uri="{FF2B5EF4-FFF2-40B4-BE49-F238E27FC236}">
                <a16:creationId xmlns:a16="http://schemas.microsoft.com/office/drawing/2014/main" id="{90EFDAB3-D247-43FE-8F07-33EA1205EE85}"/>
              </a:ext>
            </a:extLst>
          </p:cNvPr>
          <p:cNvSpPr txBox="1"/>
          <p:nvPr/>
        </p:nvSpPr>
        <p:spPr>
          <a:xfrm>
            <a:off x="3328900" y="539693"/>
            <a:ext cx="5417385" cy="2031325"/>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During our emotions and feelings circle time, the children express how they feel and listen to each other. This is linked to the theory of social constructivism by Vygotsky, where the children are collaboratively learning together by talking and listening to each other. This can also be linked to Carl Rogers' theory of self- actualisation, as when the children are listening to each other they feel important and gain self- esteem to reach their full potential, which can be supported by the Thrive programme , where once again this programme encourages children to talk about their feelings and work on their self esteem.</a:t>
            </a:r>
          </a:p>
        </p:txBody>
      </p:sp>
      <p:sp>
        <p:nvSpPr>
          <p:cNvPr id="5" name="TextBox 4">
            <a:extLst>
              <a:ext uri="{FF2B5EF4-FFF2-40B4-BE49-F238E27FC236}">
                <a16:creationId xmlns:a16="http://schemas.microsoft.com/office/drawing/2014/main" id="{9DCE06F1-F08F-42B4-A960-C80B1C53D46C}"/>
              </a:ext>
            </a:extLst>
          </p:cNvPr>
          <p:cNvSpPr txBox="1"/>
          <p:nvPr/>
        </p:nvSpPr>
        <p:spPr>
          <a:xfrm>
            <a:off x="5903344" y="50694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8" name="TextBox 7">
            <a:extLst>
              <a:ext uri="{FF2B5EF4-FFF2-40B4-BE49-F238E27FC236}">
                <a16:creationId xmlns:a16="http://schemas.microsoft.com/office/drawing/2014/main" id="{4757489A-389D-43F1-8ED9-14C311F9812A}"/>
              </a:ext>
            </a:extLst>
          </p:cNvPr>
          <p:cNvSpPr txBox="1"/>
          <p:nvPr/>
        </p:nvSpPr>
        <p:spPr>
          <a:xfrm>
            <a:off x="79616" y="2092445"/>
            <a:ext cx="3174520" cy="2246769"/>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The coffee shop plays an important part in our children's learning. This is linked to both Piaget's theory as the children are learning as a result of exploring their environment, as they are acting as café workers. They take orders, serve customers, take money, they are making sense of the world around them. It is also connected to Vygotsky as he believes learning is being a part of a community. </a:t>
            </a:r>
            <a:endParaRPr lang="en-GB">
              <a:cs typeface="Calibri"/>
            </a:endParaRPr>
          </a:p>
        </p:txBody>
      </p:sp>
      <p:sp>
        <p:nvSpPr>
          <p:cNvPr id="10" name="TextBox 9">
            <a:extLst>
              <a:ext uri="{FF2B5EF4-FFF2-40B4-BE49-F238E27FC236}">
                <a16:creationId xmlns:a16="http://schemas.microsoft.com/office/drawing/2014/main" id="{249080EA-81A8-44BD-893A-9ED2B601A54D}"/>
              </a:ext>
            </a:extLst>
          </p:cNvPr>
          <p:cNvSpPr txBox="1"/>
          <p:nvPr/>
        </p:nvSpPr>
        <p:spPr>
          <a:xfrm>
            <a:off x="9280225" y="24509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2" name="Arrow: Left 11">
            <a:extLst>
              <a:ext uri="{FF2B5EF4-FFF2-40B4-BE49-F238E27FC236}">
                <a16:creationId xmlns:a16="http://schemas.microsoft.com/office/drawing/2014/main" id="{6414B273-6534-4284-A0F7-D54FDFCE9B4D}"/>
              </a:ext>
            </a:extLst>
          </p:cNvPr>
          <p:cNvSpPr/>
          <p:nvPr/>
        </p:nvSpPr>
        <p:spPr>
          <a:xfrm rot="1140000">
            <a:off x="2441081" y="1171157"/>
            <a:ext cx="747623" cy="43132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B2AD25F2-A945-4A38-A353-10A4AD29CE93}"/>
              </a:ext>
            </a:extLst>
          </p:cNvPr>
          <p:cNvSpPr/>
          <p:nvPr/>
        </p:nvSpPr>
        <p:spPr>
          <a:xfrm rot="-1260000">
            <a:off x="8938749" y="1141504"/>
            <a:ext cx="690113" cy="4313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Left 16">
            <a:extLst>
              <a:ext uri="{FF2B5EF4-FFF2-40B4-BE49-F238E27FC236}">
                <a16:creationId xmlns:a16="http://schemas.microsoft.com/office/drawing/2014/main" id="{6E7C7F62-9A38-4EE1-A271-3C73C434576B}"/>
              </a:ext>
            </a:extLst>
          </p:cNvPr>
          <p:cNvSpPr/>
          <p:nvPr/>
        </p:nvSpPr>
        <p:spPr>
          <a:xfrm>
            <a:off x="3330680" y="3225324"/>
            <a:ext cx="546341" cy="40256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BFDDD81-3B61-416E-BD54-E0A114269C4E}"/>
              </a:ext>
            </a:extLst>
          </p:cNvPr>
          <p:cNvSpPr/>
          <p:nvPr/>
        </p:nvSpPr>
        <p:spPr>
          <a:xfrm>
            <a:off x="8548762" y="3210046"/>
            <a:ext cx="675737" cy="4169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9FFCEC9E-CAC5-4180-A495-4F3EDAF69FCA}"/>
              </a:ext>
            </a:extLst>
          </p:cNvPr>
          <p:cNvSpPr txBox="1"/>
          <p:nvPr/>
        </p:nvSpPr>
        <p:spPr>
          <a:xfrm>
            <a:off x="9353910" y="1963948"/>
            <a:ext cx="2743200" cy="2893100"/>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Pupil voice is connected to Dewey's theory. He believed "learners needed to make independent evaluations based on their interest for genuine learning to take place"(Aubrey and Riley 2019). This is what occurs during pupil voice. The children make independent choices but then with Burner's idea of scaffolding, where the teacher  supports the child's learning but is removed once the child can achieve on their own.</a:t>
            </a:r>
          </a:p>
        </p:txBody>
      </p:sp>
      <p:sp>
        <p:nvSpPr>
          <p:cNvPr id="22" name="TextBox 21">
            <a:extLst>
              <a:ext uri="{FF2B5EF4-FFF2-40B4-BE49-F238E27FC236}">
                <a16:creationId xmlns:a16="http://schemas.microsoft.com/office/drawing/2014/main" id="{58B63ABE-C848-4355-BAD9-ACD131FEDE5B}"/>
              </a:ext>
            </a:extLst>
          </p:cNvPr>
          <p:cNvSpPr txBox="1"/>
          <p:nvPr/>
        </p:nvSpPr>
        <p:spPr>
          <a:xfrm>
            <a:off x="2867026" y="4391026"/>
            <a:ext cx="6466933" cy="2462213"/>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Dewey's theory suggests that the individual is at the centre of their learning. Learning should take place through practical life experiences and social interaction. Through the Donaldson curriculum the four porpoises has been developed in our school. Each one represents a social learning in our environment. One is having a healthy life- style, the next is being ambitious, another one represents  ethnicity and the last one is enterprising and creative. Though these four porpoises leaning takes place for each individual needs. Which co -insides with our rights respecting school, where Dewey's theory once again links to this project, where the child is the centre of learning. It also  connects to Vygotsky  theory of staff and children working collaboratively to achieve the child's rights and respecting the school environment, allowing the children to experience the world around them and to learn from  it.</a:t>
            </a:r>
          </a:p>
        </p:txBody>
      </p:sp>
      <p:sp>
        <p:nvSpPr>
          <p:cNvPr id="21" name="Arrow: Left 20">
            <a:extLst>
              <a:ext uri="{FF2B5EF4-FFF2-40B4-BE49-F238E27FC236}">
                <a16:creationId xmlns:a16="http://schemas.microsoft.com/office/drawing/2014/main" id="{3B6029F1-C158-426A-A9AA-525CD552E095}"/>
              </a:ext>
            </a:extLst>
          </p:cNvPr>
          <p:cNvSpPr/>
          <p:nvPr/>
        </p:nvSpPr>
        <p:spPr>
          <a:xfrm>
            <a:off x="2140954" y="5097974"/>
            <a:ext cx="488830" cy="47445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56C0E260-78B3-472E-9A75-2A9CEE266E5F}"/>
              </a:ext>
            </a:extLst>
          </p:cNvPr>
          <p:cNvSpPr/>
          <p:nvPr/>
        </p:nvSpPr>
        <p:spPr>
          <a:xfrm>
            <a:off x="9357488" y="5514019"/>
            <a:ext cx="503208" cy="4169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EA5B16E8-0613-4499-9D37-6BF0518AB88C}"/>
              </a:ext>
            </a:extLst>
          </p:cNvPr>
          <p:cNvSpPr txBox="1"/>
          <p:nvPr/>
        </p:nvSpPr>
        <p:spPr>
          <a:xfrm>
            <a:off x="152400" y="1719532"/>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Primary School (2019)</a:t>
            </a:r>
          </a:p>
        </p:txBody>
      </p:sp>
      <p:sp>
        <p:nvSpPr>
          <p:cNvPr id="20" name="TextBox 19">
            <a:extLst>
              <a:ext uri="{FF2B5EF4-FFF2-40B4-BE49-F238E27FC236}">
                <a16:creationId xmlns:a16="http://schemas.microsoft.com/office/drawing/2014/main" id="{B5DDE907-0A1B-4760-8DF6-06C2EAEB79E1}"/>
              </a:ext>
            </a:extLst>
          </p:cNvPr>
          <p:cNvSpPr txBox="1"/>
          <p:nvPr/>
        </p:nvSpPr>
        <p:spPr>
          <a:xfrm>
            <a:off x="151501" y="620436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Primary School (2019)</a:t>
            </a:r>
          </a:p>
        </p:txBody>
      </p:sp>
      <p:sp>
        <p:nvSpPr>
          <p:cNvPr id="24" name="TextBox 23">
            <a:extLst>
              <a:ext uri="{FF2B5EF4-FFF2-40B4-BE49-F238E27FC236}">
                <a16:creationId xmlns:a16="http://schemas.microsoft.com/office/drawing/2014/main" id="{3566BCBC-82A1-49A3-AB74-28A6CDB05361}"/>
              </a:ext>
            </a:extLst>
          </p:cNvPr>
          <p:cNvSpPr txBox="1"/>
          <p:nvPr/>
        </p:nvSpPr>
        <p:spPr>
          <a:xfrm>
            <a:off x="9984716" y="6562905"/>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Primary School (2019)</a:t>
            </a:r>
          </a:p>
        </p:txBody>
      </p:sp>
      <p:sp>
        <p:nvSpPr>
          <p:cNvPr id="25" name="TextBox 24">
            <a:extLst>
              <a:ext uri="{FF2B5EF4-FFF2-40B4-BE49-F238E27FC236}">
                <a16:creationId xmlns:a16="http://schemas.microsoft.com/office/drawing/2014/main" id="{DEF6A939-16C1-4E6E-A1E7-B85CC91C2148}"/>
              </a:ext>
            </a:extLst>
          </p:cNvPr>
          <p:cNvSpPr txBox="1"/>
          <p:nvPr/>
        </p:nvSpPr>
        <p:spPr>
          <a:xfrm>
            <a:off x="9854422" y="1688081"/>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Primary School (2019)</a:t>
            </a:r>
          </a:p>
        </p:txBody>
      </p:sp>
      <p:sp>
        <p:nvSpPr>
          <p:cNvPr id="26" name="TextBox 25">
            <a:extLst>
              <a:ext uri="{FF2B5EF4-FFF2-40B4-BE49-F238E27FC236}">
                <a16:creationId xmlns:a16="http://schemas.microsoft.com/office/drawing/2014/main" id="{679B0AB7-C00D-4D52-A4F1-20B11CF2EE69}"/>
              </a:ext>
            </a:extLst>
          </p:cNvPr>
          <p:cNvSpPr txBox="1"/>
          <p:nvPr/>
        </p:nvSpPr>
        <p:spPr>
          <a:xfrm>
            <a:off x="5640956" y="4145711"/>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Primary School (2019)</a:t>
            </a:r>
          </a:p>
        </p:txBody>
      </p:sp>
    </p:spTree>
    <p:extLst>
      <p:ext uri="{BB962C8B-B14F-4D97-AF65-F5344CB8AC3E}">
        <p14:creationId xmlns:p14="http://schemas.microsoft.com/office/powerpoint/2010/main" val="3347396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6BE57F13-C3C6-4233-9CE3-6B66ACF1CF29}"/>
              </a:ext>
            </a:extLst>
          </p:cNvPr>
          <p:cNvSpPr/>
          <p:nvPr/>
        </p:nvSpPr>
        <p:spPr>
          <a:xfrm>
            <a:off x="4502989" y="96329"/>
            <a:ext cx="3709356" cy="1969697"/>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cs typeface="Calibri"/>
              </a:rPr>
              <a:t>BEHAVIORISM</a:t>
            </a:r>
          </a:p>
        </p:txBody>
      </p:sp>
      <p:pic>
        <p:nvPicPr>
          <p:cNvPr id="3" name="Picture 3" descr="A person wearing glasses and looking at the camera&#10;&#10;Description generated with very high confidence">
            <a:extLst>
              <a:ext uri="{FF2B5EF4-FFF2-40B4-BE49-F238E27FC236}">
                <a16:creationId xmlns:a16="http://schemas.microsoft.com/office/drawing/2014/main" id="{AFA7E939-789F-493E-9C27-0E17E2ADC2B8}"/>
              </a:ext>
            </a:extLst>
          </p:cNvPr>
          <p:cNvPicPr>
            <a:picLocks noChangeAspect="1"/>
          </p:cNvPicPr>
          <p:nvPr/>
        </p:nvPicPr>
        <p:blipFill>
          <a:blip r:embed="rId2"/>
          <a:stretch>
            <a:fillRect/>
          </a:stretch>
        </p:blipFill>
        <p:spPr>
          <a:xfrm>
            <a:off x="336251" y="96778"/>
            <a:ext cx="2778065" cy="2581275"/>
          </a:xfrm>
          <a:prstGeom prst="rect">
            <a:avLst/>
          </a:prstGeom>
        </p:spPr>
      </p:pic>
      <p:sp>
        <p:nvSpPr>
          <p:cNvPr id="5" name="TextBox 4">
            <a:extLst>
              <a:ext uri="{FF2B5EF4-FFF2-40B4-BE49-F238E27FC236}">
                <a16:creationId xmlns:a16="http://schemas.microsoft.com/office/drawing/2014/main" id="{E99F816B-17F6-43F2-9817-DFC62E1FBBC1}"/>
              </a:ext>
            </a:extLst>
          </p:cNvPr>
          <p:cNvSpPr txBox="1"/>
          <p:nvPr/>
        </p:nvSpPr>
        <p:spPr>
          <a:xfrm>
            <a:off x="224287" y="3071004"/>
            <a:ext cx="3030747" cy="369332"/>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cs typeface="Calibri"/>
              </a:rPr>
              <a:t>Burrhus</a:t>
            </a:r>
            <a:r>
              <a:rPr lang="en-GB">
                <a:cs typeface="Calibri"/>
              </a:rPr>
              <a:t> Skinner (1904-1990)</a:t>
            </a:r>
          </a:p>
        </p:txBody>
      </p:sp>
      <p:sp>
        <p:nvSpPr>
          <p:cNvPr id="6" name="TextBox 5">
            <a:extLst>
              <a:ext uri="{FF2B5EF4-FFF2-40B4-BE49-F238E27FC236}">
                <a16:creationId xmlns:a16="http://schemas.microsoft.com/office/drawing/2014/main" id="{3D33C44F-7DEB-4F51-B88B-966A4731E27C}"/>
              </a:ext>
            </a:extLst>
          </p:cNvPr>
          <p:cNvSpPr txBox="1"/>
          <p:nvPr/>
        </p:nvSpPr>
        <p:spPr>
          <a:xfrm>
            <a:off x="338406" y="2782559"/>
            <a:ext cx="360584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Dandradebehaviorism.weebly.com/bf-skinner.html (14/10/19)</a:t>
            </a:r>
            <a:endParaRPr lang="en-GB" dirty="0">
              <a:cs typeface="Calibri"/>
            </a:endParaRPr>
          </a:p>
        </p:txBody>
      </p:sp>
      <p:sp>
        <p:nvSpPr>
          <p:cNvPr id="7" name="TextBox 6">
            <a:extLst>
              <a:ext uri="{FF2B5EF4-FFF2-40B4-BE49-F238E27FC236}">
                <a16:creationId xmlns:a16="http://schemas.microsoft.com/office/drawing/2014/main" id="{075BDCA0-9964-4BB3-B93D-BCB9608F3427}"/>
              </a:ext>
            </a:extLst>
          </p:cNvPr>
          <p:cNvSpPr txBox="1"/>
          <p:nvPr/>
        </p:nvSpPr>
        <p:spPr>
          <a:xfrm>
            <a:off x="3701810" y="2206566"/>
            <a:ext cx="8249728" cy="4524315"/>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"Behaviourism is based on the principle of stimulus and response". (Bates 2019). Skinner's theory is more of a teacher led learning process. He sees the teacher teaching the children of what needs  to be taught and how that activity will be taught, with very little input from the child. Skinner's theory derives from Pavlov's approach of classical conditioning. His research was providing stimulus to a dog (food) which would then achieve a response of the dog salivating. He then added a bell to the stimulus and after a short period of time he removed the food.  The dog then associated the bell ringing with food and would salivate. This was the basis of Skinner's theory. He used rats for his experiment. Levers were put into boxes a long with rats. The rats soon learnt with repetition, that when they pressed the lever, food or water would be produced.  A response the leaner gives from a stimulus can increase or decrease the chances of the behaviour happening again. When you positively reinforce a good behaviour, then the child will feel good and continue to behave in such a way. When you negatively reinforce an unacceptable behaviour with a punishment, the child will respond accordingly. According  to Skinner repetition has a big impact on the child's learning.</a:t>
            </a:r>
          </a:p>
        </p:txBody>
      </p:sp>
      <p:pic>
        <p:nvPicPr>
          <p:cNvPr id="4" name="Picture 7" descr="A picture containing drawing&#10;&#10;Description generated with very high confidence">
            <a:extLst>
              <a:ext uri="{FF2B5EF4-FFF2-40B4-BE49-F238E27FC236}">
                <a16:creationId xmlns:a16="http://schemas.microsoft.com/office/drawing/2014/main" id="{051D1F95-E5E0-4D22-A195-41C3ED828B7E}"/>
              </a:ext>
            </a:extLst>
          </p:cNvPr>
          <p:cNvPicPr>
            <a:picLocks noChangeAspect="1"/>
          </p:cNvPicPr>
          <p:nvPr/>
        </p:nvPicPr>
        <p:blipFill>
          <a:blip r:embed="rId3"/>
          <a:stretch>
            <a:fillRect/>
          </a:stretch>
        </p:blipFill>
        <p:spPr>
          <a:xfrm>
            <a:off x="6740" y="4470909"/>
            <a:ext cx="2143125" cy="2143125"/>
          </a:xfrm>
          <a:prstGeom prst="rect">
            <a:avLst/>
          </a:prstGeom>
        </p:spPr>
      </p:pic>
      <p:pic>
        <p:nvPicPr>
          <p:cNvPr id="9" name="Picture 9" descr="A person sitting at a table in a room&#10;&#10;Description generated with high confidence">
            <a:extLst>
              <a:ext uri="{FF2B5EF4-FFF2-40B4-BE49-F238E27FC236}">
                <a16:creationId xmlns:a16="http://schemas.microsoft.com/office/drawing/2014/main" id="{861DCB4B-BF7C-4DD4-B837-B8F9AEED025D}"/>
              </a:ext>
            </a:extLst>
          </p:cNvPr>
          <p:cNvPicPr>
            <a:picLocks noChangeAspect="1"/>
          </p:cNvPicPr>
          <p:nvPr/>
        </p:nvPicPr>
        <p:blipFill>
          <a:blip r:embed="rId4"/>
          <a:stretch>
            <a:fillRect/>
          </a:stretch>
        </p:blipFill>
        <p:spPr>
          <a:xfrm>
            <a:off x="9204475" y="99294"/>
            <a:ext cx="2466975" cy="1857375"/>
          </a:xfrm>
          <a:prstGeom prst="rect">
            <a:avLst/>
          </a:prstGeom>
        </p:spPr>
      </p:pic>
      <p:sp>
        <p:nvSpPr>
          <p:cNvPr id="11" name="TextBox 10">
            <a:extLst>
              <a:ext uri="{FF2B5EF4-FFF2-40B4-BE49-F238E27FC236}">
                <a16:creationId xmlns:a16="http://schemas.microsoft.com/office/drawing/2014/main" id="{6B532754-ED9B-4856-9A53-FD1D82CAD08C}"/>
              </a:ext>
            </a:extLst>
          </p:cNvPr>
          <p:cNvSpPr txBox="1"/>
          <p:nvPr/>
        </p:nvSpPr>
        <p:spPr>
          <a:xfrm>
            <a:off x="9555192" y="1949570"/>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Thecnversation.com (14/0/19)</a:t>
            </a:r>
          </a:p>
        </p:txBody>
      </p:sp>
      <p:sp>
        <p:nvSpPr>
          <p:cNvPr id="12" name="TextBox 11">
            <a:extLst>
              <a:ext uri="{FF2B5EF4-FFF2-40B4-BE49-F238E27FC236}">
                <a16:creationId xmlns:a16="http://schemas.microsoft.com/office/drawing/2014/main" id="{A6583637-7943-476C-BE09-74D90A312CD7}"/>
              </a:ext>
            </a:extLst>
          </p:cNvPr>
          <p:cNvSpPr txBox="1"/>
          <p:nvPr/>
        </p:nvSpPr>
        <p:spPr>
          <a:xfrm>
            <a:off x="93993" y="6362521"/>
            <a:ext cx="405153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St-bernadadettes.stockport.sch.uk (14/10/19)</a:t>
            </a:r>
          </a:p>
        </p:txBody>
      </p:sp>
    </p:spTree>
    <p:extLst>
      <p:ext uri="{BB962C8B-B14F-4D97-AF65-F5344CB8AC3E}">
        <p14:creationId xmlns:p14="http://schemas.microsoft.com/office/powerpoint/2010/main" val="1849300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xplosion: 8 Points 1">
            <a:extLst>
              <a:ext uri="{FF2B5EF4-FFF2-40B4-BE49-F238E27FC236}">
                <a16:creationId xmlns:a16="http://schemas.microsoft.com/office/drawing/2014/main" id="{E81564A3-5126-4790-AD12-451A237980E6}"/>
              </a:ext>
            </a:extLst>
          </p:cNvPr>
          <p:cNvSpPr/>
          <p:nvPr/>
        </p:nvSpPr>
        <p:spPr>
          <a:xfrm>
            <a:off x="117894" y="2828026"/>
            <a:ext cx="1682151" cy="1437734"/>
          </a:xfrm>
          <a:prstGeom prst="irregularSeal1">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a:solidFill>
                  <a:schemeClr val="tx1"/>
                </a:solidFill>
                <a:cs typeface="Calibri"/>
              </a:rPr>
              <a:t>BEHAVIOURISM</a:t>
            </a:r>
          </a:p>
        </p:txBody>
      </p:sp>
      <p:sp>
        <p:nvSpPr>
          <p:cNvPr id="3" name="TextBox 2">
            <a:extLst>
              <a:ext uri="{FF2B5EF4-FFF2-40B4-BE49-F238E27FC236}">
                <a16:creationId xmlns:a16="http://schemas.microsoft.com/office/drawing/2014/main" id="{6AE6CAAD-E76B-4B5D-BDAB-1C0EBECDA96C}"/>
              </a:ext>
            </a:extLst>
          </p:cNvPr>
          <p:cNvSpPr txBox="1"/>
          <p:nvPr/>
        </p:nvSpPr>
        <p:spPr>
          <a:xfrm>
            <a:off x="1632370" y="122746"/>
            <a:ext cx="8925463" cy="369332"/>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In the school setting we use many reinforcements to achieve good behaviour and to discourage unacceptable behaviour.</a:t>
            </a:r>
            <a:r>
              <a:rPr lang="en-GB">
                <a:cs typeface="Calibri"/>
              </a:rPr>
              <a:t> </a:t>
            </a:r>
          </a:p>
        </p:txBody>
      </p:sp>
      <p:pic>
        <p:nvPicPr>
          <p:cNvPr id="4" name="Picture 4" descr="A picture containing food&#10;&#10;Description generated with very high confidence">
            <a:extLst>
              <a:ext uri="{FF2B5EF4-FFF2-40B4-BE49-F238E27FC236}">
                <a16:creationId xmlns:a16="http://schemas.microsoft.com/office/drawing/2014/main" id="{1E532828-F625-4ACB-B825-40053690A640}"/>
              </a:ext>
            </a:extLst>
          </p:cNvPr>
          <p:cNvPicPr>
            <a:picLocks noChangeAspect="1"/>
          </p:cNvPicPr>
          <p:nvPr/>
        </p:nvPicPr>
        <p:blipFill>
          <a:blip r:embed="rId2"/>
          <a:stretch>
            <a:fillRect/>
          </a:stretch>
        </p:blipFill>
        <p:spPr>
          <a:xfrm>
            <a:off x="5026325" y="603129"/>
            <a:ext cx="2340634" cy="1410419"/>
          </a:xfrm>
          <a:prstGeom prst="rect">
            <a:avLst/>
          </a:prstGeom>
        </p:spPr>
      </p:pic>
      <p:pic>
        <p:nvPicPr>
          <p:cNvPr id="5" name="Picture 5" descr="A close up of a piece of paper&#10;&#10;Description generated with high confidence">
            <a:extLst>
              <a:ext uri="{FF2B5EF4-FFF2-40B4-BE49-F238E27FC236}">
                <a16:creationId xmlns:a16="http://schemas.microsoft.com/office/drawing/2014/main" id="{620D1733-73B3-4D88-9E6A-153D1006321B}"/>
              </a:ext>
            </a:extLst>
          </p:cNvPr>
          <p:cNvPicPr>
            <a:picLocks noChangeAspect="1"/>
          </p:cNvPicPr>
          <p:nvPr/>
        </p:nvPicPr>
        <p:blipFill>
          <a:blip r:embed="rId3"/>
          <a:stretch>
            <a:fillRect/>
          </a:stretch>
        </p:blipFill>
        <p:spPr>
          <a:xfrm rot="5400000">
            <a:off x="662796" y="351525"/>
            <a:ext cx="1434862" cy="1899250"/>
          </a:xfrm>
          <a:prstGeom prst="rect">
            <a:avLst/>
          </a:prstGeom>
        </p:spPr>
      </p:pic>
      <p:pic>
        <p:nvPicPr>
          <p:cNvPr id="7" name="Picture 7">
            <a:extLst>
              <a:ext uri="{FF2B5EF4-FFF2-40B4-BE49-F238E27FC236}">
                <a16:creationId xmlns:a16="http://schemas.microsoft.com/office/drawing/2014/main" id="{42F5876E-83EC-4008-8C64-C35BC638AB73}"/>
              </a:ext>
            </a:extLst>
          </p:cNvPr>
          <p:cNvPicPr>
            <a:picLocks noChangeAspect="1"/>
          </p:cNvPicPr>
          <p:nvPr/>
        </p:nvPicPr>
        <p:blipFill>
          <a:blip r:embed="rId4"/>
          <a:stretch>
            <a:fillRect/>
          </a:stretch>
        </p:blipFill>
        <p:spPr>
          <a:xfrm rot="5400000">
            <a:off x="2927232" y="545619"/>
            <a:ext cx="1477994" cy="1511063"/>
          </a:xfrm>
          <a:prstGeom prst="rect">
            <a:avLst/>
          </a:prstGeom>
        </p:spPr>
      </p:pic>
      <p:pic>
        <p:nvPicPr>
          <p:cNvPr id="9" name="Picture 9" descr="A close up of a piece of paper&#10;&#10;Description generated with high confidence">
            <a:extLst>
              <a:ext uri="{FF2B5EF4-FFF2-40B4-BE49-F238E27FC236}">
                <a16:creationId xmlns:a16="http://schemas.microsoft.com/office/drawing/2014/main" id="{BC1BB77F-ADDD-48A9-AE26-1C1CA510EE07}"/>
              </a:ext>
            </a:extLst>
          </p:cNvPr>
          <p:cNvPicPr>
            <a:picLocks noChangeAspect="1"/>
          </p:cNvPicPr>
          <p:nvPr/>
        </p:nvPicPr>
        <p:blipFill>
          <a:blip r:embed="rId5"/>
          <a:stretch>
            <a:fillRect/>
          </a:stretch>
        </p:blipFill>
        <p:spPr>
          <a:xfrm rot="5400000">
            <a:off x="10070834" y="379655"/>
            <a:ext cx="1434862" cy="1899249"/>
          </a:xfrm>
          <a:prstGeom prst="rect">
            <a:avLst/>
          </a:prstGeom>
        </p:spPr>
      </p:pic>
      <p:pic>
        <p:nvPicPr>
          <p:cNvPr id="11" name="Picture 11" descr="A picture containing white, refrigerator&#10;&#10;Description generated with very high confidence">
            <a:extLst>
              <a:ext uri="{FF2B5EF4-FFF2-40B4-BE49-F238E27FC236}">
                <a16:creationId xmlns:a16="http://schemas.microsoft.com/office/drawing/2014/main" id="{21CC9D7F-F112-4C23-9A38-694268A72C51}"/>
              </a:ext>
            </a:extLst>
          </p:cNvPr>
          <p:cNvPicPr>
            <a:picLocks noChangeAspect="1"/>
          </p:cNvPicPr>
          <p:nvPr/>
        </p:nvPicPr>
        <p:blipFill>
          <a:blip r:embed="rId6"/>
          <a:stretch>
            <a:fillRect/>
          </a:stretch>
        </p:blipFill>
        <p:spPr>
          <a:xfrm rot="5400000">
            <a:off x="7919603" y="538147"/>
            <a:ext cx="1434861" cy="1539815"/>
          </a:xfrm>
          <a:prstGeom prst="rect">
            <a:avLst/>
          </a:prstGeom>
        </p:spPr>
      </p:pic>
      <p:sp>
        <p:nvSpPr>
          <p:cNvPr id="6" name="TextBox 5">
            <a:extLst>
              <a:ext uri="{FF2B5EF4-FFF2-40B4-BE49-F238E27FC236}">
                <a16:creationId xmlns:a16="http://schemas.microsoft.com/office/drawing/2014/main" id="{D4F225F1-89E9-4134-9DA5-5AE572A78676}"/>
              </a:ext>
            </a:extLst>
          </p:cNvPr>
          <p:cNvSpPr txBox="1"/>
          <p:nvPr/>
        </p:nvSpPr>
        <p:spPr>
          <a:xfrm>
            <a:off x="2711570" y="8712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8" name="TextBox 7">
            <a:extLst>
              <a:ext uri="{FF2B5EF4-FFF2-40B4-BE49-F238E27FC236}">
                <a16:creationId xmlns:a16="http://schemas.microsoft.com/office/drawing/2014/main" id="{E9613AE4-1FAE-45CD-B2FE-09CD1A1787D0}"/>
              </a:ext>
            </a:extLst>
          </p:cNvPr>
          <p:cNvSpPr txBox="1"/>
          <p:nvPr/>
        </p:nvSpPr>
        <p:spPr>
          <a:xfrm>
            <a:off x="1905539" y="2681917"/>
            <a:ext cx="8580407" cy="1600438"/>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Positive rewards are consistently used in our school. Certificates and stickers are given out to award the children of their good behaviour. As well as class dojo points. The children thrive on receiving these rewards and then want to have more of the same, so repeat the  good behaviour to gain them again.  This is linked to Skinner's theory of positive/negative  reinforcements - operant conditioning. The response the learner gives from a stimulus can increase or decrease that behaviour happening again. It’s the same with bad behaviour. Our school issue some punishments to decrease  bad behaviour, such as miss play, detention, miss after school clubs, behaviour slips and plans. These punishments the children do not like to get and does decrease the bad behaviour in our school. </a:t>
            </a:r>
            <a:endParaRPr lang="en-GB" err="1">
              <a:cs typeface="Calibri"/>
            </a:endParaRPr>
          </a:p>
        </p:txBody>
      </p:sp>
      <p:sp>
        <p:nvSpPr>
          <p:cNvPr id="12" name="TextBox 11">
            <a:extLst>
              <a:ext uri="{FF2B5EF4-FFF2-40B4-BE49-F238E27FC236}">
                <a16:creationId xmlns:a16="http://schemas.microsoft.com/office/drawing/2014/main" id="{C4D457E4-A722-4B1A-8581-2C8E00E916FC}"/>
              </a:ext>
            </a:extLst>
          </p:cNvPr>
          <p:cNvSpPr txBox="1"/>
          <p:nvPr/>
        </p:nvSpPr>
        <p:spPr>
          <a:xfrm>
            <a:off x="221590" y="4391025"/>
            <a:ext cx="7027651" cy="2246769"/>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Repetition is also a big and important part of the child's learning in our class. This once again co-insides with Skinner. He believes that repetition of certain patterns will help the child learn what is good and bad.  To help our children display good behaviour we follow daily routines and a time- table. The same routine is repeated daily and weekly. The children know what they are doing and when,  and because of this they feel happy and safe, which then produces good behaviour.  Another way of repetition in our class is Read Write Inc. We repeat the same sound every day and introduce an extra sound once the previous one has been taught, therefore  repetition is ensuring or children are learning.  To encourage good behaviour we also follow school rules. These are reminded to the children every day – repetition.  If the rules are not followed, then punishments are then put into place.</a:t>
            </a:r>
          </a:p>
        </p:txBody>
      </p:sp>
      <p:sp>
        <p:nvSpPr>
          <p:cNvPr id="13" name="TextBox 12">
            <a:extLst>
              <a:ext uri="{FF2B5EF4-FFF2-40B4-BE49-F238E27FC236}">
                <a16:creationId xmlns:a16="http://schemas.microsoft.com/office/drawing/2014/main" id="{8FDC854F-C147-410E-AC0E-2FE07A477570}"/>
              </a:ext>
            </a:extLst>
          </p:cNvPr>
          <p:cNvSpPr txBox="1"/>
          <p:nvPr/>
        </p:nvSpPr>
        <p:spPr>
          <a:xfrm>
            <a:off x="7039155" y="5342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0" name="Arrow: Down 9">
            <a:extLst>
              <a:ext uri="{FF2B5EF4-FFF2-40B4-BE49-F238E27FC236}">
                <a16:creationId xmlns:a16="http://schemas.microsoft.com/office/drawing/2014/main" id="{C04CB358-18A4-4E15-B148-FD8CBD28C448}"/>
              </a:ext>
            </a:extLst>
          </p:cNvPr>
          <p:cNvSpPr/>
          <p:nvPr/>
        </p:nvSpPr>
        <p:spPr>
          <a:xfrm rot="-1980000">
            <a:off x="866311" y="2274770"/>
            <a:ext cx="474452" cy="546339"/>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B9F73980-8F8F-4DEF-8277-CCB82BA99B57}"/>
              </a:ext>
            </a:extLst>
          </p:cNvPr>
          <p:cNvSpPr/>
          <p:nvPr/>
        </p:nvSpPr>
        <p:spPr>
          <a:xfrm>
            <a:off x="3494899" y="2105010"/>
            <a:ext cx="460074" cy="503208"/>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A9B9867A-EF07-499F-8A3D-A14973F349EF}"/>
              </a:ext>
            </a:extLst>
          </p:cNvPr>
          <p:cNvSpPr/>
          <p:nvPr/>
        </p:nvSpPr>
        <p:spPr>
          <a:xfrm>
            <a:off x="5866264" y="2089733"/>
            <a:ext cx="445698" cy="517585"/>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31F2A6E-C52E-4133-9583-105C45F495BC}"/>
              </a:ext>
            </a:extLst>
          </p:cNvPr>
          <p:cNvSpPr/>
          <p:nvPr/>
        </p:nvSpPr>
        <p:spPr>
          <a:xfrm>
            <a:off x="8410158" y="2103213"/>
            <a:ext cx="445698" cy="503208"/>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AA305F7E-4B50-4D03-BD21-994CA6562AD9}"/>
              </a:ext>
            </a:extLst>
          </p:cNvPr>
          <p:cNvSpPr/>
          <p:nvPr/>
        </p:nvSpPr>
        <p:spPr>
          <a:xfrm rot="1560000">
            <a:off x="10795901" y="2159822"/>
            <a:ext cx="517585" cy="589473"/>
          </a:xfrm>
          <a:prstGeom prst="down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8" descr="A picture containing food, drawing&#10;&#10;Description generated with very high confidence">
            <a:extLst>
              <a:ext uri="{FF2B5EF4-FFF2-40B4-BE49-F238E27FC236}">
                <a16:creationId xmlns:a16="http://schemas.microsoft.com/office/drawing/2014/main" id="{A437D7EA-323F-47E2-B8D3-308CBA097580}"/>
              </a:ext>
            </a:extLst>
          </p:cNvPr>
          <p:cNvPicPr>
            <a:picLocks noChangeAspect="1"/>
          </p:cNvPicPr>
          <p:nvPr/>
        </p:nvPicPr>
        <p:blipFill>
          <a:blip r:embed="rId7"/>
          <a:stretch>
            <a:fillRect/>
          </a:stretch>
        </p:blipFill>
        <p:spPr>
          <a:xfrm>
            <a:off x="9670211" y="4388683"/>
            <a:ext cx="2239993" cy="912971"/>
          </a:xfrm>
          <a:prstGeom prst="rect">
            <a:avLst/>
          </a:prstGeom>
        </p:spPr>
      </p:pic>
      <p:pic>
        <p:nvPicPr>
          <p:cNvPr id="19" name="Picture 19" descr="A picture containing drawing&#10;&#10;Description generated with very high confidence">
            <a:extLst>
              <a:ext uri="{FF2B5EF4-FFF2-40B4-BE49-F238E27FC236}">
                <a16:creationId xmlns:a16="http://schemas.microsoft.com/office/drawing/2014/main" id="{85E98226-51B7-4D43-9597-68CEE25A71C5}"/>
              </a:ext>
            </a:extLst>
          </p:cNvPr>
          <p:cNvPicPr>
            <a:picLocks noChangeAspect="1"/>
          </p:cNvPicPr>
          <p:nvPr/>
        </p:nvPicPr>
        <p:blipFill>
          <a:blip r:embed="rId8"/>
          <a:stretch>
            <a:fillRect/>
          </a:stretch>
        </p:blipFill>
        <p:spPr>
          <a:xfrm>
            <a:off x="7355457" y="4885425"/>
            <a:ext cx="2311880" cy="1141563"/>
          </a:xfrm>
          <a:prstGeom prst="rect">
            <a:avLst/>
          </a:prstGeom>
        </p:spPr>
      </p:pic>
      <p:sp>
        <p:nvSpPr>
          <p:cNvPr id="21" name="TextBox 20">
            <a:extLst>
              <a:ext uri="{FF2B5EF4-FFF2-40B4-BE49-F238E27FC236}">
                <a16:creationId xmlns:a16="http://schemas.microsoft.com/office/drawing/2014/main" id="{A3EE4EDE-5254-45BA-A786-4D3E808C92BB}"/>
              </a:ext>
            </a:extLst>
          </p:cNvPr>
          <p:cNvSpPr txBox="1"/>
          <p:nvPr/>
        </p:nvSpPr>
        <p:spPr>
          <a:xfrm>
            <a:off x="8059947" y="6090249"/>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a:cs typeface="Calibri"/>
              </a:rPr>
              <a:t>Twinkle.co.uk</a:t>
            </a:r>
          </a:p>
        </p:txBody>
      </p:sp>
      <p:pic>
        <p:nvPicPr>
          <p:cNvPr id="22" name="Picture 22" descr="A picture containing drawing, looking, blue, man&#10;&#10;Description generated with very high confidence">
            <a:extLst>
              <a:ext uri="{FF2B5EF4-FFF2-40B4-BE49-F238E27FC236}">
                <a16:creationId xmlns:a16="http://schemas.microsoft.com/office/drawing/2014/main" id="{A4349F59-026A-4F18-890E-20001B614056}"/>
              </a:ext>
            </a:extLst>
          </p:cNvPr>
          <p:cNvPicPr>
            <a:picLocks noChangeAspect="1"/>
          </p:cNvPicPr>
          <p:nvPr/>
        </p:nvPicPr>
        <p:blipFill>
          <a:blip r:embed="rId9"/>
          <a:stretch>
            <a:fillRect/>
          </a:stretch>
        </p:blipFill>
        <p:spPr>
          <a:xfrm>
            <a:off x="9986513" y="5639792"/>
            <a:ext cx="1923691" cy="883659"/>
          </a:xfrm>
          <a:prstGeom prst="rect">
            <a:avLst/>
          </a:prstGeom>
        </p:spPr>
      </p:pic>
      <p:sp>
        <p:nvSpPr>
          <p:cNvPr id="24" name="TextBox 23">
            <a:extLst>
              <a:ext uri="{FF2B5EF4-FFF2-40B4-BE49-F238E27FC236}">
                <a16:creationId xmlns:a16="http://schemas.microsoft.com/office/drawing/2014/main" id="{13E295B4-5FDB-4572-A51D-73511ED163E3}"/>
              </a:ext>
            </a:extLst>
          </p:cNvPr>
          <p:cNvSpPr txBox="1"/>
          <p:nvPr/>
        </p:nvSpPr>
        <p:spPr>
          <a:xfrm>
            <a:off x="10373803" y="6434407"/>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a:cs typeface="Calibri"/>
              </a:rPr>
              <a:t>Chrischurchfolkestone.com</a:t>
            </a:r>
          </a:p>
        </p:txBody>
      </p:sp>
      <p:sp>
        <p:nvSpPr>
          <p:cNvPr id="20" name="TextBox 19">
            <a:extLst>
              <a:ext uri="{FF2B5EF4-FFF2-40B4-BE49-F238E27FC236}">
                <a16:creationId xmlns:a16="http://schemas.microsoft.com/office/drawing/2014/main" id="{0CF0E8EF-174B-4E94-8D78-E5345B07E449}"/>
              </a:ext>
            </a:extLst>
          </p:cNvPr>
          <p:cNvSpPr txBox="1"/>
          <p:nvPr/>
        </p:nvSpPr>
        <p:spPr>
          <a:xfrm>
            <a:off x="425570" y="1978324"/>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Primary School( 2019)</a:t>
            </a:r>
          </a:p>
        </p:txBody>
      </p:sp>
      <p:sp>
        <p:nvSpPr>
          <p:cNvPr id="23" name="TextBox 22">
            <a:extLst>
              <a:ext uri="{FF2B5EF4-FFF2-40B4-BE49-F238E27FC236}">
                <a16:creationId xmlns:a16="http://schemas.microsoft.com/office/drawing/2014/main" id="{65437BA3-D369-4AB8-9869-36A4E02BCA3F}"/>
              </a:ext>
            </a:extLst>
          </p:cNvPr>
          <p:cNvSpPr txBox="1"/>
          <p:nvPr/>
        </p:nvSpPr>
        <p:spPr>
          <a:xfrm>
            <a:off x="2983841" y="2006180"/>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Primary School (2019)</a:t>
            </a:r>
          </a:p>
        </p:txBody>
      </p:sp>
      <p:sp>
        <p:nvSpPr>
          <p:cNvPr id="25" name="TextBox 24">
            <a:extLst>
              <a:ext uri="{FF2B5EF4-FFF2-40B4-BE49-F238E27FC236}">
                <a16:creationId xmlns:a16="http://schemas.microsoft.com/office/drawing/2014/main" id="{37CA988F-BF08-4F0C-8BE6-103AB442B111}"/>
              </a:ext>
            </a:extLst>
          </p:cNvPr>
          <p:cNvSpPr txBox="1"/>
          <p:nvPr/>
        </p:nvSpPr>
        <p:spPr>
          <a:xfrm>
            <a:off x="5312075" y="2005282"/>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Primary Schoo (2019)</a:t>
            </a:r>
          </a:p>
        </p:txBody>
      </p:sp>
      <p:sp>
        <p:nvSpPr>
          <p:cNvPr id="26" name="TextBox 25">
            <a:extLst>
              <a:ext uri="{FF2B5EF4-FFF2-40B4-BE49-F238E27FC236}">
                <a16:creationId xmlns:a16="http://schemas.microsoft.com/office/drawing/2014/main" id="{01521A85-1477-4AEE-9660-8CA284A74736}"/>
              </a:ext>
            </a:extLst>
          </p:cNvPr>
          <p:cNvSpPr txBox="1"/>
          <p:nvPr/>
        </p:nvSpPr>
        <p:spPr>
          <a:xfrm>
            <a:off x="7798459" y="197562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Primary School (2019)</a:t>
            </a:r>
          </a:p>
        </p:txBody>
      </p:sp>
      <p:sp>
        <p:nvSpPr>
          <p:cNvPr id="27" name="TextBox 26">
            <a:extLst>
              <a:ext uri="{FF2B5EF4-FFF2-40B4-BE49-F238E27FC236}">
                <a16:creationId xmlns:a16="http://schemas.microsoft.com/office/drawing/2014/main" id="{437E6FC6-6A11-457F-95E1-C3C706E524FD}"/>
              </a:ext>
            </a:extLst>
          </p:cNvPr>
          <p:cNvSpPr txBox="1"/>
          <p:nvPr/>
        </p:nvSpPr>
        <p:spPr>
          <a:xfrm>
            <a:off x="10256088" y="19028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Primary School (2019</a:t>
            </a:r>
            <a:r>
              <a:rPr lang="en-GB" dirty="0">
                <a:cs typeface="Calibri"/>
              </a:rPr>
              <a:t>)</a:t>
            </a:r>
          </a:p>
        </p:txBody>
      </p:sp>
    </p:spTree>
    <p:extLst>
      <p:ext uri="{BB962C8B-B14F-4D97-AF65-F5344CB8AC3E}">
        <p14:creationId xmlns:p14="http://schemas.microsoft.com/office/powerpoint/2010/main" val="1256300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343577-68DD-42B3-9D67-419B5B80851B}"/>
              </a:ext>
            </a:extLst>
          </p:cNvPr>
          <p:cNvSpPr txBox="1"/>
          <p:nvPr/>
        </p:nvSpPr>
        <p:spPr>
          <a:xfrm>
            <a:off x="583721" y="39681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cs typeface="Calibri"/>
              </a:rPr>
              <a:t>REFERENCES</a:t>
            </a:r>
          </a:p>
        </p:txBody>
      </p:sp>
      <p:sp>
        <p:nvSpPr>
          <p:cNvPr id="3" name="TextBox 2">
            <a:extLst>
              <a:ext uri="{FF2B5EF4-FFF2-40B4-BE49-F238E27FC236}">
                <a16:creationId xmlns:a16="http://schemas.microsoft.com/office/drawing/2014/main" id="{77308762-4A50-4AE2-8FDC-D90DDD7E66A8}"/>
              </a:ext>
            </a:extLst>
          </p:cNvPr>
          <p:cNvSpPr txBox="1"/>
          <p:nvPr/>
        </p:nvSpPr>
        <p:spPr>
          <a:xfrm>
            <a:off x="612475" y="1345721"/>
            <a:ext cx="1151338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Aubrey, K. and Riley, A. (2019)</a:t>
            </a:r>
            <a:r>
              <a:rPr lang="en-GB" sz="1400" i="1" dirty="0">
                <a:cs typeface="Calibri"/>
              </a:rPr>
              <a:t> understanding and using Educational Theories. </a:t>
            </a:r>
            <a:r>
              <a:rPr lang="en-GB" sz="1400" dirty="0">
                <a:cs typeface="Calibri"/>
              </a:rPr>
              <a:t>London: Sage Publications; Second edition.</a:t>
            </a:r>
          </a:p>
        </p:txBody>
      </p:sp>
      <p:sp>
        <p:nvSpPr>
          <p:cNvPr id="4" name="TextBox 3">
            <a:extLst>
              <a:ext uri="{FF2B5EF4-FFF2-40B4-BE49-F238E27FC236}">
                <a16:creationId xmlns:a16="http://schemas.microsoft.com/office/drawing/2014/main" id="{41F52FF9-C6F6-485D-8451-E141CBAF2086}"/>
              </a:ext>
            </a:extLst>
          </p:cNvPr>
          <p:cNvSpPr txBox="1"/>
          <p:nvPr/>
        </p:nvSpPr>
        <p:spPr>
          <a:xfrm>
            <a:off x="611577" y="1718634"/>
            <a:ext cx="1139836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Bates, B. (2019) </a:t>
            </a:r>
            <a:r>
              <a:rPr lang="en-GB" sz="1400" i="1" dirty="0">
                <a:cs typeface="Calibri"/>
              </a:rPr>
              <a:t>Learning Theories Simplified. </a:t>
            </a:r>
            <a:r>
              <a:rPr lang="en-GB" sz="1400" dirty="0">
                <a:cs typeface="Calibri"/>
              </a:rPr>
              <a:t>London:  Sage Publications; second edition.</a:t>
            </a:r>
          </a:p>
        </p:txBody>
      </p:sp>
      <p:sp>
        <p:nvSpPr>
          <p:cNvPr id="5" name="TextBox 4">
            <a:extLst>
              <a:ext uri="{FF2B5EF4-FFF2-40B4-BE49-F238E27FC236}">
                <a16:creationId xmlns:a16="http://schemas.microsoft.com/office/drawing/2014/main" id="{08A088D8-9C90-49BF-BCBC-1F3A4549D2CF}"/>
              </a:ext>
            </a:extLst>
          </p:cNvPr>
          <p:cNvSpPr txBox="1"/>
          <p:nvPr/>
        </p:nvSpPr>
        <p:spPr>
          <a:xfrm>
            <a:off x="625055" y="3040451"/>
            <a:ext cx="1157089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Gardner, H. (2001) Jerome S. Bruner, 1915-. In: Palmer, J. (ed)  </a:t>
            </a:r>
            <a:r>
              <a:rPr lang="en-GB" sz="1400" i="1" dirty="0">
                <a:cs typeface="Calibri"/>
              </a:rPr>
              <a:t>Fifty Modern Thinkers on Education.  </a:t>
            </a:r>
            <a:r>
              <a:rPr lang="en-GB" sz="1400" dirty="0">
                <a:cs typeface="Calibri"/>
              </a:rPr>
              <a:t>Abingdon: Routledge.</a:t>
            </a:r>
          </a:p>
        </p:txBody>
      </p:sp>
      <p:sp>
        <p:nvSpPr>
          <p:cNvPr id="6" name="TextBox 5">
            <a:extLst>
              <a:ext uri="{FF2B5EF4-FFF2-40B4-BE49-F238E27FC236}">
                <a16:creationId xmlns:a16="http://schemas.microsoft.com/office/drawing/2014/main" id="{A6332273-7CAB-493B-93B8-073C7EDF29ED}"/>
              </a:ext>
            </a:extLst>
          </p:cNvPr>
          <p:cNvSpPr txBox="1"/>
          <p:nvPr/>
        </p:nvSpPr>
        <p:spPr>
          <a:xfrm>
            <a:off x="609780" y="6245705"/>
            <a:ext cx="1149901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Wray, D. (2006) Unit 2:2 'Looking at learning' from Arthur, Grainger and Wray (Eds) Learning to Teach in the Primary School.</a:t>
            </a:r>
          </a:p>
        </p:txBody>
      </p:sp>
      <p:sp>
        <p:nvSpPr>
          <p:cNvPr id="7" name="TextBox 6">
            <a:extLst>
              <a:ext uri="{FF2B5EF4-FFF2-40B4-BE49-F238E27FC236}">
                <a16:creationId xmlns:a16="http://schemas.microsoft.com/office/drawing/2014/main" id="{8B3557C0-F6A6-4EBE-9FB3-A9AFDF589CFA}"/>
              </a:ext>
            </a:extLst>
          </p:cNvPr>
          <p:cNvSpPr txBox="1"/>
          <p:nvPr/>
        </p:nvSpPr>
        <p:spPr>
          <a:xfrm>
            <a:off x="623258" y="3110540"/>
            <a:ext cx="109239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cs typeface="Calibri"/>
            </a:endParaRPr>
          </a:p>
        </p:txBody>
      </p:sp>
      <p:sp>
        <p:nvSpPr>
          <p:cNvPr id="8" name="TextBox 7">
            <a:extLst>
              <a:ext uri="{FF2B5EF4-FFF2-40B4-BE49-F238E27FC236}">
                <a16:creationId xmlns:a16="http://schemas.microsoft.com/office/drawing/2014/main" id="{5968360B-4B8B-4A89-B1F7-9BAD22E869FD}"/>
              </a:ext>
            </a:extLst>
          </p:cNvPr>
          <p:cNvSpPr txBox="1"/>
          <p:nvPr/>
        </p:nvSpPr>
        <p:spPr>
          <a:xfrm>
            <a:off x="579228" y="2016963"/>
            <a:ext cx="1098142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Available at:  Bruner at goodreads.com: https://images.app.goo.gl/7rAVvvsJ79yyvZyE9</a:t>
            </a:r>
          </a:p>
        </p:txBody>
      </p:sp>
      <p:sp>
        <p:nvSpPr>
          <p:cNvPr id="9" name="TextBox 8">
            <a:extLst>
              <a:ext uri="{FF2B5EF4-FFF2-40B4-BE49-F238E27FC236}">
                <a16:creationId xmlns:a16="http://schemas.microsoft.com/office/drawing/2014/main" id="{794FB951-4896-4F1B-B6D3-98D1F010EE50}"/>
              </a:ext>
            </a:extLst>
          </p:cNvPr>
          <p:cNvSpPr txBox="1"/>
          <p:nvPr/>
        </p:nvSpPr>
        <p:spPr>
          <a:xfrm>
            <a:off x="583722" y="2596550"/>
            <a:ext cx="116140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Available at: Dewey-wonderfulquote.com: </a:t>
            </a:r>
            <a:r>
              <a:rPr lang="en-GB" sz="1400" dirty="0">
                <a:cs typeface="Calibri"/>
                <a:hlinkClick r:id="rId2"/>
              </a:rPr>
              <a:t>https://images.app.goo.gl/nEmDL1KKCN8SYXA</a:t>
            </a:r>
            <a:r>
              <a:rPr lang="en-GB" sz="1400" dirty="0">
                <a:cs typeface="Calibri"/>
              </a:rPr>
              <a:t> [Accessed on 12th October2019</a:t>
            </a:r>
            <a:r>
              <a:rPr lang="en-GB" dirty="0">
                <a:cs typeface="Calibri"/>
              </a:rPr>
              <a:t>]</a:t>
            </a:r>
            <a:endParaRPr lang="en-US" dirty="0"/>
          </a:p>
        </p:txBody>
      </p:sp>
      <p:sp>
        <p:nvSpPr>
          <p:cNvPr id="10" name="TextBox 9">
            <a:extLst>
              <a:ext uri="{FF2B5EF4-FFF2-40B4-BE49-F238E27FC236}">
                <a16:creationId xmlns:a16="http://schemas.microsoft.com/office/drawing/2014/main" id="{56D456BE-CEB3-476E-97FC-5AABFF57951E}"/>
              </a:ext>
            </a:extLst>
          </p:cNvPr>
          <p:cNvSpPr txBox="1"/>
          <p:nvPr/>
        </p:nvSpPr>
        <p:spPr>
          <a:xfrm>
            <a:off x="582822" y="4076520"/>
            <a:ext cx="1159965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a:t>
            </a:r>
            <a:r>
              <a:rPr lang="en-GB" sz="1400" dirty="0">
                <a:cs typeface="Calibri"/>
              </a:rPr>
              <a:t>vailable at:  Skinner – dandradebehaviorism.weebly.com/bf-skinner.html#: https://images.app.goo.gl/hLuYVmPT4AFDWE4e8 [Accessed on 14th October 2019]</a:t>
            </a:r>
          </a:p>
        </p:txBody>
      </p:sp>
      <p:sp>
        <p:nvSpPr>
          <p:cNvPr id="11" name="TextBox 10">
            <a:extLst>
              <a:ext uri="{FF2B5EF4-FFF2-40B4-BE49-F238E27FC236}">
                <a16:creationId xmlns:a16="http://schemas.microsoft.com/office/drawing/2014/main" id="{0BF22429-5B72-429C-8FE9-D2448465770B}"/>
              </a:ext>
            </a:extLst>
          </p:cNvPr>
          <p:cNvSpPr txBox="1"/>
          <p:nvPr/>
        </p:nvSpPr>
        <p:spPr>
          <a:xfrm>
            <a:off x="567547" y="5930301"/>
            <a:ext cx="1148463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Available at: Vygotsky-medium.com: </a:t>
            </a:r>
            <a:r>
              <a:rPr lang="en-GB" sz="1400" dirty="0">
                <a:cs typeface="Calibri"/>
                <a:hlinkClick r:id="rId3"/>
              </a:rPr>
              <a:t>https://images.app.goo.gl/NnehsBrpAax8DGqR7</a:t>
            </a:r>
            <a:r>
              <a:rPr lang="en-GB" sz="1400" dirty="0">
                <a:cs typeface="Calibri"/>
              </a:rPr>
              <a:t> [Accessed om12th October 2019]</a:t>
            </a:r>
            <a:endParaRPr lang="en-US" sz="1400">
              <a:cs typeface="Calibri"/>
            </a:endParaRPr>
          </a:p>
        </p:txBody>
      </p:sp>
      <p:sp>
        <p:nvSpPr>
          <p:cNvPr id="12" name="TextBox 11">
            <a:extLst>
              <a:ext uri="{FF2B5EF4-FFF2-40B4-BE49-F238E27FC236}">
                <a16:creationId xmlns:a16="http://schemas.microsoft.com/office/drawing/2014/main" id="{CD93CC55-C8F8-4F19-AD6E-8E4A2BB1EAF7}"/>
              </a:ext>
            </a:extLst>
          </p:cNvPr>
          <p:cNvSpPr txBox="1"/>
          <p:nvPr/>
        </p:nvSpPr>
        <p:spPr>
          <a:xfrm>
            <a:off x="581025" y="4621062"/>
            <a:ext cx="99031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Available at: st-bernadettes.stockport.sck.uk: </a:t>
            </a:r>
            <a:r>
              <a:rPr lang="en-GB" sz="1400" dirty="0">
                <a:cs typeface="Calibri"/>
                <a:hlinkClick r:id="rId4"/>
              </a:rPr>
              <a:t>https://images.app.goo.gl/Ua4hUPfqzLDuo6</a:t>
            </a:r>
            <a:r>
              <a:rPr lang="en-GB" sz="1400" dirty="0">
                <a:cs typeface="Calibri"/>
              </a:rPr>
              <a:t> [Accessed on 14th October 2019]</a:t>
            </a:r>
            <a:endParaRPr lang="en-GB" dirty="0">
              <a:cs typeface="Calibri"/>
            </a:endParaRPr>
          </a:p>
        </p:txBody>
      </p:sp>
      <p:sp>
        <p:nvSpPr>
          <p:cNvPr id="13" name="TextBox 12">
            <a:extLst>
              <a:ext uri="{FF2B5EF4-FFF2-40B4-BE49-F238E27FC236}">
                <a16:creationId xmlns:a16="http://schemas.microsoft.com/office/drawing/2014/main" id="{9003ED01-BD88-41E4-AED3-BB937CAAF06E}"/>
              </a:ext>
            </a:extLst>
          </p:cNvPr>
          <p:cNvSpPr txBox="1"/>
          <p:nvPr/>
        </p:nvSpPr>
        <p:spPr>
          <a:xfrm>
            <a:off x="608881" y="4936465"/>
            <a:ext cx="928489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Available at: theconversation.com: </a:t>
            </a:r>
            <a:r>
              <a:rPr lang="en-GB" sz="1400" dirty="0">
                <a:cs typeface="Calibri"/>
                <a:hlinkClick r:id="rId5"/>
              </a:rPr>
              <a:t>https://images.app.goo.g/VJ2tP8uDoRnaSH89</a:t>
            </a:r>
            <a:r>
              <a:rPr lang="en-GB" sz="1400" dirty="0">
                <a:cs typeface="Calibri"/>
              </a:rPr>
              <a:t> [Accessed on 14th October 2019]</a:t>
            </a:r>
            <a:endParaRPr lang="en-GB" dirty="0">
              <a:cs typeface="Calibri"/>
            </a:endParaRPr>
          </a:p>
        </p:txBody>
      </p:sp>
      <p:sp>
        <p:nvSpPr>
          <p:cNvPr id="14" name="TextBox 13">
            <a:extLst>
              <a:ext uri="{FF2B5EF4-FFF2-40B4-BE49-F238E27FC236}">
                <a16:creationId xmlns:a16="http://schemas.microsoft.com/office/drawing/2014/main" id="{474F80EF-0CC8-4563-A1FC-8897987E5829}"/>
              </a:ext>
            </a:extLst>
          </p:cNvPr>
          <p:cNvSpPr txBox="1"/>
          <p:nvPr/>
        </p:nvSpPr>
        <p:spPr>
          <a:xfrm>
            <a:off x="569345" y="3430438"/>
            <a:ext cx="1124021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6"/>
              </a:rPr>
              <a:t>Available at: Qualtrics.com: https://images.app.goo.gl/Dsx6PuF4SYeQAKL9</a:t>
            </a:r>
            <a:r>
              <a:rPr lang="en-GB" dirty="0">
                <a:ea typeface="+mn-lt"/>
                <a:cs typeface="+mn-lt"/>
              </a:rPr>
              <a:t> [Accessed on 12th October2019].</a:t>
            </a:r>
            <a:endParaRPr lang="en-US" dirty="0">
              <a:ea typeface="+mn-lt"/>
              <a:cs typeface="+mn-lt"/>
            </a:endParaRPr>
          </a:p>
          <a:p>
            <a:pPr algn="l"/>
            <a:endParaRPr lang="en-GB" dirty="0">
              <a:cs typeface="Calibri"/>
            </a:endParaRPr>
          </a:p>
        </p:txBody>
      </p:sp>
      <p:sp>
        <p:nvSpPr>
          <p:cNvPr id="15" name="TextBox 14">
            <a:extLst>
              <a:ext uri="{FF2B5EF4-FFF2-40B4-BE49-F238E27FC236}">
                <a16:creationId xmlns:a16="http://schemas.microsoft.com/office/drawing/2014/main" id="{FACC5F33-B173-4D85-A1AC-E372F30694DF}"/>
              </a:ext>
            </a:extLst>
          </p:cNvPr>
          <p:cNvSpPr txBox="1"/>
          <p:nvPr/>
        </p:nvSpPr>
        <p:spPr>
          <a:xfrm>
            <a:off x="568445" y="2293730"/>
            <a:ext cx="116284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Available at: Christchurchfolkeston.com: </a:t>
            </a:r>
            <a:r>
              <a:rPr lang="en-GB" sz="1400" dirty="0">
                <a:cs typeface="Calibri"/>
                <a:hlinkClick r:id="rId7"/>
              </a:rPr>
              <a:t>https://images.app.goo.gl/6YYeQUp8LR2TnCZ67</a:t>
            </a:r>
            <a:r>
              <a:rPr lang="en-GB" sz="1400" dirty="0">
                <a:cs typeface="Calibri"/>
              </a:rPr>
              <a:t> [Accessed on 19th October 2019]</a:t>
            </a:r>
          </a:p>
        </p:txBody>
      </p:sp>
      <p:sp>
        <p:nvSpPr>
          <p:cNvPr id="16" name="TextBox 15">
            <a:extLst>
              <a:ext uri="{FF2B5EF4-FFF2-40B4-BE49-F238E27FC236}">
                <a16:creationId xmlns:a16="http://schemas.microsoft.com/office/drawing/2014/main" id="{1FF184AD-DD80-4AFB-A96B-7E5C685A9707}"/>
              </a:ext>
            </a:extLst>
          </p:cNvPr>
          <p:cNvSpPr txBox="1"/>
          <p:nvPr/>
        </p:nvSpPr>
        <p:spPr>
          <a:xfrm>
            <a:off x="581923" y="5355206"/>
            <a:ext cx="1050697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Available at :Twinkl.com: </a:t>
            </a:r>
            <a:r>
              <a:rPr lang="en-GB" sz="1400" dirty="0">
                <a:cs typeface="Calibri"/>
                <a:hlinkClick r:id="rId8"/>
              </a:rPr>
              <a:t>https://www,twinkl.co.uk/resource/t-c-7567-daily-routine-visual-timetable-for-girls</a:t>
            </a:r>
            <a:r>
              <a:rPr lang="en-GB" sz="1400" dirty="0">
                <a:cs typeface="Calibri"/>
              </a:rPr>
              <a:t> [Accessed on 19th October 2019]</a:t>
            </a:r>
            <a:endParaRPr lang="en-US" dirty="0"/>
          </a:p>
        </p:txBody>
      </p:sp>
      <p:sp>
        <p:nvSpPr>
          <p:cNvPr id="17" name="TextBox 16">
            <a:extLst>
              <a:ext uri="{FF2B5EF4-FFF2-40B4-BE49-F238E27FC236}">
                <a16:creationId xmlns:a16="http://schemas.microsoft.com/office/drawing/2014/main" id="{5743861C-0AD0-42DA-9C57-EFE4C212E585}"/>
              </a:ext>
            </a:extLst>
          </p:cNvPr>
          <p:cNvSpPr txBox="1"/>
          <p:nvPr/>
        </p:nvSpPr>
        <p:spPr>
          <a:xfrm>
            <a:off x="581025" y="3758421"/>
            <a:ext cx="525923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Primary School [Accessed on 25thOctober 2019]</a:t>
            </a:r>
            <a:endParaRPr lang="en-GB" dirty="0">
              <a:cs typeface="Calibri"/>
            </a:endParaRPr>
          </a:p>
        </p:txBody>
      </p:sp>
    </p:spTree>
    <p:extLst>
      <p:ext uri="{BB962C8B-B14F-4D97-AF65-F5344CB8AC3E}">
        <p14:creationId xmlns:p14="http://schemas.microsoft.com/office/powerpoint/2010/main" val="36637873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1028</cp:revision>
  <dcterms:created xsi:type="dcterms:W3CDTF">2019-11-01T10:52:36Z</dcterms:created>
  <dcterms:modified xsi:type="dcterms:W3CDTF">2019-11-03T12:04:40Z</dcterms:modified>
</cp:coreProperties>
</file>