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2"/>
  </p:notesMasterIdLst>
  <p:sldIdLst>
    <p:sldId id="256" r:id="rId5"/>
    <p:sldId id="270" r:id="rId6"/>
    <p:sldId id="257" r:id="rId7"/>
    <p:sldId id="271" r:id="rId8"/>
    <p:sldId id="258" r:id="rId9"/>
    <p:sldId id="259" r:id="rId10"/>
    <p:sldId id="260" r:id="rId11"/>
    <p:sldId id="261" r:id="rId12"/>
    <p:sldId id="284" r:id="rId13"/>
    <p:sldId id="285" r:id="rId14"/>
    <p:sldId id="276" r:id="rId15"/>
    <p:sldId id="278" r:id="rId16"/>
    <p:sldId id="264" r:id="rId17"/>
    <p:sldId id="283" r:id="rId18"/>
    <p:sldId id="266" r:id="rId19"/>
    <p:sldId id="286" r:id="rId20"/>
    <p:sldId id="269"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B6F361-FE14-416E-8276-8FCA78BBC7FC}" type="doc">
      <dgm:prSet loTypeId="urn:microsoft.com/office/officeart/2005/8/layout/vList2" loCatId="list" qsTypeId="urn:microsoft.com/office/officeart/2005/8/quickstyle/simple2" qsCatId="simple" csTypeId="urn:microsoft.com/office/officeart/2005/8/colors/accent5_2" csCatId="accent5"/>
      <dgm:spPr/>
      <dgm:t>
        <a:bodyPr/>
        <a:lstStyle/>
        <a:p>
          <a:endParaRPr lang="en-US"/>
        </a:p>
      </dgm:t>
    </dgm:pt>
    <dgm:pt modelId="{B28D8301-F2D9-4390-A613-9F95003EDFAD}">
      <dgm:prSet/>
      <dgm:spPr/>
      <dgm:t>
        <a:bodyPr/>
        <a:lstStyle/>
        <a:p>
          <a:r>
            <a:rPr lang="en-US"/>
            <a:t>Founded in 1940, USA</a:t>
          </a:r>
        </a:p>
      </dgm:t>
    </dgm:pt>
    <dgm:pt modelId="{43DBAF51-3B04-4FBD-B603-B3D732589389}" type="parTrans" cxnId="{C2EDF93A-B4DA-480B-BAE3-C78AC503A227}">
      <dgm:prSet/>
      <dgm:spPr/>
      <dgm:t>
        <a:bodyPr/>
        <a:lstStyle/>
        <a:p>
          <a:endParaRPr lang="en-US"/>
        </a:p>
      </dgm:t>
    </dgm:pt>
    <dgm:pt modelId="{F7018CE3-0094-447B-B77B-5FD93255A494}" type="sibTrans" cxnId="{C2EDF93A-B4DA-480B-BAE3-C78AC503A227}">
      <dgm:prSet/>
      <dgm:spPr/>
      <dgm:t>
        <a:bodyPr/>
        <a:lstStyle/>
        <a:p>
          <a:endParaRPr lang="en-US"/>
        </a:p>
      </dgm:t>
    </dgm:pt>
    <dgm:pt modelId="{1A6A01BC-D1A9-403B-826E-08322C0299AE}">
      <dgm:prSet/>
      <dgm:spPr/>
      <dgm:t>
        <a:bodyPr/>
        <a:lstStyle/>
        <a:p>
          <a:r>
            <a:rPr lang="en-US"/>
            <a:t>Operates in 100+ countries</a:t>
          </a:r>
        </a:p>
      </dgm:t>
    </dgm:pt>
    <dgm:pt modelId="{956E9B29-3DE3-4E5E-9EE6-4B5326836656}" type="parTrans" cxnId="{5C7AF51E-C54D-45AE-B0F7-332299F2C6C8}">
      <dgm:prSet/>
      <dgm:spPr/>
      <dgm:t>
        <a:bodyPr/>
        <a:lstStyle/>
        <a:p>
          <a:endParaRPr lang="en-US"/>
        </a:p>
      </dgm:t>
    </dgm:pt>
    <dgm:pt modelId="{777623E9-AFCF-4545-8765-9AA010AA803C}" type="sibTrans" cxnId="{5C7AF51E-C54D-45AE-B0F7-332299F2C6C8}">
      <dgm:prSet/>
      <dgm:spPr/>
      <dgm:t>
        <a:bodyPr/>
        <a:lstStyle/>
        <a:p>
          <a:endParaRPr lang="en-US"/>
        </a:p>
      </dgm:t>
    </dgm:pt>
    <dgm:pt modelId="{35B02476-A4FD-4814-B43C-655FB7D0A5BA}">
      <dgm:prSet/>
      <dgm:spPr/>
      <dgm:t>
        <a:bodyPr/>
        <a:lstStyle/>
        <a:p>
          <a:r>
            <a:rPr lang="en-US"/>
            <a:t>Over 40,000 restaurants globally</a:t>
          </a:r>
        </a:p>
      </dgm:t>
    </dgm:pt>
    <dgm:pt modelId="{6127BE63-3AB1-476C-A958-7A22943A561C}" type="parTrans" cxnId="{725AA982-A4FB-4895-921D-2F872D656860}">
      <dgm:prSet/>
      <dgm:spPr/>
      <dgm:t>
        <a:bodyPr/>
        <a:lstStyle/>
        <a:p>
          <a:endParaRPr lang="en-US"/>
        </a:p>
      </dgm:t>
    </dgm:pt>
    <dgm:pt modelId="{0E79DF79-A32E-4CE6-816F-86B78A73C7EC}" type="sibTrans" cxnId="{725AA982-A4FB-4895-921D-2F872D656860}">
      <dgm:prSet/>
      <dgm:spPr/>
      <dgm:t>
        <a:bodyPr/>
        <a:lstStyle/>
        <a:p>
          <a:endParaRPr lang="en-US"/>
        </a:p>
      </dgm:t>
    </dgm:pt>
    <dgm:pt modelId="{563FBD36-061A-48A2-9A60-D69DF2005E27}">
      <dgm:prSet/>
      <dgm:spPr/>
      <dgm:t>
        <a:bodyPr/>
        <a:lstStyle/>
        <a:p>
          <a:r>
            <a:rPr lang="en-US"/>
            <a:t>Revenue exceeding $25 billion (2023)</a:t>
          </a:r>
        </a:p>
      </dgm:t>
    </dgm:pt>
    <dgm:pt modelId="{607E7CF3-7F0B-42AC-A066-2C13BB4EC66A}" type="parTrans" cxnId="{EA72E8C2-2962-432E-A250-20F8B095D1B9}">
      <dgm:prSet/>
      <dgm:spPr/>
      <dgm:t>
        <a:bodyPr/>
        <a:lstStyle/>
        <a:p>
          <a:endParaRPr lang="en-US"/>
        </a:p>
      </dgm:t>
    </dgm:pt>
    <dgm:pt modelId="{C77E4667-417D-4A3C-BDAF-CCD1D89E7D07}" type="sibTrans" cxnId="{EA72E8C2-2962-432E-A250-20F8B095D1B9}">
      <dgm:prSet/>
      <dgm:spPr/>
      <dgm:t>
        <a:bodyPr/>
        <a:lstStyle/>
        <a:p>
          <a:endParaRPr lang="en-US"/>
        </a:p>
      </dgm:t>
    </dgm:pt>
    <dgm:pt modelId="{35D84A6A-9FF4-4A60-B438-5525AE7C7425}">
      <dgm:prSet/>
      <dgm:spPr/>
      <dgm:t>
        <a:bodyPr/>
        <a:lstStyle/>
        <a:p>
          <a:r>
            <a:rPr lang="en-US"/>
            <a:t>(McDonald's, 2023)</a:t>
          </a:r>
        </a:p>
      </dgm:t>
    </dgm:pt>
    <dgm:pt modelId="{90A4C467-C82F-4A37-9D47-C588575F866F}" type="parTrans" cxnId="{49EC0AA5-2FDF-48D6-8413-7055CC6FD0A5}">
      <dgm:prSet/>
      <dgm:spPr/>
      <dgm:t>
        <a:bodyPr/>
        <a:lstStyle/>
        <a:p>
          <a:endParaRPr lang="en-US"/>
        </a:p>
      </dgm:t>
    </dgm:pt>
    <dgm:pt modelId="{31D6DE9A-716E-4B3C-AFC4-4443A0C8D910}" type="sibTrans" cxnId="{49EC0AA5-2FDF-48D6-8413-7055CC6FD0A5}">
      <dgm:prSet/>
      <dgm:spPr/>
      <dgm:t>
        <a:bodyPr/>
        <a:lstStyle/>
        <a:p>
          <a:endParaRPr lang="en-US"/>
        </a:p>
      </dgm:t>
    </dgm:pt>
    <dgm:pt modelId="{091E0191-9122-44AF-A3B5-4BF562540857}" type="pres">
      <dgm:prSet presAssocID="{A6B6F361-FE14-416E-8276-8FCA78BBC7FC}" presName="linear" presStyleCnt="0">
        <dgm:presLayoutVars>
          <dgm:animLvl val="lvl"/>
          <dgm:resizeHandles val="exact"/>
        </dgm:presLayoutVars>
      </dgm:prSet>
      <dgm:spPr/>
    </dgm:pt>
    <dgm:pt modelId="{D00D6680-2392-4D63-A974-8EAA1B3CC14C}" type="pres">
      <dgm:prSet presAssocID="{B28D8301-F2D9-4390-A613-9F95003EDFAD}" presName="parentText" presStyleLbl="node1" presStyleIdx="0" presStyleCnt="5">
        <dgm:presLayoutVars>
          <dgm:chMax val="0"/>
          <dgm:bulletEnabled val="1"/>
        </dgm:presLayoutVars>
      </dgm:prSet>
      <dgm:spPr/>
    </dgm:pt>
    <dgm:pt modelId="{7B4C67FD-C160-499A-8D87-D57B7E4D052B}" type="pres">
      <dgm:prSet presAssocID="{F7018CE3-0094-447B-B77B-5FD93255A494}" presName="spacer" presStyleCnt="0"/>
      <dgm:spPr/>
    </dgm:pt>
    <dgm:pt modelId="{29EC8C80-1060-4F2D-9F9E-CBB655737539}" type="pres">
      <dgm:prSet presAssocID="{1A6A01BC-D1A9-403B-826E-08322C0299AE}" presName="parentText" presStyleLbl="node1" presStyleIdx="1" presStyleCnt="5">
        <dgm:presLayoutVars>
          <dgm:chMax val="0"/>
          <dgm:bulletEnabled val="1"/>
        </dgm:presLayoutVars>
      </dgm:prSet>
      <dgm:spPr/>
    </dgm:pt>
    <dgm:pt modelId="{3FE84994-737E-41EC-A074-CD614D58C081}" type="pres">
      <dgm:prSet presAssocID="{777623E9-AFCF-4545-8765-9AA010AA803C}" presName="spacer" presStyleCnt="0"/>
      <dgm:spPr/>
    </dgm:pt>
    <dgm:pt modelId="{D6191BA0-6DC6-4B5D-9586-A4C025B76E8F}" type="pres">
      <dgm:prSet presAssocID="{35B02476-A4FD-4814-B43C-655FB7D0A5BA}" presName="parentText" presStyleLbl="node1" presStyleIdx="2" presStyleCnt="5">
        <dgm:presLayoutVars>
          <dgm:chMax val="0"/>
          <dgm:bulletEnabled val="1"/>
        </dgm:presLayoutVars>
      </dgm:prSet>
      <dgm:spPr/>
    </dgm:pt>
    <dgm:pt modelId="{C3FC3B95-5D76-4FCD-AACA-E2F5907AB041}" type="pres">
      <dgm:prSet presAssocID="{0E79DF79-A32E-4CE6-816F-86B78A73C7EC}" presName="spacer" presStyleCnt="0"/>
      <dgm:spPr/>
    </dgm:pt>
    <dgm:pt modelId="{B5FE9946-5179-476D-B16F-771E7484D9D5}" type="pres">
      <dgm:prSet presAssocID="{563FBD36-061A-48A2-9A60-D69DF2005E27}" presName="parentText" presStyleLbl="node1" presStyleIdx="3" presStyleCnt="5">
        <dgm:presLayoutVars>
          <dgm:chMax val="0"/>
          <dgm:bulletEnabled val="1"/>
        </dgm:presLayoutVars>
      </dgm:prSet>
      <dgm:spPr/>
    </dgm:pt>
    <dgm:pt modelId="{2D79D232-7AF2-43E0-9DFB-1FD8E880EB53}" type="pres">
      <dgm:prSet presAssocID="{C77E4667-417D-4A3C-BDAF-CCD1D89E7D07}" presName="spacer" presStyleCnt="0"/>
      <dgm:spPr/>
    </dgm:pt>
    <dgm:pt modelId="{6D7EF9ED-E0B0-4152-BB51-1A4B745F8EF9}" type="pres">
      <dgm:prSet presAssocID="{35D84A6A-9FF4-4A60-B438-5525AE7C7425}" presName="parentText" presStyleLbl="node1" presStyleIdx="4" presStyleCnt="5">
        <dgm:presLayoutVars>
          <dgm:chMax val="0"/>
          <dgm:bulletEnabled val="1"/>
        </dgm:presLayoutVars>
      </dgm:prSet>
      <dgm:spPr/>
    </dgm:pt>
  </dgm:ptLst>
  <dgm:cxnLst>
    <dgm:cxn modelId="{C0C07908-0EF6-49E5-9FEB-6118C0040AE6}" type="presOf" srcId="{563FBD36-061A-48A2-9A60-D69DF2005E27}" destId="{B5FE9946-5179-476D-B16F-771E7484D9D5}" srcOrd="0" destOrd="0" presId="urn:microsoft.com/office/officeart/2005/8/layout/vList2"/>
    <dgm:cxn modelId="{5C7AF51E-C54D-45AE-B0F7-332299F2C6C8}" srcId="{A6B6F361-FE14-416E-8276-8FCA78BBC7FC}" destId="{1A6A01BC-D1A9-403B-826E-08322C0299AE}" srcOrd="1" destOrd="0" parTransId="{956E9B29-3DE3-4E5E-9EE6-4B5326836656}" sibTransId="{777623E9-AFCF-4545-8765-9AA010AA803C}"/>
    <dgm:cxn modelId="{C2EDF93A-B4DA-480B-BAE3-C78AC503A227}" srcId="{A6B6F361-FE14-416E-8276-8FCA78BBC7FC}" destId="{B28D8301-F2D9-4390-A613-9F95003EDFAD}" srcOrd="0" destOrd="0" parTransId="{43DBAF51-3B04-4FBD-B603-B3D732589389}" sibTransId="{F7018CE3-0094-447B-B77B-5FD93255A494}"/>
    <dgm:cxn modelId="{65DB4844-74DB-4DE9-845F-054DC10A6F3F}" type="presOf" srcId="{35D84A6A-9FF4-4A60-B438-5525AE7C7425}" destId="{6D7EF9ED-E0B0-4152-BB51-1A4B745F8EF9}" srcOrd="0" destOrd="0" presId="urn:microsoft.com/office/officeart/2005/8/layout/vList2"/>
    <dgm:cxn modelId="{725AA982-A4FB-4895-921D-2F872D656860}" srcId="{A6B6F361-FE14-416E-8276-8FCA78BBC7FC}" destId="{35B02476-A4FD-4814-B43C-655FB7D0A5BA}" srcOrd="2" destOrd="0" parTransId="{6127BE63-3AB1-476C-A958-7A22943A561C}" sibTransId="{0E79DF79-A32E-4CE6-816F-86B78A73C7EC}"/>
    <dgm:cxn modelId="{EF3107A0-C2F1-4735-983E-EEDFAB9307BB}" type="presOf" srcId="{B28D8301-F2D9-4390-A613-9F95003EDFAD}" destId="{D00D6680-2392-4D63-A974-8EAA1B3CC14C}" srcOrd="0" destOrd="0" presId="urn:microsoft.com/office/officeart/2005/8/layout/vList2"/>
    <dgm:cxn modelId="{49EC0AA5-2FDF-48D6-8413-7055CC6FD0A5}" srcId="{A6B6F361-FE14-416E-8276-8FCA78BBC7FC}" destId="{35D84A6A-9FF4-4A60-B438-5525AE7C7425}" srcOrd="4" destOrd="0" parTransId="{90A4C467-C82F-4A37-9D47-C588575F866F}" sibTransId="{31D6DE9A-716E-4B3C-AFC4-4443A0C8D910}"/>
    <dgm:cxn modelId="{FD7143A7-FC88-4009-8B20-9AC8C900801A}" type="presOf" srcId="{A6B6F361-FE14-416E-8276-8FCA78BBC7FC}" destId="{091E0191-9122-44AF-A3B5-4BF562540857}" srcOrd="0" destOrd="0" presId="urn:microsoft.com/office/officeart/2005/8/layout/vList2"/>
    <dgm:cxn modelId="{E42EDFAD-8B50-425A-A483-6A63033E95EA}" type="presOf" srcId="{1A6A01BC-D1A9-403B-826E-08322C0299AE}" destId="{29EC8C80-1060-4F2D-9F9E-CBB655737539}" srcOrd="0" destOrd="0" presId="urn:microsoft.com/office/officeart/2005/8/layout/vList2"/>
    <dgm:cxn modelId="{2A599BC2-66E3-47E2-8046-CFE79954E0C8}" type="presOf" srcId="{35B02476-A4FD-4814-B43C-655FB7D0A5BA}" destId="{D6191BA0-6DC6-4B5D-9586-A4C025B76E8F}" srcOrd="0" destOrd="0" presId="urn:microsoft.com/office/officeart/2005/8/layout/vList2"/>
    <dgm:cxn modelId="{EA72E8C2-2962-432E-A250-20F8B095D1B9}" srcId="{A6B6F361-FE14-416E-8276-8FCA78BBC7FC}" destId="{563FBD36-061A-48A2-9A60-D69DF2005E27}" srcOrd="3" destOrd="0" parTransId="{607E7CF3-7F0B-42AC-A066-2C13BB4EC66A}" sibTransId="{C77E4667-417D-4A3C-BDAF-CCD1D89E7D07}"/>
    <dgm:cxn modelId="{B38078CD-E6B4-490E-86A9-E67461514E56}" type="presParOf" srcId="{091E0191-9122-44AF-A3B5-4BF562540857}" destId="{D00D6680-2392-4D63-A974-8EAA1B3CC14C}" srcOrd="0" destOrd="0" presId="urn:microsoft.com/office/officeart/2005/8/layout/vList2"/>
    <dgm:cxn modelId="{BAADB91F-FD5D-4C17-A6BC-1711877A9141}" type="presParOf" srcId="{091E0191-9122-44AF-A3B5-4BF562540857}" destId="{7B4C67FD-C160-499A-8D87-D57B7E4D052B}" srcOrd="1" destOrd="0" presId="urn:microsoft.com/office/officeart/2005/8/layout/vList2"/>
    <dgm:cxn modelId="{CBF71595-8F65-4DF8-83FF-2784CBC62CD9}" type="presParOf" srcId="{091E0191-9122-44AF-A3B5-4BF562540857}" destId="{29EC8C80-1060-4F2D-9F9E-CBB655737539}" srcOrd="2" destOrd="0" presId="urn:microsoft.com/office/officeart/2005/8/layout/vList2"/>
    <dgm:cxn modelId="{51B5687D-B12E-47B4-94D9-A9F3DBEC980B}" type="presParOf" srcId="{091E0191-9122-44AF-A3B5-4BF562540857}" destId="{3FE84994-737E-41EC-A074-CD614D58C081}" srcOrd="3" destOrd="0" presId="urn:microsoft.com/office/officeart/2005/8/layout/vList2"/>
    <dgm:cxn modelId="{8A6E445D-B9BC-455A-A34E-E670CFCDF99A}" type="presParOf" srcId="{091E0191-9122-44AF-A3B5-4BF562540857}" destId="{D6191BA0-6DC6-4B5D-9586-A4C025B76E8F}" srcOrd="4" destOrd="0" presId="urn:microsoft.com/office/officeart/2005/8/layout/vList2"/>
    <dgm:cxn modelId="{8151D2E3-21A9-41FE-9FAA-BAC86AF3334A}" type="presParOf" srcId="{091E0191-9122-44AF-A3B5-4BF562540857}" destId="{C3FC3B95-5D76-4FCD-AACA-E2F5907AB041}" srcOrd="5" destOrd="0" presId="urn:microsoft.com/office/officeart/2005/8/layout/vList2"/>
    <dgm:cxn modelId="{8C82373D-B863-4535-A11F-A1AECBEEAFDD}" type="presParOf" srcId="{091E0191-9122-44AF-A3B5-4BF562540857}" destId="{B5FE9946-5179-476D-B16F-771E7484D9D5}" srcOrd="6" destOrd="0" presId="urn:microsoft.com/office/officeart/2005/8/layout/vList2"/>
    <dgm:cxn modelId="{1B4A3448-4E7C-4BAA-923A-4A2195D2D66D}" type="presParOf" srcId="{091E0191-9122-44AF-A3B5-4BF562540857}" destId="{2D79D232-7AF2-43E0-9DFB-1FD8E880EB53}" srcOrd="7" destOrd="0" presId="urn:microsoft.com/office/officeart/2005/8/layout/vList2"/>
    <dgm:cxn modelId="{CE0DDD23-8847-49BC-B9F5-7C89DCEE5EC5}" type="presParOf" srcId="{091E0191-9122-44AF-A3B5-4BF562540857}" destId="{6D7EF9ED-E0B0-4152-BB51-1A4B745F8EF9}"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55DCAF-E11C-4089-B39F-05775DDADF82}" type="doc">
      <dgm:prSet loTypeId="urn:microsoft.com/office/officeart/2005/8/layout/vList2" loCatId="list" qsTypeId="urn:microsoft.com/office/officeart/2005/8/quickstyle/simple5" qsCatId="simple" csTypeId="urn:microsoft.com/office/officeart/2005/8/colors/accent2_2" csCatId="accent2"/>
      <dgm:spPr/>
      <dgm:t>
        <a:bodyPr/>
        <a:lstStyle/>
        <a:p>
          <a:endParaRPr lang="en-US"/>
        </a:p>
      </dgm:t>
    </dgm:pt>
    <dgm:pt modelId="{937B22C9-2B85-4843-A0EE-B89EF1FA71AB}">
      <dgm:prSet/>
      <dgm:spPr/>
      <dgm:t>
        <a:bodyPr/>
        <a:lstStyle/>
        <a:p>
          <a:r>
            <a:rPr lang="en-US" b="1"/>
            <a:t>Application to McDonald’s:</a:t>
          </a:r>
          <a:endParaRPr lang="en-US"/>
        </a:p>
      </dgm:t>
    </dgm:pt>
    <dgm:pt modelId="{77AFE5D9-53D2-4DC3-908B-FFEB82C7D497}" type="parTrans" cxnId="{EB447B52-F9B1-4255-8413-F5C7AEE4B459}">
      <dgm:prSet/>
      <dgm:spPr/>
      <dgm:t>
        <a:bodyPr/>
        <a:lstStyle/>
        <a:p>
          <a:endParaRPr lang="en-US"/>
        </a:p>
      </dgm:t>
    </dgm:pt>
    <dgm:pt modelId="{423B07AD-24B8-4796-A53F-E900F2163654}" type="sibTrans" cxnId="{EB447B52-F9B1-4255-8413-F5C7AEE4B459}">
      <dgm:prSet/>
      <dgm:spPr/>
      <dgm:t>
        <a:bodyPr/>
        <a:lstStyle/>
        <a:p>
          <a:endParaRPr lang="en-US"/>
        </a:p>
      </dgm:t>
    </dgm:pt>
    <dgm:pt modelId="{15590BFC-FF30-4369-B970-BFE851BC4E70}">
      <dgm:prSet/>
      <dgm:spPr/>
      <dgm:t>
        <a:bodyPr/>
        <a:lstStyle/>
        <a:p>
          <a:r>
            <a:rPr lang="en-US" b="1"/>
            <a:t>• Coordination between marketing and operations during product launches (McDonald’s Corporation, 2024).</a:t>
          </a:r>
          <a:endParaRPr lang="en-US"/>
        </a:p>
      </dgm:t>
    </dgm:pt>
    <dgm:pt modelId="{53D0E533-05D0-4BAA-803A-F300F8A011FD}" type="parTrans" cxnId="{CA8E4362-5450-41A6-8D79-3DAB51E47F23}">
      <dgm:prSet/>
      <dgm:spPr/>
      <dgm:t>
        <a:bodyPr/>
        <a:lstStyle/>
        <a:p>
          <a:endParaRPr lang="en-US"/>
        </a:p>
      </dgm:t>
    </dgm:pt>
    <dgm:pt modelId="{4044A09E-4D23-484E-B4A7-2D66FDCC9865}" type="sibTrans" cxnId="{CA8E4362-5450-41A6-8D79-3DAB51E47F23}">
      <dgm:prSet/>
      <dgm:spPr/>
      <dgm:t>
        <a:bodyPr/>
        <a:lstStyle/>
        <a:p>
          <a:endParaRPr lang="en-US"/>
        </a:p>
      </dgm:t>
    </dgm:pt>
    <dgm:pt modelId="{DD924D78-D602-481A-B5F9-17A5F0F89BF7}">
      <dgm:prSet/>
      <dgm:spPr/>
      <dgm:t>
        <a:bodyPr/>
        <a:lstStyle/>
        <a:p>
          <a:r>
            <a:rPr lang="en-US" b="1"/>
            <a:t>• Global headquarters aligning with franchisees to maintain brand consistency (McDonald’s Corporation, 2024).</a:t>
          </a:r>
          <a:endParaRPr lang="en-US"/>
        </a:p>
      </dgm:t>
    </dgm:pt>
    <dgm:pt modelId="{4506E28A-05FE-4F9E-A8C2-DC646FF1A4AD}" type="parTrans" cxnId="{48E63184-9CA1-4D36-95A8-CCD92323294A}">
      <dgm:prSet/>
      <dgm:spPr/>
      <dgm:t>
        <a:bodyPr/>
        <a:lstStyle/>
        <a:p>
          <a:endParaRPr lang="en-US"/>
        </a:p>
      </dgm:t>
    </dgm:pt>
    <dgm:pt modelId="{7048919F-FCED-4F62-B2C1-6585872F8E15}" type="sibTrans" cxnId="{48E63184-9CA1-4D36-95A8-CCD92323294A}">
      <dgm:prSet/>
      <dgm:spPr/>
      <dgm:t>
        <a:bodyPr/>
        <a:lstStyle/>
        <a:p>
          <a:endParaRPr lang="en-US"/>
        </a:p>
      </dgm:t>
    </dgm:pt>
    <dgm:pt modelId="{3DE7130A-3DD4-486D-8C3C-F5B08B494336}">
      <dgm:prSet/>
      <dgm:spPr/>
      <dgm:t>
        <a:bodyPr/>
        <a:lstStyle/>
        <a:p>
          <a:r>
            <a:rPr lang="en-US" b="1"/>
            <a:t>• Supply chain coordination ensures timely delivery of ingredients worldwide (McDonald’s Corporation, 2024).</a:t>
          </a:r>
          <a:endParaRPr lang="en-US"/>
        </a:p>
      </dgm:t>
    </dgm:pt>
    <dgm:pt modelId="{3206107B-DC07-4570-A67A-1D54A86F7E8F}" type="parTrans" cxnId="{586E4484-AB09-4C4F-8E30-BB2F8D5C7ED3}">
      <dgm:prSet/>
      <dgm:spPr/>
      <dgm:t>
        <a:bodyPr/>
        <a:lstStyle/>
        <a:p>
          <a:endParaRPr lang="en-US"/>
        </a:p>
      </dgm:t>
    </dgm:pt>
    <dgm:pt modelId="{89E267D1-EFCE-43BD-B7F5-46052EBD78D8}" type="sibTrans" cxnId="{586E4484-AB09-4C4F-8E30-BB2F8D5C7ED3}">
      <dgm:prSet/>
      <dgm:spPr/>
      <dgm:t>
        <a:bodyPr/>
        <a:lstStyle/>
        <a:p>
          <a:endParaRPr lang="en-US"/>
        </a:p>
      </dgm:t>
    </dgm:pt>
    <dgm:pt modelId="{62554009-4402-4686-9D50-3AB891729780}" type="pres">
      <dgm:prSet presAssocID="{0355DCAF-E11C-4089-B39F-05775DDADF82}" presName="linear" presStyleCnt="0">
        <dgm:presLayoutVars>
          <dgm:animLvl val="lvl"/>
          <dgm:resizeHandles val="exact"/>
        </dgm:presLayoutVars>
      </dgm:prSet>
      <dgm:spPr/>
    </dgm:pt>
    <dgm:pt modelId="{D6C7B6CE-41C7-435A-B807-7AF8948E9AF8}" type="pres">
      <dgm:prSet presAssocID="{937B22C9-2B85-4843-A0EE-B89EF1FA71AB}" presName="parentText" presStyleLbl="node1" presStyleIdx="0" presStyleCnt="4">
        <dgm:presLayoutVars>
          <dgm:chMax val="0"/>
          <dgm:bulletEnabled val="1"/>
        </dgm:presLayoutVars>
      </dgm:prSet>
      <dgm:spPr/>
    </dgm:pt>
    <dgm:pt modelId="{C5AD63B0-A38D-4DCC-AF5E-DCC5BF7CADA1}" type="pres">
      <dgm:prSet presAssocID="{423B07AD-24B8-4796-A53F-E900F2163654}" presName="spacer" presStyleCnt="0"/>
      <dgm:spPr/>
    </dgm:pt>
    <dgm:pt modelId="{8FB7CDAD-2B1D-41BD-8506-0123DA29C928}" type="pres">
      <dgm:prSet presAssocID="{15590BFC-FF30-4369-B970-BFE851BC4E70}" presName="parentText" presStyleLbl="node1" presStyleIdx="1" presStyleCnt="4">
        <dgm:presLayoutVars>
          <dgm:chMax val="0"/>
          <dgm:bulletEnabled val="1"/>
        </dgm:presLayoutVars>
      </dgm:prSet>
      <dgm:spPr/>
    </dgm:pt>
    <dgm:pt modelId="{6FB25907-D69E-4B65-A566-7AC9B444A2CE}" type="pres">
      <dgm:prSet presAssocID="{4044A09E-4D23-484E-B4A7-2D66FDCC9865}" presName="spacer" presStyleCnt="0"/>
      <dgm:spPr/>
    </dgm:pt>
    <dgm:pt modelId="{F7A08D68-8EAF-4AC3-ACFF-F70BBFE1E529}" type="pres">
      <dgm:prSet presAssocID="{DD924D78-D602-481A-B5F9-17A5F0F89BF7}" presName="parentText" presStyleLbl="node1" presStyleIdx="2" presStyleCnt="4">
        <dgm:presLayoutVars>
          <dgm:chMax val="0"/>
          <dgm:bulletEnabled val="1"/>
        </dgm:presLayoutVars>
      </dgm:prSet>
      <dgm:spPr/>
    </dgm:pt>
    <dgm:pt modelId="{A501B7DF-1F23-4187-A44A-ADA7E39D56D0}" type="pres">
      <dgm:prSet presAssocID="{7048919F-FCED-4F62-B2C1-6585872F8E15}" presName="spacer" presStyleCnt="0"/>
      <dgm:spPr/>
    </dgm:pt>
    <dgm:pt modelId="{988FDCC3-FC6B-461B-B992-0061F9B9B981}" type="pres">
      <dgm:prSet presAssocID="{3DE7130A-3DD4-486D-8C3C-F5B08B494336}" presName="parentText" presStyleLbl="node1" presStyleIdx="3" presStyleCnt="4">
        <dgm:presLayoutVars>
          <dgm:chMax val="0"/>
          <dgm:bulletEnabled val="1"/>
        </dgm:presLayoutVars>
      </dgm:prSet>
      <dgm:spPr/>
    </dgm:pt>
  </dgm:ptLst>
  <dgm:cxnLst>
    <dgm:cxn modelId="{A6B7E620-04AC-4387-86E3-4EA3A911A6B4}" type="presOf" srcId="{DD924D78-D602-481A-B5F9-17A5F0F89BF7}" destId="{F7A08D68-8EAF-4AC3-ACFF-F70BBFE1E529}" srcOrd="0" destOrd="0" presId="urn:microsoft.com/office/officeart/2005/8/layout/vList2"/>
    <dgm:cxn modelId="{987BF04C-2AB3-4EA1-A36A-8E5529E2D654}" type="presOf" srcId="{937B22C9-2B85-4843-A0EE-B89EF1FA71AB}" destId="{D6C7B6CE-41C7-435A-B807-7AF8948E9AF8}" srcOrd="0" destOrd="0" presId="urn:microsoft.com/office/officeart/2005/8/layout/vList2"/>
    <dgm:cxn modelId="{EB447B52-F9B1-4255-8413-F5C7AEE4B459}" srcId="{0355DCAF-E11C-4089-B39F-05775DDADF82}" destId="{937B22C9-2B85-4843-A0EE-B89EF1FA71AB}" srcOrd="0" destOrd="0" parTransId="{77AFE5D9-53D2-4DC3-908B-FFEB82C7D497}" sibTransId="{423B07AD-24B8-4796-A53F-E900F2163654}"/>
    <dgm:cxn modelId="{CA8E4362-5450-41A6-8D79-3DAB51E47F23}" srcId="{0355DCAF-E11C-4089-B39F-05775DDADF82}" destId="{15590BFC-FF30-4369-B970-BFE851BC4E70}" srcOrd="1" destOrd="0" parTransId="{53D0E533-05D0-4BAA-803A-F300F8A011FD}" sibTransId="{4044A09E-4D23-484E-B4A7-2D66FDCC9865}"/>
    <dgm:cxn modelId="{C648FD78-0A88-43A5-BCE9-4B9BC585B694}" type="presOf" srcId="{0355DCAF-E11C-4089-B39F-05775DDADF82}" destId="{62554009-4402-4686-9D50-3AB891729780}" srcOrd="0" destOrd="0" presId="urn:microsoft.com/office/officeart/2005/8/layout/vList2"/>
    <dgm:cxn modelId="{48E63184-9CA1-4D36-95A8-CCD92323294A}" srcId="{0355DCAF-E11C-4089-B39F-05775DDADF82}" destId="{DD924D78-D602-481A-B5F9-17A5F0F89BF7}" srcOrd="2" destOrd="0" parTransId="{4506E28A-05FE-4F9E-A8C2-DC646FF1A4AD}" sibTransId="{7048919F-FCED-4F62-B2C1-6585872F8E15}"/>
    <dgm:cxn modelId="{586E4484-AB09-4C4F-8E30-BB2F8D5C7ED3}" srcId="{0355DCAF-E11C-4089-B39F-05775DDADF82}" destId="{3DE7130A-3DD4-486D-8C3C-F5B08B494336}" srcOrd="3" destOrd="0" parTransId="{3206107B-DC07-4570-A67A-1D54A86F7E8F}" sibTransId="{89E267D1-EFCE-43BD-B7F5-46052EBD78D8}"/>
    <dgm:cxn modelId="{1098BEEC-7108-4991-B869-C709568E23D6}" type="presOf" srcId="{3DE7130A-3DD4-486D-8C3C-F5B08B494336}" destId="{988FDCC3-FC6B-461B-B992-0061F9B9B981}" srcOrd="0" destOrd="0" presId="urn:microsoft.com/office/officeart/2005/8/layout/vList2"/>
    <dgm:cxn modelId="{FE7CDFED-35D9-4621-8334-D943BA84E55B}" type="presOf" srcId="{15590BFC-FF30-4369-B970-BFE851BC4E70}" destId="{8FB7CDAD-2B1D-41BD-8506-0123DA29C928}" srcOrd="0" destOrd="0" presId="urn:microsoft.com/office/officeart/2005/8/layout/vList2"/>
    <dgm:cxn modelId="{8103674E-E16F-457E-A079-A84B82083F5C}" type="presParOf" srcId="{62554009-4402-4686-9D50-3AB891729780}" destId="{D6C7B6CE-41C7-435A-B807-7AF8948E9AF8}" srcOrd="0" destOrd="0" presId="urn:microsoft.com/office/officeart/2005/8/layout/vList2"/>
    <dgm:cxn modelId="{3009C0E8-22B2-4291-B5D2-5F269F2DC6FD}" type="presParOf" srcId="{62554009-4402-4686-9D50-3AB891729780}" destId="{C5AD63B0-A38D-4DCC-AF5E-DCC5BF7CADA1}" srcOrd="1" destOrd="0" presId="urn:microsoft.com/office/officeart/2005/8/layout/vList2"/>
    <dgm:cxn modelId="{398448F8-4C08-434D-9544-68D6E2027936}" type="presParOf" srcId="{62554009-4402-4686-9D50-3AB891729780}" destId="{8FB7CDAD-2B1D-41BD-8506-0123DA29C928}" srcOrd="2" destOrd="0" presId="urn:microsoft.com/office/officeart/2005/8/layout/vList2"/>
    <dgm:cxn modelId="{78A899F8-6027-478C-9F93-6AF21D3B1DF2}" type="presParOf" srcId="{62554009-4402-4686-9D50-3AB891729780}" destId="{6FB25907-D69E-4B65-A566-7AC9B444A2CE}" srcOrd="3" destOrd="0" presId="urn:microsoft.com/office/officeart/2005/8/layout/vList2"/>
    <dgm:cxn modelId="{0259F822-AB5C-414B-A185-EBECBA3F5BDD}" type="presParOf" srcId="{62554009-4402-4686-9D50-3AB891729780}" destId="{F7A08D68-8EAF-4AC3-ACFF-F70BBFE1E529}" srcOrd="4" destOrd="0" presId="urn:microsoft.com/office/officeart/2005/8/layout/vList2"/>
    <dgm:cxn modelId="{3B37CEB0-C36B-411F-86E5-3DD37EC63EB8}" type="presParOf" srcId="{62554009-4402-4686-9D50-3AB891729780}" destId="{A501B7DF-1F23-4187-A44A-ADA7E39D56D0}" srcOrd="5" destOrd="0" presId="urn:microsoft.com/office/officeart/2005/8/layout/vList2"/>
    <dgm:cxn modelId="{2CFBF5F3-A160-4333-A6CA-494BF148F349}" type="presParOf" srcId="{62554009-4402-4686-9D50-3AB891729780}" destId="{988FDCC3-FC6B-461B-B992-0061F9B9B98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D6680-2392-4D63-A974-8EAA1B3CC14C}">
      <dsp:nvSpPr>
        <dsp:cNvPr id="0" name=""/>
        <dsp:cNvSpPr/>
      </dsp:nvSpPr>
      <dsp:spPr>
        <a:xfrm>
          <a:off x="0" y="689291"/>
          <a:ext cx="3485179" cy="407745"/>
        </a:xfrm>
        <a:prstGeom prst="round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Founded in 1940, USA</a:t>
          </a:r>
        </a:p>
      </dsp:txBody>
      <dsp:txXfrm>
        <a:off x="19904" y="709195"/>
        <a:ext cx="3445371" cy="367937"/>
      </dsp:txXfrm>
    </dsp:sp>
    <dsp:sp modelId="{29EC8C80-1060-4F2D-9F9E-CBB655737539}">
      <dsp:nvSpPr>
        <dsp:cNvPr id="0" name=""/>
        <dsp:cNvSpPr/>
      </dsp:nvSpPr>
      <dsp:spPr>
        <a:xfrm>
          <a:off x="0" y="1145997"/>
          <a:ext cx="3485179" cy="407745"/>
        </a:xfrm>
        <a:prstGeom prst="round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Operates in 100+ countries</a:t>
          </a:r>
        </a:p>
      </dsp:txBody>
      <dsp:txXfrm>
        <a:off x="19904" y="1165901"/>
        <a:ext cx="3445371" cy="367937"/>
      </dsp:txXfrm>
    </dsp:sp>
    <dsp:sp modelId="{D6191BA0-6DC6-4B5D-9586-A4C025B76E8F}">
      <dsp:nvSpPr>
        <dsp:cNvPr id="0" name=""/>
        <dsp:cNvSpPr/>
      </dsp:nvSpPr>
      <dsp:spPr>
        <a:xfrm>
          <a:off x="0" y="1602702"/>
          <a:ext cx="3485179" cy="407745"/>
        </a:xfrm>
        <a:prstGeom prst="round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Over 40,000 restaurants globally</a:t>
          </a:r>
        </a:p>
      </dsp:txBody>
      <dsp:txXfrm>
        <a:off x="19904" y="1622606"/>
        <a:ext cx="3445371" cy="367937"/>
      </dsp:txXfrm>
    </dsp:sp>
    <dsp:sp modelId="{B5FE9946-5179-476D-B16F-771E7484D9D5}">
      <dsp:nvSpPr>
        <dsp:cNvPr id="0" name=""/>
        <dsp:cNvSpPr/>
      </dsp:nvSpPr>
      <dsp:spPr>
        <a:xfrm>
          <a:off x="0" y="2059407"/>
          <a:ext cx="3485179" cy="407745"/>
        </a:xfrm>
        <a:prstGeom prst="round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Revenue exceeding $25 billion (2023)</a:t>
          </a:r>
        </a:p>
      </dsp:txBody>
      <dsp:txXfrm>
        <a:off x="19904" y="2079311"/>
        <a:ext cx="3445371" cy="367937"/>
      </dsp:txXfrm>
    </dsp:sp>
    <dsp:sp modelId="{6D7EF9ED-E0B0-4152-BB51-1A4B745F8EF9}">
      <dsp:nvSpPr>
        <dsp:cNvPr id="0" name=""/>
        <dsp:cNvSpPr/>
      </dsp:nvSpPr>
      <dsp:spPr>
        <a:xfrm>
          <a:off x="0" y="2516112"/>
          <a:ext cx="3485179" cy="407745"/>
        </a:xfrm>
        <a:prstGeom prst="round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(McDonald's, 2023)</a:t>
          </a:r>
        </a:p>
      </dsp:txBody>
      <dsp:txXfrm>
        <a:off x="19904" y="2536016"/>
        <a:ext cx="3445371" cy="3679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C7B6CE-41C7-435A-B807-7AF8948E9AF8}">
      <dsp:nvSpPr>
        <dsp:cNvPr id="0" name=""/>
        <dsp:cNvSpPr/>
      </dsp:nvSpPr>
      <dsp:spPr>
        <a:xfrm>
          <a:off x="0" y="50933"/>
          <a:ext cx="4441867" cy="887445"/>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Application to McDonald’s:</a:t>
          </a:r>
          <a:endParaRPr lang="en-US" sz="1600" kern="1200"/>
        </a:p>
      </dsp:txBody>
      <dsp:txXfrm>
        <a:off x="43321" y="94254"/>
        <a:ext cx="4355225" cy="800803"/>
      </dsp:txXfrm>
    </dsp:sp>
    <dsp:sp modelId="{8FB7CDAD-2B1D-41BD-8506-0123DA29C928}">
      <dsp:nvSpPr>
        <dsp:cNvPr id="0" name=""/>
        <dsp:cNvSpPr/>
      </dsp:nvSpPr>
      <dsp:spPr>
        <a:xfrm>
          <a:off x="0" y="984458"/>
          <a:ext cx="4441867" cy="887445"/>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 Coordination between marketing and operations during product launches (McDonald’s Corporation, 2024).</a:t>
          </a:r>
          <a:endParaRPr lang="en-US" sz="1600" kern="1200"/>
        </a:p>
      </dsp:txBody>
      <dsp:txXfrm>
        <a:off x="43321" y="1027779"/>
        <a:ext cx="4355225" cy="800803"/>
      </dsp:txXfrm>
    </dsp:sp>
    <dsp:sp modelId="{F7A08D68-8EAF-4AC3-ACFF-F70BBFE1E529}">
      <dsp:nvSpPr>
        <dsp:cNvPr id="0" name=""/>
        <dsp:cNvSpPr/>
      </dsp:nvSpPr>
      <dsp:spPr>
        <a:xfrm>
          <a:off x="0" y="1917983"/>
          <a:ext cx="4441867" cy="887445"/>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 Global headquarters aligning with franchisees to maintain brand consistency (McDonald’s Corporation, 2024).</a:t>
          </a:r>
          <a:endParaRPr lang="en-US" sz="1600" kern="1200"/>
        </a:p>
      </dsp:txBody>
      <dsp:txXfrm>
        <a:off x="43321" y="1961304"/>
        <a:ext cx="4355225" cy="800803"/>
      </dsp:txXfrm>
    </dsp:sp>
    <dsp:sp modelId="{988FDCC3-FC6B-461B-B992-0061F9B9B981}">
      <dsp:nvSpPr>
        <dsp:cNvPr id="0" name=""/>
        <dsp:cNvSpPr/>
      </dsp:nvSpPr>
      <dsp:spPr>
        <a:xfrm>
          <a:off x="0" y="2851508"/>
          <a:ext cx="4441867" cy="887445"/>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 Supply chain coordination ensures timely delivery of ingredients worldwide (McDonald’s Corporation, 2024).</a:t>
          </a:r>
          <a:endParaRPr lang="en-US" sz="1600" kern="1200"/>
        </a:p>
      </dsp:txBody>
      <dsp:txXfrm>
        <a:off x="43321" y="2894829"/>
        <a:ext cx="4355225" cy="80080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72932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presentation critically evaluates how managers at McDonald's apply Henry Fayol’s five management functions within a modern global business environment. We will explain managerial roles, responsibilities, and effectiveness, and assess how these functions contribute to achieving strategic </a:t>
            </a:r>
            <a:r>
              <a:rPr err="1"/>
              <a:t>organisational</a:t>
            </a:r>
            <a:r>
              <a:t> goals.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McDonald's is one of the world’s largest multinational fast-food corporations. According to McDonald's (2023), it operates more than 40,000 restaurants globally. Its success depends heavily on effective management systems, strong leadership, and global coordination.</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Henri Fayol proposed that managers perform five essential functions. Although developed in the early 20th century, scholars argue that these principles remain foundational to modern management theory (Robbins &amp; Coulter, 2018).</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chart illustrates McDonald's revenue trend. Despite global disruption in 2020, strategic planning and digital innovation allowed the company to recover strongly. This demonstrates effective application of planning and controlling functions.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Planning involves defining long-term goals and competitive strategies. McDonald's managers conduct environmental analysis, invest in technology such as self-service kiosks, and develop sustainability commitments. According to Daft (2020), effective planning reduces uncertainty and enhances organisational performance.</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Organising ensures tasks and resources are structured effectively. McDonald's operates through a hierarchical system combined with franchising. Managers assign roles clearly, ensuring operational efficiency and accountability.</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1371600" y="1143000"/>
            <a:ext cx="4114800" cy="3086100"/>
          </a:xfrm>
        </p:spPr>
      </p:sp>
      <p:sp>
        <p:nvSpPr>
          <p:cNvPr id="3" name="Notes Placeholder 2"/>
          <p:cNvSpPr>
            <a:spLocks noGrp="1"/>
          </p:cNvSpPr>
          <p:nvPr>
            <p:ph type="body" sz="quarter" idx="3"/>
          </p:nvPr>
        </p:nvSpPr>
        <p:spPr/>
        <p:txBody>
          <a:bodyPr/>
          <a:lstStyle/>
          <a:p>
            <a:r>
              <a:t>Coordinating ensures all departments and geographical units work towards common objectives. McDonald's aligns global branding with local adaptation, ensuring both standardisation and flexibility.</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Controlling ensures performance meets strategic targets. Managers monitor KPIs, conduct audits, and evaluate customer feedback. Corrective actions are taken when performance deviates from objectives.</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While Fayol’s theory provides structure, critics argue it may oversimplify modern dynamic environments. However, its principles remain highly relevant when adapted to contemporary challenges such as digital transformation.</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460E47-1BA2-6D23-2423-216EE3F308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767761-5C2E-C455-C18F-721EFEF46891}"/>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C1682F69-E5A2-04B4-2C3B-9B62B198BE71}"/>
              </a:ext>
            </a:extLst>
          </p:cNvPr>
          <p:cNvSpPr>
            <a:spLocks noGrp="1"/>
          </p:cNvSpPr>
          <p:nvPr>
            <p:ph type="body" sz="quarter" idx="3"/>
          </p:nvPr>
        </p:nvSpPr>
        <p:spPr/>
        <p:txBody>
          <a:bodyPr/>
          <a:lstStyle/>
          <a:p>
            <a:r>
              <a:t>While Fayol’s theory provides structure, critics argue it may oversimplify modern dynamic environments. However, its principles remain highly relevant when adapted to contemporary challenges such as digital transformation.</a:t>
            </a:r>
          </a:p>
        </p:txBody>
      </p:sp>
      <p:sp>
        <p:nvSpPr>
          <p:cNvPr id="4" name="Slide Number Placeholder 3">
            <a:extLst>
              <a:ext uri="{FF2B5EF4-FFF2-40B4-BE49-F238E27FC236}">
                <a16:creationId xmlns:a16="http://schemas.microsoft.com/office/drawing/2014/main" id="{20B079B0-95C7-2B5E-C9DE-4CFE8A0A2751}"/>
              </a:ext>
            </a:extLst>
          </p:cNvPr>
          <p:cNvSpPr>
            <a:spLocks noGrp="1"/>
          </p:cNvSpPr>
          <p:nvPr>
            <p:ph type="sldNum" sz="quarter" idx="5"/>
          </p:nvPr>
        </p:nvSpPr>
        <p:spPr/>
      </p:sp>
    </p:spTree>
    <p:extLst>
      <p:ext uri="{BB962C8B-B14F-4D97-AF65-F5344CB8AC3E}">
        <p14:creationId xmlns:p14="http://schemas.microsoft.com/office/powerpoint/2010/main" val="29061730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academic sources support the theoretical framework and analysis used throughout the presentation.</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2/22/26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2/22/26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2/22/26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2/22/26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fhlogo.blogspot.com/2011/08/mcdonalds.html"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www.foodista.com/blog/2012/02/25/infographic-shows-regional-mcdonalds-menu-items"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hyperlink" Target="https://weeblytutorials.com/web-analytic-tools/"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corporate.mcdonalds.com/"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97375" y="489508"/>
            <a:ext cx="4316172" cy="1667569"/>
          </a:xfrm>
        </p:spPr>
        <p:txBody>
          <a:bodyPr anchor="b">
            <a:normAutofit/>
          </a:bodyPr>
          <a:lstStyle/>
          <a:p>
            <a:pPr>
              <a:lnSpc>
                <a:spcPct val="90000"/>
              </a:lnSpc>
            </a:pPr>
            <a:br>
              <a:rPr lang="en-US" sz="2200" b="1">
                <a:latin typeface="Arial Nova"/>
              </a:rPr>
            </a:br>
            <a:r>
              <a:rPr lang="en-US" sz="2200" b="1">
                <a:latin typeface="Arial Nova"/>
              </a:rPr>
              <a:t>Management Functions at McDonald's</a:t>
            </a:r>
          </a:p>
          <a:p>
            <a:pPr>
              <a:lnSpc>
                <a:spcPct val="90000"/>
              </a:lnSpc>
            </a:pPr>
            <a:r>
              <a:rPr lang="en-US" sz="2200" b="1">
                <a:latin typeface="Arial Nova"/>
              </a:rPr>
              <a:t>Applying Henry Fayol’s Theory</a:t>
            </a:r>
            <a:r>
              <a:rPr lang="en-US" sz="2200"/>
              <a:t> </a:t>
            </a:r>
            <a:endParaRPr lang="en-US" sz="2200">
              <a:ea typeface="Calibri"/>
              <a:cs typeface="Calibri"/>
            </a:endParaRPr>
          </a:p>
        </p:txBody>
      </p:sp>
      <p:pic>
        <p:nvPicPr>
          <p:cNvPr id="38" name="Picture 37" descr="A red and yellow logo&#10;&#10;AI-generated content may be incorrect.">
            <a:extLst>
              <a:ext uri="{FF2B5EF4-FFF2-40B4-BE49-F238E27FC236}">
                <a16:creationId xmlns:a16="http://schemas.microsoft.com/office/drawing/2014/main" id="{96FC822C-36F7-A44A-2F90-A8454928A1D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01097" y="2112079"/>
            <a:ext cx="2907124" cy="2202146"/>
          </a:xfrm>
          <a:prstGeom prst="rect">
            <a:avLst/>
          </a:prstGeom>
        </p:spPr>
      </p:pic>
      <p:sp>
        <p:nvSpPr>
          <p:cNvPr id="7" name="Content Placeholder 6">
            <a:extLst>
              <a:ext uri="{FF2B5EF4-FFF2-40B4-BE49-F238E27FC236}">
                <a16:creationId xmlns:a16="http://schemas.microsoft.com/office/drawing/2014/main" id="{1012001B-54D4-EC4F-B064-213E5F300243}"/>
              </a:ext>
            </a:extLst>
          </p:cNvPr>
          <p:cNvSpPr>
            <a:spLocks noGrp="1"/>
          </p:cNvSpPr>
          <p:nvPr>
            <p:ph idx="1"/>
          </p:nvPr>
        </p:nvSpPr>
        <p:spPr>
          <a:xfrm>
            <a:off x="4197376" y="2405894"/>
            <a:ext cx="4316172" cy="3197464"/>
          </a:xfrm>
        </p:spPr>
        <p:txBody>
          <a:bodyPr vert="horz" lIns="91440" tIns="45720" rIns="91440" bIns="45720" rtlCol="0" anchor="t">
            <a:normAutofit/>
          </a:bodyPr>
          <a:lstStyle/>
          <a:p>
            <a:pPr marL="0" indent="0">
              <a:buNone/>
            </a:pPr>
            <a:r>
              <a:rPr lang="en-US" sz="1700" b="1">
                <a:latin typeface="Arial Nova"/>
                <a:ea typeface="Calibri"/>
                <a:cs typeface="Calibri"/>
              </a:rPr>
              <a:t>Module code and name: Introduction to Leadership and Management LCBB4015</a:t>
            </a:r>
          </a:p>
          <a:p>
            <a:pPr marL="0" indent="0">
              <a:buNone/>
            </a:pPr>
            <a:r>
              <a:rPr lang="en-US" sz="1700" b="1">
                <a:latin typeface="Arial Nova"/>
                <a:ea typeface="Calibri"/>
                <a:cs typeface="Calibri"/>
              </a:rPr>
              <a:t>Group Members:</a:t>
            </a:r>
          </a:p>
          <a:p>
            <a:pPr marL="0" indent="0">
              <a:buNone/>
            </a:pPr>
            <a:r>
              <a:rPr lang="en-US" sz="1700" b="1">
                <a:latin typeface="Arial Nova"/>
                <a:ea typeface="Calibri"/>
                <a:cs typeface="Calibri"/>
              </a:rPr>
              <a:t>1.Cristina Madalina Panaite - 2413348</a:t>
            </a:r>
          </a:p>
          <a:p>
            <a:pPr marL="0" indent="0">
              <a:buNone/>
            </a:pPr>
            <a:r>
              <a:rPr lang="en-US" sz="1700" b="1">
                <a:latin typeface="Arial Nova"/>
                <a:ea typeface="Calibri"/>
                <a:cs typeface="Calibri"/>
              </a:rPr>
              <a:t>2.Huda Ibrahim - 2329476</a:t>
            </a:r>
          </a:p>
          <a:p>
            <a:pPr marL="0" indent="0">
              <a:buNone/>
            </a:pPr>
            <a:r>
              <a:rPr lang="en-US" sz="1700" b="1">
                <a:latin typeface="Arial Nova"/>
                <a:ea typeface="Calibri"/>
                <a:cs typeface="Calibri"/>
              </a:rPr>
              <a:t>3.Jaskirat Singh - 2509298</a:t>
            </a:r>
          </a:p>
          <a:p>
            <a:pPr marL="0" indent="0">
              <a:buNone/>
            </a:pPr>
            <a:r>
              <a:rPr lang="en-US" sz="1700" b="1">
                <a:latin typeface="Arial Nova"/>
                <a:ea typeface="Calibri"/>
                <a:cs typeface="Calibri"/>
              </a:rPr>
              <a:t>4.Alex Eros - 2008584</a:t>
            </a:r>
          </a:p>
          <a:p>
            <a:pPr marL="0" indent="0">
              <a:buNone/>
            </a:pPr>
            <a:r>
              <a:rPr lang="en-US" sz="1700" b="1">
                <a:latin typeface="Arial Nova"/>
                <a:ea typeface="Calibri"/>
                <a:cs typeface="Calibri"/>
              </a:rPr>
              <a:t>Lecturer Name: Dr. Koushik Das Sarma</a:t>
            </a:r>
          </a:p>
        </p:txBody>
      </p:sp>
      <p:sp>
        <p:nvSpPr>
          <p:cNvPr id="63" name="Rectangle 62">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2102A-7A5B-E415-6028-BB653B19D710}"/>
              </a:ext>
            </a:extLst>
          </p:cNvPr>
          <p:cNvSpPr>
            <a:spLocks noGrp="1"/>
          </p:cNvSpPr>
          <p:nvPr>
            <p:ph type="title"/>
          </p:nvPr>
        </p:nvSpPr>
        <p:spPr>
          <a:xfrm>
            <a:off x="852297" y="502020"/>
            <a:ext cx="3992787" cy="1642970"/>
          </a:xfrm>
        </p:spPr>
        <p:txBody>
          <a:bodyPr anchor="b">
            <a:normAutofit/>
          </a:bodyPr>
          <a:lstStyle/>
          <a:p>
            <a:r>
              <a:rPr lang="en-US" sz="3500" b="1">
                <a:latin typeface="Arial Nova"/>
                <a:ea typeface="Calibri"/>
                <a:cs typeface="Calibri"/>
              </a:rPr>
              <a:t>TABLE OF CONTENT</a:t>
            </a:r>
            <a:endParaRPr lang="en-US" sz="3500" b="1">
              <a:latin typeface="Arial Nova"/>
            </a:endParaRPr>
          </a:p>
        </p:txBody>
      </p:sp>
      <p:sp>
        <p:nvSpPr>
          <p:cNvPr id="3" name="Content Placeholder 2">
            <a:extLst>
              <a:ext uri="{FF2B5EF4-FFF2-40B4-BE49-F238E27FC236}">
                <a16:creationId xmlns:a16="http://schemas.microsoft.com/office/drawing/2014/main" id="{354600ED-11DD-11D4-71E9-D622E44B0C6D}"/>
              </a:ext>
            </a:extLst>
          </p:cNvPr>
          <p:cNvSpPr>
            <a:spLocks noGrp="1"/>
          </p:cNvSpPr>
          <p:nvPr>
            <p:ph idx="1"/>
          </p:nvPr>
        </p:nvSpPr>
        <p:spPr>
          <a:xfrm>
            <a:off x="858692" y="2405894"/>
            <a:ext cx="3986392" cy="3535083"/>
          </a:xfrm>
        </p:spPr>
        <p:txBody>
          <a:bodyPr vert="horz" lIns="91440" tIns="45720" rIns="91440" bIns="45720" rtlCol="0" anchor="t">
            <a:normAutofit/>
          </a:bodyPr>
          <a:lstStyle/>
          <a:p>
            <a:pPr>
              <a:lnSpc>
                <a:spcPct val="90000"/>
              </a:lnSpc>
            </a:pPr>
            <a:r>
              <a:rPr lang="en-US" sz="1300">
                <a:latin typeface="Arial Nova"/>
                <a:ea typeface="Calibri"/>
                <a:cs typeface="Calibri"/>
              </a:rPr>
              <a:t>Introduction to McDonald's</a:t>
            </a:r>
            <a:endParaRPr lang="en-US" sz="1300">
              <a:ea typeface="Calibri"/>
              <a:cs typeface="Calibri"/>
            </a:endParaRPr>
          </a:p>
          <a:p>
            <a:pPr>
              <a:lnSpc>
                <a:spcPct val="90000"/>
              </a:lnSpc>
            </a:pPr>
            <a:r>
              <a:rPr lang="en-US" sz="1300">
                <a:latin typeface="Arial Nova"/>
                <a:ea typeface="Calibri"/>
                <a:cs typeface="Calibri"/>
              </a:rPr>
              <a:t>Challenges faced by McDonalds</a:t>
            </a:r>
          </a:p>
          <a:p>
            <a:pPr>
              <a:lnSpc>
                <a:spcPct val="90000"/>
              </a:lnSpc>
            </a:pPr>
            <a:r>
              <a:rPr lang="en-US" sz="1300">
                <a:latin typeface="Arial Nova"/>
                <a:ea typeface="Calibri"/>
                <a:cs typeface="Calibri"/>
              </a:rPr>
              <a:t>Henry Fayol's Five Functions of Management</a:t>
            </a:r>
          </a:p>
          <a:p>
            <a:pPr>
              <a:lnSpc>
                <a:spcPct val="90000"/>
              </a:lnSpc>
            </a:pPr>
            <a:r>
              <a:rPr lang="en-US" sz="1300">
                <a:latin typeface="Arial Nova"/>
                <a:ea typeface="Calibri"/>
                <a:cs typeface="Calibri"/>
              </a:rPr>
              <a:t>Financial Performance and Strategic Stability</a:t>
            </a:r>
          </a:p>
          <a:p>
            <a:pPr>
              <a:lnSpc>
                <a:spcPct val="90000"/>
              </a:lnSpc>
            </a:pPr>
            <a:r>
              <a:rPr lang="en-US" sz="1300">
                <a:latin typeface="Arial Nova"/>
                <a:ea typeface="Calibri"/>
                <a:cs typeface="Calibri"/>
              </a:rPr>
              <a:t>Planning at McDonald's</a:t>
            </a:r>
          </a:p>
          <a:p>
            <a:pPr>
              <a:lnSpc>
                <a:spcPct val="90000"/>
              </a:lnSpc>
            </a:pPr>
            <a:r>
              <a:rPr lang="en-US" sz="1300">
                <a:latin typeface="Arial Nova"/>
                <a:ea typeface="Calibri"/>
                <a:cs typeface="Calibri"/>
              </a:rPr>
              <a:t>Organising at McDonald's</a:t>
            </a:r>
          </a:p>
          <a:p>
            <a:pPr>
              <a:lnSpc>
                <a:spcPct val="90000"/>
              </a:lnSpc>
            </a:pPr>
            <a:r>
              <a:rPr lang="en-US" sz="1300">
                <a:latin typeface="Arial Nova"/>
                <a:ea typeface="Calibri"/>
                <a:cs typeface="Calibri"/>
              </a:rPr>
              <a:t>Comanding at McDonald's</a:t>
            </a:r>
          </a:p>
          <a:p>
            <a:pPr>
              <a:lnSpc>
                <a:spcPct val="90000"/>
              </a:lnSpc>
            </a:pPr>
            <a:r>
              <a:rPr lang="en-US" sz="1300">
                <a:latin typeface="Arial Nova"/>
                <a:ea typeface="Calibri"/>
                <a:cs typeface="Calibri"/>
              </a:rPr>
              <a:t>Coordinating Global Operation</a:t>
            </a:r>
          </a:p>
          <a:p>
            <a:pPr>
              <a:lnSpc>
                <a:spcPct val="90000"/>
              </a:lnSpc>
            </a:pPr>
            <a:r>
              <a:rPr lang="en-US" sz="1300">
                <a:latin typeface="Arial Nova"/>
                <a:ea typeface="Calibri"/>
                <a:cs typeface="Calibri"/>
              </a:rPr>
              <a:t>Controlling and Monitoring Performance</a:t>
            </a:r>
          </a:p>
          <a:p>
            <a:pPr>
              <a:lnSpc>
                <a:spcPct val="90000"/>
              </a:lnSpc>
            </a:pPr>
            <a:r>
              <a:rPr lang="en-US" sz="1300">
                <a:latin typeface="Arial Nova"/>
                <a:ea typeface="Calibri"/>
                <a:cs typeface="Calibri"/>
              </a:rPr>
              <a:t>Combined Impact on Organisational Success</a:t>
            </a:r>
          </a:p>
          <a:p>
            <a:pPr>
              <a:lnSpc>
                <a:spcPct val="90000"/>
              </a:lnSpc>
            </a:pPr>
            <a:r>
              <a:rPr lang="en-US" sz="1300">
                <a:latin typeface="Arial Nova"/>
                <a:ea typeface="Calibri"/>
                <a:cs typeface="Calibri"/>
              </a:rPr>
              <a:t>Critical Evaluation of Fayol’s Theory</a:t>
            </a:r>
          </a:p>
          <a:p>
            <a:pPr>
              <a:lnSpc>
                <a:spcPct val="90000"/>
              </a:lnSpc>
            </a:pPr>
            <a:r>
              <a:rPr lang="en-US" sz="1300">
                <a:latin typeface="Arial Nova"/>
                <a:ea typeface="Calibri"/>
                <a:cs typeface="Calibri"/>
              </a:rPr>
              <a:t>Essential Managerial Skills in Today’s Environment</a:t>
            </a:r>
          </a:p>
          <a:p>
            <a:pPr>
              <a:lnSpc>
                <a:spcPct val="90000"/>
              </a:lnSpc>
            </a:pPr>
            <a:r>
              <a:rPr lang="en-US" sz="1300">
                <a:latin typeface="Arial Nova"/>
                <a:ea typeface="Calibri"/>
                <a:cs typeface="Calibri"/>
              </a:rPr>
              <a:t>Conclusion</a:t>
            </a:r>
          </a:p>
          <a:p>
            <a:pPr>
              <a:lnSpc>
                <a:spcPct val="90000"/>
              </a:lnSpc>
            </a:pPr>
            <a:r>
              <a:rPr lang="en-US" sz="1300">
                <a:latin typeface="Arial Nova"/>
                <a:ea typeface="Calibri"/>
                <a:cs typeface="Calibri"/>
              </a:rPr>
              <a:t>References</a:t>
            </a:r>
          </a:p>
          <a:p>
            <a:pPr>
              <a:lnSpc>
                <a:spcPct val="90000"/>
              </a:lnSpc>
            </a:pPr>
            <a:endParaRPr lang="en-US" sz="1300">
              <a:ea typeface="Calibri"/>
              <a:cs typeface="Calibri"/>
            </a:endParaRP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9FCDFDC-51EB-74DA-3E1D-C011D05970B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83972" y="909081"/>
            <a:ext cx="2573903" cy="5071731"/>
          </a:xfrm>
          <a:prstGeom prst="rect">
            <a:avLst/>
          </a:prstGeom>
        </p:spPr>
      </p:pic>
    </p:spTree>
    <p:extLst>
      <p:ext uri="{BB962C8B-B14F-4D97-AF65-F5344CB8AC3E}">
        <p14:creationId xmlns:p14="http://schemas.microsoft.com/office/powerpoint/2010/main" val="3019132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US" sz="3500" b="1">
                <a:latin typeface="Arial Nova"/>
              </a:rPr>
              <a:t>Introduction to McDonald's</a:t>
            </a:r>
            <a:endParaRPr lang="en-US" sz="3500">
              <a:latin typeface="Arial Nova"/>
            </a:endParaRPr>
          </a:p>
        </p:txBody>
      </p:sp>
      <p:pic>
        <p:nvPicPr>
          <p:cNvPr id="6" name="Picture 5">
            <a:extLst>
              <a:ext uri="{FF2B5EF4-FFF2-40B4-BE49-F238E27FC236}">
                <a16:creationId xmlns:a16="http://schemas.microsoft.com/office/drawing/2014/main" id="{F69D2882-7514-B84A-90AE-BC898734D1FA}"/>
              </a:ext>
            </a:extLst>
          </p:cNvPr>
          <p:cNvPicPr>
            <a:picLocks noChangeAspect="1"/>
          </p:cNvPicPr>
          <p:nvPr/>
        </p:nvPicPr>
        <p:blipFill>
          <a:blip r:embed="rId3"/>
          <a:srcRect l="2242" r="53207" b="-2"/>
          <a:stretch>
            <a:fillRect/>
          </a:stretch>
        </p:blipFill>
        <p:spPr>
          <a:xfrm>
            <a:off x="4572000" y="1"/>
            <a:ext cx="4577118" cy="6858000"/>
          </a:xfrm>
          <a:prstGeom prst="rect">
            <a:avLst/>
          </a:prstGeom>
        </p:spPr>
      </p:pic>
      <p:graphicFrame>
        <p:nvGraphicFramePr>
          <p:cNvPr id="5" name="Content Placeholder 2">
            <a:extLst>
              <a:ext uri="{FF2B5EF4-FFF2-40B4-BE49-F238E27FC236}">
                <a16:creationId xmlns:a16="http://schemas.microsoft.com/office/drawing/2014/main" id="{A9F25741-276D-C3C5-1B43-E71102373053}"/>
              </a:ext>
            </a:extLst>
          </p:cNvPr>
          <p:cNvGraphicFramePr>
            <a:graphicFrameLocks noGrp="1"/>
          </p:cNvGraphicFramePr>
          <p:nvPr>
            <p:ph idx="1"/>
            <p:extLst>
              <p:ext uri="{D42A27DB-BD31-4B8C-83A1-F6EECF244321}">
                <p14:modId xmlns:p14="http://schemas.microsoft.com/office/powerpoint/2010/main" val="3100489309"/>
              </p:ext>
            </p:extLst>
          </p:nvPr>
        </p:nvGraphicFramePr>
        <p:xfrm>
          <a:off x="571351" y="2743200"/>
          <a:ext cx="3485179" cy="36131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824632"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F6F14CD-023A-BC35-8502-25D8B5586C19}"/>
              </a:ext>
            </a:extLst>
          </p:cNvPr>
          <p:cNvSpPr>
            <a:spLocks noGrp="1"/>
          </p:cNvSpPr>
          <p:nvPr>
            <p:ph type="title"/>
          </p:nvPr>
        </p:nvSpPr>
        <p:spPr>
          <a:xfrm>
            <a:off x="852775" y="609597"/>
            <a:ext cx="7044316" cy="1330841"/>
          </a:xfrm>
        </p:spPr>
        <p:txBody>
          <a:bodyPr>
            <a:normAutofit/>
          </a:bodyPr>
          <a:lstStyle/>
          <a:p>
            <a:pPr>
              <a:lnSpc>
                <a:spcPct val="90000"/>
              </a:lnSpc>
            </a:pPr>
            <a:r>
              <a:rPr lang="en-US" b="1">
                <a:latin typeface="Arial Nova"/>
                <a:ea typeface="Calibri"/>
                <a:cs typeface="Calibri"/>
              </a:rPr>
              <a:t>Challenges faced by McDonalds</a:t>
            </a:r>
          </a:p>
        </p:txBody>
      </p:sp>
      <p:sp>
        <p:nvSpPr>
          <p:cNvPr id="3" name="Content Placeholder 2">
            <a:extLst>
              <a:ext uri="{FF2B5EF4-FFF2-40B4-BE49-F238E27FC236}">
                <a16:creationId xmlns:a16="http://schemas.microsoft.com/office/drawing/2014/main" id="{9DEDD9AC-3D2B-FB11-7854-ABD367912756}"/>
              </a:ext>
            </a:extLst>
          </p:cNvPr>
          <p:cNvSpPr>
            <a:spLocks noGrp="1"/>
          </p:cNvSpPr>
          <p:nvPr>
            <p:ph idx="1"/>
          </p:nvPr>
        </p:nvSpPr>
        <p:spPr>
          <a:xfrm>
            <a:off x="852775" y="2198362"/>
            <a:ext cx="3719225" cy="3917773"/>
          </a:xfrm>
        </p:spPr>
        <p:txBody>
          <a:bodyPr vert="horz" lIns="91440" tIns="45720" rIns="91440" bIns="45720" rtlCol="0">
            <a:normAutofit/>
          </a:bodyPr>
          <a:lstStyle/>
          <a:p>
            <a:pPr>
              <a:lnSpc>
                <a:spcPct val="90000"/>
              </a:lnSpc>
              <a:spcBef>
                <a:spcPts val="1400"/>
              </a:spcBef>
            </a:pPr>
            <a:r>
              <a:rPr lang="en-US" sz="1200" b="1">
                <a:latin typeface="Arial Nova"/>
                <a:ea typeface="+mn-lt"/>
                <a:cs typeface="+mn-lt"/>
              </a:rPr>
              <a:t>High Employee Turnover</a:t>
            </a:r>
            <a:r>
              <a:rPr lang="en-US" sz="1200">
                <a:latin typeface="Arial Nova"/>
                <a:ea typeface="+mn-lt"/>
                <a:cs typeface="+mn-lt"/>
              </a:rPr>
              <a:t> – Frequent staff changes require constant hiring and training.</a:t>
            </a:r>
            <a:endParaRPr lang="en-US" sz="1200">
              <a:latin typeface="Arial Nova"/>
              <a:ea typeface="Calibri"/>
              <a:cs typeface="Calibri"/>
            </a:endParaRPr>
          </a:p>
          <a:p>
            <a:pPr>
              <a:lnSpc>
                <a:spcPct val="90000"/>
              </a:lnSpc>
              <a:spcBef>
                <a:spcPts val="1400"/>
              </a:spcBef>
            </a:pPr>
            <a:r>
              <a:rPr lang="en-US" sz="1200" b="1">
                <a:latin typeface="Arial Nova"/>
                <a:ea typeface="+mn-lt"/>
                <a:cs typeface="+mn-lt"/>
              </a:rPr>
              <a:t>Customer Service Pressure</a:t>
            </a:r>
            <a:r>
              <a:rPr lang="en-US" sz="1200">
                <a:latin typeface="Arial Nova"/>
                <a:ea typeface="+mn-lt"/>
                <a:cs typeface="+mn-lt"/>
              </a:rPr>
              <a:t> – Fast service expectations during peak hours can lead to stress and mistakes.</a:t>
            </a:r>
            <a:endParaRPr lang="en-US" sz="1200">
              <a:latin typeface="Arial Nova"/>
            </a:endParaRPr>
          </a:p>
          <a:p>
            <a:pPr>
              <a:lnSpc>
                <a:spcPct val="90000"/>
              </a:lnSpc>
              <a:spcBef>
                <a:spcPts val="1400"/>
              </a:spcBef>
            </a:pPr>
            <a:r>
              <a:rPr lang="en-US" sz="1200" b="1">
                <a:latin typeface="Arial Nova"/>
                <a:ea typeface="+mn-lt"/>
                <a:cs typeface="+mn-lt"/>
              </a:rPr>
              <a:t>Health &amp; Nutrition Criticism</a:t>
            </a:r>
            <a:r>
              <a:rPr lang="en-US" sz="1200">
                <a:latin typeface="Arial Nova"/>
                <a:ea typeface="+mn-lt"/>
                <a:cs typeface="+mn-lt"/>
              </a:rPr>
              <a:t> – Ongoing public concerns about unhealthy food options.</a:t>
            </a:r>
            <a:endParaRPr lang="en-US" sz="1200">
              <a:latin typeface="Arial Nova"/>
            </a:endParaRPr>
          </a:p>
          <a:p>
            <a:pPr>
              <a:lnSpc>
                <a:spcPct val="90000"/>
              </a:lnSpc>
              <a:spcBef>
                <a:spcPts val="1400"/>
              </a:spcBef>
            </a:pPr>
            <a:r>
              <a:rPr lang="en-US" sz="1200" b="1">
                <a:latin typeface="Arial Nova"/>
                <a:ea typeface="+mn-lt"/>
                <a:cs typeface="+mn-lt"/>
              </a:rPr>
              <a:t>Strong Competition</a:t>
            </a:r>
            <a:r>
              <a:rPr lang="en-US" sz="1200">
                <a:latin typeface="Arial Nova"/>
                <a:ea typeface="+mn-lt"/>
                <a:cs typeface="+mn-lt"/>
              </a:rPr>
              <a:t> – Competing with other fast-food chains and delivery services.</a:t>
            </a:r>
            <a:endParaRPr lang="en-US" sz="1200">
              <a:latin typeface="Arial Nova"/>
            </a:endParaRPr>
          </a:p>
          <a:p>
            <a:pPr>
              <a:lnSpc>
                <a:spcPct val="90000"/>
              </a:lnSpc>
              <a:spcBef>
                <a:spcPts val="1400"/>
              </a:spcBef>
            </a:pPr>
            <a:r>
              <a:rPr lang="en-US" sz="1200" b="1">
                <a:latin typeface="Arial Nova"/>
                <a:ea typeface="+mn-lt"/>
                <a:cs typeface="+mn-lt"/>
              </a:rPr>
              <a:t>Maintaining Food Quality &amp; Consistency</a:t>
            </a:r>
            <a:r>
              <a:rPr lang="en-US" sz="1200">
                <a:latin typeface="Arial Nova"/>
                <a:ea typeface="+mn-lt"/>
                <a:cs typeface="+mn-lt"/>
              </a:rPr>
              <a:t> – Ensuring the same standards across all locations.</a:t>
            </a:r>
            <a:endParaRPr lang="en-US" sz="1200">
              <a:latin typeface="Arial Nova"/>
            </a:endParaRPr>
          </a:p>
          <a:p>
            <a:pPr>
              <a:lnSpc>
                <a:spcPct val="90000"/>
              </a:lnSpc>
              <a:spcBef>
                <a:spcPts val="1400"/>
              </a:spcBef>
            </a:pPr>
            <a:r>
              <a:rPr lang="en-US" sz="1200" b="1">
                <a:latin typeface="Arial Nova"/>
                <a:ea typeface="+mn-lt"/>
                <a:cs typeface="+mn-lt"/>
              </a:rPr>
              <a:t>Workplace Pressure</a:t>
            </a:r>
            <a:r>
              <a:rPr lang="en-US" sz="1200">
                <a:latin typeface="Arial Nova"/>
                <a:ea typeface="+mn-lt"/>
                <a:cs typeface="+mn-lt"/>
              </a:rPr>
              <a:t> – Managing busy shifts, time targets, and customer complaints.</a:t>
            </a:r>
            <a:endParaRPr lang="en-US" sz="1200">
              <a:latin typeface="Arial Nova"/>
            </a:endParaRPr>
          </a:p>
          <a:p>
            <a:pPr>
              <a:lnSpc>
                <a:spcPct val="90000"/>
              </a:lnSpc>
              <a:spcBef>
                <a:spcPts val="1400"/>
              </a:spcBef>
            </a:pPr>
            <a:r>
              <a:rPr lang="en-US" sz="1200" b="1">
                <a:latin typeface="Arial Nova"/>
                <a:ea typeface="+mn-lt"/>
                <a:cs typeface="+mn-lt"/>
              </a:rPr>
              <a:t>Rising Costs</a:t>
            </a:r>
            <a:r>
              <a:rPr lang="en-US" sz="1200">
                <a:latin typeface="Arial Nova"/>
                <a:ea typeface="+mn-lt"/>
                <a:cs typeface="+mn-lt"/>
              </a:rPr>
              <a:t> – Increased prices of ingredients, labour, and utilities.</a:t>
            </a:r>
            <a:endParaRPr lang="en-US" sz="1200">
              <a:latin typeface="Arial Nova"/>
            </a:endParaRPr>
          </a:p>
          <a:p>
            <a:pPr>
              <a:lnSpc>
                <a:spcPct val="90000"/>
              </a:lnSpc>
            </a:pPr>
            <a:endParaRPr lang="en-US" sz="1200">
              <a:ea typeface="Calibri"/>
              <a:cs typeface="Calibri"/>
            </a:endParaRPr>
          </a:p>
        </p:txBody>
      </p:sp>
      <p:pic>
        <p:nvPicPr>
          <p:cNvPr id="4" name="Picture 3" descr="A person walking over a blue arrow&#10;&#10;AI-generated content may be incorrect.">
            <a:extLst>
              <a:ext uri="{FF2B5EF4-FFF2-40B4-BE49-F238E27FC236}">
                <a16:creationId xmlns:a16="http://schemas.microsoft.com/office/drawing/2014/main" id="{B0EC15EB-2A2F-DB72-D936-A3044BCCD9B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039525" y="2689169"/>
            <a:ext cx="3591379" cy="2747404"/>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6209414"/>
            <a:ext cx="5107781"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37008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2857500" cy="3505200"/>
          </a:xfrm>
        </p:spPr>
        <p:txBody>
          <a:bodyPr anchor="t">
            <a:normAutofit/>
          </a:bodyPr>
          <a:lstStyle/>
          <a:p>
            <a:r>
              <a:rPr lang="en-US" sz="3200" b="1">
                <a:latin typeface="Arial Nova"/>
              </a:rPr>
              <a:t>Henry Fayol’s Five Functions of Management</a:t>
            </a:r>
          </a:p>
        </p:txBody>
      </p:sp>
      <p:sp>
        <p:nvSpPr>
          <p:cNvPr id="3" name="Content Placeholder 2"/>
          <p:cNvSpPr>
            <a:spLocks noGrp="1"/>
          </p:cNvSpPr>
          <p:nvPr>
            <p:ph idx="1"/>
          </p:nvPr>
        </p:nvSpPr>
        <p:spPr>
          <a:xfrm>
            <a:off x="3886203" y="1676400"/>
            <a:ext cx="4229097" cy="3505200"/>
          </a:xfrm>
        </p:spPr>
        <p:txBody>
          <a:bodyPr vert="horz" lIns="91440" tIns="45720" rIns="91440" bIns="45720" rtlCol="0">
            <a:normAutofit/>
          </a:bodyPr>
          <a:lstStyle/>
          <a:p>
            <a:pPr>
              <a:lnSpc>
                <a:spcPct val="90000"/>
              </a:lnSpc>
              <a:spcBef>
                <a:spcPts val="1400"/>
              </a:spcBef>
            </a:pPr>
            <a:r>
              <a:rPr lang="en-US" sz="1800">
                <a:solidFill>
                  <a:schemeClr val="tx1">
                    <a:alpha val="55000"/>
                  </a:schemeClr>
                </a:solidFill>
                <a:latin typeface="Arial Nova"/>
              </a:rPr>
              <a:t>Planning – Setting objectives and strategies</a:t>
            </a:r>
          </a:p>
          <a:p>
            <a:pPr>
              <a:lnSpc>
                <a:spcPct val="90000"/>
              </a:lnSpc>
              <a:spcBef>
                <a:spcPts val="1400"/>
              </a:spcBef>
            </a:pPr>
            <a:r>
              <a:rPr lang="en-US" sz="1800">
                <a:solidFill>
                  <a:schemeClr val="tx1">
                    <a:alpha val="55000"/>
                  </a:schemeClr>
                </a:solidFill>
                <a:latin typeface="Arial Nova"/>
              </a:rPr>
              <a:t>Organising – Structuring resources</a:t>
            </a:r>
          </a:p>
          <a:p>
            <a:pPr>
              <a:lnSpc>
                <a:spcPct val="90000"/>
              </a:lnSpc>
              <a:spcBef>
                <a:spcPts val="1400"/>
              </a:spcBef>
            </a:pPr>
            <a:r>
              <a:rPr lang="en-US" sz="1800">
                <a:solidFill>
                  <a:schemeClr val="tx1">
                    <a:alpha val="55000"/>
                  </a:schemeClr>
                </a:solidFill>
                <a:latin typeface="Arial Nova"/>
              </a:rPr>
              <a:t>Commanding (Leading) – Directing employees</a:t>
            </a:r>
          </a:p>
          <a:p>
            <a:pPr>
              <a:lnSpc>
                <a:spcPct val="90000"/>
              </a:lnSpc>
              <a:spcBef>
                <a:spcPts val="1400"/>
              </a:spcBef>
            </a:pPr>
            <a:r>
              <a:rPr lang="en-US" sz="1800">
                <a:solidFill>
                  <a:schemeClr val="tx1">
                    <a:alpha val="55000"/>
                  </a:schemeClr>
                </a:solidFill>
                <a:latin typeface="Arial Nova"/>
              </a:rPr>
              <a:t>Coordinating – Aligning activities</a:t>
            </a:r>
          </a:p>
          <a:p>
            <a:pPr>
              <a:lnSpc>
                <a:spcPct val="90000"/>
              </a:lnSpc>
              <a:spcBef>
                <a:spcPts val="1400"/>
              </a:spcBef>
            </a:pPr>
            <a:r>
              <a:rPr lang="en-US" sz="1800">
                <a:solidFill>
                  <a:schemeClr val="tx1">
                    <a:alpha val="55000"/>
                  </a:schemeClr>
                </a:solidFill>
                <a:latin typeface="Arial Nova"/>
              </a:rPr>
              <a:t>Controlling – Monitoring performance</a:t>
            </a:r>
          </a:p>
          <a:p>
            <a:pPr>
              <a:lnSpc>
                <a:spcPct val="90000"/>
              </a:lnSpc>
              <a:spcBef>
                <a:spcPts val="1400"/>
              </a:spcBef>
            </a:pPr>
            <a:r>
              <a:rPr lang="en-US" sz="1800">
                <a:solidFill>
                  <a:schemeClr val="tx1">
                    <a:alpha val="55000"/>
                  </a:schemeClr>
                </a:solidFill>
                <a:latin typeface="Arial Nova"/>
              </a:rPr>
              <a:t>(Fayol, 1949; Robbins &amp; Coulter, 2018)</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3504" y="802955"/>
            <a:ext cx="3574747" cy="1454051"/>
          </a:xfrm>
        </p:spPr>
        <p:txBody>
          <a:bodyPr>
            <a:normAutofit/>
          </a:bodyPr>
          <a:lstStyle/>
          <a:p>
            <a:pPr>
              <a:lnSpc>
                <a:spcPct val="90000"/>
              </a:lnSpc>
            </a:pPr>
            <a:r>
              <a:rPr lang="en-US" sz="3100" b="1">
                <a:solidFill>
                  <a:schemeClr val="tx2"/>
                </a:solidFill>
                <a:latin typeface="Arial Nova"/>
              </a:rPr>
              <a:t>Financial Performance and Strategic Stability</a:t>
            </a:r>
            <a:endParaRPr lang="en-US" sz="3100">
              <a:solidFill>
                <a:schemeClr val="tx2"/>
              </a:solidFill>
            </a:endParaRPr>
          </a:p>
        </p:txBody>
      </p:sp>
      <p:sp>
        <p:nvSpPr>
          <p:cNvPr id="3" name="Content Placeholder 2"/>
          <p:cNvSpPr>
            <a:spLocks noGrp="1"/>
          </p:cNvSpPr>
          <p:nvPr>
            <p:ph idx="1"/>
          </p:nvPr>
        </p:nvSpPr>
        <p:spPr>
          <a:xfrm>
            <a:off x="603504" y="2421683"/>
            <a:ext cx="3574461" cy="3353476"/>
          </a:xfrm>
        </p:spPr>
        <p:txBody>
          <a:bodyPr vert="horz" lIns="91440" tIns="45720" rIns="91440" bIns="45720" rtlCol="0" anchor="t">
            <a:normAutofit/>
          </a:bodyPr>
          <a:lstStyle/>
          <a:p>
            <a:pPr>
              <a:spcBef>
                <a:spcPts val="1400"/>
              </a:spcBef>
            </a:pPr>
            <a:r>
              <a:rPr lang="en-US" sz="1600">
                <a:solidFill>
                  <a:schemeClr val="tx2"/>
                </a:solidFill>
                <a:latin typeface="Arial Nova"/>
              </a:rPr>
              <a:t>Revenue growth reflects long-term planning</a:t>
            </a:r>
          </a:p>
          <a:p>
            <a:pPr>
              <a:spcBef>
                <a:spcPts val="1400"/>
              </a:spcBef>
            </a:pPr>
            <a:r>
              <a:rPr lang="en-US" sz="1600">
                <a:solidFill>
                  <a:schemeClr val="tx2"/>
                </a:solidFill>
                <a:latin typeface="Arial Nova"/>
              </a:rPr>
              <a:t>Resilience post-COVID recovery</a:t>
            </a:r>
          </a:p>
          <a:p>
            <a:pPr>
              <a:spcBef>
                <a:spcPts val="1400"/>
              </a:spcBef>
            </a:pPr>
            <a:r>
              <a:rPr lang="en-US" sz="1600">
                <a:solidFill>
                  <a:schemeClr val="tx2"/>
                </a:solidFill>
                <a:latin typeface="Arial Nova"/>
              </a:rPr>
              <a:t>Strong global brand positioning</a:t>
            </a:r>
          </a:p>
          <a:p>
            <a:pPr>
              <a:spcBef>
                <a:spcPts val="1400"/>
              </a:spcBef>
            </a:pPr>
            <a:r>
              <a:rPr lang="en-US" sz="1600">
                <a:solidFill>
                  <a:schemeClr val="tx2"/>
                </a:solidFill>
                <a:latin typeface="Arial Nova"/>
              </a:rPr>
              <a:t>(McDonald's, 2023)</a:t>
            </a: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63680" y="-16714"/>
            <a:ext cx="4780320"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chart1_updated.png"/>
          <p:cNvPicPr>
            <a:picLocks noChangeAspect="1"/>
          </p:cNvPicPr>
          <p:nvPr/>
        </p:nvPicPr>
        <p:blipFill>
          <a:blip r:embed="rId3"/>
          <a:srcRect l="2324" t="575" r="-2324" b="-1149"/>
          <a:stretch>
            <a:fillRect/>
          </a:stretch>
        </p:blipFill>
        <p:spPr>
          <a:xfrm>
            <a:off x="5781294" y="2719082"/>
            <a:ext cx="3106674" cy="234337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2857500" cy="3505200"/>
          </a:xfrm>
        </p:spPr>
        <p:txBody>
          <a:bodyPr anchor="t">
            <a:normAutofit/>
          </a:bodyPr>
          <a:lstStyle/>
          <a:p>
            <a:r>
              <a:rPr lang="en-US" sz="3500" b="1">
                <a:latin typeface="Arial Nova"/>
              </a:rPr>
              <a:t>Planning at McDonald's</a:t>
            </a:r>
            <a:endParaRPr lang="en-US" sz="3500"/>
          </a:p>
        </p:txBody>
      </p:sp>
      <p:sp>
        <p:nvSpPr>
          <p:cNvPr id="3" name="Content Placeholder 2"/>
          <p:cNvSpPr>
            <a:spLocks noGrp="1"/>
          </p:cNvSpPr>
          <p:nvPr>
            <p:ph idx="1"/>
          </p:nvPr>
        </p:nvSpPr>
        <p:spPr>
          <a:xfrm>
            <a:off x="3886203" y="1676400"/>
            <a:ext cx="4229097" cy="3505200"/>
          </a:xfrm>
        </p:spPr>
        <p:txBody>
          <a:bodyPr vert="horz" lIns="91440" tIns="45720" rIns="91440" bIns="45720" rtlCol="0">
            <a:normAutofit/>
          </a:bodyPr>
          <a:lstStyle/>
          <a:p>
            <a:pPr>
              <a:spcBef>
                <a:spcPts val="1400"/>
              </a:spcBef>
            </a:pPr>
            <a:r>
              <a:rPr lang="en-US" sz="2100">
                <a:solidFill>
                  <a:schemeClr val="tx1">
                    <a:alpha val="55000"/>
                  </a:schemeClr>
                </a:solidFill>
                <a:latin typeface="Arial Nova"/>
              </a:rPr>
              <a:t>Corporate strategy development</a:t>
            </a:r>
          </a:p>
          <a:p>
            <a:pPr>
              <a:spcBef>
                <a:spcPts val="1400"/>
              </a:spcBef>
            </a:pPr>
            <a:r>
              <a:rPr lang="en-US" sz="2100">
                <a:solidFill>
                  <a:schemeClr val="tx1">
                    <a:alpha val="55000"/>
                  </a:schemeClr>
                </a:solidFill>
                <a:latin typeface="Arial Nova"/>
              </a:rPr>
              <a:t>Market research and forecasting</a:t>
            </a:r>
          </a:p>
          <a:p>
            <a:pPr>
              <a:spcBef>
                <a:spcPts val="1400"/>
              </a:spcBef>
            </a:pPr>
            <a:r>
              <a:rPr lang="en-US" sz="2100">
                <a:solidFill>
                  <a:schemeClr val="tx1">
                    <a:alpha val="55000"/>
                  </a:schemeClr>
                </a:solidFill>
                <a:latin typeface="Arial Nova"/>
              </a:rPr>
              <a:t>Digital ordering &amp; AI integration</a:t>
            </a:r>
          </a:p>
          <a:p>
            <a:pPr>
              <a:spcBef>
                <a:spcPts val="1400"/>
              </a:spcBef>
            </a:pPr>
            <a:r>
              <a:rPr lang="en-US" sz="2100">
                <a:solidFill>
                  <a:schemeClr val="tx1">
                    <a:alpha val="55000"/>
                  </a:schemeClr>
                </a:solidFill>
                <a:latin typeface="Arial Nova"/>
              </a:rPr>
              <a:t>Sustainability initiatives</a:t>
            </a:r>
          </a:p>
          <a:p>
            <a:pPr>
              <a:spcBef>
                <a:spcPts val="1400"/>
              </a:spcBef>
            </a:pPr>
            <a:r>
              <a:rPr lang="en-US" sz="2100">
                <a:solidFill>
                  <a:schemeClr val="tx1">
                    <a:alpha val="55000"/>
                  </a:schemeClr>
                </a:solidFill>
                <a:latin typeface="Arial Nova"/>
              </a:rPr>
              <a:t>(McDonald's, 2023; Daft, 2020)</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2857500" cy="3505200"/>
          </a:xfrm>
        </p:spPr>
        <p:txBody>
          <a:bodyPr anchor="t">
            <a:normAutofit/>
          </a:bodyPr>
          <a:lstStyle/>
          <a:p>
            <a:r>
              <a:rPr lang="en-US" sz="3500" b="1">
                <a:latin typeface="Arial Nova"/>
              </a:rPr>
              <a:t>Organising at McDonald's</a:t>
            </a:r>
            <a:endParaRPr lang="en-US" sz="3500"/>
          </a:p>
        </p:txBody>
      </p:sp>
      <p:sp>
        <p:nvSpPr>
          <p:cNvPr id="3" name="Content Placeholder 2"/>
          <p:cNvSpPr>
            <a:spLocks noGrp="1"/>
          </p:cNvSpPr>
          <p:nvPr>
            <p:ph idx="1"/>
          </p:nvPr>
        </p:nvSpPr>
        <p:spPr>
          <a:xfrm>
            <a:off x="3886203" y="1676400"/>
            <a:ext cx="4229097" cy="3505200"/>
          </a:xfrm>
        </p:spPr>
        <p:txBody>
          <a:bodyPr vert="horz" lIns="91440" tIns="45720" rIns="91440" bIns="45720" rtlCol="0">
            <a:normAutofit/>
          </a:bodyPr>
          <a:lstStyle/>
          <a:p>
            <a:pPr>
              <a:spcBef>
                <a:spcPts val="1400"/>
              </a:spcBef>
            </a:pPr>
            <a:r>
              <a:rPr lang="en-US" sz="2100">
                <a:solidFill>
                  <a:schemeClr val="tx1">
                    <a:alpha val="55000"/>
                  </a:schemeClr>
                </a:solidFill>
                <a:latin typeface="Arial Nova"/>
              </a:rPr>
              <a:t>Franchise-based organisational structure</a:t>
            </a:r>
          </a:p>
          <a:p>
            <a:pPr>
              <a:spcBef>
                <a:spcPts val="1400"/>
              </a:spcBef>
            </a:pPr>
            <a:r>
              <a:rPr lang="en-US" sz="2100">
                <a:solidFill>
                  <a:schemeClr val="tx1">
                    <a:alpha val="55000"/>
                  </a:schemeClr>
                </a:solidFill>
                <a:latin typeface="Arial Nova"/>
              </a:rPr>
              <a:t>Clear chain of command</a:t>
            </a:r>
          </a:p>
          <a:p>
            <a:pPr>
              <a:spcBef>
                <a:spcPts val="1400"/>
              </a:spcBef>
            </a:pPr>
            <a:r>
              <a:rPr lang="en-US" sz="2100">
                <a:solidFill>
                  <a:schemeClr val="tx1">
                    <a:alpha val="55000"/>
                  </a:schemeClr>
                </a:solidFill>
                <a:latin typeface="Arial Nova"/>
              </a:rPr>
              <a:t>Division of labour in restaurants</a:t>
            </a:r>
          </a:p>
          <a:p>
            <a:pPr>
              <a:spcBef>
                <a:spcPts val="1400"/>
              </a:spcBef>
            </a:pPr>
            <a:r>
              <a:rPr lang="en-US" sz="2100">
                <a:solidFill>
                  <a:schemeClr val="tx1">
                    <a:alpha val="55000"/>
                  </a:schemeClr>
                </a:solidFill>
                <a:latin typeface="Arial Nova"/>
              </a:rPr>
              <a:t>Efficient resource allocation</a:t>
            </a:r>
          </a:p>
          <a:p>
            <a:pPr>
              <a:spcBef>
                <a:spcPts val="1400"/>
              </a:spcBef>
            </a:pPr>
            <a:r>
              <a:rPr lang="en-US" sz="2100">
                <a:solidFill>
                  <a:schemeClr val="tx1">
                    <a:alpha val="55000"/>
                  </a:schemeClr>
                </a:solidFill>
                <a:latin typeface="Arial Nova"/>
              </a:rPr>
              <a:t>(Robbins &amp; Coulter, 2018)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79FB254-C7C0-7335-8EC0-26C53DFAE159}"/>
              </a:ext>
            </a:extLst>
          </p:cNvPr>
          <p:cNvSpPr txBox="1"/>
          <p:nvPr/>
        </p:nvSpPr>
        <p:spPr>
          <a:xfrm>
            <a:off x="2450876" y="334211"/>
            <a:ext cx="4407123" cy="78483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3300" b="1" baseline="0">
                <a:solidFill>
                  <a:srgbClr val="000000"/>
                </a:solidFill>
                <a:latin typeface="Walbaum Display"/>
              </a:rPr>
              <a:t>Commanding</a:t>
            </a:r>
            <a:endParaRPr lang="en-US" sz="1350">
              <a:solidFill>
                <a:srgbClr val="000000"/>
              </a:solidFill>
            </a:endParaRPr>
          </a:p>
          <a:p>
            <a:pPr algn="ctr"/>
            <a:endParaRPr lang="en-US" sz="1350">
              <a:solidFill>
                <a:srgbClr val="000000"/>
              </a:solidFill>
            </a:endParaRPr>
          </a:p>
        </p:txBody>
      </p:sp>
      <p:sp>
        <p:nvSpPr>
          <p:cNvPr id="8" name="Rectangle: Rounded Corners 7">
            <a:extLst>
              <a:ext uri="{FF2B5EF4-FFF2-40B4-BE49-F238E27FC236}">
                <a16:creationId xmlns:a16="http://schemas.microsoft.com/office/drawing/2014/main" id="{3AA70399-5FCC-A0B2-7F46-2C1728092286}"/>
              </a:ext>
            </a:extLst>
          </p:cNvPr>
          <p:cNvSpPr/>
          <p:nvPr/>
        </p:nvSpPr>
        <p:spPr>
          <a:xfrm>
            <a:off x="247503" y="1510059"/>
            <a:ext cx="4060621" cy="4214434"/>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rtl="0"/>
            <a:r>
              <a:rPr lang="en-US" sz="2100" b="1" baseline="0">
                <a:solidFill>
                  <a:srgbClr val="000000"/>
                </a:solidFill>
                <a:latin typeface="Avenir Next LT Pro"/>
                <a:ea typeface="Arial"/>
                <a:cs typeface="Arial"/>
              </a:rPr>
              <a:t>Definition :</a:t>
            </a:r>
            <a:r>
              <a:rPr lang="en-US" sz="2100" b="1">
                <a:solidFill>
                  <a:srgbClr val="000000"/>
                </a:solidFill>
                <a:latin typeface="Avenir Next LT Pro"/>
                <a:ea typeface="Arial"/>
                <a:cs typeface="Arial"/>
              </a:rPr>
              <a:t>​</a:t>
            </a:r>
          </a:p>
          <a:p>
            <a:endParaRPr lang="en-US" sz="2100" b="1">
              <a:solidFill>
                <a:srgbClr val="000000"/>
              </a:solidFill>
              <a:latin typeface="Avenir Next LT Pro"/>
              <a:ea typeface="Arial"/>
              <a:cs typeface="Arial"/>
            </a:endParaRPr>
          </a:p>
          <a:p>
            <a:pPr marL="171450" lvl="0" indent="-171450" rtl="0">
              <a:buFont typeface="Wingdings,Sans-Serif"/>
              <a:buChar char="§"/>
            </a:pPr>
            <a:r>
              <a:rPr lang="en-US" sz="2100" b="1" baseline="0">
                <a:solidFill>
                  <a:srgbClr val="000000"/>
                </a:solidFill>
                <a:latin typeface="Avenir Next LT Pro"/>
                <a:ea typeface="Arial"/>
                <a:cs typeface="Arial"/>
              </a:rPr>
              <a:t>Directing employees’ work</a:t>
            </a:r>
            <a:r>
              <a:rPr lang="en-US" sz="2100" b="1">
                <a:solidFill>
                  <a:srgbClr val="000000"/>
                </a:solidFill>
                <a:latin typeface="Avenir Next LT Pro"/>
                <a:ea typeface="Arial"/>
                <a:cs typeface="Arial"/>
              </a:rPr>
              <a:t>​</a:t>
            </a:r>
          </a:p>
          <a:p>
            <a:pPr marL="171450" indent="-171450">
              <a:buFont typeface="Wingdings,Sans-Serif"/>
              <a:buChar char="§"/>
            </a:pPr>
            <a:endParaRPr lang="en-US" sz="2100" b="1">
              <a:solidFill>
                <a:srgbClr val="000000"/>
              </a:solidFill>
              <a:latin typeface="Avenir Next LT Pro"/>
              <a:ea typeface="Arial"/>
              <a:cs typeface="Arial"/>
            </a:endParaRPr>
          </a:p>
          <a:p>
            <a:pPr marL="171450" lvl="0" indent="-171450" rtl="0">
              <a:buFont typeface="Wingdings,Sans-Serif"/>
              <a:buChar char="§"/>
            </a:pPr>
            <a:r>
              <a:rPr lang="en-US" sz="2100" b="1" baseline="0">
                <a:solidFill>
                  <a:srgbClr val="000000"/>
                </a:solidFill>
                <a:latin typeface="Avenir Next LT Pro"/>
                <a:ea typeface="Arial"/>
                <a:cs typeface="Arial"/>
              </a:rPr>
              <a:t>Giving clear instructions</a:t>
            </a:r>
            <a:r>
              <a:rPr lang="en-US" sz="2100" b="1">
                <a:solidFill>
                  <a:srgbClr val="000000"/>
                </a:solidFill>
                <a:latin typeface="Avenir Next LT Pro"/>
                <a:ea typeface="Arial"/>
                <a:cs typeface="Arial"/>
              </a:rPr>
              <a:t>​</a:t>
            </a:r>
          </a:p>
          <a:p>
            <a:pPr marL="171450" indent="-171450">
              <a:buFont typeface="Wingdings,Sans-Serif"/>
              <a:buChar char="§"/>
            </a:pPr>
            <a:endParaRPr lang="en-US" sz="2100" b="1">
              <a:solidFill>
                <a:srgbClr val="000000"/>
              </a:solidFill>
              <a:latin typeface="Avenir Next LT Pro"/>
              <a:ea typeface="Arial"/>
              <a:cs typeface="Arial"/>
            </a:endParaRPr>
          </a:p>
          <a:p>
            <a:pPr marL="171450" lvl="0" indent="-171450" rtl="0">
              <a:buFont typeface="Wingdings,Sans-Serif"/>
              <a:buChar char="§"/>
            </a:pPr>
            <a:r>
              <a:rPr lang="en-US" sz="2100" b="1" baseline="0">
                <a:solidFill>
                  <a:srgbClr val="000000"/>
                </a:solidFill>
                <a:latin typeface="Avenir Next LT Pro"/>
                <a:ea typeface="Arial"/>
                <a:cs typeface="Arial"/>
              </a:rPr>
              <a:t>Supervising performance</a:t>
            </a:r>
            <a:r>
              <a:rPr lang="en-US" sz="2100" b="1">
                <a:solidFill>
                  <a:srgbClr val="000000"/>
                </a:solidFill>
                <a:latin typeface="Avenir Next LT Pro"/>
                <a:ea typeface="Arial"/>
                <a:cs typeface="Arial"/>
              </a:rPr>
              <a:t>​</a:t>
            </a:r>
          </a:p>
          <a:p>
            <a:pPr marL="171450" indent="-171450">
              <a:buFont typeface="Wingdings,Sans-Serif"/>
              <a:buChar char="§"/>
            </a:pPr>
            <a:endParaRPr lang="en-US" sz="2100" b="1">
              <a:solidFill>
                <a:srgbClr val="000000"/>
              </a:solidFill>
              <a:latin typeface="Avenir Next LT Pro"/>
              <a:ea typeface="Arial"/>
              <a:cs typeface="Arial"/>
            </a:endParaRPr>
          </a:p>
          <a:p>
            <a:pPr marL="171450" indent="-171450">
              <a:buFont typeface="Wingdings,Sans-Serif"/>
              <a:buChar char="§"/>
            </a:pPr>
            <a:r>
              <a:rPr lang="en-US" sz="2100" b="1" baseline="0">
                <a:solidFill>
                  <a:srgbClr val="000000"/>
                </a:solidFill>
                <a:latin typeface="Avenir Next LT Pro"/>
                <a:ea typeface="Arial"/>
                <a:cs typeface="Arial"/>
              </a:rPr>
              <a:t>Ensuring discipline </a:t>
            </a:r>
            <a:r>
              <a:rPr lang="en-US" sz="2100" b="1">
                <a:solidFill>
                  <a:srgbClr val="000000"/>
                </a:solidFill>
                <a:latin typeface="Avenir Next LT Pro"/>
                <a:ea typeface="Arial"/>
                <a:cs typeface="Arial"/>
              </a:rPr>
              <a:t>and standards</a:t>
            </a:r>
            <a:r>
              <a:rPr lang="en-IN" sz="2100" b="1">
                <a:solidFill>
                  <a:srgbClr val="000000"/>
                </a:solidFill>
                <a:latin typeface="Avenir Next LT Pro"/>
                <a:ea typeface="Arial"/>
                <a:cs typeface="Arial"/>
              </a:rPr>
              <a:t>​</a:t>
            </a:r>
            <a:endParaRPr lang="en-US" sz="2700" b="1">
              <a:solidFill>
                <a:srgbClr val="000000"/>
              </a:solidFill>
              <a:latin typeface="Avenir Next LT Pro"/>
            </a:endParaRPr>
          </a:p>
        </p:txBody>
      </p:sp>
      <p:sp>
        <p:nvSpPr>
          <p:cNvPr id="16" name="Rectangle: Rounded Corners 15">
            <a:extLst>
              <a:ext uri="{FF2B5EF4-FFF2-40B4-BE49-F238E27FC236}">
                <a16:creationId xmlns:a16="http://schemas.microsoft.com/office/drawing/2014/main" id="{77769CB8-E536-0394-B855-1EF0BD5215C9}"/>
              </a:ext>
            </a:extLst>
          </p:cNvPr>
          <p:cNvSpPr/>
          <p:nvPr/>
        </p:nvSpPr>
        <p:spPr>
          <a:xfrm>
            <a:off x="4742734" y="1424760"/>
            <a:ext cx="4060622" cy="4299732"/>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r>
              <a:rPr lang="en-US" sz="2100" b="1">
                <a:solidFill>
                  <a:srgbClr val="000000"/>
                </a:solidFill>
                <a:latin typeface="Avenir Next LT Pro"/>
                <a:ea typeface="Arial"/>
                <a:cs typeface="Arial"/>
              </a:rPr>
              <a:t>Commanding at MacDonalds </a:t>
            </a:r>
            <a:r>
              <a:rPr lang="en-US" sz="2100" b="1" baseline="0">
                <a:solidFill>
                  <a:srgbClr val="000000"/>
                </a:solidFill>
                <a:latin typeface="Avenir Next LT Pro"/>
                <a:ea typeface="Arial"/>
                <a:cs typeface="Arial"/>
              </a:rPr>
              <a:t>:</a:t>
            </a:r>
            <a:endParaRPr lang="en-US" sz="2100" b="1">
              <a:solidFill>
                <a:srgbClr val="000000"/>
              </a:solidFill>
              <a:latin typeface="Avenir Next LT Pro"/>
              <a:ea typeface="Arial"/>
              <a:cs typeface="Arial"/>
            </a:endParaRPr>
          </a:p>
          <a:p>
            <a:pPr lvl="0"/>
            <a:endParaRPr lang="en-US" sz="2100" b="1">
              <a:solidFill>
                <a:srgbClr val="000000"/>
              </a:solidFill>
              <a:latin typeface="Avenir Next LT Pro"/>
              <a:ea typeface="Arial"/>
              <a:cs typeface="Arial"/>
            </a:endParaRPr>
          </a:p>
          <a:p>
            <a:endParaRPr lang="en-US" sz="2100" b="1">
              <a:solidFill>
                <a:srgbClr val="000000"/>
              </a:solidFill>
              <a:latin typeface="Avenir Next LT Pro"/>
              <a:ea typeface="Arial"/>
              <a:cs typeface="Arial"/>
            </a:endParaRPr>
          </a:p>
          <a:p>
            <a:pPr marL="171450" indent="-171450">
              <a:buFont typeface="Wingdings,Sans-Serif"/>
              <a:buChar char="§"/>
            </a:pPr>
            <a:r>
              <a:rPr lang="en-US" sz="2100" b="1">
                <a:solidFill>
                  <a:srgbClr val="000000"/>
                </a:solidFill>
                <a:latin typeface="Avenir Next LT Pro"/>
                <a:ea typeface="Arial"/>
                <a:cs typeface="Arial"/>
              </a:rPr>
              <a:t>Shift managers lead daily operations </a:t>
            </a:r>
          </a:p>
          <a:p>
            <a:pPr marL="171450" indent="-171450">
              <a:buFont typeface="Wingdings,Sans-Serif"/>
              <a:buChar char="§"/>
            </a:pPr>
            <a:endParaRPr lang="en-US" sz="2100" b="1">
              <a:solidFill>
                <a:srgbClr val="000000"/>
              </a:solidFill>
              <a:latin typeface="Avenir Next LT Pro"/>
              <a:ea typeface="Arial"/>
              <a:cs typeface="Arial"/>
            </a:endParaRPr>
          </a:p>
          <a:p>
            <a:pPr marL="171450" indent="-171450">
              <a:buFont typeface="Wingdings,Sans-Serif"/>
              <a:buChar char="§"/>
            </a:pPr>
            <a:r>
              <a:rPr lang="en-US" sz="2100" b="1">
                <a:solidFill>
                  <a:srgbClr val="000000"/>
                </a:solidFill>
                <a:latin typeface="Avenir Next LT Pro"/>
                <a:ea typeface="Arial"/>
                <a:cs typeface="Arial"/>
              </a:rPr>
              <a:t>Clear </a:t>
            </a:r>
            <a:r>
              <a:rPr lang="en-US" sz="2100" b="1" baseline="0">
                <a:solidFill>
                  <a:srgbClr val="000000"/>
                </a:solidFill>
                <a:latin typeface="Avenir Next LT Pro"/>
                <a:ea typeface="Arial"/>
                <a:cs typeface="Arial"/>
              </a:rPr>
              <a:t>instructions</a:t>
            </a:r>
            <a:r>
              <a:rPr lang="en-US" sz="2100" b="1">
                <a:solidFill>
                  <a:srgbClr val="000000"/>
                </a:solidFill>
                <a:latin typeface="Avenir Next LT Pro"/>
                <a:ea typeface="Arial"/>
                <a:cs typeface="Arial"/>
              </a:rPr>
              <a:t> during busy hours </a:t>
            </a:r>
          </a:p>
          <a:p>
            <a:pPr marL="171450" indent="-171450">
              <a:buFont typeface="Wingdings,Sans-Serif"/>
              <a:buChar char="§"/>
            </a:pPr>
            <a:endParaRPr lang="en-US" sz="2100" b="1">
              <a:solidFill>
                <a:srgbClr val="000000"/>
              </a:solidFill>
              <a:latin typeface="Avenir Next LT Pro"/>
              <a:ea typeface="Arial"/>
              <a:cs typeface="Arial"/>
            </a:endParaRPr>
          </a:p>
          <a:p>
            <a:pPr marL="171450" indent="-171450">
              <a:buFont typeface="Wingdings,Sans-Serif"/>
              <a:buChar char="§"/>
            </a:pPr>
            <a:r>
              <a:rPr lang="en-US" sz="2100" b="1">
                <a:solidFill>
                  <a:srgbClr val="000000"/>
                </a:solidFill>
                <a:latin typeface="Avenir Next LT Pro"/>
                <a:ea typeface="Arial"/>
                <a:cs typeface="Arial"/>
              </a:rPr>
              <a:t>Training employees for </a:t>
            </a:r>
            <a:r>
              <a:rPr lang="en-US" sz="1800" b="1">
                <a:solidFill>
                  <a:srgbClr val="000000"/>
                </a:solidFill>
                <a:latin typeface="Avenir Next LT Pro"/>
                <a:ea typeface="Arial"/>
                <a:cs typeface="Arial"/>
              </a:rPr>
              <a:t>food safety </a:t>
            </a:r>
            <a:r>
              <a:rPr lang="en-IN" sz="1200" b="1">
                <a:solidFill>
                  <a:srgbClr val="000000"/>
                </a:solidFill>
                <a:latin typeface="Avenir Next LT Pro"/>
                <a:ea typeface="Arial"/>
                <a:cs typeface="Arial"/>
              </a:rPr>
              <a:t>​</a:t>
            </a:r>
            <a:endParaRPr lang="en-US" sz="1350" b="1">
              <a:solidFill>
                <a:srgbClr val="000000"/>
              </a:solidFill>
              <a:latin typeface="Avenir Next LT Pro"/>
            </a:endParaRPr>
          </a:p>
        </p:txBody>
      </p:sp>
    </p:spTree>
    <p:extLst>
      <p:ext uri="{BB962C8B-B14F-4D97-AF65-F5344CB8AC3E}">
        <p14:creationId xmlns:p14="http://schemas.microsoft.com/office/powerpoint/2010/main" val="2200952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5FE4B-5E6B-2798-E0AD-3E3CC4F788C4}"/>
              </a:ext>
            </a:extLst>
          </p:cNvPr>
          <p:cNvSpPr>
            <a:spLocks noGrp="1"/>
          </p:cNvSpPr>
          <p:nvPr>
            <p:ph type="title"/>
          </p:nvPr>
        </p:nvSpPr>
        <p:spPr>
          <a:xfrm>
            <a:off x="1610934" y="617248"/>
            <a:ext cx="6033187" cy="124607"/>
          </a:xfrm>
        </p:spPr>
        <p:txBody>
          <a:bodyPr>
            <a:normAutofit fontScale="90000"/>
          </a:bodyPr>
          <a:lstStyle/>
          <a:p>
            <a:pPr algn="ctr"/>
            <a:r>
              <a:rPr lang="en-US" sz="4050"/>
              <a:t>Evaluation :</a:t>
            </a:r>
            <a:endParaRPr lang="en-IN" sz="4050"/>
          </a:p>
        </p:txBody>
      </p:sp>
      <p:sp>
        <p:nvSpPr>
          <p:cNvPr id="7" name="Rectangle: Rounded Corners 6">
            <a:extLst>
              <a:ext uri="{FF2B5EF4-FFF2-40B4-BE49-F238E27FC236}">
                <a16:creationId xmlns:a16="http://schemas.microsoft.com/office/drawing/2014/main" id="{276BD766-A0FD-B919-DF6D-52FF9229872E}"/>
              </a:ext>
            </a:extLst>
          </p:cNvPr>
          <p:cNvSpPr/>
          <p:nvPr/>
        </p:nvSpPr>
        <p:spPr>
          <a:xfrm>
            <a:off x="136890" y="1353357"/>
            <a:ext cx="2816227" cy="4463313"/>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r>
              <a:rPr lang="en-US" sz="2100" b="1">
                <a:solidFill>
                  <a:srgbClr val="000000"/>
                </a:solidFill>
                <a:latin typeface="Aptos Light"/>
                <a:ea typeface="Arial"/>
                <a:cs typeface="Arial"/>
              </a:rPr>
              <a:t>Advantages </a:t>
            </a:r>
            <a:r>
              <a:rPr lang="en-US" sz="2100" b="1" baseline="0">
                <a:solidFill>
                  <a:srgbClr val="000000"/>
                </a:solidFill>
                <a:latin typeface="Aptos Light"/>
                <a:ea typeface="Arial"/>
                <a:cs typeface="Arial"/>
              </a:rPr>
              <a:t>:</a:t>
            </a:r>
            <a:endParaRPr lang="en-US" sz="2100" b="1">
              <a:solidFill>
                <a:srgbClr val="000000"/>
              </a:solidFill>
              <a:latin typeface="Aptos Light"/>
              <a:ea typeface="Arial"/>
              <a:cs typeface="Arial"/>
            </a:endParaRPr>
          </a:p>
          <a:p>
            <a:endParaRPr lang="en-US" sz="2100" b="1">
              <a:solidFill>
                <a:srgbClr val="000000"/>
              </a:solidFill>
              <a:latin typeface="Aptos Light"/>
              <a:ea typeface="Arial"/>
              <a:cs typeface="Arial"/>
            </a:endParaRPr>
          </a:p>
          <a:p>
            <a:pPr marL="214313" indent="-214313">
              <a:buFont typeface="Wingdings,Sans-Serif"/>
              <a:buChar char="§"/>
            </a:pPr>
            <a:r>
              <a:rPr lang="en-US" sz="2100" b="1">
                <a:solidFill>
                  <a:srgbClr val="000000"/>
                </a:solidFill>
                <a:latin typeface="Aptos Light"/>
                <a:ea typeface="Arial"/>
                <a:cs typeface="Arial"/>
              </a:rPr>
              <a:t>Clear direction for employees</a:t>
            </a:r>
          </a:p>
          <a:p>
            <a:pPr marL="214313" indent="-214313">
              <a:buFont typeface="Wingdings,Sans-Serif"/>
              <a:buChar char="§"/>
            </a:pPr>
            <a:endParaRPr lang="en-US" sz="2100" b="1">
              <a:solidFill>
                <a:srgbClr val="000000"/>
              </a:solidFill>
              <a:latin typeface="Aptos Light"/>
              <a:ea typeface="Arial"/>
              <a:cs typeface="Arial"/>
            </a:endParaRPr>
          </a:p>
          <a:p>
            <a:pPr marL="214313" indent="-214313">
              <a:buFont typeface="Wingdings,Sans-Serif"/>
              <a:buChar char="§"/>
            </a:pPr>
            <a:r>
              <a:rPr lang="en-US" sz="2100" b="1">
                <a:solidFill>
                  <a:srgbClr val="000000"/>
                </a:solidFill>
                <a:latin typeface="Aptos Light"/>
                <a:ea typeface="Arial"/>
                <a:cs typeface="Arial"/>
              </a:rPr>
              <a:t>Faster decision-making</a:t>
            </a:r>
          </a:p>
          <a:p>
            <a:pPr marL="214313" indent="-214313">
              <a:buFont typeface="Wingdings,Sans-Serif"/>
              <a:buChar char="§"/>
            </a:pPr>
            <a:endParaRPr lang="en-US" sz="2100" b="1">
              <a:solidFill>
                <a:srgbClr val="000000"/>
              </a:solidFill>
              <a:latin typeface="Aptos Light"/>
              <a:ea typeface="Arial"/>
              <a:cs typeface="Arial"/>
            </a:endParaRPr>
          </a:p>
          <a:p>
            <a:pPr marL="214313" indent="-214313">
              <a:buFont typeface="Wingdings,Sans-Serif"/>
              <a:buChar char="§"/>
            </a:pPr>
            <a:r>
              <a:rPr lang="en-US" sz="2100" b="1">
                <a:solidFill>
                  <a:srgbClr val="000000"/>
                </a:solidFill>
                <a:latin typeface="Aptos Light"/>
                <a:ea typeface="Arial"/>
                <a:cs typeface="Arial"/>
              </a:rPr>
              <a:t>Improved efficiency</a:t>
            </a:r>
          </a:p>
          <a:p>
            <a:pPr marL="214313" indent="-214313">
              <a:buFont typeface="Wingdings,Sans-Serif"/>
              <a:buChar char="§"/>
            </a:pPr>
            <a:endParaRPr lang="en-US" sz="2100" b="1">
              <a:solidFill>
                <a:srgbClr val="000000"/>
              </a:solidFill>
              <a:latin typeface="Aptos Light"/>
              <a:ea typeface="Arial"/>
              <a:cs typeface="Arial"/>
            </a:endParaRPr>
          </a:p>
          <a:p>
            <a:pPr marL="214313" indent="-214313">
              <a:buFont typeface="Wingdings,Sans-Serif"/>
              <a:buChar char="§"/>
            </a:pPr>
            <a:r>
              <a:rPr lang="en-US" sz="2100" b="1">
                <a:solidFill>
                  <a:srgbClr val="000000"/>
                </a:solidFill>
                <a:latin typeface="Aptos Light"/>
                <a:ea typeface="Arial"/>
                <a:cs typeface="Arial"/>
              </a:rPr>
              <a:t>Strong leadership</a:t>
            </a:r>
            <a:endParaRPr lang="en-IN" sz="2100" b="1">
              <a:solidFill>
                <a:srgbClr val="000000"/>
              </a:solidFill>
              <a:latin typeface="Aptos Light"/>
              <a:ea typeface="Arial"/>
              <a:cs typeface="Arial"/>
            </a:endParaRPr>
          </a:p>
          <a:p>
            <a:endParaRPr lang="en-US" sz="2100" b="1">
              <a:solidFill>
                <a:srgbClr val="000000"/>
              </a:solidFill>
              <a:latin typeface="Aptos Light"/>
              <a:cs typeface="Arial"/>
            </a:endParaRPr>
          </a:p>
        </p:txBody>
      </p:sp>
      <p:sp>
        <p:nvSpPr>
          <p:cNvPr id="9" name="Rectangle: Rounded Corners 8">
            <a:extLst>
              <a:ext uri="{FF2B5EF4-FFF2-40B4-BE49-F238E27FC236}">
                <a16:creationId xmlns:a16="http://schemas.microsoft.com/office/drawing/2014/main" id="{F3E3AEA8-BA8B-0B60-1F9C-8219F541B0D7}"/>
              </a:ext>
            </a:extLst>
          </p:cNvPr>
          <p:cNvSpPr/>
          <p:nvPr/>
        </p:nvSpPr>
        <p:spPr>
          <a:xfrm>
            <a:off x="3083542" y="1351018"/>
            <a:ext cx="3055886" cy="4465652"/>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r>
              <a:rPr lang="en-US" sz="2100" b="1">
                <a:solidFill>
                  <a:srgbClr val="000000"/>
                </a:solidFill>
                <a:latin typeface="Aptos Light"/>
                <a:ea typeface="Arial"/>
                <a:cs typeface="Arial"/>
              </a:rPr>
              <a:t>Disadvantages  </a:t>
            </a:r>
            <a:r>
              <a:rPr lang="en-US" sz="2100" b="1" baseline="0">
                <a:solidFill>
                  <a:srgbClr val="000000"/>
                </a:solidFill>
                <a:latin typeface="Aptos Light"/>
                <a:ea typeface="Arial"/>
                <a:cs typeface="Arial"/>
              </a:rPr>
              <a:t>:</a:t>
            </a:r>
            <a:r>
              <a:rPr lang="en-US" sz="2100" b="1">
                <a:solidFill>
                  <a:srgbClr val="000000"/>
                </a:solidFill>
                <a:latin typeface="Aptos Light"/>
                <a:ea typeface="Arial"/>
                <a:cs typeface="Arial"/>
              </a:rPr>
              <a:t> </a:t>
            </a:r>
          </a:p>
          <a:p>
            <a:endParaRPr lang="en-US" sz="2100" b="1">
              <a:solidFill>
                <a:srgbClr val="000000"/>
              </a:solidFill>
              <a:latin typeface="Aptos Light"/>
              <a:ea typeface="Arial"/>
              <a:cs typeface="Arial"/>
            </a:endParaRPr>
          </a:p>
          <a:p>
            <a:pPr marL="214313" indent="-214313">
              <a:buFont typeface="Wingdings,Sans-Serif"/>
              <a:buChar char="§"/>
            </a:pPr>
            <a:r>
              <a:rPr lang="en-US" sz="2100" b="1">
                <a:solidFill>
                  <a:srgbClr val="000000"/>
                </a:solidFill>
                <a:latin typeface="Aptos Light"/>
                <a:ea typeface="Arial"/>
                <a:cs typeface="Arial"/>
              </a:rPr>
              <a:t>Can reduce employee creativity </a:t>
            </a:r>
          </a:p>
          <a:p>
            <a:pPr marL="214313" indent="-214313">
              <a:buFont typeface="Wingdings,Sans-Serif"/>
              <a:buChar char="§"/>
            </a:pPr>
            <a:endParaRPr lang="en-US" sz="2100" b="1">
              <a:solidFill>
                <a:srgbClr val="000000"/>
              </a:solidFill>
              <a:latin typeface="Aptos Light"/>
              <a:ea typeface="Arial"/>
              <a:cs typeface="Arial"/>
            </a:endParaRPr>
          </a:p>
          <a:p>
            <a:pPr marL="214313" indent="-214313">
              <a:buFont typeface="Wingdings,Sans-Serif"/>
              <a:buChar char="§"/>
            </a:pPr>
            <a:r>
              <a:rPr lang="en-US" sz="2100" b="1">
                <a:solidFill>
                  <a:srgbClr val="000000"/>
                </a:solidFill>
                <a:latin typeface="Aptos Light"/>
                <a:ea typeface="Arial"/>
                <a:cs typeface="Arial"/>
              </a:rPr>
              <a:t>Risk of over-control </a:t>
            </a:r>
          </a:p>
          <a:p>
            <a:pPr marL="214313" indent="-214313">
              <a:buFont typeface="Wingdings,Sans-Serif"/>
              <a:buChar char="§"/>
            </a:pPr>
            <a:endParaRPr lang="en-US" sz="2100" b="1">
              <a:solidFill>
                <a:srgbClr val="000000"/>
              </a:solidFill>
              <a:latin typeface="Aptos Light"/>
              <a:ea typeface="Arial"/>
              <a:cs typeface="Arial"/>
            </a:endParaRPr>
          </a:p>
          <a:p>
            <a:pPr marL="214313" indent="-214313">
              <a:buFont typeface="Wingdings,Sans-Serif"/>
              <a:buChar char="§"/>
            </a:pPr>
            <a:r>
              <a:rPr lang="en-US" sz="2100" b="1">
                <a:solidFill>
                  <a:srgbClr val="000000"/>
                </a:solidFill>
                <a:latin typeface="Aptos Light"/>
                <a:ea typeface="Arial"/>
                <a:cs typeface="Arial"/>
              </a:rPr>
              <a:t>Possible stress in high pressure shifts</a:t>
            </a:r>
          </a:p>
          <a:p>
            <a:pPr algn="ctr"/>
            <a:endParaRPr lang="en-US" sz="2100" b="1">
              <a:solidFill>
                <a:srgbClr val="000000"/>
              </a:solidFill>
              <a:latin typeface="Aptos Light"/>
              <a:ea typeface="Arial"/>
              <a:cs typeface="Arial"/>
            </a:endParaRPr>
          </a:p>
        </p:txBody>
      </p:sp>
      <p:sp>
        <p:nvSpPr>
          <p:cNvPr id="10" name="Rectangle: Rounded Corners 9">
            <a:extLst>
              <a:ext uri="{FF2B5EF4-FFF2-40B4-BE49-F238E27FC236}">
                <a16:creationId xmlns:a16="http://schemas.microsoft.com/office/drawing/2014/main" id="{3D82E367-9E97-0CF4-E632-60AF6D417097}"/>
              </a:ext>
            </a:extLst>
          </p:cNvPr>
          <p:cNvSpPr/>
          <p:nvPr/>
        </p:nvSpPr>
        <p:spPr>
          <a:xfrm>
            <a:off x="6272879" y="1351017"/>
            <a:ext cx="2742484" cy="4465652"/>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r>
              <a:rPr lang="en-US" sz="2100" b="1">
                <a:solidFill>
                  <a:srgbClr val="000000"/>
                </a:solidFill>
                <a:latin typeface="Aptos Light"/>
                <a:cs typeface="Arial"/>
              </a:rPr>
              <a:t>Modern view :</a:t>
            </a:r>
            <a:endParaRPr lang="en-US" sz="2100">
              <a:solidFill>
                <a:srgbClr val="000000"/>
              </a:solidFill>
              <a:latin typeface="Aptos Light"/>
            </a:endParaRPr>
          </a:p>
          <a:p>
            <a:endParaRPr lang="en-US" sz="2100" b="1">
              <a:solidFill>
                <a:srgbClr val="000000"/>
              </a:solidFill>
              <a:latin typeface="Aptos Light"/>
              <a:cs typeface="Arial"/>
            </a:endParaRPr>
          </a:p>
          <a:p>
            <a:pPr marL="214313" indent="-214313">
              <a:buFont typeface="Wingdings,Sans-Serif"/>
              <a:buChar char="§"/>
            </a:pPr>
            <a:r>
              <a:rPr lang="en-US" sz="2100" b="1">
                <a:solidFill>
                  <a:srgbClr val="000000"/>
                </a:solidFill>
                <a:latin typeface="Aptos Light"/>
                <a:cs typeface="Arial"/>
              </a:rPr>
              <a:t>Focus on leadership, not authority</a:t>
            </a:r>
            <a:endParaRPr lang="en-US" sz="2100">
              <a:solidFill>
                <a:srgbClr val="000000"/>
              </a:solidFill>
              <a:latin typeface="Aptos Light"/>
              <a:cs typeface="Arial"/>
            </a:endParaRPr>
          </a:p>
          <a:p>
            <a:pPr marL="214313" indent="-214313">
              <a:buFont typeface="Wingdings,Sans-Serif"/>
              <a:buChar char="§"/>
            </a:pPr>
            <a:endParaRPr lang="en-US" sz="2100" b="1">
              <a:solidFill>
                <a:srgbClr val="000000"/>
              </a:solidFill>
              <a:latin typeface="Aptos Light"/>
              <a:cs typeface="Arial"/>
            </a:endParaRPr>
          </a:p>
          <a:p>
            <a:pPr marL="214313" indent="-214313">
              <a:buFont typeface="Wingdings,Sans-Serif"/>
              <a:buChar char="§"/>
            </a:pPr>
            <a:r>
              <a:rPr lang="en-US" sz="2100" b="1">
                <a:solidFill>
                  <a:srgbClr val="000000"/>
                </a:solidFill>
                <a:latin typeface="Aptos Light"/>
                <a:cs typeface="Arial"/>
              </a:rPr>
              <a:t>Communication and motivation</a:t>
            </a:r>
            <a:endParaRPr lang="en-US" sz="2100">
              <a:solidFill>
                <a:srgbClr val="000000"/>
              </a:solidFill>
              <a:latin typeface="Aptos Light"/>
              <a:cs typeface="Arial"/>
            </a:endParaRPr>
          </a:p>
          <a:p>
            <a:pPr marL="214313" indent="-214313">
              <a:buFont typeface="Wingdings,Sans-Serif"/>
              <a:buChar char="§"/>
            </a:pPr>
            <a:endParaRPr lang="en-US" sz="2100" b="1">
              <a:solidFill>
                <a:srgbClr val="000000"/>
              </a:solidFill>
              <a:latin typeface="Aptos Light"/>
              <a:cs typeface="Arial"/>
            </a:endParaRPr>
          </a:p>
          <a:p>
            <a:pPr marL="214313" indent="-214313">
              <a:buFont typeface="Wingdings,Sans-Serif"/>
              <a:buChar char="§"/>
            </a:pPr>
            <a:endParaRPr lang="en-US" sz="2100" b="1">
              <a:solidFill>
                <a:srgbClr val="000000"/>
              </a:solidFill>
              <a:latin typeface="Aptos Light"/>
              <a:cs typeface="Arial"/>
            </a:endParaRPr>
          </a:p>
          <a:p>
            <a:pPr marL="214313" indent="-214313">
              <a:buFont typeface="Wingdings,Sans-Serif"/>
              <a:buChar char="§"/>
            </a:pPr>
            <a:r>
              <a:rPr lang="en-US" sz="2100" b="1">
                <a:solidFill>
                  <a:srgbClr val="000000"/>
                </a:solidFill>
                <a:latin typeface="Aptos Light"/>
                <a:cs typeface="Arial"/>
              </a:rPr>
              <a:t>Supportive management style</a:t>
            </a:r>
            <a:endParaRPr lang="en-US" sz="2100">
              <a:solidFill>
                <a:srgbClr val="000000"/>
              </a:solidFill>
              <a:latin typeface="Aptos Light"/>
            </a:endParaRPr>
          </a:p>
        </p:txBody>
      </p:sp>
    </p:spTree>
    <p:extLst>
      <p:ext uri="{BB962C8B-B14F-4D97-AF65-F5344CB8AC3E}">
        <p14:creationId xmlns:p14="http://schemas.microsoft.com/office/powerpoint/2010/main" val="2145728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841" y="1463151"/>
            <a:ext cx="2730535" cy="1546946"/>
          </a:xfrm>
        </p:spPr>
        <p:txBody>
          <a:bodyPr vert="horz" lIns="68580" tIns="34290" rIns="68580" bIns="34290" rtlCol="0" anchor="t">
            <a:normAutofit/>
          </a:bodyPr>
          <a:lstStyle/>
          <a:p>
            <a:r>
              <a:rPr lang="en-US" b="1" kern="1200">
                <a:latin typeface="+mj-lt"/>
                <a:ea typeface="+mj-ea"/>
                <a:cs typeface="+mj-cs"/>
              </a:rPr>
              <a:t>Coordinating </a:t>
            </a:r>
          </a:p>
        </p:txBody>
      </p:sp>
      <p:sp>
        <p:nvSpPr>
          <p:cNvPr id="4" name="TextBox 3">
            <a:extLst>
              <a:ext uri="{FF2B5EF4-FFF2-40B4-BE49-F238E27FC236}">
                <a16:creationId xmlns:a16="http://schemas.microsoft.com/office/drawing/2014/main" id="{6AF2E086-75EB-658F-D0C7-9B0AE2B50689}"/>
              </a:ext>
            </a:extLst>
          </p:cNvPr>
          <p:cNvSpPr txBox="1"/>
          <p:nvPr/>
        </p:nvSpPr>
        <p:spPr>
          <a:xfrm>
            <a:off x="518707" y="2848598"/>
            <a:ext cx="2730535" cy="2151252"/>
          </a:xfrm>
          <a:prstGeom prst="rect">
            <a:avLst/>
          </a:prstGeom>
        </p:spPr>
        <p:txBody>
          <a:bodyPr rot="0" spcFirstLastPara="0" vertOverflow="overflow" horzOverflow="overflow" vert="horz" wrap="square" lIns="68580" tIns="34290" rIns="68580" bIns="34290" numCol="1" spcCol="0" rtlCol="0" fromWordArt="0" anchor="b" anchorCtr="0" forceAA="0" compatLnSpc="1">
            <a:prstTxWarp prst="textNoShape">
              <a:avLst/>
            </a:prstTxWarp>
            <a:noAutofit/>
          </a:bodyPr>
          <a:lstStyle/>
          <a:p>
            <a:pPr defTabSz="685800">
              <a:lnSpc>
                <a:spcPct val="120000"/>
              </a:lnSpc>
              <a:spcBef>
                <a:spcPts val="750"/>
              </a:spcBef>
            </a:pPr>
            <a:r>
              <a:rPr lang="en-US" sz="1800" b="1" kern="1200" baseline="0">
                <a:solidFill>
                  <a:schemeClr val="tx2"/>
                </a:solidFill>
                <a:latin typeface="+mn-lt"/>
                <a:ea typeface="+mn-ea"/>
                <a:cs typeface="+mn-cs"/>
              </a:rPr>
              <a:t>Definition</a:t>
            </a:r>
            <a:r>
              <a:rPr lang="en-US" sz="1800" kern="1200">
                <a:solidFill>
                  <a:schemeClr val="tx2"/>
                </a:solidFill>
                <a:latin typeface="+mn-lt"/>
                <a:ea typeface="+mn-ea"/>
                <a:cs typeface="+mn-cs"/>
              </a:rPr>
              <a:t>​</a:t>
            </a:r>
            <a:endParaRPr lang="en-US" sz="1800" kern="1200">
              <a:solidFill>
                <a:schemeClr val="tx2"/>
              </a:solidFill>
              <a:latin typeface="+mn-lt"/>
            </a:endParaRPr>
          </a:p>
          <a:p>
            <a:pPr defTabSz="685800">
              <a:lnSpc>
                <a:spcPct val="120000"/>
              </a:lnSpc>
              <a:spcBef>
                <a:spcPts val="750"/>
              </a:spcBef>
            </a:pPr>
            <a:br>
              <a:rPr lang="en-US" sz="1800" kern="1200"/>
            </a:br>
            <a:r>
              <a:rPr lang="en-US" sz="1800" b="1" kern="1200" baseline="0">
                <a:solidFill>
                  <a:schemeClr val="tx2"/>
                </a:solidFill>
                <a:latin typeface="+mn-lt"/>
                <a:ea typeface="+mn-ea"/>
                <a:cs typeface="+mn-cs"/>
              </a:rPr>
              <a:t>• Coordinating ensures all </a:t>
            </a:r>
            <a:r>
              <a:rPr lang="en-US" sz="1800" b="1" kern="1200">
                <a:solidFill>
                  <a:schemeClr val="tx2"/>
                </a:solidFill>
                <a:latin typeface="+mn-lt"/>
                <a:ea typeface="+mn-ea"/>
                <a:cs typeface="+mn-cs"/>
              </a:rPr>
              <a:t>organizational</a:t>
            </a:r>
            <a:r>
              <a:rPr lang="en-US" sz="1800" b="1" kern="1200" baseline="0">
                <a:solidFill>
                  <a:schemeClr val="tx2"/>
                </a:solidFill>
                <a:latin typeface="+mn-lt"/>
                <a:ea typeface="+mn-ea"/>
                <a:cs typeface="+mn-cs"/>
              </a:rPr>
              <a:t> activities and departments work together towards common objectives (Robbins and Coulter, 2022).</a:t>
            </a:r>
            <a:r>
              <a:rPr lang="en-US" sz="1800" kern="1200">
                <a:solidFill>
                  <a:schemeClr val="tx2"/>
                </a:solidFill>
                <a:latin typeface="+mn-lt"/>
                <a:ea typeface="+mn-ea"/>
                <a:cs typeface="+mn-cs"/>
              </a:rPr>
              <a:t>​</a:t>
            </a:r>
            <a:endParaRPr lang="en-US" sz="1800" kern="1200">
              <a:solidFill>
                <a:schemeClr val="tx2"/>
              </a:solidFill>
              <a:latin typeface="+mn-lt"/>
            </a:endParaRPr>
          </a:p>
        </p:txBody>
      </p:sp>
      <p:sp>
        <p:nvSpPr>
          <p:cNvPr id="10" name="Date Placeholder 4">
            <a:extLst>
              <a:ext uri="{FF2B5EF4-FFF2-40B4-BE49-F238E27FC236}">
                <a16:creationId xmlns:a16="http://schemas.microsoft.com/office/drawing/2014/main" id="{43FBB4D7-85C3-79F2-1706-AA37B3B5F1DF}"/>
              </a:ext>
            </a:extLst>
          </p:cNvPr>
          <p:cNvSpPr>
            <a:spLocks noGrp="1"/>
          </p:cNvSpPr>
          <p:nvPr>
            <p:ph type="dt" sz="half" idx="10"/>
          </p:nvPr>
        </p:nvSpPr>
        <p:spPr>
          <a:xfrm>
            <a:off x="658368" y="5624513"/>
            <a:ext cx="2057400" cy="273844"/>
          </a:xfrm>
        </p:spPr>
        <p:txBody>
          <a:bodyPr/>
          <a:lstStyle/>
          <a:p>
            <a:pPr>
              <a:spcAft>
                <a:spcPts val="450"/>
              </a:spcAft>
            </a:pPr>
            <a:fld id="{8BA05096-3947-4392-84FA-AE119D2E7E7A}" type="datetime1">
              <a:pPr>
                <a:spcAft>
                  <a:spcPts val="450"/>
                </a:spcAft>
              </a:pPr>
              <a:t>2/22/26</a:t>
            </a:fld>
            <a:endParaRPr lang="en-US"/>
          </a:p>
        </p:txBody>
      </p:sp>
      <p:sp>
        <p:nvSpPr>
          <p:cNvPr id="12" name="Footer Placeholder 5">
            <a:extLst>
              <a:ext uri="{FF2B5EF4-FFF2-40B4-BE49-F238E27FC236}">
                <a16:creationId xmlns:a16="http://schemas.microsoft.com/office/drawing/2014/main" id="{A33F66CA-6A04-C780-1E14-B8032DA3C2FB}"/>
              </a:ext>
            </a:extLst>
          </p:cNvPr>
          <p:cNvSpPr>
            <a:spLocks noGrp="1"/>
          </p:cNvSpPr>
          <p:nvPr>
            <p:ph type="ftr" sz="quarter" idx="11"/>
          </p:nvPr>
        </p:nvSpPr>
        <p:spPr>
          <a:xfrm>
            <a:off x="5349240" y="5624513"/>
            <a:ext cx="3223260" cy="273844"/>
          </a:xfrm>
        </p:spPr>
        <p:txBody>
          <a:bodyPr/>
          <a:lstStyle/>
          <a:p>
            <a:pPr>
              <a:spcAft>
                <a:spcPts val="450"/>
              </a:spcAft>
            </a:pPr>
            <a:r>
              <a:rPr lang="en-US"/>
              <a:t>
              </a:t>
            </a:r>
          </a:p>
        </p:txBody>
      </p:sp>
      <p:sp>
        <p:nvSpPr>
          <p:cNvPr id="14" name="Slide Number Placeholder 6">
            <a:extLst>
              <a:ext uri="{FF2B5EF4-FFF2-40B4-BE49-F238E27FC236}">
                <a16:creationId xmlns:a16="http://schemas.microsoft.com/office/drawing/2014/main" id="{FBC4F37B-21F2-836B-5516-67139B68C44C}"/>
              </a:ext>
            </a:extLst>
          </p:cNvPr>
          <p:cNvSpPr>
            <a:spLocks noGrp="1"/>
          </p:cNvSpPr>
          <p:nvPr>
            <p:ph type="sldNum" sz="quarter" idx="12"/>
          </p:nvPr>
        </p:nvSpPr>
        <p:spPr>
          <a:xfrm>
            <a:off x="8572500" y="5624513"/>
            <a:ext cx="390905" cy="273844"/>
          </a:xfrm>
        </p:spPr>
        <p:txBody>
          <a:bodyPr/>
          <a:lstStyle/>
          <a:p>
            <a:pPr>
              <a:spcAft>
                <a:spcPts val="450"/>
              </a:spcAft>
            </a:pPr>
            <a:fld id="{5E4DE196-8A13-4FF7-A07E-102851959EAB}" type="slidenum">
              <a:rPr lang="en-US" dirty="0"/>
              <a:pPr>
                <a:spcAft>
                  <a:spcPts val="450"/>
                </a:spcAft>
              </a:pPr>
              <a:t>11</a:t>
            </a:fld>
            <a:endParaRPr lang="en-US"/>
          </a:p>
        </p:txBody>
      </p:sp>
      <p:graphicFrame>
        <p:nvGraphicFramePr>
          <p:cNvPr id="6" name="Content Placeholder 2">
            <a:extLst>
              <a:ext uri="{FF2B5EF4-FFF2-40B4-BE49-F238E27FC236}">
                <a16:creationId xmlns:a16="http://schemas.microsoft.com/office/drawing/2014/main" id="{D9B72753-B88F-5E7E-2784-175F93468003}"/>
              </a:ext>
            </a:extLst>
          </p:cNvPr>
          <p:cNvGraphicFramePr>
            <a:graphicFrameLocks noGrp="1"/>
          </p:cNvGraphicFramePr>
          <p:nvPr>
            <p:ph idx="1"/>
          </p:nvPr>
        </p:nvGraphicFramePr>
        <p:xfrm>
          <a:off x="4074674" y="1463151"/>
          <a:ext cx="4441867" cy="37898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1927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6B453-04ED-8D5F-8934-2DE023F0E680}"/>
              </a:ext>
            </a:extLst>
          </p:cNvPr>
          <p:cNvSpPr>
            <a:spLocks noGrp="1"/>
          </p:cNvSpPr>
          <p:nvPr>
            <p:ph type="dt" sz="half" idx="10"/>
          </p:nvPr>
        </p:nvSpPr>
        <p:spPr/>
        <p:txBody>
          <a:bodyPr/>
          <a:lstStyle/>
          <a:p>
            <a:fld id="{D7EA09C1-633C-4658-9F87-350A66FC7FD1}" type="datetime1">
              <a:t>2/22/26</a:t>
            </a:fld>
            <a:endParaRPr lang="en-US"/>
          </a:p>
        </p:txBody>
      </p:sp>
      <p:sp>
        <p:nvSpPr>
          <p:cNvPr id="3" name="Footer Placeholder 2">
            <a:extLst>
              <a:ext uri="{FF2B5EF4-FFF2-40B4-BE49-F238E27FC236}">
                <a16:creationId xmlns:a16="http://schemas.microsoft.com/office/drawing/2014/main" id="{97DC5224-F84D-72CC-E11F-4D1BDA7167B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87D5B064-1F07-20BC-BA97-5FD243CDAB74}"/>
              </a:ext>
            </a:extLst>
          </p:cNvPr>
          <p:cNvSpPr>
            <a:spLocks noGrp="1"/>
          </p:cNvSpPr>
          <p:nvPr>
            <p:ph type="sldNum" sz="quarter" idx="12"/>
          </p:nvPr>
        </p:nvSpPr>
        <p:spPr/>
        <p:txBody>
          <a:bodyPr/>
          <a:lstStyle/>
          <a:p>
            <a:fld id="{5E4DE196-8A13-4FF7-A07E-102851959EAB}" type="slidenum">
              <a:rPr lang="en-US" dirty="0"/>
              <a:t>12</a:t>
            </a:fld>
            <a:endParaRPr lang="en-US"/>
          </a:p>
        </p:txBody>
      </p:sp>
      <p:sp>
        <p:nvSpPr>
          <p:cNvPr id="7" name="Rectangle: Rounded Corners 6">
            <a:extLst>
              <a:ext uri="{FF2B5EF4-FFF2-40B4-BE49-F238E27FC236}">
                <a16:creationId xmlns:a16="http://schemas.microsoft.com/office/drawing/2014/main" id="{869B93E4-6F12-5AE9-088C-A3102D78A5E6}"/>
              </a:ext>
            </a:extLst>
          </p:cNvPr>
          <p:cNvSpPr/>
          <p:nvPr/>
        </p:nvSpPr>
        <p:spPr>
          <a:xfrm>
            <a:off x="226454" y="1083290"/>
            <a:ext cx="3250699" cy="4676696"/>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725" b="1">
                <a:solidFill>
                  <a:srgbClr val="000000"/>
                </a:solidFill>
              </a:rPr>
              <a:t>Advantages:</a:t>
            </a:r>
          </a:p>
          <a:p>
            <a:pPr algn="ctr"/>
            <a:endParaRPr lang="en-US" sz="1725" b="1">
              <a:solidFill>
                <a:srgbClr val="000000"/>
              </a:solidFill>
            </a:endParaRPr>
          </a:p>
          <a:p>
            <a:pPr algn="ctr"/>
            <a:r>
              <a:rPr lang="en-US" sz="1725" b="1">
                <a:solidFill>
                  <a:srgbClr val="000000"/>
                </a:solidFill>
              </a:rPr>
              <a:t> • Enhances efficiency and teamwork (Robbins and Coulter, 2022).</a:t>
            </a:r>
          </a:p>
          <a:p>
            <a:pPr algn="ctr"/>
            <a:br>
              <a:rPr lang="en-US" sz="1725" b="1"/>
            </a:br>
            <a:r>
              <a:rPr lang="en-US" sz="1725" b="1">
                <a:solidFill>
                  <a:srgbClr val="000000"/>
                </a:solidFill>
              </a:rPr>
              <a:t> • Maintains global consistency across markets (McDonald’s Corporation, 2024).</a:t>
            </a:r>
          </a:p>
          <a:p>
            <a:pPr algn="ctr"/>
            <a:br>
              <a:rPr lang="en-US" sz="1725" b="1"/>
            </a:br>
            <a:r>
              <a:rPr lang="en-US" sz="1725" b="1">
                <a:solidFill>
                  <a:srgbClr val="000000"/>
                </a:solidFill>
              </a:rPr>
              <a:t> • Reduces duplication of effort and operational conflict (Johnson, Scholes and Whittington, 2023).</a:t>
            </a:r>
            <a:br>
              <a:rPr lang="en-US" sz="1500" b="1">
                <a:solidFill>
                  <a:srgbClr val="000000"/>
                </a:solidFill>
              </a:rPr>
            </a:br>
            <a:br>
              <a:rPr lang="en-US" sz="1500" b="1">
                <a:solidFill>
                  <a:srgbClr val="000000"/>
                </a:solidFill>
              </a:rPr>
            </a:br>
            <a:endParaRPr lang="en-US" sz="1500" b="1">
              <a:solidFill>
                <a:srgbClr val="000000"/>
              </a:solidFill>
            </a:endParaRPr>
          </a:p>
        </p:txBody>
      </p:sp>
      <p:sp>
        <p:nvSpPr>
          <p:cNvPr id="8" name="Rectangle: Rounded Corners 7">
            <a:extLst>
              <a:ext uri="{FF2B5EF4-FFF2-40B4-BE49-F238E27FC236}">
                <a16:creationId xmlns:a16="http://schemas.microsoft.com/office/drawing/2014/main" id="{8AF86C1E-42DE-E81C-6ED9-5DCC9070AE99}"/>
              </a:ext>
            </a:extLst>
          </p:cNvPr>
          <p:cNvSpPr/>
          <p:nvPr/>
        </p:nvSpPr>
        <p:spPr>
          <a:xfrm>
            <a:off x="3791107" y="1081366"/>
            <a:ext cx="5236776" cy="2031479"/>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1">
                <a:solidFill>
                  <a:srgbClr val="000000"/>
                </a:solidFill>
              </a:rPr>
              <a:t>Disadvantages:</a:t>
            </a:r>
          </a:p>
          <a:p>
            <a:pPr algn="ctr"/>
            <a:br>
              <a:rPr lang="en-US" sz="1800" b="1"/>
            </a:br>
            <a:r>
              <a:rPr lang="en-US" sz="1800" b="1">
                <a:solidFill>
                  <a:srgbClr val="000000"/>
                </a:solidFill>
              </a:rPr>
              <a:t> • Can slow decision-making in large multinational structures (Johnson, Scholes and Whittington, 2023).</a:t>
            </a:r>
          </a:p>
          <a:p>
            <a:pPr algn="ctr"/>
            <a:br>
              <a:rPr lang="en-US" sz="1800" b="1"/>
            </a:br>
            <a:r>
              <a:rPr lang="en-US" sz="1800" b="1">
                <a:solidFill>
                  <a:srgbClr val="000000"/>
                </a:solidFill>
              </a:rPr>
              <a:t> • Over centralization may reduce local flexibility.</a:t>
            </a:r>
            <a:endParaRPr lang="en-US" sz="1800" b="1"/>
          </a:p>
        </p:txBody>
      </p:sp>
      <p:sp>
        <p:nvSpPr>
          <p:cNvPr id="9" name="Rectangle: Rounded Corners 8">
            <a:extLst>
              <a:ext uri="{FF2B5EF4-FFF2-40B4-BE49-F238E27FC236}">
                <a16:creationId xmlns:a16="http://schemas.microsoft.com/office/drawing/2014/main" id="{AC6FF4B5-F397-264F-E50D-43FC552C955A}"/>
              </a:ext>
            </a:extLst>
          </p:cNvPr>
          <p:cNvSpPr/>
          <p:nvPr/>
        </p:nvSpPr>
        <p:spPr>
          <a:xfrm>
            <a:off x="3791519" y="3422259"/>
            <a:ext cx="5243381" cy="2477234"/>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1">
                <a:solidFill>
                  <a:srgbClr val="000000"/>
                </a:solidFill>
              </a:rPr>
              <a:t>Modern Perspective:</a:t>
            </a:r>
            <a:endParaRPr lang="en-US" sz="1800">
              <a:solidFill>
                <a:srgbClr val="FFFFFF"/>
              </a:solidFill>
            </a:endParaRPr>
          </a:p>
          <a:p>
            <a:pPr algn="ctr"/>
            <a:br>
              <a:rPr lang="en-US" sz="1800" b="1"/>
            </a:br>
            <a:r>
              <a:rPr lang="en-US" sz="1800" b="1">
                <a:solidFill>
                  <a:srgbClr val="000000"/>
                </a:solidFill>
              </a:rPr>
              <a:t> • Digital systems and real-time data sharing improve cross-functional coordination (McDonald’s Corporation, 2024).</a:t>
            </a:r>
            <a:endParaRPr lang="en-US" sz="1800">
              <a:solidFill>
                <a:srgbClr val="FFFFFF"/>
              </a:solidFill>
            </a:endParaRPr>
          </a:p>
          <a:p>
            <a:pPr algn="ctr"/>
            <a:br>
              <a:rPr lang="en-US" sz="1800" b="1"/>
            </a:br>
            <a:r>
              <a:rPr lang="en-US" sz="1800" b="1">
                <a:solidFill>
                  <a:srgbClr val="000000"/>
                </a:solidFill>
              </a:rPr>
              <a:t> • Increasingly use collaborative, team-based structures rather than rigid hierarchies (Robbins and Coulter, 2022).</a:t>
            </a:r>
            <a:endParaRPr lang="en-US" sz="1800"/>
          </a:p>
        </p:txBody>
      </p:sp>
      <p:sp>
        <p:nvSpPr>
          <p:cNvPr id="10" name="TextBox 9">
            <a:extLst>
              <a:ext uri="{FF2B5EF4-FFF2-40B4-BE49-F238E27FC236}">
                <a16:creationId xmlns:a16="http://schemas.microsoft.com/office/drawing/2014/main" id="{9A4D8B74-5CB1-1191-41DD-93D2CE37F439}"/>
              </a:ext>
            </a:extLst>
          </p:cNvPr>
          <p:cNvSpPr txBox="1"/>
          <p:nvPr/>
        </p:nvSpPr>
        <p:spPr>
          <a:xfrm>
            <a:off x="3519409" y="331336"/>
            <a:ext cx="4100591"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dirty="0"/>
              <a:t>Evaluation </a:t>
            </a:r>
            <a:endParaRPr lang="en-US" dirty="0"/>
          </a:p>
        </p:txBody>
      </p:sp>
    </p:spTree>
    <p:extLst>
      <p:ext uri="{BB962C8B-B14F-4D97-AF65-F5344CB8AC3E}">
        <p14:creationId xmlns:p14="http://schemas.microsoft.com/office/powerpoint/2010/main" val="2994551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2967923" y="-2697"/>
            <a:ext cx="2857500" cy="794369"/>
          </a:xfrm>
        </p:spPr>
        <p:txBody>
          <a:bodyPr anchor="t">
            <a:normAutofit/>
          </a:bodyPr>
          <a:lstStyle/>
          <a:p>
            <a:r>
              <a:rPr sz="3200" b="1">
                <a:latin typeface="Arial Nova"/>
              </a:rPr>
              <a:t>Controlling </a:t>
            </a:r>
            <a:endParaRPr lang="en-US" sz="3200" b="1">
              <a:latin typeface="Arial Nova"/>
            </a:endParaRPr>
          </a:p>
        </p:txBody>
      </p:sp>
      <p:sp>
        <p:nvSpPr>
          <p:cNvPr id="3" name="Content Placeholder 2"/>
          <p:cNvSpPr>
            <a:spLocks noGrp="1"/>
          </p:cNvSpPr>
          <p:nvPr>
            <p:ph idx="1"/>
          </p:nvPr>
        </p:nvSpPr>
        <p:spPr>
          <a:xfrm>
            <a:off x="339195" y="786275"/>
            <a:ext cx="8457183" cy="5629359"/>
          </a:xfrm>
        </p:spPr>
        <p:txBody>
          <a:bodyPr vert="horz" lIns="91440" tIns="45720" rIns="91440" bIns="45720" rtlCol="0" anchor="t">
            <a:normAutofit/>
          </a:bodyPr>
          <a:lstStyle/>
          <a:p>
            <a:endParaRPr lang="en-US" sz="2100" dirty="0">
              <a:solidFill>
                <a:schemeClr val="tx1">
                  <a:alpha val="55000"/>
                </a:schemeClr>
              </a:solidFill>
              <a:latin typeface="Arial Nova"/>
            </a:endParaRPr>
          </a:p>
          <a:p>
            <a:pPr marL="171450" indent="-171450">
              <a:lnSpc>
                <a:spcPts val="1913"/>
              </a:lnSpc>
              <a:spcBef>
                <a:spcPts val="0"/>
              </a:spcBef>
            </a:pPr>
            <a:r>
              <a:rPr lang="en-US" sz="1700" b="1">
                <a:solidFill>
                  <a:srgbClr val="35403A"/>
                </a:solidFill>
                <a:latin typeface="Aptos Light"/>
              </a:rPr>
              <a:t>Definition</a:t>
            </a:r>
            <a:r>
              <a:rPr lang="en-US" sz="1700" dirty="0">
                <a:solidFill>
                  <a:srgbClr val="000000"/>
                </a:solidFill>
                <a:latin typeface="Aptos Light"/>
              </a:rPr>
              <a:t> </a:t>
            </a:r>
            <a:endParaRPr lang="en-US" sz="1700" dirty="0">
              <a:solidFill>
                <a:schemeClr val="tx1">
                  <a:alpha val="55000"/>
                </a:schemeClr>
              </a:solidFill>
              <a:latin typeface="Aptos Light"/>
            </a:endParaRPr>
          </a:p>
          <a:p>
            <a:pPr>
              <a:lnSpc>
                <a:spcPts val="1913"/>
              </a:lnSpc>
              <a:spcBef>
                <a:spcPts val="0"/>
              </a:spcBef>
            </a:pPr>
            <a:br>
              <a:rPr lang="en-US" sz="1700" dirty="0">
                <a:solidFill>
                  <a:schemeClr val="tx1">
                    <a:alpha val="55000"/>
                  </a:schemeClr>
                </a:solidFill>
                <a:latin typeface="Aptos Light"/>
              </a:rPr>
            </a:br>
            <a:r>
              <a:rPr lang="en-US" sz="1700" b="1" dirty="0">
                <a:solidFill>
                  <a:srgbClr val="35403A"/>
                </a:solidFill>
                <a:latin typeface="Aptos Light"/>
              </a:rPr>
              <a:t>• Controlling involves monitoring performance, comparing results to standards, and taking corrective action where necessary (Robbins and Coulter, 2022).</a:t>
            </a:r>
            <a:r>
              <a:rPr lang="en-US" sz="1700" dirty="0">
                <a:solidFill>
                  <a:srgbClr val="000000"/>
                </a:solidFill>
                <a:latin typeface="Aptos Light"/>
              </a:rPr>
              <a:t> </a:t>
            </a:r>
            <a:endParaRPr lang="en-US" sz="1700" dirty="0">
              <a:solidFill>
                <a:schemeClr val="tx1">
                  <a:alpha val="55000"/>
                </a:schemeClr>
              </a:solidFill>
              <a:latin typeface="Aptos Light"/>
            </a:endParaRPr>
          </a:p>
          <a:p>
            <a:pPr>
              <a:lnSpc>
                <a:spcPts val="1913"/>
              </a:lnSpc>
              <a:spcBef>
                <a:spcPts val="0"/>
              </a:spcBef>
            </a:pPr>
            <a:br>
              <a:rPr lang="en-US" sz="1700" dirty="0">
                <a:solidFill>
                  <a:schemeClr val="tx1">
                    <a:alpha val="55000"/>
                  </a:schemeClr>
                </a:solidFill>
                <a:latin typeface="Aptos Light"/>
              </a:rPr>
            </a:br>
            <a:r>
              <a:rPr lang="en-US" sz="1700" b="1">
                <a:solidFill>
                  <a:srgbClr val="35403A"/>
                </a:solidFill>
                <a:latin typeface="Aptos Light"/>
              </a:rPr>
              <a:t>⸻</a:t>
            </a:r>
            <a:r>
              <a:rPr lang="en-US" sz="1700" dirty="0">
                <a:solidFill>
                  <a:srgbClr val="000000"/>
                </a:solidFill>
                <a:latin typeface="Aptos Light"/>
              </a:rPr>
              <a:t> </a:t>
            </a:r>
            <a:br>
              <a:rPr lang="en-US" sz="1700" dirty="0">
                <a:solidFill>
                  <a:srgbClr val="000000"/>
                </a:solidFill>
                <a:latin typeface="Aptos Light"/>
              </a:rPr>
            </a:br>
            <a:r>
              <a:rPr lang="en-US" sz="1700" dirty="0">
                <a:solidFill>
                  <a:srgbClr val="000000"/>
                </a:solidFill>
                <a:latin typeface="Aptos Light"/>
              </a:rPr>
              <a:t> </a:t>
            </a:r>
            <a:br>
              <a:rPr lang="en-US" sz="1700" dirty="0">
                <a:solidFill>
                  <a:srgbClr val="000000"/>
                </a:solidFill>
                <a:latin typeface="Aptos Light"/>
              </a:rPr>
            </a:br>
            <a:r>
              <a:rPr lang="en-US" sz="1700">
                <a:solidFill>
                  <a:srgbClr val="000000"/>
                </a:solidFill>
                <a:latin typeface="Aptos Light"/>
              </a:rPr>
              <a:t>Application to McDonald’s: </a:t>
            </a:r>
            <a:endParaRPr lang="en-US" sz="1700">
              <a:solidFill>
                <a:schemeClr val="tx1">
                  <a:alpha val="55000"/>
                </a:schemeClr>
              </a:solidFill>
              <a:latin typeface="Aptos Light"/>
            </a:endParaRPr>
          </a:p>
          <a:p>
            <a:pPr>
              <a:lnSpc>
                <a:spcPts val="1913"/>
              </a:lnSpc>
              <a:spcBef>
                <a:spcPts val="0"/>
              </a:spcBef>
            </a:pPr>
            <a:r>
              <a:rPr lang="en-US" sz="1700" dirty="0">
                <a:solidFill>
                  <a:srgbClr val="000000"/>
                </a:solidFill>
                <a:latin typeface="Aptos Light"/>
              </a:rPr>
              <a:t> </a:t>
            </a:r>
            <a:br>
              <a:rPr lang="en-US" sz="1700" dirty="0">
                <a:solidFill>
                  <a:srgbClr val="000000"/>
                </a:solidFill>
                <a:latin typeface="Aptos Light"/>
              </a:rPr>
            </a:br>
            <a:r>
              <a:rPr lang="en-US" sz="1700" dirty="0">
                <a:solidFill>
                  <a:srgbClr val="000000"/>
                </a:solidFill>
                <a:latin typeface="Aptos Light"/>
              </a:rPr>
              <a:t>• </a:t>
            </a:r>
            <a:r>
              <a:rPr lang="en-US" sz="1700" b="1" dirty="0">
                <a:solidFill>
                  <a:srgbClr val="35403A"/>
                </a:solidFill>
                <a:latin typeface="Aptos Light"/>
              </a:rPr>
              <a:t>Monitoring key performance indicators (KPIs) such as sales and service speed (McDonald’s Corporation, 2024).</a:t>
            </a:r>
            <a:r>
              <a:rPr lang="en-US" sz="1700" dirty="0">
                <a:solidFill>
                  <a:srgbClr val="000000"/>
                </a:solidFill>
                <a:latin typeface="Aptos Light"/>
              </a:rPr>
              <a:t> </a:t>
            </a:r>
            <a:endParaRPr lang="en-US" sz="1700" dirty="0">
              <a:solidFill>
                <a:schemeClr val="tx1">
                  <a:alpha val="55000"/>
                </a:schemeClr>
              </a:solidFill>
              <a:latin typeface="Aptos Light"/>
            </a:endParaRPr>
          </a:p>
          <a:p>
            <a:pPr>
              <a:lnSpc>
                <a:spcPts val="1913"/>
              </a:lnSpc>
              <a:spcBef>
                <a:spcPts val="0"/>
              </a:spcBef>
            </a:pPr>
            <a:r>
              <a:rPr lang="en-US" sz="1700" dirty="0">
                <a:solidFill>
                  <a:srgbClr val="000000"/>
                </a:solidFill>
                <a:latin typeface="Aptos Light"/>
              </a:rPr>
              <a:t> </a:t>
            </a:r>
            <a:br>
              <a:rPr lang="en-US" sz="1700" dirty="0">
                <a:solidFill>
                  <a:srgbClr val="000000"/>
                </a:solidFill>
                <a:latin typeface="Aptos Light"/>
              </a:rPr>
            </a:br>
            <a:r>
              <a:rPr lang="en-US" sz="1700">
                <a:solidFill>
                  <a:srgbClr val="000000"/>
                </a:solidFill>
                <a:latin typeface="Aptos Light"/>
              </a:rPr>
              <a:t>• Financial performance tracking and compliance reviews (McDonald’s Corporation, 2024). </a:t>
            </a:r>
            <a:endParaRPr lang="en-US" sz="1700">
              <a:solidFill>
                <a:schemeClr val="tx1">
                  <a:alpha val="55000"/>
                </a:schemeClr>
              </a:solidFill>
              <a:latin typeface="Aptos Light"/>
            </a:endParaRPr>
          </a:p>
          <a:p>
            <a:pPr>
              <a:lnSpc>
                <a:spcPts val="1913"/>
              </a:lnSpc>
              <a:spcBef>
                <a:spcPts val="0"/>
              </a:spcBef>
            </a:pPr>
            <a:r>
              <a:rPr lang="en-US" sz="1700" dirty="0">
                <a:solidFill>
                  <a:srgbClr val="000000"/>
                </a:solidFill>
                <a:latin typeface="Aptos Light"/>
              </a:rPr>
              <a:t> </a:t>
            </a:r>
            <a:br>
              <a:rPr lang="en-US" sz="1700" dirty="0">
                <a:solidFill>
                  <a:srgbClr val="000000"/>
                </a:solidFill>
                <a:latin typeface="Aptos Light"/>
              </a:rPr>
            </a:br>
            <a:r>
              <a:rPr lang="en-US" sz="1700">
                <a:solidFill>
                  <a:srgbClr val="000000"/>
                </a:solidFill>
                <a:latin typeface="Aptos Light"/>
              </a:rPr>
              <a:t>• Customer satisfaction measurement through feedback systems (McDonald’s Corporation, </a:t>
            </a:r>
            <a:r>
              <a:rPr lang="en-US" sz="1700" b="1">
                <a:solidFill>
                  <a:srgbClr val="35403A"/>
                </a:solidFill>
                <a:latin typeface="Aptos Light"/>
              </a:rPr>
              <a:t>2024).</a:t>
            </a:r>
            <a:r>
              <a:rPr lang="en-US" sz="1700" dirty="0">
                <a:solidFill>
                  <a:srgbClr val="000000"/>
                </a:solidFill>
                <a:latin typeface="Aptos Light"/>
              </a:rPr>
              <a:t> </a:t>
            </a:r>
            <a:endParaRPr lang="en-US" sz="1700" dirty="0">
              <a:solidFill>
                <a:schemeClr val="tx1">
                  <a:alpha val="55000"/>
                </a:schemeClr>
              </a:solidFill>
              <a:latin typeface="Aptos Light"/>
            </a:endParaRPr>
          </a:p>
          <a:p>
            <a:pPr>
              <a:spcBef>
                <a:spcPts val="1400"/>
              </a:spcBef>
            </a:pPr>
            <a:endParaRPr lang="en-US" sz="1700">
              <a:solidFill>
                <a:schemeClr val="tx1">
                  <a:alpha val="55000"/>
                </a:schemeClr>
              </a:solidFill>
              <a:latin typeface="Aptos Ligh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9ED21F-8C2E-9DD0-E8DE-C01D97C6CB12}"/>
              </a:ext>
            </a:extLst>
          </p:cNvPr>
          <p:cNvSpPr>
            <a:spLocks noGrp="1"/>
          </p:cNvSpPr>
          <p:nvPr>
            <p:ph type="dt" sz="half" idx="10"/>
          </p:nvPr>
        </p:nvSpPr>
        <p:spPr/>
        <p:txBody>
          <a:bodyPr/>
          <a:lstStyle/>
          <a:p>
            <a:fld id="{9C606D80-A316-434E-BA04-222852BB5249}" type="datetime1">
              <a:t>2/22/26</a:t>
            </a:fld>
            <a:endParaRPr lang="en-US"/>
          </a:p>
        </p:txBody>
      </p:sp>
      <p:sp>
        <p:nvSpPr>
          <p:cNvPr id="3" name="Footer Placeholder 2">
            <a:extLst>
              <a:ext uri="{FF2B5EF4-FFF2-40B4-BE49-F238E27FC236}">
                <a16:creationId xmlns:a16="http://schemas.microsoft.com/office/drawing/2014/main" id="{80C6EA45-F02F-247B-EB6B-ED27613356E8}"/>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EA2600F8-3ECC-91F6-B4E7-7476507118E6}"/>
              </a:ext>
            </a:extLst>
          </p:cNvPr>
          <p:cNvSpPr>
            <a:spLocks noGrp="1"/>
          </p:cNvSpPr>
          <p:nvPr>
            <p:ph type="sldNum" sz="quarter" idx="12"/>
          </p:nvPr>
        </p:nvSpPr>
        <p:spPr/>
        <p:txBody>
          <a:bodyPr/>
          <a:lstStyle/>
          <a:p>
            <a:fld id="{5E4DE196-8A13-4FF7-A07E-102851959EAB}" type="slidenum">
              <a:rPr lang="en-US" dirty="0"/>
              <a:t>14</a:t>
            </a:fld>
            <a:endParaRPr lang="en-US"/>
          </a:p>
        </p:txBody>
      </p:sp>
      <p:sp>
        <p:nvSpPr>
          <p:cNvPr id="5" name="TextBox 4">
            <a:extLst>
              <a:ext uri="{FF2B5EF4-FFF2-40B4-BE49-F238E27FC236}">
                <a16:creationId xmlns:a16="http://schemas.microsoft.com/office/drawing/2014/main" id="{9DB13316-84B6-D0A2-DFE4-55467B18DA30}"/>
              </a:ext>
            </a:extLst>
          </p:cNvPr>
          <p:cNvSpPr txBox="1"/>
          <p:nvPr/>
        </p:nvSpPr>
        <p:spPr>
          <a:xfrm>
            <a:off x="145008" y="3787254"/>
            <a:ext cx="8896633" cy="2100575"/>
          </a:xfrm>
          <a:prstGeom prst="rect">
            <a:avLst/>
          </a:prstGeom>
          <a:solidFill>
            <a:schemeClr val="bg2">
              <a:lumMod val="90000"/>
            </a:schemeClr>
          </a:solid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650" b="1">
                <a:ea typeface="+mn-lt"/>
                <a:cs typeface="+mn-lt"/>
              </a:rPr>
              <a:t>Modern Perspective:</a:t>
            </a:r>
            <a:endParaRPr lang="en-US" sz="1650">
              <a:ea typeface="+mn-lt"/>
              <a:cs typeface="+mn-lt"/>
            </a:endParaRPr>
          </a:p>
          <a:p>
            <a:br>
              <a:rPr lang="en-US" sz="1650" b="1">
                <a:ea typeface="+mn-lt"/>
                <a:cs typeface="+mn-lt"/>
              </a:rPr>
            </a:br>
            <a:r>
              <a:rPr lang="en-US" sz="1650" b="1">
                <a:ea typeface="+mn-lt"/>
                <a:cs typeface="+mn-lt"/>
              </a:rPr>
              <a:t> • The Balanced Scorecard approach integrates financial and non-financial performance measures (Kaplan and Norton, 2021).</a:t>
            </a:r>
            <a:endParaRPr lang="en-US" sz="1650">
              <a:ea typeface="+mn-lt"/>
              <a:cs typeface="+mn-lt"/>
            </a:endParaRPr>
          </a:p>
          <a:p>
            <a:br>
              <a:rPr lang="en-US" sz="1650" b="1">
                <a:ea typeface="+mn-lt"/>
                <a:cs typeface="+mn-lt"/>
              </a:rPr>
            </a:br>
            <a:r>
              <a:rPr lang="en-US" sz="1650" b="1">
                <a:ea typeface="+mn-lt"/>
                <a:cs typeface="+mn-lt"/>
              </a:rPr>
              <a:t> • Modern control systems emphasizes performance support rather than strict supervision (Robbins and Coulter, 2022).</a:t>
            </a:r>
            <a:endParaRPr lang="en-US" sz="1650"/>
          </a:p>
          <a:p>
            <a:pPr algn="ctr"/>
            <a:endParaRPr lang="en-US" sz="1650"/>
          </a:p>
        </p:txBody>
      </p:sp>
      <p:sp>
        <p:nvSpPr>
          <p:cNvPr id="6" name="TextBox 5">
            <a:extLst>
              <a:ext uri="{FF2B5EF4-FFF2-40B4-BE49-F238E27FC236}">
                <a16:creationId xmlns:a16="http://schemas.microsoft.com/office/drawing/2014/main" id="{7DAFFAEA-C2D1-745F-D1F0-562E33F9F665}"/>
              </a:ext>
            </a:extLst>
          </p:cNvPr>
          <p:cNvSpPr txBox="1"/>
          <p:nvPr/>
        </p:nvSpPr>
        <p:spPr>
          <a:xfrm>
            <a:off x="145008" y="972404"/>
            <a:ext cx="4452933" cy="2354491"/>
          </a:xfrm>
          <a:prstGeom prst="rect">
            <a:avLst/>
          </a:prstGeom>
          <a:solidFill>
            <a:schemeClr val="bg2">
              <a:lumMod val="90000"/>
            </a:schemeClr>
          </a:solid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650" b="1" baseline="0">
                <a:latin typeface="Aptos Light"/>
              </a:rPr>
              <a:t>Advantages</a:t>
            </a:r>
            <a:r>
              <a:rPr sz="1650">
                <a:latin typeface="Aptos Light"/>
                <a:ea typeface="Aptos Light"/>
                <a:cs typeface="Aptos Light"/>
              </a:rPr>
              <a:t>​</a:t>
            </a:r>
            <a:r>
              <a:rPr lang="en-US" sz="1650">
                <a:latin typeface="Aptos Light"/>
                <a:ea typeface="Aptos Light"/>
                <a:cs typeface="Aptos Light"/>
              </a:rPr>
              <a:t>:</a:t>
            </a:r>
          </a:p>
          <a:p>
            <a:br>
              <a:rPr sz="1650">
                <a:latin typeface="Aptos Light"/>
                <a:ea typeface="Aptos Light"/>
                <a:cs typeface="Aptos Light"/>
              </a:rPr>
            </a:br>
            <a:r>
              <a:rPr lang="en-US" sz="1650" b="1" baseline="0">
                <a:latin typeface="Aptos Light"/>
              </a:rPr>
              <a:t>• Protects brand reputation (McDonald’s Corporation, 2024).</a:t>
            </a:r>
            <a:r>
              <a:rPr sz="1650">
                <a:latin typeface="Aptos Light"/>
                <a:ea typeface="Aptos Light"/>
                <a:cs typeface="Aptos Light"/>
              </a:rPr>
              <a:t>​</a:t>
            </a:r>
            <a:endParaRPr lang="en-US" sz="1650">
              <a:latin typeface="Aptos Light"/>
              <a:ea typeface="Aptos Light"/>
              <a:cs typeface="Aptos Light"/>
            </a:endParaRPr>
          </a:p>
          <a:p>
            <a:br>
              <a:rPr sz="1650">
                <a:latin typeface="Aptos Light"/>
                <a:ea typeface="Aptos Light"/>
                <a:cs typeface="Aptos Light"/>
              </a:rPr>
            </a:br>
            <a:r>
              <a:rPr lang="en-US" sz="1650" b="1" baseline="0">
                <a:latin typeface="Aptos Light"/>
              </a:rPr>
              <a:t>• Ensures quality and operational consistency.</a:t>
            </a:r>
            <a:r>
              <a:rPr sz="1650">
                <a:latin typeface="Aptos Light"/>
                <a:ea typeface="Aptos Light"/>
                <a:cs typeface="Aptos Light"/>
              </a:rPr>
              <a:t>​</a:t>
            </a:r>
            <a:endParaRPr lang="en-US" sz="1650">
              <a:latin typeface="Aptos Light"/>
              <a:ea typeface="Aptos Light"/>
              <a:cs typeface="Aptos Light"/>
            </a:endParaRPr>
          </a:p>
          <a:p>
            <a:br>
              <a:rPr sz="1650">
                <a:latin typeface="Aptos Light"/>
                <a:ea typeface="Aptos Light"/>
                <a:cs typeface="Aptos Light"/>
              </a:rPr>
            </a:br>
            <a:r>
              <a:rPr lang="en-US" sz="1650" b="1" baseline="0">
                <a:latin typeface="Aptos Light"/>
              </a:rPr>
              <a:t>• Identifies issues early for corrective action (Robbins and Coulter, 2022).</a:t>
            </a:r>
            <a:r>
              <a:rPr sz="1650">
                <a:latin typeface="Aptos Light"/>
                <a:ea typeface="Aptos Light"/>
                <a:cs typeface="Aptos Light"/>
              </a:rPr>
              <a:t>​</a:t>
            </a:r>
            <a:endParaRPr lang="en-US" sz="1650"/>
          </a:p>
        </p:txBody>
      </p:sp>
      <p:sp>
        <p:nvSpPr>
          <p:cNvPr id="7" name="TextBox 6">
            <a:extLst>
              <a:ext uri="{FF2B5EF4-FFF2-40B4-BE49-F238E27FC236}">
                <a16:creationId xmlns:a16="http://schemas.microsoft.com/office/drawing/2014/main" id="{39B5190D-E7FF-FAC7-3FC7-55E21EB9193F}"/>
              </a:ext>
            </a:extLst>
          </p:cNvPr>
          <p:cNvSpPr txBox="1"/>
          <p:nvPr/>
        </p:nvSpPr>
        <p:spPr>
          <a:xfrm>
            <a:off x="4888938" y="399218"/>
            <a:ext cx="4159851" cy="2354491"/>
          </a:xfrm>
          <a:prstGeom prst="rect">
            <a:avLst/>
          </a:prstGeom>
          <a:solidFill>
            <a:schemeClr val="bg2">
              <a:lumMod val="90000"/>
            </a:schemeClr>
          </a:solid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650" b="1" baseline="0">
                <a:latin typeface="Aptos Light"/>
              </a:rPr>
              <a:t>Disadvantages</a:t>
            </a:r>
            <a:r>
              <a:rPr sz="1650">
                <a:latin typeface="Aptos Light"/>
                <a:ea typeface="Aptos Light"/>
                <a:cs typeface="Aptos Light"/>
              </a:rPr>
              <a:t>​</a:t>
            </a:r>
            <a:r>
              <a:rPr lang="en-US" sz="1650">
                <a:latin typeface="Aptos Light"/>
                <a:ea typeface="Aptos Light"/>
                <a:cs typeface="Aptos Light"/>
              </a:rPr>
              <a:t>:</a:t>
            </a:r>
          </a:p>
          <a:p>
            <a:br>
              <a:rPr sz="1650">
                <a:latin typeface="Aptos Light"/>
                <a:ea typeface="Aptos Light"/>
                <a:cs typeface="Aptos Light"/>
              </a:rPr>
            </a:br>
            <a:r>
              <a:rPr lang="en-US" sz="1650" b="1" baseline="0">
                <a:latin typeface="Aptos Light"/>
              </a:rPr>
              <a:t>• Excessive monitoring may reduce employee motivation (Robbins and Coulter, 2022).</a:t>
            </a:r>
            <a:r>
              <a:rPr sz="1650">
                <a:latin typeface="Aptos Light"/>
                <a:ea typeface="Aptos Light"/>
                <a:cs typeface="Aptos Light"/>
              </a:rPr>
              <a:t>​</a:t>
            </a:r>
            <a:endParaRPr lang="en-US" sz="1650">
              <a:latin typeface="Aptos Light"/>
              <a:ea typeface="Aptos Light"/>
              <a:cs typeface="Aptos Light"/>
            </a:endParaRPr>
          </a:p>
          <a:p>
            <a:br>
              <a:rPr sz="1650">
                <a:latin typeface="Aptos Light"/>
                <a:ea typeface="Aptos Light"/>
                <a:cs typeface="Aptos Light"/>
              </a:rPr>
            </a:br>
            <a:r>
              <a:rPr lang="en-US" sz="1650" b="1" baseline="0">
                <a:latin typeface="Aptos Light"/>
              </a:rPr>
              <a:t>• Over-reliance on quantitative metrics may overlook human factors (Johnson, Scholes and Whittington, 2023).</a:t>
            </a:r>
            <a:endParaRPr lang="en-US" sz="1650"/>
          </a:p>
          <a:p>
            <a:pPr algn="ctr"/>
            <a:endParaRPr lang="en-US" sz="1650"/>
          </a:p>
        </p:txBody>
      </p:sp>
      <p:sp>
        <p:nvSpPr>
          <p:cNvPr id="8" name="TextBox 7">
            <a:extLst>
              <a:ext uri="{FF2B5EF4-FFF2-40B4-BE49-F238E27FC236}">
                <a16:creationId xmlns:a16="http://schemas.microsoft.com/office/drawing/2014/main" id="{27F33EDE-7E45-39AE-0C52-AD02CCC2FD4A}"/>
              </a:ext>
            </a:extLst>
          </p:cNvPr>
          <p:cNvSpPr txBox="1"/>
          <p:nvPr/>
        </p:nvSpPr>
        <p:spPr>
          <a:xfrm>
            <a:off x="154471" y="264171"/>
            <a:ext cx="4100591" cy="661720"/>
          </a:xfrm>
          <a:prstGeom prst="rect">
            <a:avLst/>
          </a:prstGeom>
          <a:noFill/>
        </p:spPr>
        <p:txBody>
          <a:bodyPr wrap="square" rtlCol="0">
            <a:spAutoFit/>
          </a:bodyPr>
          <a:lstStyle/>
          <a:p>
            <a:pPr algn="l"/>
            <a:r>
              <a:rPr lang="en-GB" sz="3700" dirty="0"/>
              <a:t>Evaluation </a:t>
            </a:r>
            <a:endParaRPr lang="en-US" sz="3700" dirty="0"/>
          </a:p>
        </p:txBody>
      </p:sp>
    </p:spTree>
    <p:extLst>
      <p:ext uri="{BB962C8B-B14F-4D97-AF65-F5344CB8AC3E}">
        <p14:creationId xmlns:p14="http://schemas.microsoft.com/office/powerpoint/2010/main" val="2943381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2857500" cy="3505200"/>
          </a:xfrm>
        </p:spPr>
        <p:txBody>
          <a:bodyPr anchor="t">
            <a:normAutofit/>
          </a:bodyPr>
          <a:lstStyle/>
          <a:p>
            <a:r>
              <a:rPr lang="en-US" sz="3500" b="1">
                <a:latin typeface="Arial Nova"/>
              </a:rPr>
              <a:t>Critical Evaluation of Fayol’s Theory</a:t>
            </a:r>
            <a:endParaRPr lang="en-US" sz="3500"/>
          </a:p>
        </p:txBody>
      </p:sp>
      <p:sp>
        <p:nvSpPr>
          <p:cNvPr id="3" name="Content Placeholder 2"/>
          <p:cNvSpPr>
            <a:spLocks noGrp="1"/>
          </p:cNvSpPr>
          <p:nvPr>
            <p:ph idx="1"/>
          </p:nvPr>
        </p:nvSpPr>
        <p:spPr>
          <a:xfrm>
            <a:off x="3886203" y="1676400"/>
            <a:ext cx="4229097" cy="3505200"/>
          </a:xfrm>
        </p:spPr>
        <p:txBody>
          <a:bodyPr vert="horz" lIns="91440" tIns="45720" rIns="91440" bIns="45720" rtlCol="0">
            <a:normAutofit/>
          </a:bodyPr>
          <a:lstStyle/>
          <a:p>
            <a:pPr>
              <a:lnSpc>
                <a:spcPct val="90000"/>
              </a:lnSpc>
              <a:spcBef>
                <a:spcPts val="1400"/>
              </a:spcBef>
            </a:pPr>
            <a:r>
              <a:rPr lang="en-US" sz="2100">
                <a:solidFill>
                  <a:schemeClr val="tx1">
                    <a:alpha val="55000"/>
                  </a:schemeClr>
                </a:solidFill>
                <a:latin typeface="Arial Nova"/>
              </a:rPr>
              <a:t>Strength: Clear managerial framework</a:t>
            </a:r>
          </a:p>
          <a:p>
            <a:pPr>
              <a:lnSpc>
                <a:spcPct val="90000"/>
              </a:lnSpc>
              <a:spcBef>
                <a:spcPts val="1400"/>
              </a:spcBef>
            </a:pPr>
            <a:r>
              <a:rPr lang="en-US" sz="2100">
                <a:solidFill>
                  <a:schemeClr val="tx1">
                    <a:alpha val="55000"/>
                  </a:schemeClr>
                </a:solidFill>
                <a:latin typeface="Arial Nova"/>
              </a:rPr>
              <a:t>Strength: Universally applicable principles</a:t>
            </a:r>
          </a:p>
          <a:p>
            <a:pPr>
              <a:lnSpc>
                <a:spcPct val="90000"/>
              </a:lnSpc>
              <a:spcBef>
                <a:spcPts val="1400"/>
              </a:spcBef>
            </a:pPr>
            <a:r>
              <a:rPr lang="en-US" sz="2100">
                <a:solidFill>
                  <a:schemeClr val="tx1">
                    <a:alpha val="55000"/>
                  </a:schemeClr>
                </a:solidFill>
                <a:latin typeface="Arial Nova"/>
              </a:rPr>
              <a:t>Limitation: May oversimplify modern complexity</a:t>
            </a:r>
          </a:p>
          <a:p>
            <a:pPr>
              <a:lnSpc>
                <a:spcPct val="90000"/>
              </a:lnSpc>
              <a:spcBef>
                <a:spcPts val="1400"/>
              </a:spcBef>
            </a:pPr>
            <a:r>
              <a:rPr lang="en-US" sz="2100">
                <a:solidFill>
                  <a:schemeClr val="tx1">
                    <a:alpha val="55000"/>
                  </a:schemeClr>
                </a:solidFill>
                <a:latin typeface="Arial Nova"/>
              </a:rPr>
              <a:t>Limitation: Less focus on innovation &amp; agility</a:t>
            </a:r>
          </a:p>
          <a:p>
            <a:pPr>
              <a:lnSpc>
                <a:spcPct val="90000"/>
              </a:lnSpc>
              <a:spcBef>
                <a:spcPts val="1400"/>
              </a:spcBef>
            </a:pPr>
            <a:r>
              <a:rPr lang="en-US" sz="2100">
                <a:solidFill>
                  <a:schemeClr val="tx1">
                    <a:alpha val="55000"/>
                  </a:schemeClr>
                </a:solidFill>
                <a:latin typeface="Arial Nova"/>
              </a:rPr>
              <a:t>(Daft, 2020)</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6C9B944-DCAA-AB99-DD32-961E6AA381F0}"/>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A9B20B81-BD7F-23AC-D729-D7EE43C2A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3E6C44F3-BEF8-24A3-3B7E-1DB2898DF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1" name="Rectangle 10">
              <a:extLst>
                <a:ext uri="{FF2B5EF4-FFF2-40B4-BE49-F238E27FC236}">
                  <a16:creationId xmlns:a16="http://schemas.microsoft.com/office/drawing/2014/main" id="{1DE87FEB-0EA2-D67B-67D0-C0DFD2D6C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19D628D-A53A-8A2C-6BAA-1AB4A21B89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A99B8E2F-5002-A620-6BEA-594E8E57C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2E1D23F5-97AE-7BD5-3AA9-1BF0405E7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9D02D4B-74FA-B3B2-AF91-533C14AD980D}"/>
              </a:ext>
            </a:extLst>
          </p:cNvPr>
          <p:cNvSpPr>
            <a:spLocks noGrp="1"/>
          </p:cNvSpPr>
          <p:nvPr>
            <p:ph type="title"/>
          </p:nvPr>
        </p:nvSpPr>
        <p:spPr>
          <a:xfrm>
            <a:off x="3686899" y="173161"/>
            <a:ext cx="2857500" cy="644278"/>
          </a:xfrm>
        </p:spPr>
        <p:txBody>
          <a:bodyPr anchor="t">
            <a:normAutofit/>
          </a:bodyPr>
          <a:lstStyle/>
          <a:p>
            <a:r>
              <a:rPr lang="en-US" sz="3500" b="1">
                <a:latin typeface="Arial Nova"/>
              </a:rPr>
              <a:t>Conclusion </a:t>
            </a:r>
          </a:p>
        </p:txBody>
      </p:sp>
      <p:sp>
        <p:nvSpPr>
          <p:cNvPr id="3" name="Content Placeholder 2">
            <a:extLst>
              <a:ext uri="{FF2B5EF4-FFF2-40B4-BE49-F238E27FC236}">
                <a16:creationId xmlns:a16="http://schemas.microsoft.com/office/drawing/2014/main" id="{6596444B-5BB2-B20C-1F5C-7EB655235F40}"/>
              </a:ext>
            </a:extLst>
          </p:cNvPr>
          <p:cNvSpPr>
            <a:spLocks noGrp="1"/>
          </p:cNvSpPr>
          <p:nvPr>
            <p:ph idx="1"/>
          </p:nvPr>
        </p:nvSpPr>
        <p:spPr>
          <a:xfrm>
            <a:off x="3886203" y="1676400"/>
            <a:ext cx="4229097" cy="3505200"/>
          </a:xfrm>
        </p:spPr>
        <p:txBody>
          <a:bodyPr vert="horz" lIns="91440" tIns="45720" rIns="91440" bIns="45720" rtlCol="0" anchor="t">
            <a:normAutofit/>
          </a:bodyPr>
          <a:lstStyle/>
          <a:p>
            <a:pPr>
              <a:lnSpc>
                <a:spcPct val="90000"/>
              </a:lnSpc>
              <a:spcBef>
                <a:spcPts val="1400"/>
              </a:spcBef>
            </a:pPr>
            <a:r>
              <a:rPr lang="en-US" sz="1200" dirty="0">
                <a:solidFill>
                  <a:srgbClr val="000000"/>
                </a:solidFill>
                <a:latin typeface="Arial"/>
                <a:cs typeface="Arial"/>
              </a:rPr>
              <a:t> </a:t>
            </a:r>
            <a:br>
              <a:rPr lang="en-US" sz="1200" dirty="0">
                <a:solidFill>
                  <a:srgbClr val="000000"/>
                </a:solidFill>
                <a:latin typeface="Arial"/>
                <a:cs typeface="Arial"/>
              </a:rPr>
            </a:br>
            <a:endParaRPr lang="en-US" sz="1200" dirty="0">
              <a:solidFill>
                <a:schemeClr val="tx1">
                  <a:alpha val="55000"/>
                </a:schemeClr>
              </a:solidFill>
              <a:latin typeface="Arial"/>
              <a:cs typeface="Arial"/>
            </a:endParaRPr>
          </a:p>
          <a:p>
            <a:pPr>
              <a:lnSpc>
                <a:spcPct val="90000"/>
              </a:lnSpc>
              <a:spcBef>
                <a:spcPts val="1400"/>
              </a:spcBef>
            </a:pPr>
            <a:endParaRPr lang="en-US" sz="1200" dirty="0">
              <a:solidFill>
                <a:schemeClr val="tx1">
                  <a:alpha val="55000"/>
                </a:schemeClr>
              </a:solidFill>
              <a:latin typeface="Arial"/>
              <a:cs typeface="Arial"/>
            </a:endParaRPr>
          </a:p>
        </p:txBody>
      </p:sp>
      <p:sp>
        <p:nvSpPr>
          <p:cNvPr id="4" name="TextBox 3">
            <a:extLst>
              <a:ext uri="{FF2B5EF4-FFF2-40B4-BE49-F238E27FC236}">
                <a16:creationId xmlns:a16="http://schemas.microsoft.com/office/drawing/2014/main" id="{4CD2585B-2661-194F-5F39-188E76760560}"/>
              </a:ext>
            </a:extLst>
          </p:cNvPr>
          <p:cNvSpPr txBox="1"/>
          <p:nvPr/>
        </p:nvSpPr>
        <p:spPr>
          <a:xfrm>
            <a:off x="385963" y="1305341"/>
            <a:ext cx="8214388"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800" b="1" baseline="0">
                <a:solidFill>
                  <a:srgbClr val="000000"/>
                </a:solidFill>
                <a:latin typeface="Calibri"/>
                <a:ea typeface="Segoe UI"/>
                <a:cs typeface="Segoe UI"/>
              </a:rPr>
              <a:t>• Fayol’s five functions remain relevant in contemporary organizations such as McDonald’s.</a:t>
            </a:r>
            <a:r>
              <a:rPr lang="en-US" sz="1800">
                <a:latin typeface="Calibri"/>
                <a:ea typeface="Segoe UI"/>
                <a:cs typeface="Segoe UI"/>
              </a:rPr>
              <a:t>​</a:t>
            </a:r>
          </a:p>
          <a:p>
            <a:pPr rtl="0"/>
            <a:r>
              <a:rPr lang="en-US" sz="1800">
                <a:latin typeface="Calibri"/>
                <a:ea typeface="Segoe UI"/>
                <a:cs typeface="Segoe UI"/>
              </a:rPr>
              <a:t>​</a:t>
            </a:r>
            <a:br>
              <a:rPr lang="en-US" sz="1800">
                <a:latin typeface="Calibri"/>
                <a:ea typeface="Segoe UI"/>
                <a:cs typeface="Segoe UI"/>
              </a:rPr>
            </a:br>
            <a:r>
              <a:rPr lang="en-US" sz="1800" b="1" baseline="0">
                <a:solidFill>
                  <a:srgbClr val="000000"/>
                </a:solidFill>
                <a:latin typeface="Calibri"/>
                <a:ea typeface="Segoe UI"/>
                <a:cs typeface="Segoe UI"/>
              </a:rPr>
              <a:t>• Coordinating ensures global alignment and operational consistency.</a:t>
            </a:r>
            <a:r>
              <a:rPr lang="en-US" sz="1800">
                <a:latin typeface="Calibri"/>
                <a:ea typeface="Segoe UI"/>
                <a:cs typeface="Segoe UI"/>
              </a:rPr>
              <a:t>​</a:t>
            </a:r>
          </a:p>
          <a:p>
            <a:pPr rtl="0"/>
            <a:r>
              <a:rPr lang="en-US" sz="1800">
                <a:latin typeface="Calibri"/>
                <a:ea typeface="Segoe UI"/>
                <a:cs typeface="Segoe UI"/>
              </a:rPr>
              <a:t>​</a:t>
            </a:r>
            <a:br>
              <a:rPr lang="en-US" sz="1800">
                <a:latin typeface="Calibri"/>
                <a:ea typeface="Segoe UI"/>
                <a:cs typeface="Segoe UI"/>
              </a:rPr>
            </a:br>
            <a:r>
              <a:rPr lang="en-US" sz="1800" b="1" baseline="0">
                <a:solidFill>
                  <a:srgbClr val="000000"/>
                </a:solidFill>
                <a:latin typeface="Calibri"/>
                <a:ea typeface="Segoe UI"/>
                <a:cs typeface="Segoe UI"/>
              </a:rPr>
              <a:t>• Controlling maintains performance, quality, and profitability.</a:t>
            </a:r>
            <a:r>
              <a:rPr lang="en-US" sz="1800">
                <a:latin typeface="Calibri"/>
                <a:ea typeface="Segoe UI"/>
                <a:cs typeface="Segoe UI"/>
              </a:rPr>
              <a:t>​</a:t>
            </a:r>
          </a:p>
          <a:p>
            <a:pPr rtl="0"/>
            <a:r>
              <a:rPr lang="en-US" sz="1800">
                <a:latin typeface="Calibri"/>
                <a:ea typeface="Segoe UI"/>
                <a:cs typeface="Segoe UI"/>
              </a:rPr>
              <a:t>​</a:t>
            </a:r>
            <a:br>
              <a:rPr lang="en-US" sz="1800">
                <a:latin typeface="Calibri"/>
                <a:ea typeface="Segoe UI"/>
                <a:cs typeface="Segoe UI"/>
              </a:rPr>
            </a:br>
            <a:r>
              <a:rPr lang="en-US" sz="1800" b="1" baseline="0">
                <a:solidFill>
                  <a:srgbClr val="000000"/>
                </a:solidFill>
                <a:latin typeface="Calibri"/>
                <a:ea typeface="Segoe UI"/>
                <a:cs typeface="Segoe UI"/>
              </a:rPr>
              <a:t>• However, modern organizations operate in dynamic and uncertain environments.</a:t>
            </a:r>
            <a:r>
              <a:rPr lang="en-US" sz="1800">
                <a:latin typeface="Calibri"/>
                <a:ea typeface="Segoe UI"/>
                <a:cs typeface="Segoe UI"/>
              </a:rPr>
              <a:t>​</a:t>
            </a:r>
          </a:p>
          <a:p>
            <a:pPr rtl="0"/>
            <a:r>
              <a:rPr lang="en-US" sz="1800">
                <a:latin typeface="Calibri"/>
                <a:ea typeface="Segoe UI"/>
                <a:cs typeface="Segoe UI"/>
              </a:rPr>
              <a:t>​</a:t>
            </a:r>
            <a:br>
              <a:rPr lang="en-US" sz="1800">
                <a:latin typeface="Calibri"/>
                <a:ea typeface="Segoe UI"/>
                <a:cs typeface="Segoe UI"/>
              </a:rPr>
            </a:br>
            <a:r>
              <a:rPr lang="en-US" sz="1800">
                <a:latin typeface="Calibri"/>
                <a:ea typeface="Segoe UI"/>
                <a:cs typeface="Segoe UI"/>
              </a:rPr>
              <a:t>​</a:t>
            </a:r>
            <a:br>
              <a:rPr lang="en-US" sz="1800">
                <a:latin typeface="Calibri"/>
                <a:ea typeface="Segoe UI"/>
                <a:cs typeface="Segoe UI"/>
              </a:rPr>
            </a:br>
            <a:r>
              <a:rPr lang="en-US" sz="1800" b="1" baseline="0">
                <a:solidFill>
                  <a:srgbClr val="000000"/>
                </a:solidFill>
                <a:latin typeface="Calibri"/>
                <a:ea typeface="Segoe UI"/>
                <a:cs typeface="Segoe UI"/>
              </a:rPr>
              <a:t>Introducing a Contemporary Perspective: </a:t>
            </a:r>
            <a:r>
              <a:rPr lang="en-US" sz="1800">
                <a:latin typeface="Calibri"/>
                <a:ea typeface="Segoe UI"/>
                <a:cs typeface="Segoe UI"/>
              </a:rPr>
              <a:t>​</a:t>
            </a:r>
            <a:br>
              <a:rPr lang="en-US" sz="1800">
                <a:latin typeface="Calibri"/>
                <a:ea typeface="Segoe UI"/>
                <a:cs typeface="Segoe UI"/>
              </a:rPr>
            </a:br>
            <a:r>
              <a:rPr lang="en-US" sz="1800">
                <a:latin typeface="Calibri"/>
                <a:ea typeface="Segoe UI"/>
                <a:cs typeface="Segoe UI"/>
              </a:rPr>
              <a:t>​</a:t>
            </a:r>
            <a:br>
              <a:rPr lang="en-US" sz="1800">
                <a:latin typeface="Calibri"/>
                <a:ea typeface="Segoe UI"/>
                <a:cs typeface="Segoe UI"/>
              </a:rPr>
            </a:br>
            <a:r>
              <a:rPr lang="en-US" sz="1800" b="1" baseline="0">
                <a:solidFill>
                  <a:srgbClr val="000000"/>
                </a:solidFill>
                <a:latin typeface="Calibri"/>
                <a:ea typeface="Segoe UI"/>
                <a:cs typeface="Segoe UI"/>
              </a:rPr>
              <a:t>Unlike Fayol’s structured, hierarchical approach, transformational leadership focuses on adaptability and cultural change, suggesting that effective modern management combines classical functions with inspirational leadership.</a:t>
            </a:r>
          </a:p>
          <a:p>
            <a:pPr algn="ctr"/>
            <a:endParaRPr lang="en-GB"/>
          </a:p>
        </p:txBody>
      </p:sp>
    </p:spTree>
    <p:extLst>
      <p:ext uri="{BB962C8B-B14F-4D97-AF65-F5344CB8AC3E}">
        <p14:creationId xmlns:p14="http://schemas.microsoft.com/office/powerpoint/2010/main" val="18319295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pPr algn="l"/>
            <a:r>
              <a:rPr lang="en-US" sz="3500" b="1">
                <a:solidFill>
                  <a:schemeClr val="bg1"/>
                </a:solidFill>
                <a:latin typeface="Arial Nova"/>
              </a:rPr>
              <a:t>References</a:t>
            </a:r>
            <a:endParaRPr lang="en-US" sz="35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66661" y="2217343"/>
            <a:ext cx="7410669" cy="3959619"/>
          </a:xfrm>
        </p:spPr>
        <p:txBody>
          <a:bodyPr vert="horz" lIns="91440" tIns="45720" rIns="91440" bIns="45720" rtlCol="0" anchor="t">
            <a:normAutofit fontScale="62500" lnSpcReduction="20000"/>
          </a:bodyPr>
          <a:lstStyle/>
          <a:p>
            <a:pPr>
              <a:lnSpc>
                <a:spcPct val="90000"/>
              </a:lnSpc>
              <a:spcBef>
                <a:spcPts val="1400"/>
              </a:spcBef>
            </a:pPr>
            <a:r>
              <a:rPr lang="en-US" sz="2300" dirty="0">
                <a:latin typeface="Arial Nova"/>
              </a:rPr>
              <a:t>D</a:t>
            </a:r>
            <a:r>
              <a:rPr lang="en-US" sz="2300" dirty="0">
                <a:latin typeface="Arial"/>
                <a:cs typeface="Arial"/>
              </a:rPr>
              <a:t>aft, R.L. (2020) </a:t>
            </a:r>
            <a:r>
              <a:rPr lang="en-US" sz="2300" i="1" dirty="0">
                <a:latin typeface="Arial"/>
                <a:cs typeface="Arial"/>
              </a:rPr>
              <a:t>Management</a:t>
            </a:r>
            <a:r>
              <a:rPr lang="en-US" sz="2300" dirty="0">
                <a:latin typeface="Arial"/>
                <a:cs typeface="Arial"/>
              </a:rPr>
              <a:t>. 14th </a:t>
            </a:r>
            <a:r>
              <a:rPr lang="en-US" sz="2300" dirty="0" err="1">
                <a:latin typeface="Arial"/>
                <a:cs typeface="Arial"/>
              </a:rPr>
              <a:t>edn</a:t>
            </a:r>
            <a:r>
              <a:rPr lang="en-US" sz="2300" dirty="0">
                <a:latin typeface="Arial"/>
                <a:cs typeface="Arial"/>
              </a:rPr>
              <a:t>. Boston: Cengage.</a:t>
            </a:r>
            <a:br>
              <a:rPr lang="en-US" sz="2300" dirty="0">
                <a:latin typeface="Arial"/>
                <a:cs typeface="Arial"/>
              </a:rPr>
            </a:br>
            <a:br>
              <a:rPr lang="en-US" sz="2300" dirty="0">
                <a:latin typeface="Arial"/>
                <a:cs typeface="Arial"/>
              </a:rPr>
            </a:br>
            <a:r>
              <a:rPr lang="en-US" sz="2300" dirty="0">
                <a:latin typeface="Arial"/>
                <a:cs typeface="Arial"/>
              </a:rPr>
              <a:t>Fayol, H. (1949) </a:t>
            </a:r>
            <a:r>
              <a:rPr lang="en-US" sz="2300" i="1" dirty="0">
                <a:latin typeface="Arial"/>
                <a:cs typeface="Arial"/>
              </a:rPr>
              <a:t>General and Industrial Management</a:t>
            </a:r>
            <a:r>
              <a:rPr lang="en-US" sz="2300" dirty="0">
                <a:latin typeface="Arial"/>
                <a:cs typeface="Arial"/>
              </a:rPr>
              <a:t>. London: Pitman.</a:t>
            </a:r>
            <a:br>
              <a:rPr lang="en-US" sz="2300" dirty="0">
                <a:latin typeface="Arial"/>
                <a:cs typeface="Arial"/>
              </a:rPr>
            </a:br>
            <a:br>
              <a:rPr lang="en-US" sz="2300" dirty="0">
                <a:latin typeface="Arial"/>
                <a:cs typeface="Arial"/>
              </a:rPr>
            </a:br>
            <a:r>
              <a:rPr lang="en-US" sz="2300" dirty="0">
                <a:latin typeface="Arial"/>
                <a:cs typeface="Arial"/>
              </a:rPr>
              <a:t>Johnson, G., Scholes, K. and Whittington, R. (2023) </a:t>
            </a:r>
            <a:r>
              <a:rPr lang="en-US" sz="2300" i="1" dirty="0">
                <a:latin typeface="Arial"/>
                <a:cs typeface="Arial"/>
              </a:rPr>
              <a:t>Exploring Strategy</a:t>
            </a:r>
            <a:r>
              <a:rPr lang="en-US" sz="2300" dirty="0">
                <a:latin typeface="Arial"/>
                <a:cs typeface="Arial"/>
              </a:rPr>
              <a:t>. 13th </a:t>
            </a:r>
            <a:r>
              <a:rPr lang="en-US" sz="2300" dirty="0" err="1">
                <a:latin typeface="Arial"/>
                <a:cs typeface="Arial"/>
              </a:rPr>
              <a:t>edn</a:t>
            </a:r>
            <a:r>
              <a:rPr lang="en-US" sz="2300" dirty="0">
                <a:latin typeface="Arial"/>
                <a:cs typeface="Arial"/>
              </a:rPr>
              <a:t>. Harlow: Pearson.</a:t>
            </a:r>
            <a:br>
              <a:rPr lang="en-US" sz="2300" dirty="0">
                <a:latin typeface="Arial"/>
                <a:cs typeface="Arial"/>
              </a:rPr>
            </a:br>
            <a:br>
              <a:rPr lang="en-US" sz="2300" dirty="0">
                <a:latin typeface="Arial"/>
                <a:cs typeface="Arial"/>
              </a:rPr>
            </a:br>
            <a:r>
              <a:rPr lang="en-US" sz="2300" dirty="0">
                <a:latin typeface="Arial"/>
                <a:cs typeface="Arial"/>
              </a:rPr>
              <a:t>Kaplan, R.S. and Norton, D.P. (2021) ‘Using the balanced scorecard as a strategic management system’, </a:t>
            </a:r>
            <a:r>
              <a:rPr lang="en-US" sz="2300" i="1" dirty="0">
                <a:latin typeface="Arial"/>
                <a:cs typeface="Arial"/>
              </a:rPr>
              <a:t>Harvard Business Review</a:t>
            </a:r>
            <a:r>
              <a:rPr lang="en-US" sz="2300" dirty="0">
                <a:latin typeface="Arial"/>
                <a:cs typeface="Arial"/>
              </a:rPr>
              <a:t>, 99(1), pp. 2–9.</a:t>
            </a:r>
            <a:br>
              <a:rPr lang="en-US" sz="2300" dirty="0">
                <a:latin typeface="Arial"/>
                <a:cs typeface="Arial"/>
              </a:rPr>
            </a:br>
            <a:br>
              <a:rPr lang="en-US" sz="2300" dirty="0">
                <a:latin typeface="Arial"/>
                <a:cs typeface="Arial"/>
              </a:rPr>
            </a:br>
            <a:r>
              <a:rPr lang="en-US" sz="2300" dirty="0">
                <a:latin typeface="Arial"/>
                <a:cs typeface="Arial"/>
              </a:rPr>
              <a:t>McDonald’s (2023) </a:t>
            </a:r>
            <a:r>
              <a:rPr lang="en-US" sz="2300" i="1" dirty="0">
                <a:latin typeface="Arial"/>
                <a:cs typeface="Arial"/>
              </a:rPr>
              <a:t>Annual Report 2023</a:t>
            </a:r>
            <a:r>
              <a:rPr lang="en-US" sz="2300" dirty="0">
                <a:latin typeface="Arial"/>
                <a:cs typeface="Arial"/>
              </a:rPr>
              <a:t>. Chicago: McDonald’s Corporation.</a:t>
            </a:r>
            <a:br>
              <a:rPr lang="en-US" sz="2300" dirty="0">
                <a:latin typeface="Arial"/>
                <a:cs typeface="Arial"/>
              </a:rPr>
            </a:br>
            <a:br>
              <a:rPr lang="en-US" sz="2300" dirty="0">
                <a:latin typeface="Arial"/>
                <a:cs typeface="Arial"/>
              </a:rPr>
            </a:br>
            <a:r>
              <a:rPr lang="en-US" sz="2300" dirty="0">
                <a:latin typeface="Arial"/>
                <a:cs typeface="Arial"/>
              </a:rPr>
              <a:t>McDonald’s Corporation (2023) </a:t>
            </a:r>
            <a:r>
              <a:rPr lang="en-US" sz="2300" i="1" dirty="0">
                <a:latin typeface="Arial"/>
                <a:cs typeface="Arial"/>
              </a:rPr>
              <a:t>Global Impact Report 2023</a:t>
            </a:r>
            <a:r>
              <a:rPr lang="en-US" sz="2300" dirty="0">
                <a:latin typeface="Arial"/>
                <a:cs typeface="Arial"/>
              </a:rPr>
              <a:t>. Available at: </a:t>
            </a:r>
            <a:r>
              <a:rPr lang="en-US" sz="2300" dirty="0">
                <a:latin typeface="Arial"/>
                <a:cs typeface="Arial"/>
                <a:hlinkClick r:id="rId3"/>
              </a:rPr>
              <a:t>https://corporate.mcdonalds.com</a:t>
            </a:r>
            <a:r>
              <a:rPr lang="en-US" sz="2300" dirty="0">
                <a:latin typeface="Arial"/>
                <a:cs typeface="Arial"/>
              </a:rPr>
              <a:t> (Accessed: 19 February 2026).</a:t>
            </a:r>
            <a:br>
              <a:rPr lang="en-US" sz="2300" dirty="0">
                <a:latin typeface="Arial"/>
                <a:cs typeface="Arial"/>
              </a:rPr>
            </a:br>
            <a:br>
              <a:rPr lang="en-US" sz="2300" dirty="0">
                <a:latin typeface="Arial"/>
                <a:cs typeface="Arial"/>
              </a:rPr>
            </a:br>
            <a:r>
              <a:rPr lang="en-US" sz="2300" dirty="0">
                <a:latin typeface="Arial"/>
                <a:cs typeface="Arial"/>
              </a:rPr>
              <a:t>McDonald’s Corporation (2024) </a:t>
            </a:r>
            <a:r>
              <a:rPr lang="en-US" sz="2300" i="1" dirty="0">
                <a:latin typeface="Arial"/>
                <a:cs typeface="Arial"/>
              </a:rPr>
              <a:t>Annual Report 2024</a:t>
            </a:r>
            <a:r>
              <a:rPr lang="en-US" sz="2300" dirty="0">
                <a:latin typeface="Arial"/>
                <a:cs typeface="Arial"/>
              </a:rPr>
              <a:t>. Chicago: McDonald’s Corporation.</a:t>
            </a:r>
            <a:br>
              <a:rPr lang="en-US" sz="2300" dirty="0">
                <a:latin typeface="Arial"/>
                <a:cs typeface="Arial"/>
              </a:rPr>
            </a:br>
            <a:br>
              <a:rPr lang="en-US" sz="2300" dirty="0">
                <a:latin typeface="Arial"/>
                <a:cs typeface="Arial"/>
              </a:rPr>
            </a:br>
            <a:r>
              <a:rPr lang="en-US" sz="2300" dirty="0">
                <a:latin typeface="Arial"/>
                <a:cs typeface="Arial"/>
              </a:rPr>
              <a:t>Mintzberg, H. (1973) </a:t>
            </a:r>
            <a:r>
              <a:rPr lang="en-US" sz="2300" i="1" dirty="0">
                <a:latin typeface="Arial"/>
                <a:cs typeface="Arial"/>
              </a:rPr>
              <a:t>The Nature of Managerial Work</a:t>
            </a:r>
            <a:r>
              <a:rPr lang="en-US" sz="2300" dirty="0">
                <a:latin typeface="Arial"/>
                <a:cs typeface="Arial"/>
              </a:rPr>
              <a:t>. New York: Harper &amp; Row.</a:t>
            </a:r>
            <a:br>
              <a:rPr lang="en-US" sz="2300" dirty="0">
                <a:latin typeface="Arial"/>
                <a:cs typeface="Arial"/>
              </a:rPr>
            </a:br>
            <a:br>
              <a:rPr lang="en-US" sz="2300" dirty="0">
                <a:latin typeface="Arial"/>
                <a:cs typeface="Arial"/>
              </a:rPr>
            </a:br>
            <a:r>
              <a:rPr lang="en-US" sz="2300" dirty="0">
                <a:latin typeface="Arial"/>
                <a:cs typeface="Arial"/>
              </a:rPr>
              <a:t>Northouse, P.G. (2022) </a:t>
            </a:r>
            <a:r>
              <a:rPr lang="en-US" sz="2300" i="1" dirty="0">
                <a:latin typeface="Arial"/>
                <a:cs typeface="Arial"/>
              </a:rPr>
              <a:t>Leadership: Theory and Practice</a:t>
            </a:r>
            <a:r>
              <a:rPr lang="en-US" sz="2300" dirty="0">
                <a:latin typeface="Arial"/>
                <a:cs typeface="Arial"/>
              </a:rPr>
              <a:t>. 9th </a:t>
            </a:r>
            <a:r>
              <a:rPr lang="en-US" sz="2300" dirty="0" err="1">
                <a:latin typeface="Arial"/>
                <a:cs typeface="Arial"/>
              </a:rPr>
              <a:t>edn</a:t>
            </a:r>
            <a:r>
              <a:rPr lang="en-US" sz="2300" dirty="0">
                <a:latin typeface="Arial"/>
                <a:cs typeface="Arial"/>
              </a:rPr>
              <a:t>. Thousand Oaks: Sage.</a:t>
            </a:r>
            <a:br>
              <a:rPr lang="en-US" sz="2300" dirty="0">
                <a:latin typeface="Arial"/>
                <a:cs typeface="Arial"/>
              </a:rPr>
            </a:br>
            <a:br>
              <a:rPr lang="en-US" sz="2300" dirty="0">
                <a:latin typeface="Arial"/>
                <a:cs typeface="Arial"/>
              </a:rPr>
            </a:br>
            <a:r>
              <a:rPr lang="en-US" sz="2300" dirty="0">
                <a:latin typeface="Arial"/>
                <a:cs typeface="Arial"/>
              </a:rPr>
              <a:t>Robbins, S.P. and Coulter, M. (2018) </a:t>
            </a:r>
            <a:r>
              <a:rPr lang="en-US" sz="2300" i="1" dirty="0">
                <a:latin typeface="Arial"/>
                <a:cs typeface="Arial"/>
              </a:rPr>
              <a:t>Management</a:t>
            </a:r>
            <a:r>
              <a:rPr lang="en-US" sz="2300" dirty="0">
                <a:latin typeface="Arial"/>
                <a:cs typeface="Arial"/>
              </a:rPr>
              <a:t>. 14th </a:t>
            </a:r>
            <a:r>
              <a:rPr lang="en-US" sz="2300" dirty="0" err="1">
                <a:latin typeface="Arial"/>
                <a:cs typeface="Arial"/>
              </a:rPr>
              <a:t>edn</a:t>
            </a:r>
            <a:r>
              <a:rPr lang="en-US" sz="2300" dirty="0">
                <a:latin typeface="Arial"/>
                <a:cs typeface="Arial"/>
              </a:rPr>
              <a:t>. Harlow: Pearson.</a:t>
            </a:r>
            <a:br>
              <a:rPr lang="en-US" sz="2300" dirty="0">
                <a:latin typeface="Arial"/>
                <a:cs typeface="Arial"/>
              </a:rPr>
            </a:br>
            <a:br>
              <a:rPr lang="en-US" sz="2300" dirty="0">
                <a:latin typeface="Arial"/>
                <a:cs typeface="Arial"/>
              </a:rPr>
            </a:br>
            <a:r>
              <a:rPr lang="en-US" sz="2300" dirty="0">
                <a:latin typeface="Arial"/>
                <a:cs typeface="Arial"/>
              </a:rPr>
              <a:t>Robbins, S.P. and Coulter, M. (2022) </a:t>
            </a:r>
            <a:r>
              <a:rPr lang="en-US" sz="2300" i="1" dirty="0">
                <a:latin typeface="Arial"/>
                <a:cs typeface="Arial"/>
              </a:rPr>
              <a:t>Management</a:t>
            </a:r>
            <a:r>
              <a:rPr lang="en-US" sz="2300" dirty="0">
                <a:latin typeface="Arial"/>
                <a:cs typeface="Arial"/>
              </a:rPr>
              <a:t>. 15th </a:t>
            </a:r>
            <a:r>
              <a:rPr lang="en-US" sz="2300" dirty="0" err="1">
                <a:latin typeface="Arial"/>
                <a:cs typeface="Arial"/>
              </a:rPr>
              <a:t>edn</a:t>
            </a:r>
            <a:r>
              <a:rPr lang="en-US" sz="2300" dirty="0">
                <a:latin typeface="Arial"/>
                <a:cs typeface="Arial"/>
              </a:rPr>
              <a:t>. Harlow: Pearson.</a:t>
            </a:r>
            <a:br>
              <a:rPr lang="en-US" sz="1200" dirty="0">
                <a:latin typeface="Arial"/>
                <a:cs typeface="Arial"/>
              </a:rPr>
            </a:br>
            <a:endParaRPr lang="en-US" sz="1200" dirty="0">
              <a:latin typeface="Arial"/>
              <a:cs typeface="Arial"/>
            </a:endParaRPr>
          </a:p>
          <a:p>
            <a:pPr>
              <a:lnSpc>
                <a:spcPct val="90000"/>
              </a:lnSpc>
              <a:spcBef>
                <a:spcPts val="1400"/>
              </a:spcBef>
            </a:pPr>
            <a:endParaRPr lang="en-US" sz="1200" dirty="0">
              <a:latin typeface="Arial"/>
              <a:cs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f3142487be98ad655653581e516def37">
  <xsd:schema xmlns:xsd="http://www.w3.org/2001/XMLSchema" xmlns:xs="http://www.w3.org/2001/XMLSchema" xmlns:p="http://schemas.microsoft.com/office/2006/metadata/properties" xmlns:ns3="0085e1a2-9cbf-4b92-866b-21f3c89040b6" targetNamespace="http://schemas.microsoft.com/office/2006/metadata/properties" ma:root="true" ma:fieldsID="290e6b390bd5802c46915d4eb137cc19"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F1C4FD4E-6F7C-439D-B992-A375A3AC1963}">
  <ds:schemaRefs>
    <ds:schemaRef ds:uri="http://schemas.microsoft.com/sharepoint/v3/contenttype/forms"/>
  </ds:schemaRefs>
</ds:datastoreItem>
</file>

<file path=customXml/itemProps2.xml><?xml version="1.0" encoding="utf-8"?>
<ds:datastoreItem xmlns:ds="http://schemas.openxmlformats.org/officeDocument/2006/customXml" ds:itemID="{CD517017-9130-4346-821C-B6647BC085F7}">
  <ds:schemaRefs>
    <ds:schemaRef ds:uri="http://schemas.microsoft.com/office/2006/metadata/contentType"/>
    <ds:schemaRef ds:uri="http://schemas.microsoft.com/office/2006/metadata/properties/metaAttributes"/>
    <ds:schemaRef ds:uri="http://www.w3.org/2000/xmlns/"/>
    <ds:schemaRef ds:uri="http://www.w3.org/2001/XMLSchema"/>
    <ds:schemaRef ds:uri="0085e1a2-9cbf-4b92-866b-21f3c89040b6"/>
  </ds:schemaRefs>
</ds:datastoreItem>
</file>

<file path=customXml/itemProps3.xml><?xml version="1.0" encoding="utf-8"?>
<ds:datastoreItem xmlns:ds="http://schemas.openxmlformats.org/officeDocument/2006/customXml" ds:itemID="{48210CCF-88A7-4FDF-95F5-6549C379035C}">
  <ds:schemaRefs>
    <ds:schemaRef ds:uri="http://schemas.microsoft.com/office/2006/metadata/properties"/>
    <ds:schemaRef ds:uri="http://www.w3.org/2000/xmlns/"/>
    <ds:schemaRef ds:uri="0085e1a2-9cbf-4b92-866b-21f3c89040b6"/>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17</Slides>
  <Notes>11</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 Management Functions at McDonald's Applying Henry Fayol’s Theory </vt:lpstr>
      <vt:lpstr>TABLE OF CONTENT</vt:lpstr>
      <vt:lpstr>Introduction to McDonald's</vt:lpstr>
      <vt:lpstr>Challenges faced by McDonalds</vt:lpstr>
      <vt:lpstr>Henry Fayol’s Five Functions of Management</vt:lpstr>
      <vt:lpstr>Financial Performance and Strategic Stability</vt:lpstr>
      <vt:lpstr>Planning at McDonald's</vt:lpstr>
      <vt:lpstr>Organising at McDonald's</vt:lpstr>
      <vt:lpstr>PowerPoint Presentation</vt:lpstr>
      <vt:lpstr>Evaluation :</vt:lpstr>
      <vt:lpstr>Coordinating </vt:lpstr>
      <vt:lpstr>PowerPoint Presentation</vt:lpstr>
      <vt:lpstr>Controlling </vt:lpstr>
      <vt:lpstr>PowerPoint Presentation</vt:lpstr>
      <vt:lpstr>Critical Evaluation of Fayol’s Theory</vt:lpstr>
      <vt:lpstr>Conclusion </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Functions at McDonald's Applying Henry Fayol’s Theory in a Contemporary Context</dc:title>
  <dc:subject/>
  <dc:creator/>
  <cp:keywords/>
  <dc:description>generated using python-pptx</dc:description>
  <cp:lastModifiedBy>Huda Ibrahim (2329476)</cp:lastModifiedBy>
  <cp:revision>1</cp:revision>
  <dcterms:created xsi:type="dcterms:W3CDTF">2013-01-27T09:14:16Z</dcterms:created>
  <dcterms:modified xsi:type="dcterms:W3CDTF">2026-02-22T19:17:48Z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