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67" r:id="rId4"/>
    <p:sldId id="268" r:id="rId5"/>
    <p:sldId id="258" r:id="rId6"/>
    <p:sldId id="259" r:id="rId7"/>
    <p:sldId id="260" r:id="rId8"/>
    <p:sldId id="261" r:id="rId9"/>
    <p:sldId id="262" r:id="rId10"/>
    <p:sldId id="264" r:id="rId11"/>
    <p:sldId id="265" r:id="rId12"/>
    <p:sldId id="26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8ABE3C1-DBE1-495D-B57B-2849774B866A}" type="datetimeFigureOut">
              <a:rPr lang="en-US" dirty="0"/>
              <a:t>1/23/2018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2DE42F4-6EEF-4EF7-8ED4-2208F0F89A08}" type="datetimeFigureOut">
              <a:rPr lang="en-US" dirty="0"/>
              <a:t>1/23/2018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0578ACC-22D6-47C1-A373-4FD133E34F3C}" type="datetimeFigureOut">
              <a:rPr lang="en-US" dirty="0"/>
              <a:t>1/23/2018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5A6C69-6797-4E8A-BF37-F2C3751466E9}" type="datetimeFigureOut">
              <a:rPr lang="en-US" dirty="0"/>
              <a:t>1/23/2018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82014A1-A632-4878-A0D3-F52BA7563730}" type="datetimeFigureOut">
              <a:rPr lang="en-US" dirty="0"/>
              <a:t>1/23/2018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E99F462-093F-4566-844B-4C71F2739DA5}" type="datetimeFigureOut">
              <a:rPr lang="en-US" dirty="0"/>
              <a:t>1/23/2018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3D24A7AC-904D-4781-85BA-7D10C17ED021}" type="datetimeFigureOut">
              <a:rPr lang="en-US" dirty="0"/>
              <a:t>1/23/2018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331444B-B92B-4E27-8C94-BB93EAF5CB18}" type="datetimeFigureOut">
              <a:rPr lang="en-US" dirty="0"/>
              <a:t>1/23/2018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63EFA5E-FA76-400D-B3DC-F0BA90E6D107}" type="datetimeFigureOut">
              <a:rPr lang="en-US" dirty="0"/>
              <a:t>1/23/2018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46C117F-5CCF-4837-BE5F-2B92066CAFAF}" type="datetimeFigureOut">
              <a:rPr lang="en-US" dirty="0"/>
              <a:t>1/23/2018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4EB90BD-B6CE-46B7-997F-7313B992CCDC}" type="datetimeFigureOut">
              <a:rPr lang="en-US" dirty="0"/>
              <a:t>1/23/2018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DB9D11F-B188-461D-B23F-39381795C052}" type="datetimeFigureOut">
              <a:rPr lang="en-US" dirty="0"/>
              <a:t>1/23/2018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2E6D8D9-55A2-4063-B0F3-121F44549695}" type="datetimeFigureOut">
              <a:rPr lang="en-US" dirty="0"/>
              <a:t>1/23/2018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D4B24536-994D-4021-A283-9F449C0DB509}" type="datetimeFigureOut">
              <a:rPr lang="en-US" dirty="0"/>
              <a:t>1/23/2018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3CBBBB78-C96F-47B7-AB17-D852CA960AC9}" type="datetimeFigureOut">
              <a:rPr lang="en-US" dirty="0"/>
              <a:t>1/23/2018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A3F48C-C7C6-4055-9F49-3777875E72AE}" type="datetimeFigureOut">
              <a:rPr lang="en-US" dirty="0"/>
              <a:t>1/23/2018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6178E61D-D431-422C-9764-11DAFE33AB63}" type="datetimeFigureOut">
              <a:rPr lang="en-US" dirty="0"/>
              <a:t>1/23/2018</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D6E9DEC-419B-4CC5-A080-3B06BD5A8291}" type="datetimeFigureOut">
              <a:rPr lang="en-US" dirty="0"/>
              <a:t>1/23/2018</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www.mappery.com/Occupation-Areas-of-Germany-after-1945-Map" TargetMode="External"/><Relationship Id="rId2" Type="http://schemas.openxmlformats.org/officeDocument/2006/relationships/hyperlink" Target="https://thevelvetrocket.com/2009/11/26/stasi-headquarters-berlin/" TargetMode="External"/><Relationship Id="rId1" Type="http://schemas.openxmlformats.org/officeDocument/2006/relationships/slideLayout" Target="../slideLayouts/slideLayout2.xml"/><Relationship Id="rId5" Type="http://schemas.openxmlformats.org/officeDocument/2006/relationships/hyperlink" Target="https://deanoworldtravels.wordpress.com/2013/03/29/east-german-communism-vs-the-perils-of-the-free-west/" TargetMode="External"/><Relationship Id="rId4" Type="http://schemas.openxmlformats.org/officeDocument/2006/relationships/hyperlink" Target="http://www.independent.co.uk/news/obituaries/christa-wolf-writer-whose-hard-won-reputation-suffered-when-her-stasi-links-surfaced-6273105.html" TargetMode="External"/></Relationships>
</file>

<file path=ppt/slides/_rels/slide12.xml.rels><?xml version="1.0" encoding="UTF-8" standalone="yes"?>
<Relationships xmlns="http://schemas.openxmlformats.org/package/2006/relationships"><Relationship Id="rId2" Type="http://schemas.openxmlformats.org/officeDocument/2006/relationships/hyperlink" Target="http://tonysreadinglist.blogspot.co.uk/2013/11/was-bleibt-what-remains-by-christa-wolf.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4655DD-F432-4D59-A735-632C48DE3D0F}"/>
              </a:ext>
            </a:extLst>
          </p:cNvPr>
          <p:cNvSpPr>
            <a:spLocks noGrp="1"/>
          </p:cNvSpPr>
          <p:nvPr>
            <p:ph type="ctrTitle"/>
          </p:nvPr>
        </p:nvSpPr>
        <p:spPr/>
        <p:txBody>
          <a:bodyPr/>
          <a:lstStyle/>
          <a:p>
            <a:pPr algn="l"/>
            <a:r>
              <a:rPr lang="en-GB" sz="2000" dirty="0">
                <a:latin typeface="Times New Roman" panose="02020603050405020304" pitchFamily="18" charset="0"/>
                <a:cs typeface="Times New Roman" panose="02020603050405020304" pitchFamily="18" charset="0"/>
              </a:rPr>
              <a:t>Describing life in the German Democratic Republic (GDR), the narrator of Christa Wolf’s story ‘What Remains?’ remarks that “all the while I was observing myself from a particular height”. How do you interpret this quotation, and what insight does it shed on the experience of surveillance in GDR society?</a:t>
            </a:r>
          </a:p>
        </p:txBody>
      </p:sp>
      <p:sp>
        <p:nvSpPr>
          <p:cNvPr id="3" name="Subtitle 2">
            <a:extLst>
              <a:ext uri="{FF2B5EF4-FFF2-40B4-BE49-F238E27FC236}">
                <a16:creationId xmlns:a16="http://schemas.microsoft.com/office/drawing/2014/main" id="{9BD9335A-20C3-4913-B476-CCAD1491FDFA}"/>
              </a:ext>
            </a:extLst>
          </p:cNvPr>
          <p:cNvSpPr>
            <a:spLocks noGrp="1"/>
          </p:cNvSpPr>
          <p:nvPr>
            <p:ph type="subTitle" idx="1"/>
          </p:nvPr>
        </p:nvSpPr>
        <p:spPr>
          <a:xfrm>
            <a:off x="0" y="5740313"/>
            <a:ext cx="8144134" cy="1117687"/>
          </a:xfrm>
        </p:spPr>
        <p:txBody>
          <a:bodyPr/>
          <a:lstStyle/>
          <a:p>
            <a:pPr algn="l"/>
            <a:r>
              <a:rPr lang="en-GB" dirty="0">
                <a:latin typeface="Times New Roman" panose="02020603050405020304" pitchFamily="18" charset="0"/>
                <a:cs typeface="Times New Roman" panose="02020603050405020304" pitchFamily="18" charset="0"/>
              </a:rPr>
              <a:t>Gavin McGlynn 1500926</a:t>
            </a:r>
          </a:p>
          <a:p>
            <a:pPr algn="l"/>
            <a:r>
              <a:rPr lang="en-GB" dirty="0">
                <a:latin typeface="Times New Roman" panose="02020603050405020304" pitchFamily="18" charset="0"/>
                <a:cs typeface="Times New Roman" panose="02020603050405020304" pitchFamily="18" charset="0"/>
              </a:rPr>
              <a:t>AHHI6013</a:t>
            </a:r>
          </a:p>
        </p:txBody>
      </p:sp>
    </p:spTree>
    <p:extLst>
      <p:ext uri="{BB962C8B-B14F-4D97-AF65-F5344CB8AC3E}">
        <p14:creationId xmlns:p14="http://schemas.microsoft.com/office/powerpoint/2010/main" val="3759153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EEDB268-CE9D-4B55-845E-73C87F208A9F}"/>
              </a:ext>
            </a:extLst>
          </p:cNvPr>
          <p:cNvPicPr>
            <a:picLocks noChangeAspect="1"/>
          </p:cNvPicPr>
          <p:nvPr/>
        </p:nvPicPr>
        <p:blipFill rotWithShape="1">
          <a:blip r:embed="rId2"/>
          <a:srcRect l="229"/>
          <a:stretch/>
        </p:blipFill>
        <p:spPr>
          <a:xfrm>
            <a:off x="794325" y="2336872"/>
            <a:ext cx="2692907" cy="3598789"/>
          </a:xfrm>
          <a:prstGeom prst="rect">
            <a:avLst/>
          </a:prstGeom>
          <a:ln>
            <a:noFill/>
          </a:ln>
          <a:effectLst>
            <a:outerShdw blurRad="76200" dist="63500" dir="5040000" algn="tl" rotWithShape="0">
              <a:srgbClr val="000000">
                <a:alpha val="41000"/>
              </a:srgbClr>
            </a:outerShdw>
          </a:effectLst>
        </p:spPr>
      </p:pic>
      <p:sp>
        <p:nvSpPr>
          <p:cNvPr id="2" name="Title 1">
            <a:extLst>
              <a:ext uri="{FF2B5EF4-FFF2-40B4-BE49-F238E27FC236}">
                <a16:creationId xmlns:a16="http://schemas.microsoft.com/office/drawing/2014/main" id="{16834F1D-E496-4A6A-A6BE-40E54902C4F5}"/>
              </a:ext>
            </a:extLst>
          </p:cNvPr>
          <p:cNvSpPr>
            <a:spLocks noGrp="1"/>
          </p:cNvSpPr>
          <p:nvPr>
            <p:ph type="title"/>
          </p:nvPr>
        </p:nvSpPr>
        <p:spPr>
          <a:xfrm>
            <a:off x="680321" y="753228"/>
            <a:ext cx="9613861" cy="1080938"/>
          </a:xfrm>
        </p:spPr>
        <p:txBody>
          <a:bodyPr>
            <a:normAutofit/>
          </a:bodyPr>
          <a:lstStyle/>
          <a:p>
            <a:r>
              <a:rPr lang="en-GB" dirty="0">
                <a:latin typeface="Times New Roman" panose="02020603050405020304" pitchFamily="18" charset="0"/>
                <a:cs typeface="Times New Roman" panose="02020603050405020304" pitchFamily="18" charset="0"/>
              </a:rPr>
              <a:t>Structure</a:t>
            </a:r>
          </a:p>
        </p:txBody>
      </p:sp>
      <p:sp>
        <p:nvSpPr>
          <p:cNvPr id="3" name="Content Placeholder 2">
            <a:extLst>
              <a:ext uri="{FF2B5EF4-FFF2-40B4-BE49-F238E27FC236}">
                <a16:creationId xmlns:a16="http://schemas.microsoft.com/office/drawing/2014/main" id="{0E2CD25F-ADA3-477A-97F0-F022B6FD2C88}"/>
              </a:ext>
            </a:extLst>
          </p:cNvPr>
          <p:cNvSpPr>
            <a:spLocks noGrp="1"/>
          </p:cNvSpPr>
          <p:nvPr>
            <p:ph idx="1"/>
          </p:nvPr>
        </p:nvSpPr>
        <p:spPr>
          <a:xfrm>
            <a:off x="3777672" y="2336872"/>
            <a:ext cx="6516509" cy="4355475"/>
          </a:xfrm>
        </p:spPr>
        <p:txBody>
          <a:bodyPr>
            <a:normAutofit/>
          </a:bodyPr>
          <a:lstStyle/>
          <a:p>
            <a:r>
              <a:rPr lang="en-GB" sz="1800" dirty="0">
                <a:latin typeface="Times New Roman" panose="02020603050405020304" pitchFamily="18" charset="0"/>
                <a:cs typeface="Times New Roman" panose="02020603050405020304" pitchFamily="18" charset="0"/>
              </a:rPr>
              <a:t>Approach to question and main arguments.</a:t>
            </a:r>
          </a:p>
          <a:p>
            <a:r>
              <a:rPr lang="en-GB" sz="1800" dirty="0">
                <a:latin typeface="Times New Roman" panose="02020603050405020304" pitchFamily="18" charset="0"/>
                <a:cs typeface="Times New Roman" panose="02020603050405020304" pitchFamily="18" charset="0"/>
              </a:rPr>
              <a:t>Source Material and Historiography.</a:t>
            </a:r>
          </a:p>
          <a:p>
            <a:r>
              <a:rPr lang="en-GB" sz="1800" dirty="0">
                <a:latin typeface="Times New Roman" panose="02020603050405020304" pitchFamily="18" charset="0"/>
                <a:cs typeface="Times New Roman" panose="02020603050405020304" pitchFamily="18" charset="0"/>
              </a:rPr>
              <a:t>A Brief History (East Germany and the Stasi).</a:t>
            </a:r>
          </a:p>
          <a:p>
            <a:r>
              <a:rPr lang="en-GB" sz="1800" dirty="0">
                <a:latin typeface="Times New Roman" panose="02020603050405020304" pitchFamily="18" charset="0"/>
                <a:cs typeface="Times New Roman" panose="02020603050405020304" pitchFamily="18" charset="0"/>
              </a:rPr>
              <a:t>What Remains by Christa Wolf.</a:t>
            </a:r>
          </a:p>
          <a:p>
            <a:r>
              <a:rPr lang="en-GB" sz="1800" dirty="0">
                <a:latin typeface="Times New Roman" panose="02020603050405020304" pitchFamily="18" charset="0"/>
                <a:cs typeface="Times New Roman" panose="02020603050405020304" pitchFamily="18" charset="0"/>
              </a:rPr>
              <a:t>What does the quote mean?</a:t>
            </a:r>
          </a:p>
          <a:p>
            <a:r>
              <a:rPr lang="en-GB" sz="1800" dirty="0">
                <a:latin typeface="Times New Roman" panose="02020603050405020304" pitchFamily="18" charset="0"/>
                <a:cs typeface="Times New Roman" panose="02020603050405020304" pitchFamily="18" charset="0"/>
              </a:rPr>
              <a:t>Insight into surveillance in the GDR.</a:t>
            </a:r>
          </a:p>
          <a:p>
            <a:r>
              <a:rPr lang="en-GB" sz="1800" dirty="0">
                <a:latin typeface="Times New Roman" panose="02020603050405020304" pitchFamily="18" charset="0"/>
                <a:cs typeface="Times New Roman" panose="02020603050405020304" pitchFamily="18" charset="0"/>
              </a:rPr>
              <a:t>Other stories.</a:t>
            </a:r>
          </a:p>
          <a:p>
            <a:r>
              <a:rPr lang="en-GB" sz="1800" dirty="0">
                <a:latin typeface="Times New Roman" panose="02020603050405020304" pitchFamily="18" charset="0"/>
                <a:cs typeface="Times New Roman" panose="02020603050405020304" pitchFamily="18" charset="0"/>
              </a:rPr>
              <a:t>Conclusion.</a:t>
            </a:r>
          </a:p>
          <a:p>
            <a:r>
              <a:rPr lang="en-GB" sz="1800" dirty="0">
                <a:latin typeface="Times New Roman" panose="02020603050405020304" pitchFamily="18" charset="0"/>
                <a:cs typeface="Times New Roman" panose="02020603050405020304" pitchFamily="18" charset="0"/>
              </a:rPr>
              <a:t>Bibliography.</a:t>
            </a:r>
          </a:p>
        </p:txBody>
      </p:sp>
    </p:spTree>
    <p:extLst>
      <p:ext uri="{BB962C8B-B14F-4D97-AF65-F5344CB8AC3E}">
        <p14:creationId xmlns:p14="http://schemas.microsoft.com/office/powerpoint/2010/main" val="648105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fade">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500"/>
                                        <p:tgtEl>
                                          <p:spTgt spid="3">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Effect transition="in" filter="fade">
                                      <p:cBhvr>
                                        <p:cTn id="47" dur="500"/>
                                        <p:tgtEl>
                                          <p:spTgt spid="3">
                                            <p:txEl>
                                              <p:pRg st="7" end="7"/>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txEl>
                                              <p:pRg st="8" end="8"/>
                                            </p:txEl>
                                          </p:spTgt>
                                        </p:tgtEl>
                                        <p:attrNameLst>
                                          <p:attrName>style.visibility</p:attrName>
                                        </p:attrNameLst>
                                      </p:cBhvr>
                                      <p:to>
                                        <p:strVal val="visible"/>
                                      </p:to>
                                    </p:set>
                                    <p:animEffect transition="in" filter="fade">
                                      <p:cBhvr>
                                        <p:cTn id="52"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1B1A2-B2F1-4415-BF4D-01176AEC87B4}"/>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Approach to Question and Main Arguments.</a:t>
            </a:r>
          </a:p>
        </p:txBody>
      </p:sp>
      <p:sp>
        <p:nvSpPr>
          <p:cNvPr id="3" name="Content Placeholder 2">
            <a:extLst>
              <a:ext uri="{FF2B5EF4-FFF2-40B4-BE49-F238E27FC236}">
                <a16:creationId xmlns:a16="http://schemas.microsoft.com/office/drawing/2014/main" id="{73535299-89AE-4FA5-885C-8E05EE3C527B}"/>
              </a:ext>
            </a:extLst>
          </p:cNvPr>
          <p:cNvSpPr>
            <a:spLocks noGrp="1"/>
          </p:cNvSpPr>
          <p:nvPr>
            <p:ph idx="1"/>
          </p:nvPr>
        </p:nvSpPr>
        <p:spPr>
          <a:xfrm>
            <a:off x="500038" y="2336872"/>
            <a:ext cx="5595962" cy="4421737"/>
          </a:xfrm>
        </p:spPr>
        <p:txBody>
          <a:bodyPr>
            <a:normAutofit/>
          </a:bodyPr>
          <a:lstStyle/>
          <a:p>
            <a:pPr marL="0" indent="0">
              <a:buNone/>
            </a:pPr>
            <a:r>
              <a:rPr lang="en-GB" sz="1800" dirty="0">
                <a:latin typeface="Times New Roman" panose="02020603050405020304" pitchFamily="18" charset="0"/>
                <a:cs typeface="Times New Roman" panose="02020603050405020304" pitchFamily="18" charset="0"/>
              </a:rPr>
              <a:t>Firstly, analyse the whole story to understand the context of the quote and discuss how I interpret the quote.</a:t>
            </a:r>
          </a:p>
          <a:p>
            <a:pPr marL="0" indent="0">
              <a:buNone/>
            </a:pPr>
            <a:r>
              <a:rPr lang="en-GB" sz="1800" dirty="0">
                <a:latin typeface="Times New Roman" panose="02020603050405020304" pitchFamily="18" charset="0"/>
                <a:cs typeface="Times New Roman" panose="02020603050405020304" pitchFamily="18" charset="0"/>
              </a:rPr>
              <a:t>Then discuss the history of the GDR and the Stasi to see where and how the story fits into the history.</a:t>
            </a:r>
          </a:p>
          <a:p>
            <a:pPr marL="0" indent="0">
              <a:buNone/>
            </a:pPr>
            <a:r>
              <a:rPr lang="en-GB" sz="1800" dirty="0">
                <a:latin typeface="Times New Roman" panose="02020603050405020304" pitchFamily="18" charset="0"/>
                <a:cs typeface="Times New Roman" panose="02020603050405020304" pitchFamily="18" charset="0"/>
              </a:rPr>
              <a:t>Lastly, compare it to relating stories from the GDR and see what actual stories and Christa Wolf’s story say about surveillance in the GDR.</a:t>
            </a:r>
          </a:p>
          <a:p>
            <a:pPr marL="0" indent="0">
              <a:buNone/>
            </a:pPr>
            <a:r>
              <a:rPr lang="en-GB" sz="1800" dirty="0">
                <a:latin typeface="Times New Roman" panose="02020603050405020304" pitchFamily="18" charset="0"/>
                <a:cs typeface="Times New Roman" panose="02020603050405020304" pitchFamily="18" charset="0"/>
              </a:rPr>
              <a:t>The first argument is that the quote means that the narrator had a feeling of constant observation and powerlessness against a massive organisation, leaving the narrator in a constant state of fear.</a:t>
            </a:r>
          </a:p>
          <a:p>
            <a:pPr marL="0" indent="0">
              <a:buNone/>
            </a:pPr>
            <a:r>
              <a:rPr lang="en-GB" sz="1800" dirty="0">
                <a:latin typeface="Times New Roman" panose="02020603050405020304" pitchFamily="18" charset="0"/>
                <a:cs typeface="Times New Roman" panose="02020603050405020304" pitchFamily="18" charset="0"/>
              </a:rPr>
              <a:t>The second argument is that </a:t>
            </a:r>
            <a:r>
              <a:rPr lang="en-GB" sz="1800" i="1" dirty="0">
                <a:latin typeface="Times New Roman" panose="02020603050405020304" pitchFamily="18" charset="0"/>
                <a:cs typeface="Times New Roman" panose="02020603050405020304" pitchFamily="18" charset="0"/>
              </a:rPr>
              <a:t>What Remains</a:t>
            </a:r>
            <a:r>
              <a:rPr lang="en-GB" sz="1800" dirty="0">
                <a:latin typeface="Times New Roman" panose="02020603050405020304" pitchFamily="18" charset="0"/>
                <a:cs typeface="Times New Roman" panose="02020603050405020304" pitchFamily="18" charset="0"/>
              </a:rPr>
              <a:t> shows that surveillance in GDR society was terrifying for those who were being observed as constant atmosphere of fear and paranoia followed them wherever they went.</a:t>
            </a:r>
          </a:p>
        </p:txBody>
      </p:sp>
      <p:pic>
        <p:nvPicPr>
          <p:cNvPr id="4" name="Picture 3">
            <a:extLst>
              <a:ext uri="{FF2B5EF4-FFF2-40B4-BE49-F238E27FC236}">
                <a16:creationId xmlns:a16="http://schemas.microsoft.com/office/drawing/2014/main" id="{12DE0C8A-E5A7-4CB0-8ACD-1DBC3D5BDDE4}"/>
              </a:ext>
            </a:extLst>
          </p:cNvPr>
          <p:cNvPicPr>
            <a:picLocks noChangeAspect="1"/>
          </p:cNvPicPr>
          <p:nvPr/>
        </p:nvPicPr>
        <p:blipFill>
          <a:blip r:embed="rId2"/>
          <a:stretch>
            <a:fillRect/>
          </a:stretch>
        </p:blipFill>
        <p:spPr>
          <a:xfrm>
            <a:off x="6357500" y="2336873"/>
            <a:ext cx="5334462" cy="3603048"/>
          </a:xfrm>
          <a:prstGeom prst="rect">
            <a:avLst/>
          </a:prstGeom>
        </p:spPr>
      </p:pic>
    </p:spTree>
    <p:extLst>
      <p:ext uri="{BB962C8B-B14F-4D97-AF65-F5344CB8AC3E}">
        <p14:creationId xmlns:p14="http://schemas.microsoft.com/office/powerpoint/2010/main" val="3703285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gtEl>
                                        <p:attrNameLst>
                                          <p:attrName>style.visibility</p:attrName>
                                        </p:attrNameLst>
                                      </p:cBhvr>
                                      <p:to>
                                        <p:strVal val="visible"/>
                                      </p:to>
                                    </p:set>
                                    <p:animEffect transition="in" filter="fade">
                                      <p:cBhvr>
                                        <p:cTn id="3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7C8CB-4978-4075-BCC9-2CE511A0B62D}"/>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Source Material and Historiography.</a:t>
            </a:r>
          </a:p>
        </p:txBody>
      </p:sp>
      <p:sp>
        <p:nvSpPr>
          <p:cNvPr id="3" name="Content Placeholder 2">
            <a:extLst>
              <a:ext uri="{FF2B5EF4-FFF2-40B4-BE49-F238E27FC236}">
                <a16:creationId xmlns:a16="http://schemas.microsoft.com/office/drawing/2014/main" id="{73C02BDA-5BBD-48A5-97D4-2951045D4F64}"/>
              </a:ext>
            </a:extLst>
          </p:cNvPr>
          <p:cNvSpPr>
            <a:spLocks noGrp="1"/>
          </p:cNvSpPr>
          <p:nvPr>
            <p:ph idx="1"/>
          </p:nvPr>
        </p:nvSpPr>
        <p:spPr>
          <a:xfrm>
            <a:off x="680322" y="2244108"/>
            <a:ext cx="4806930" cy="3860664"/>
          </a:xfrm>
        </p:spPr>
        <p:txBody>
          <a:bodyPr>
            <a:normAutofit/>
          </a:bodyPr>
          <a:lstStyle/>
          <a:p>
            <a:pPr marL="0" indent="0">
              <a:buNone/>
            </a:pPr>
            <a:r>
              <a:rPr lang="en-GB" sz="1800" u="sng" dirty="0">
                <a:latin typeface="Times New Roman" panose="02020603050405020304" pitchFamily="18" charset="0"/>
                <a:cs typeface="Times New Roman" panose="02020603050405020304" pitchFamily="18" charset="0"/>
              </a:rPr>
              <a:t>Primary Sources</a:t>
            </a:r>
          </a:p>
          <a:p>
            <a:pPr marL="0" indent="0">
              <a:buNone/>
            </a:pPr>
            <a:r>
              <a:rPr lang="en-GB" sz="1800" dirty="0">
                <a:latin typeface="Times New Roman" panose="02020603050405020304" pitchFamily="18" charset="0"/>
                <a:cs typeface="Times New Roman" panose="02020603050405020304" pitchFamily="18" charset="0"/>
              </a:rPr>
              <a:t>First-hand accounts and other stories</a:t>
            </a:r>
          </a:p>
          <a:p>
            <a:pPr marL="0" indent="0">
              <a:buNone/>
            </a:pPr>
            <a:r>
              <a:rPr lang="en-GB" sz="1800" dirty="0">
                <a:latin typeface="Times New Roman" panose="02020603050405020304" pitchFamily="18" charset="0"/>
                <a:cs typeface="Times New Roman" panose="02020603050405020304" pitchFamily="18" charset="0"/>
              </a:rPr>
              <a:t>Christa Wolf’s other works</a:t>
            </a:r>
          </a:p>
          <a:p>
            <a:pPr marL="0" indent="0">
              <a:buNone/>
            </a:pPr>
            <a:r>
              <a:rPr lang="en-GB" sz="1800" dirty="0">
                <a:latin typeface="Times New Roman" panose="02020603050405020304" pitchFamily="18" charset="0"/>
                <a:cs typeface="Times New Roman" panose="02020603050405020304" pitchFamily="18" charset="0"/>
              </a:rPr>
              <a:t>Original Stasi documents</a:t>
            </a:r>
          </a:p>
          <a:p>
            <a:pPr marL="0" indent="0">
              <a:buNone/>
            </a:pPr>
            <a:endParaRPr lang="en-GB" sz="1800" dirty="0">
              <a:latin typeface="Times New Roman" panose="02020603050405020304" pitchFamily="18" charset="0"/>
              <a:cs typeface="Times New Roman" panose="02020603050405020304" pitchFamily="18" charset="0"/>
            </a:endParaRPr>
          </a:p>
          <a:p>
            <a:pPr marL="0" indent="0">
              <a:buNone/>
            </a:pPr>
            <a:r>
              <a:rPr lang="en-GB" sz="1800" u="sng" dirty="0">
                <a:latin typeface="Times New Roman" panose="02020603050405020304" pitchFamily="18" charset="0"/>
                <a:cs typeface="Times New Roman" panose="02020603050405020304" pitchFamily="18" charset="0"/>
              </a:rPr>
              <a:t>Secondary Sources</a:t>
            </a:r>
          </a:p>
          <a:p>
            <a:pPr marL="0" indent="0">
              <a:buNone/>
            </a:pPr>
            <a:r>
              <a:rPr lang="en-GB" sz="1800" dirty="0">
                <a:latin typeface="Times New Roman" panose="02020603050405020304" pitchFamily="18" charset="0"/>
                <a:cs typeface="Times New Roman" panose="02020603050405020304" pitchFamily="18" charset="0"/>
              </a:rPr>
              <a:t>History Books</a:t>
            </a:r>
          </a:p>
          <a:p>
            <a:pPr marL="0" indent="0">
              <a:buNone/>
            </a:pPr>
            <a:r>
              <a:rPr lang="en-GB" sz="1800" dirty="0">
                <a:latin typeface="Times New Roman" panose="02020603050405020304" pitchFamily="18" charset="0"/>
                <a:cs typeface="Times New Roman" panose="02020603050405020304" pitchFamily="18" charset="0"/>
              </a:rPr>
              <a:t>Journals</a:t>
            </a:r>
          </a:p>
          <a:p>
            <a:pPr marL="0" indent="0">
              <a:buNone/>
            </a:pPr>
            <a:r>
              <a:rPr lang="en-GB" sz="1800" dirty="0">
                <a:latin typeface="Times New Roman" panose="02020603050405020304" pitchFamily="18" charset="0"/>
                <a:cs typeface="Times New Roman" panose="02020603050405020304" pitchFamily="18" charset="0"/>
              </a:rPr>
              <a:t>Reviews of Christa Wolf’s work</a:t>
            </a:r>
          </a:p>
        </p:txBody>
      </p:sp>
      <p:sp>
        <p:nvSpPr>
          <p:cNvPr id="4" name="TextBox 3">
            <a:extLst>
              <a:ext uri="{FF2B5EF4-FFF2-40B4-BE49-F238E27FC236}">
                <a16:creationId xmlns:a16="http://schemas.microsoft.com/office/drawing/2014/main" id="{69D1BF42-9112-49FA-A20F-F704A0F8C6BB}"/>
              </a:ext>
            </a:extLst>
          </p:cNvPr>
          <p:cNvSpPr txBox="1"/>
          <p:nvPr/>
        </p:nvSpPr>
        <p:spPr>
          <a:xfrm>
            <a:off x="5487251" y="2244108"/>
            <a:ext cx="6024428" cy="923330"/>
          </a:xfrm>
          <a:prstGeom prst="rect">
            <a:avLst/>
          </a:prstGeom>
          <a:noFill/>
        </p:spPr>
        <p:txBody>
          <a:bodyPr wrap="square" rtlCol="0">
            <a:spAutoFit/>
          </a:bodyPr>
          <a:lstStyle/>
          <a:p>
            <a:r>
              <a:rPr lang="en-GB" i="1" dirty="0">
                <a:latin typeface="Times New Roman" panose="02020603050405020304" pitchFamily="18" charset="0"/>
                <a:cs typeface="Times New Roman" panose="02020603050405020304" pitchFamily="18" charset="0"/>
              </a:rPr>
              <a:t>What Remains </a:t>
            </a:r>
            <a:r>
              <a:rPr lang="en-GB" dirty="0">
                <a:latin typeface="Times New Roman" panose="02020603050405020304" pitchFamily="18" charset="0"/>
                <a:cs typeface="Times New Roman" panose="02020603050405020304" pitchFamily="18" charset="0"/>
              </a:rPr>
              <a:t>(1979) as well as many other pieces of work written by Christa Wolf were written during her time in the GDR.</a:t>
            </a:r>
            <a:endParaRPr lang="en-GB" i="1"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AA869BC6-F49E-4C57-A102-1AD499AAFB0C}"/>
              </a:ext>
            </a:extLst>
          </p:cNvPr>
          <p:cNvSpPr txBox="1"/>
          <p:nvPr/>
        </p:nvSpPr>
        <p:spPr>
          <a:xfrm>
            <a:off x="5487250" y="3167438"/>
            <a:ext cx="6024428" cy="646331"/>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The first-hand accounts may have not been written at the time, but are documented experiences which happened at the time.</a:t>
            </a:r>
          </a:p>
        </p:txBody>
      </p:sp>
      <p:sp>
        <p:nvSpPr>
          <p:cNvPr id="6" name="TextBox 5">
            <a:extLst>
              <a:ext uri="{FF2B5EF4-FFF2-40B4-BE49-F238E27FC236}">
                <a16:creationId xmlns:a16="http://schemas.microsoft.com/office/drawing/2014/main" id="{24E266BF-2FAC-4875-AEFE-0185387BCD0F}"/>
              </a:ext>
            </a:extLst>
          </p:cNvPr>
          <p:cNvSpPr txBox="1"/>
          <p:nvPr/>
        </p:nvSpPr>
        <p:spPr>
          <a:xfrm>
            <a:off x="5487249" y="3813769"/>
            <a:ext cx="6024428" cy="923330"/>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Most of the books and journals discussing the history of the GDR and the Stasi are modern as more information has become available.</a:t>
            </a:r>
          </a:p>
        </p:txBody>
      </p:sp>
      <p:sp>
        <p:nvSpPr>
          <p:cNvPr id="7" name="TextBox 6">
            <a:extLst>
              <a:ext uri="{FF2B5EF4-FFF2-40B4-BE49-F238E27FC236}">
                <a16:creationId xmlns:a16="http://schemas.microsoft.com/office/drawing/2014/main" id="{B88F2CB3-F25B-4122-BFB1-8FD5E5D35D99}"/>
              </a:ext>
            </a:extLst>
          </p:cNvPr>
          <p:cNvSpPr txBox="1"/>
          <p:nvPr/>
        </p:nvSpPr>
        <p:spPr>
          <a:xfrm>
            <a:off x="5487248" y="4737099"/>
            <a:ext cx="6024428" cy="646331"/>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Reviews of Christa Wolf’s work varies greatly as some are older but are much less detailed.</a:t>
            </a:r>
          </a:p>
        </p:txBody>
      </p:sp>
    </p:spTree>
    <p:extLst>
      <p:ext uri="{BB962C8B-B14F-4D97-AF65-F5344CB8AC3E}">
        <p14:creationId xmlns:p14="http://schemas.microsoft.com/office/powerpoint/2010/main" val="2473305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500"/>
                                        <p:tgtEl>
                                          <p:spTgt spid="3">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fade">
                                      <p:cBhvr>
                                        <p:cTn id="42" dur="500"/>
                                        <p:tgtEl>
                                          <p:spTgt spid="3">
                                            <p:txEl>
                                              <p:pRg st="8" end="8"/>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4"/>
                                        </p:tgtEl>
                                        <p:attrNameLst>
                                          <p:attrName>style.visibility</p:attrName>
                                        </p:attrNameLst>
                                      </p:cBhvr>
                                      <p:to>
                                        <p:strVal val="visible"/>
                                      </p:to>
                                    </p:set>
                                    <p:animEffect transition="in" filter="fade">
                                      <p:cBhvr>
                                        <p:cTn id="47" dur="500"/>
                                        <p:tgtEl>
                                          <p:spTgt spid="4"/>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5"/>
                                        </p:tgtEl>
                                        <p:attrNameLst>
                                          <p:attrName>style.visibility</p:attrName>
                                        </p:attrNameLst>
                                      </p:cBhvr>
                                      <p:to>
                                        <p:strVal val="visible"/>
                                      </p:to>
                                    </p:set>
                                    <p:animEffect transition="in" filter="fade">
                                      <p:cBhvr>
                                        <p:cTn id="52" dur="500"/>
                                        <p:tgtEl>
                                          <p:spTgt spid="5"/>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6"/>
                                        </p:tgtEl>
                                        <p:attrNameLst>
                                          <p:attrName>style.visibility</p:attrName>
                                        </p:attrNameLst>
                                      </p:cBhvr>
                                      <p:to>
                                        <p:strVal val="visible"/>
                                      </p:to>
                                    </p:set>
                                    <p:animEffect transition="in" filter="fade">
                                      <p:cBhvr>
                                        <p:cTn id="57" dur="500"/>
                                        <p:tgtEl>
                                          <p:spTgt spid="6"/>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7"/>
                                        </p:tgtEl>
                                        <p:attrNameLst>
                                          <p:attrName>style.visibility</p:attrName>
                                        </p:attrNameLst>
                                      </p:cBhvr>
                                      <p:to>
                                        <p:strVal val="visible"/>
                                      </p:to>
                                    </p:set>
                                    <p:animEffect transition="in" filter="fade">
                                      <p:cBhvr>
                                        <p:cTn id="6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6" grpId="0"/>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FB18E-FD22-444A-8A77-56D357D1A28F}"/>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A Brief History</a:t>
            </a:r>
          </a:p>
        </p:txBody>
      </p:sp>
      <p:sp>
        <p:nvSpPr>
          <p:cNvPr id="3" name="Content Placeholder 2">
            <a:extLst>
              <a:ext uri="{FF2B5EF4-FFF2-40B4-BE49-F238E27FC236}">
                <a16:creationId xmlns:a16="http://schemas.microsoft.com/office/drawing/2014/main" id="{7A48A0BC-1268-4174-BD6D-A576FFCB7555}"/>
              </a:ext>
            </a:extLst>
          </p:cNvPr>
          <p:cNvSpPr>
            <a:spLocks noGrp="1"/>
          </p:cNvSpPr>
          <p:nvPr>
            <p:ph idx="1"/>
          </p:nvPr>
        </p:nvSpPr>
        <p:spPr>
          <a:xfrm>
            <a:off x="295129" y="2163798"/>
            <a:ext cx="5800872" cy="4640698"/>
          </a:xfrm>
        </p:spPr>
        <p:txBody>
          <a:bodyPr>
            <a:normAutofit/>
          </a:bodyPr>
          <a:lstStyle/>
          <a:p>
            <a:pPr marL="0" indent="0">
              <a:buNone/>
            </a:pPr>
            <a:r>
              <a:rPr lang="en-GB" sz="1800" dirty="0">
                <a:latin typeface="Times New Roman" panose="02020603050405020304" pitchFamily="18" charset="0"/>
                <a:cs typeface="Times New Roman" panose="02020603050405020304" pitchFamily="18" charset="0"/>
              </a:rPr>
              <a:t>At the end of the Second World War, Germany was divided by the Allied powers (UK, US, USSR and France) into separate occupied areas.</a:t>
            </a:r>
          </a:p>
          <a:p>
            <a:pPr marL="0" indent="0">
              <a:buNone/>
            </a:pPr>
            <a:r>
              <a:rPr lang="en-GB" sz="1800" dirty="0">
                <a:latin typeface="Times New Roman" panose="02020603050405020304" pitchFamily="18" charset="0"/>
                <a:cs typeface="Times New Roman" panose="02020603050405020304" pitchFamily="18" charset="0"/>
              </a:rPr>
              <a:t>The German Democratic Republic was founded on 7 October 1949, with the goal of transforming a united Germany into a fully-fledged Communist state, but because the nation was divided by the Allied powers.</a:t>
            </a:r>
          </a:p>
          <a:p>
            <a:pPr marL="0" indent="0">
              <a:buNone/>
            </a:pPr>
            <a:r>
              <a:rPr lang="en-GB" sz="1800" dirty="0">
                <a:latin typeface="Times New Roman" panose="02020603050405020304" pitchFamily="18" charset="0"/>
                <a:cs typeface="Times New Roman" panose="02020603050405020304" pitchFamily="18" charset="0"/>
              </a:rPr>
              <a:t>The Stasi (</a:t>
            </a:r>
            <a:r>
              <a:rPr lang="en-GB" sz="1800" i="1" dirty="0" err="1">
                <a:latin typeface="Times New Roman" panose="02020603050405020304" pitchFamily="18" charset="0"/>
                <a:cs typeface="Times New Roman" panose="02020603050405020304" pitchFamily="18" charset="0"/>
              </a:rPr>
              <a:t>Staatssicherheit</a:t>
            </a:r>
            <a:r>
              <a:rPr lang="en-GB" sz="1800" i="1" dirty="0">
                <a:latin typeface="Times New Roman" panose="02020603050405020304" pitchFamily="18" charset="0"/>
                <a:cs typeface="Times New Roman" panose="02020603050405020304" pitchFamily="18" charset="0"/>
              </a:rPr>
              <a:t> or State Security Service</a:t>
            </a:r>
            <a:r>
              <a:rPr lang="en-GB" sz="1800" dirty="0">
                <a:latin typeface="Times New Roman" panose="02020603050405020304" pitchFamily="18" charset="0"/>
                <a:cs typeface="Times New Roman" panose="02020603050405020304" pitchFamily="18" charset="0"/>
              </a:rPr>
              <a:t>) was founded on 8 February 1950, with its precise role never being properly defined in GDR law.</a:t>
            </a:r>
          </a:p>
        </p:txBody>
      </p:sp>
      <p:pic>
        <p:nvPicPr>
          <p:cNvPr id="5" name="Picture 4">
            <a:extLst>
              <a:ext uri="{FF2B5EF4-FFF2-40B4-BE49-F238E27FC236}">
                <a16:creationId xmlns:a16="http://schemas.microsoft.com/office/drawing/2014/main" id="{62254191-BDBA-4C1A-BE28-AACC40564514}"/>
              </a:ext>
            </a:extLst>
          </p:cNvPr>
          <p:cNvPicPr>
            <a:picLocks noChangeAspect="1"/>
          </p:cNvPicPr>
          <p:nvPr/>
        </p:nvPicPr>
        <p:blipFill>
          <a:blip r:embed="rId2"/>
          <a:stretch>
            <a:fillRect/>
          </a:stretch>
        </p:blipFill>
        <p:spPr>
          <a:xfrm>
            <a:off x="6283276" y="2163798"/>
            <a:ext cx="5800872" cy="4640698"/>
          </a:xfrm>
          <a:prstGeom prst="rect">
            <a:avLst/>
          </a:prstGeom>
        </p:spPr>
      </p:pic>
    </p:spTree>
    <p:extLst>
      <p:ext uri="{BB962C8B-B14F-4D97-AF65-F5344CB8AC3E}">
        <p14:creationId xmlns:p14="http://schemas.microsoft.com/office/powerpoint/2010/main" val="3896243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F0BC6-B1F5-4E03-BBC1-8715B75EBCB1}"/>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What Remains by Christa Wolf.</a:t>
            </a:r>
          </a:p>
        </p:txBody>
      </p:sp>
      <p:sp>
        <p:nvSpPr>
          <p:cNvPr id="3" name="Content Placeholder 2">
            <a:extLst>
              <a:ext uri="{FF2B5EF4-FFF2-40B4-BE49-F238E27FC236}">
                <a16:creationId xmlns:a16="http://schemas.microsoft.com/office/drawing/2014/main" id="{2E70CEE4-4271-49AA-BF7E-28BC91A71B93}"/>
              </a:ext>
            </a:extLst>
          </p:cNvPr>
          <p:cNvSpPr>
            <a:spLocks noGrp="1"/>
          </p:cNvSpPr>
          <p:nvPr>
            <p:ph idx="1"/>
          </p:nvPr>
        </p:nvSpPr>
        <p:spPr>
          <a:xfrm>
            <a:off x="304800" y="2491409"/>
            <a:ext cx="6255026" cy="3840993"/>
          </a:xfrm>
        </p:spPr>
        <p:txBody>
          <a:bodyPr>
            <a:normAutofit/>
          </a:bodyPr>
          <a:lstStyle/>
          <a:p>
            <a:pPr marL="0" indent="0">
              <a:buNone/>
            </a:pPr>
            <a:r>
              <a:rPr lang="en-GB" sz="1800" dirty="0">
                <a:latin typeface="Times New Roman" panose="02020603050405020304" pitchFamily="18" charset="0"/>
                <a:cs typeface="Times New Roman" panose="02020603050405020304" pitchFamily="18" charset="0"/>
              </a:rPr>
              <a:t>Written in 1979, but not published until 1990.</a:t>
            </a:r>
          </a:p>
          <a:p>
            <a:pPr marL="0" indent="0">
              <a:buNone/>
            </a:pPr>
            <a:r>
              <a:rPr lang="en-GB" sz="1800" dirty="0">
                <a:latin typeface="Times New Roman" panose="02020603050405020304" pitchFamily="18" charset="0"/>
                <a:cs typeface="Times New Roman" panose="02020603050405020304" pitchFamily="18" charset="0"/>
              </a:rPr>
              <a:t>‘It is an account of a day in the life of a writer who knows she is under surveillance: men sit in cars parked outside the house; she is followed and watched; the phone is tapped. The stress and distress that this causes are carefully catalogued, along with the moments of despair and paranoia, above all the frustration of not knowing who is doing this, having no person with whom to hold even a hostile dialogue’. (MacGregor, </a:t>
            </a:r>
            <a:r>
              <a:rPr lang="en-GB" sz="1800" i="1" dirty="0">
                <a:latin typeface="Times New Roman" panose="02020603050405020304" pitchFamily="18" charset="0"/>
                <a:cs typeface="Times New Roman" panose="02020603050405020304" pitchFamily="18" charset="0"/>
              </a:rPr>
              <a:t>Germany</a:t>
            </a:r>
            <a:r>
              <a:rPr lang="en-GB" sz="1800" dirty="0">
                <a:latin typeface="Times New Roman" panose="02020603050405020304" pitchFamily="18" charset="0"/>
                <a:cs typeface="Times New Roman" panose="02020603050405020304" pitchFamily="18" charset="0"/>
              </a:rPr>
              <a:t>, pp. 31-32.).</a:t>
            </a:r>
          </a:p>
          <a:p>
            <a:pPr marL="0" indent="0">
              <a:buNone/>
            </a:pPr>
            <a:r>
              <a:rPr lang="en-GB" sz="1800" dirty="0">
                <a:latin typeface="Times New Roman" panose="02020603050405020304" pitchFamily="18" charset="0"/>
                <a:cs typeface="Times New Roman" panose="02020603050405020304" pitchFamily="18" charset="0"/>
              </a:rPr>
              <a:t>Most of the story dialogue is in the narrator’s head and ends with the narrator going to bed, hoping that tomorrow is a better day</a:t>
            </a:r>
          </a:p>
        </p:txBody>
      </p:sp>
      <p:pic>
        <p:nvPicPr>
          <p:cNvPr id="4" name="Picture 3">
            <a:extLst>
              <a:ext uri="{FF2B5EF4-FFF2-40B4-BE49-F238E27FC236}">
                <a16:creationId xmlns:a16="http://schemas.microsoft.com/office/drawing/2014/main" id="{904FAA95-8ECA-44F3-9D6F-FD6795EE8BED}"/>
              </a:ext>
            </a:extLst>
          </p:cNvPr>
          <p:cNvPicPr>
            <a:picLocks noChangeAspect="1"/>
          </p:cNvPicPr>
          <p:nvPr/>
        </p:nvPicPr>
        <p:blipFill>
          <a:blip r:embed="rId2"/>
          <a:stretch>
            <a:fillRect/>
          </a:stretch>
        </p:blipFill>
        <p:spPr>
          <a:xfrm>
            <a:off x="6559827" y="2336873"/>
            <a:ext cx="5327373" cy="3995530"/>
          </a:xfrm>
          <a:prstGeom prst="rect">
            <a:avLst/>
          </a:prstGeom>
          <a:ln>
            <a:noFill/>
          </a:ln>
          <a:effectLst>
            <a:softEdge rad="112500"/>
          </a:effectLst>
        </p:spPr>
      </p:pic>
    </p:spTree>
    <p:extLst>
      <p:ext uri="{BB962C8B-B14F-4D97-AF65-F5344CB8AC3E}">
        <p14:creationId xmlns:p14="http://schemas.microsoft.com/office/powerpoint/2010/main" val="12592227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fade">
                                      <p:cBhvr>
                                        <p:cTn id="2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4E31-BF2A-44C6-82E0-F901FCC45DFC}"/>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What does this mean?</a:t>
            </a:r>
          </a:p>
        </p:txBody>
      </p:sp>
      <p:sp>
        <p:nvSpPr>
          <p:cNvPr id="3" name="Content Placeholder 2">
            <a:extLst>
              <a:ext uri="{FF2B5EF4-FFF2-40B4-BE49-F238E27FC236}">
                <a16:creationId xmlns:a16="http://schemas.microsoft.com/office/drawing/2014/main" id="{43557CDF-B782-40B9-837F-53CF3B6B25B5}"/>
              </a:ext>
            </a:extLst>
          </p:cNvPr>
          <p:cNvSpPr>
            <a:spLocks noGrp="1"/>
          </p:cNvSpPr>
          <p:nvPr>
            <p:ph idx="1"/>
          </p:nvPr>
        </p:nvSpPr>
        <p:spPr>
          <a:xfrm>
            <a:off x="3868615" y="3429001"/>
            <a:ext cx="8105043" cy="1938130"/>
          </a:xfrm>
        </p:spPr>
        <p:txBody>
          <a:bodyPr>
            <a:normAutofit/>
          </a:bodyPr>
          <a:lstStyle/>
          <a:p>
            <a:pPr marL="0" indent="0">
              <a:buNone/>
            </a:pPr>
            <a:r>
              <a:rPr lang="en-GB" sz="1800" dirty="0">
                <a:latin typeface="Times New Roman" panose="02020603050405020304" pitchFamily="18" charset="0"/>
                <a:cs typeface="Times New Roman" panose="02020603050405020304" pitchFamily="18" charset="0"/>
              </a:rPr>
              <a:t>“all the while I was observing myself from a particular height”.</a:t>
            </a:r>
          </a:p>
          <a:p>
            <a:pPr marL="0" indent="0">
              <a:buNone/>
            </a:pPr>
            <a:r>
              <a:rPr lang="en-GB" sz="1800" dirty="0">
                <a:latin typeface="Times New Roman" panose="02020603050405020304" pitchFamily="18" charset="0"/>
                <a:cs typeface="Times New Roman" panose="02020603050405020304" pitchFamily="18" charset="0"/>
              </a:rPr>
              <a:t>There is a constant feeling of observation keeping the narrator in a constant state of fear and anxiety, as well as powerlessness as they are unable to address or even properly see those observing her (Big Brother is watching). Its like the narrator is seeing life through the spy cameras she fears are watching her.</a:t>
            </a:r>
          </a:p>
          <a:p>
            <a:pPr marL="0" indent="0">
              <a:buNone/>
            </a:pPr>
            <a:r>
              <a:rPr lang="en-GB" sz="1800" dirty="0">
                <a:latin typeface="Times New Roman" panose="02020603050405020304" pitchFamily="18" charset="0"/>
                <a:cs typeface="Times New Roman" panose="02020603050405020304" pitchFamily="18" charset="0"/>
              </a:rPr>
              <a:t>Like a nightmare.</a:t>
            </a:r>
          </a:p>
          <a:p>
            <a:pPr marL="0" indent="0">
              <a:buNone/>
            </a:pPr>
            <a:endParaRPr lang="en-GB" sz="18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B3E26E74-09EF-4960-AF6E-CE5115E1B278}"/>
              </a:ext>
            </a:extLst>
          </p:cNvPr>
          <p:cNvPicPr>
            <a:picLocks noChangeAspect="1"/>
          </p:cNvPicPr>
          <p:nvPr/>
        </p:nvPicPr>
        <p:blipFill>
          <a:blip r:embed="rId2"/>
          <a:stretch>
            <a:fillRect/>
          </a:stretch>
        </p:blipFill>
        <p:spPr>
          <a:xfrm>
            <a:off x="218342" y="2131645"/>
            <a:ext cx="3397055" cy="4529407"/>
          </a:xfrm>
          <a:prstGeom prst="rect">
            <a:avLst/>
          </a:prstGeom>
        </p:spPr>
      </p:pic>
    </p:spTree>
    <p:extLst>
      <p:ext uri="{BB962C8B-B14F-4D97-AF65-F5344CB8AC3E}">
        <p14:creationId xmlns:p14="http://schemas.microsoft.com/office/powerpoint/2010/main" val="15518414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AA429E-0559-477C-B919-F76E278F8D17}"/>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Insight into surveillance in the GDR?</a:t>
            </a:r>
          </a:p>
        </p:txBody>
      </p:sp>
      <p:sp>
        <p:nvSpPr>
          <p:cNvPr id="3" name="Content Placeholder 2">
            <a:extLst>
              <a:ext uri="{FF2B5EF4-FFF2-40B4-BE49-F238E27FC236}">
                <a16:creationId xmlns:a16="http://schemas.microsoft.com/office/drawing/2014/main" id="{B32A2F77-A009-474A-95F3-A1E748C2E9E0}"/>
              </a:ext>
            </a:extLst>
          </p:cNvPr>
          <p:cNvSpPr>
            <a:spLocks noGrp="1"/>
          </p:cNvSpPr>
          <p:nvPr>
            <p:ph idx="1"/>
          </p:nvPr>
        </p:nvSpPr>
        <p:spPr>
          <a:xfrm>
            <a:off x="680321" y="2505456"/>
            <a:ext cx="5415680" cy="3762822"/>
          </a:xfrm>
        </p:spPr>
        <p:txBody>
          <a:bodyPr>
            <a:normAutofit/>
          </a:bodyPr>
          <a:lstStyle/>
          <a:p>
            <a:pPr marL="0" indent="0">
              <a:buNone/>
            </a:pPr>
            <a:r>
              <a:rPr lang="en-GB" sz="1800" dirty="0">
                <a:latin typeface="Times New Roman" panose="02020603050405020304" pitchFamily="18" charset="0"/>
                <a:cs typeface="Times New Roman" panose="02020603050405020304" pitchFamily="18" charset="0"/>
              </a:rPr>
              <a:t>Shows that surveillance in the GDR was terrifying for those who were observed as they could be taken by the Stasi at any time.</a:t>
            </a:r>
          </a:p>
          <a:p>
            <a:pPr marL="0" indent="0">
              <a:buNone/>
            </a:pPr>
            <a:r>
              <a:rPr lang="en-GB" sz="1800" dirty="0">
                <a:latin typeface="Times New Roman" panose="02020603050405020304" pitchFamily="18" charset="0"/>
                <a:cs typeface="Times New Roman" panose="02020603050405020304" pitchFamily="18" charset="0"/>
              </a:rPr>
              <a:t>Great deal of power and influence throughout East Germany to make people this paranoid.</a:t>
            </a:r>
          </a:p>
          <a:p>
            <a:pPr marL="0" indent="0">
              <a:buNone/>
            </a:pPr>
            <a:r>
              <a:rPr lang="en-GB" sz="1800" dirty="0">
                <a:latin typeface="Times New Roman" panose="02020603050405020304" pitchFamily="18" charset="0"/>
                <a:cs typeface="Times New Roman" panose="02020603050405020304" pitchFamily="18" charset="0"/>
              </a:rPr>
              <a:t>Portrays the Stasi as this untouchable ghost organisation that know everything, never directly confronted and could always be watching but there may be less obvious signs.</a:t>
            </a:r>
          </a:p>
          <a:p>
            <a:pPr marL="0" indent="0">
              <a:buNone/>
            </a:pPr>
            <a:r>
              <a:rPr lang="en-GB" sz="1800" dirty="0">
                <a:latin typeface="Times New Roman" panose="02020603050405020304" pitchFamily="18" charset="0"/>
                <a:cs typeface="Times New Roman" panose="02020603050405020304" pitchFamily="18" charset="0"/>
              </a:rPr>
              <a:t>‘Its job was to know everything about everyone, using any means it chose. It knew who your visitors were, it knew whom you telephoned, and it knew if your wife slept around’. (Funder, </a:t>
            </a:r>
            <a:r>
              <a:rPr lang="en-GB" sz="1800" i="1" dirty="0">
                <a:latin typeface="Times New Roman" panose="02020603050405020304" pitchFamily="18" charset="0"/>
                <a:cs typeface="Times New Roman" panose="02020603050405020304" pitchFamily="18" charset="0"/>
              </a:rPr>
              <a:t>Stasiland</a:t>
            </a:r>
            <a:r>
              <a:rPr lang="en-GB" sz="1800" dirty="0">
                <a:latin typeface="Times New Roman" panose="02020603050405020304" pitchFamily="18" charset="0"/>
                <a:cs typeface="Times New Roman" panose="02020603050405020304" pitchFamily="18" charset="0"/>
              </a:rPr>
              <a:t>, p. 5.).</a:t>
            </a:r>
          </a:p>
        </p:txBody>
      </p:sp>
      <p:pic>
        <p:nvPicPr>
          <p:cNvPr id="5" name="Picture 4">
            <a:extLst>
              <a:ext uri="{FF2B5EF4-FFF2-40B4-BE49-F238E27FC236}">
                <a16:creationId xmlns:a16="http://schemas.microsoft.com/office/drawing/2014/main" id="{CA896B09-DACB-4B15-97B7-05D7CA0B8182}"/>
              </a:ext>
            </a:extLst>
          </p:cNvPr>
          <p:cNvPicPr>
            <a:picLocks noChangeAspect="1"/>
          </p:cNvPicPr>
          <p:nvPr/>
        </p:nvPicPr>
        <p:blipFill>
          <a:blip r:embed="rId2"/>
          <a:stretch>
            <a:fillRect/>
          </a:stretch>
        </p:blipFill>
        <p:spPr>
          <a:xfrm>
            <a:off x="6701518" y="2495627"/>
            <a:ext cx="4810161" cy="3609145"/>
          </a:xfrm>
          <a:prstGeom prst="rect">
            <a:avLst/>
          </a:prstGeom>
        </p:spPr>
      </p:pic>
    </p:spTree>
    <p:extLst>
      <p:ext uri="{BB962C8B-B14F-4D97-AF65-F5344CB8AC3E}">
        <p14:creationId xmlns:p14="http://schemas.microsoft.com/office/powerpoint/2010/main" val="1911230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wipe(down)">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2CB65A-E113-40CA-8A5B-D0621AFFC854}"/>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Other stories.</a:t>
            </a:r>
          </a:p>
        </p:txBody>
      </p:sp>
      <p:sp>
        <p:nvSpPr>
          <p:cNvPr id="3" name="Content Placeholder 2">
            <a:extLst>
              <a:ext uri="{FF2B5EF4-FFF2-40B4-BE49-F238E27FC236}">
                <a16:creationId xmlns:a16="http://schemas.microsoft.com/office/drawing/2014/main" id="{17E125A2-811C-4FDE-BE7C-D894204B9E73}"/>
              </a:ext>
            </a:extLst>
          </p:cNvPr>
          <p:cNvSpPr>
            <a:spLocks noGrp="1"/>
          </p:cNvSpPr>
          <p:nvPr>
            <p:ph idx="1"/>
          </p:nvPr>
        </p:nvSpPr>
        <p:spPr>
          <a:xfrm>
            <a:off x="680322" y="2336873"/>
            <a:ext cx="5799991" cy="4170024"/>
          </a:xfrm>
        </p:spPr>
        <p:txBody>
          <a:bodyPr>
            <a:normAutofit/>
          </a:bodyPr>
          <a:lstStyle/>
          <a:p>
            <a:pPr marL="0" indent="0">
              <a:buNone/>
            </a:pPr>
            <a:r>
              <a:rPr lang="en-GB" sz="1800" dirty="0">
                <a:latin typeface="Times New Roman" panose="02020603050405020304" pitchFamily="18" charset="0"/>
                <a:cs typeface="Times New Roman" panose="02020603050405020304" pitchFamily="18" charset="0"/>
              </a:rPr>
              <a:t>Julia and her Italian boyfriend found themselves under constant surveillance (‘intense and overt’). They would be stopped by police in town or stopped at checkpoints to be questioned, and had to book phone calls through the authorities, which were most definitely monitored.</a:t>
            </a:r>
          </a:p>
          <a:p>
            <a:pPr marL="0" indent="0">
              <a:buNone/>
            </a:pPr>
            <a:r>
              <a:rPr lang="en-GB" sz="1800" dirty="0">
                <a:latin typeface="Times New Roman" panose="02020603050405020304" pitchFamily="18" charset="0"/>
                <a:cs typeface="Times New Roman" panose="02020603050405020304" pitchFamily="18" charset="0"/>
              </a:rPr>
              <a:t>‘It didn’t matter when we left the house, or where we were going, there’d be someone there to stop us’.</a:t>
            </a:r>
          </a:p>
          <a:p>
            <a:pPr marL="0" indent="0">
              <a:buNone/>
            </a:pPr>
            <a:r>
              <a:rPr lang="en-GB" sz="1800" dirty="0">
                <a:latin typeface="Times New Roman" panose="02020603050405020304" pitchFamily="18" charset="0"/>
                <a:cs typeface="Times New Roman" panose="02020603050405020304" pitchFamily="18" charset="0"/>
              </a:rPr>
              <a:t>Frau Paul describes how she was grabbed and thrown into a car (‘I knew it was the Stasi’), and taken to Stasi HQ where she was interrogated for 22 hours, then transferred to another prison where she was offered a deal to visit her sick son across the boarder if she lured one of her friends into a trap to be imprisoned.</a:t>
            </a:r>
          </a:p>
        </p:txBody>
      </p:sp>
      <p:pic>
        <p:nvPicPr>
          <p:cNvPr id="5" name="Picture 4">
            <a:extLst>
              <a:ext uri="{FF2B5EF4-FFF2-40B4-BE49-F238E27FC236}">
                <a16:creationId xmlns:a16="http://schemas.microsoft.com/office/drawing/2014/main" id="{B57873E7-9D8D-4DA0-8E51-EF65CE5E2674}"/>
              </a:ext>
            </a:extLst>
          </p:cNvPr>
          <p:cNvPicPr>
            <a:picLocks noChangeAspect="1"/>
          </p:cNvPicPr>
          <p:nvPr/>
        </p:nvPicPr>
        <p:blipFill>
          <a:blip r:embed="rId2"/>
          <a:stretch>
            <a:fillRect/>
          </a:stretch>
        </p:blipFill>
        <p:spPr>
          <a:xfrm>
            <a:off x="6480313" y="2336873"/>
            <a:ext cx="5474682" cy="4170025"/>
          </a:xfrm>
          <a:prstGeom prst="rect">
            <a:avLst/>
          </a:prstGeom>
        </p:spPr>
      </p:pic>
    </p:spTree>
    <p:extLst>
      <p:ext uri="{BB962C8B-B14F-4D97-AF65-F5344CB8AC3E}">
        <p14:creationId xmlns:p14="http://schemas.microsoft.com/office/powerpoint/2010/main" val="13398430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043946-2C4D-4BD4-9511-046255EDA04F}"/>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491B4C76-9DBB-4572-BCA6-42DDB40697F5}"/>
              </a:ext>
            </a:extLst>
          </p:cNvPr>
          <p:cNvSpPr>
            <a:spLocks noGrp="1"/>
          </p:cNvSpPr>
          <p:nvPr>
            <p:ph idx="1"/>
          </p:nvPr>
        </p:nvSpPr>
        <p:spPr/>
        <p:txBody>
          <a:bodyPr>
            <a:normAutofit/>
          </a:bodyPr>
          <a:lstStyle/>
          <a:p>
            <a:pPr marL="0" indent="0">
              <a:buNone/>
            </a:pPr>
            <a:r>
              <a:rPr lang="en-GB" sz="2000" dirty="0">
                <a:latin typeface="Times New Roman" panose="02020603050405020304" pitchFamily="18" charset="0"/>
                <a:cs typeface="Times New Roman" panose="02020603050405020304" pitchFamily="18" charset="0"/>
              </a:rPr>
              <a:t>How do you interpret this quotation?</a:t>
            </a:r>
          </a:p>
          <a:p>
            <a:pPr marL="0" indent="0">
              <a:buNone/>
            </a:pPr>
            <a:r>
              <a:rPr lang="en-GB" sz="2000" dirty="0">
                <a:latin typeface="Times New Roman" panose="02020603050405020304" pitchFamily="18" charset="0"/>
                <a:cs typeface="Times New Roman" panose="02020603050405020304" pitchFamily="18" charset="0"/>
              </a:rPr>
              <a:t>Because of the fear and pressure caused by the mere existence of the Stasi, the narrator lives in a constant state of fear of being watched and because of this, sees life through the spy cameras they suspect are watching them. They feel powerless to do anything against this and cannot even directly face what terrifies them.</a:t>
            </a:r>
          </a:p>
          <a:p>
            <a:pPr marL="0" indent="0">
              <a:buNone/>
            </a:pPr>
            <a:r>
              <a:rPr lang="en-GB" sz="2000" dirty="0">
                <a:latin typeface="Times New Roman" panose="02020603050405020304" pitchFamily="18" charset="0"/>
                <a:cs typeface="Times New Roman" panose="02020603050405020304" pitchFamily="18" charset="0"/>
              </a:rPr>
              <a:t>What insight does it shed on the experience of surveillance in GDR society?</a:t>
            </a:r>
          </a:p>
          <a:p>
            <a:pPr marL="0" indent="0">
              <a:buNone/>
            </a:pPr>
            <a:r>
              <a:rPr lang="en-GB" sz="2000" dirty="0">
                <a:latin typeface="Times New Roman" panose="02020603050405020304" pitchFamily="18" charset="0"/>
                <a:cs typeface="Times New Roman" panose="02020603050405020304" pitchFamily="18" charset="0"/>
              </a:rPr>
              <a:t>That it terrified the population into a state of fear in which the slightest sign of being observed sent them into paranoia. This also shows the power and influence the Stasi had over the population.</a:t>
            </a:r>
          </a:p>
        </p:txBody>
      </p:sp>
    </p:spTree>
    <p:extLst>
      <p:ext uri="{BB962C8B-B14F-4D97-AF65-F5344CB8AC3E}">
        <p14:creationId xmlns:p14="http://schemas.microsoft.com/office/powerpoint/2010/main" val="18508349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EB0469-25C8-42D3-BD02-340C857D3FB3}"/>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Bibliography</a:t>
            </a:r>
          </a:p>
        </p:txBody>
      </p:sp>
      <p:sp>
        <p:nvSpPr>
          <p:cNvPr id="3" name="Content Placeholder 2">
            <a:extLst>
              <a:ext uri="{FF2B5EF4-FFF2-40B4-BE49-F238E27FC236}">
                <a16:creationId xmlns:a16="http://schemas.microsoft.com/office/drawing/2014/main" id="{C4C721CD-BC65-438C-8EE7-65E7258B8947}"/>
              </a:ext>
            </a:extLst>
          </p:cNvPr>
          <p:cNvSpPr>
            <a:spLocks noGrp="1"/>
          </p:cNvSpPr>
          <p:nvPr>
            <p:ph idx="1"/>
          </p:nvPr>
        </p:nvSpPr>
        <p:spPr>
          <a:xfrm>
            <a:off x="680321" y="2191099"/>
            <a:ext cx="10676792" cy="3308554"/>
          </a:xfrm>
        </p:spPr>
        <p:txBody>
          <a:bodyPr>
            <a:normAutofit/>
          </a:bodyPr>
          <a:lstStyle/>
          <a:p>
            <a:pPr marL="0" indent="0">
              <a:buNone/>
            </a:pPr>
            <a:r>
              <a:rPr lang="en-GB" sz="2000" dirty="0">
                <a:latin typeface="Times New Roman" panose="02020603050405020304" pitchFamily="18" charset="0"/>
                <a:cs typeface="Times New Roman" panose="02020603050405020304" pitchFamily="18" charset="0"/>
              </a:rPr>
              <a:t>Justin Ames, Visiting Stasi headquarters Berlin, the velvet rocket [online]. Available: </a:t>
            </a:r>
            <a:r>
              <a:rPr lang="en-GB" sz="2000" dirty="0">
                <a:latin typeface="Times New Roman" panose="02020603050405020304" pitchFamily="18" charset="0"/>
                <a:cs typeface="Times New Roman" panose="02020603050405020304" pitchFamily="18" charset="0"/>
                <a:hlinkClick r:id="rId2"/>
              </a:rPr>
              <a:t>https://thevelvetrocket.com/2009/11/26/stasi-headquarters-berlin/</a:t>
            </a:r>
            <a:r>
              <a:rPr lang="en-GB" sz="2000" dirty="0">
                <a:latin typeface="Times New Roman" panose="02020603050405020304" pitchFamily="18" charset="0"/>
                <a:cs typeface="Times New Roman" panose="02020603050405020304" pitchFamily="18" charset="0"/>
              </a:rPr>
              <a:t>. (accessed 20 Jan 2018).</a:t>
            </a:r>
          </a:p>
          <a:p>
            <a:pPr marL="0" indent="0">
              <a:buNone/>
            </a:pPr>
            <a:r>
              <a:rPr lang="en-GB" sz="2000" dirty="0">
                <a:latin typeface="Times New Roman" panose="02020603050405020304" pitchFamily="18" charset="0"/>
                <a:cs typeface="Times New Roman" panose="02020603050405020304" pitchFamily="18" charset="0"/>
              </a:rPr>
              <a:t>Johannes </a:t>
            </a:r>
            <a:r>
              <a:rPr lang="en-GB" sz="2000" dirty="0" err="1">
                <a:latin typeface="Times New Roman" panose="02020603050405020304" pitchFamily="18" charset="0"/>
                <a:cs typeface="Times New Roman" panose="02020603050405020304" pitchFamily="18" charset="0"/>
              </a:rPr>
              <a:t>Sünnecke</a:t>
            </a:r>
            <a:r>
              <a:rPr lang="en-GB" sz="2000" dirty="0">
                <a:latin typeface="Times New Roman" panose="02020603050405020304" pitchFamily="18" charset="0"/>
                <a:cs typeface="Times New Roman" panose="02020603050405020304" pitchFamily="18" charset="0"/>
              </a:rPr>
              <a:t>, Occupied Areas of Germany after 1945 Map, </a:t>
            </a:r>
            <a:r>
              <a:rPr lang="en-GB" sz="2000" dirty="0" err="1">
                <a:latin typeface="Times New Roman" panose="02020603050405020304" pitchFamily="18" charset="0"/>
                <a:cs typeface="Times New Roman" panose="02020603050405020304" pitchFamily="18" charset="0"/>
              </a:rPr>
              <a:t>mappery</a:t>
            </a:r>
            <a:r>
              <a:rPr lang="en-GB" sz="2000" dirty="0">
                <a:latin typeface="Times New Roman" panose="02020603050405020304" pitchFamily="18" charset="0"/>
                <a:cs typeface="Times New Roman" panose="02020603050405020304" pitchFamily="18" charset="0"/>
              </a:rPr>
              <a:t> [online]. Available: </a:t>
            </a:r>
            <a:r>
              <a:rPr lang="en-GB" sz="2000" dirty="0">
                <a:latin typeface="Times New Roman" panose="02020603050405020304" pitchFamily="18" charset="0"/>
                <a:cs typeface="Times New Roman" panose="02020603050405020304" pitchFamily="18" charset="0"/>
                <a:hlinkClick r:id="rId3"/>
              </a:rPr>
              <a:t>http://www.mappery.com/Occupation-Areas-of-Germany-after-1945-Map</a:t>
            </a:r>
            <a:r>
              <a:rPr lang="en-GB" sz="2000" dirty="0">
                <a:latin typeface="Times New Roman" panose="02020603050405020304" pitchFamily="18" charset="0"/>
                <a:cs typeface="Times New Roman" panose="02020603050405020304" pitchFamily="18" charset="0"/>
              </a:rPr>
              <a:t>. (accessed 20 Jan 2018).</a:t>
            </a:r>
          </a:p>
          <a:p>
            <a:pPr marL="0" indent="0">
              <a:buNone/>
            </a:pPr>
            <a:r>
              <a:rPr lang="en-GB" sz="2000" dirty="0">
                <a:latin typeface="Times New Roman" panose="02020603050405020304" pitchFamily="18" charset="0"/>
                <a:cs typeface="Times New Roman" panose="02020603050405020304" pitchFamily="18" charset="0"/>
              </a:rPr>
              <a:t>Karen Leeder, Wolf in 1978, Independent [online]. Available: </a:t>
            </a:r>
            <a:r>
              <a:rPr lang="en-GB" sz="2000" dirty="0">
                <a:latin typeface="Times New Roman" panose="02020603050405020304" pitchFamily="18" charset="0"/>
                <a:cs typeface="Times New Roman" panose="02020603050405020304" pitchFamily="18" charset="0"/>
                <a:hlinkClick r:id="rId4"/>
              </a:rPr>
              <a:t>http://www.independent.co.uk/news/obituaries/christa-wolf-writer-whose-hard-won-reputation-suffered-when-her-stasi-links-surfaced-6273105.html</a:t>
            </a:r>
            <a:r>
              <a:rPr lang="en-GB" sz="2000" dirty="0">
                <a:latin typeface="Times New Roman" panose="02020603050405020304" pitchFamily="18" charset="0"/>
                <a:cs typeface="Times New Roman" panose="02020603050405020304" pitchFamily="18" charset="0"/>
              </a:rPr>
              <a:t>. (accessed 20 Jan 2018).</a:t>
            </a:r>
          </a:p>
          <a:p>
            <a:pPr marL="0" indent="0">
              <a:buNone/>
            </a:pPr>
            <a:r>
              <a:rPr lang="en-GB" sz="2000" dirty="0">
                <a:latin typeface="Times New Roman" panose="02020603050405020304" pitchFamily="18" charset="0"/>
                <a:cs typeface="Times New Roman" panose="02020603050405020304" pitchFamily="18" charset="0"/>
              </a:rPr>
              <a:t>Deano, East German Communism vs. the perils of the free west!, Deano’s Travels [online]. Available: </a:t>
            </a:r>
            <a:r>
              <a:rPr lang="en-GB" sz="2000" dirty="0">
                <a:latin typeface="Times New Roman" panose="02020603050405020304" pitchFamily="18" charset="0"/>
                <a:cs typeface="Times New Roman" panose="02020603050405020304" pitchFamily="18" charset="0"/>
                <a:hlinkClick r:id="rId5"/>
              </a:rPr>
              <a:t>https://deanoworldtravels.wordpress.com/2013/03/29/east-german-communism-vs-the-perils-of-the-free-west/</a:t>
            </a:r>
            <a:r>
              <a:rPr lang="en-GB" sz="2000" dirty="0">
                <a:latin typeface="Times New Roman" panose="02020603050405020304" pitchFamily="18" charset="0"/>
                <a:cs typeface="Times New Roman" panose="02020603050405020304" pitchFamily="18" charset="0"/>
              </a:rPr>
              <a:t>. (accessed 20 Jan 2018).</a:t>
            </a:r>
          </a:p>
          <a:p>
            <a:pPr marL="0" indent="0">
              <a:buNone/>
            </a:pPr>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668398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A2D00-30C2-4413-8F71-72A57C985039}"/>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Bibliography</a:t>
            </a:r>
          </a:p>
        </p:txBody>
      </p:sp>
      <p:sp>
        <p:nvSpPr>
          <p:cNvPr id="3" name="Content Placeholder 2">
            <a:extLst>
              <a:ext uri="{FF2B5EF4-FFF2-40B4-BE49-F238E27FC236}">
                <a16:creationId xmlns:a16="http://schemas.microsoft.com/office/drawing/2014/main" id="{F0216137-BD19-4937-875A-2F9902C00C8E}"/>
              </a:ext>
            </a:extLst>
          </p:cNvPr>
          <p:cNvSpPr>
            <a:spLocks noGrp="1"/>
          </p:cNvSpPr>
          <p:nvPr>
            <p:ph idx="1"/>
          </p:nvPr>
        </p:nvSpPr>
        <p:spPr>
          <a:xfrm>
            <a:off x="680321" y="2336873"/>
            <a:ext cx="9613861" cy="3599316"/>
          </a:xfrm>
        </p:spPr>
        <p:txBody>
          <a:bodyPr>
            <a:normAutofit/>
          </a:bodyPr>
          <a:lstStyle/>
          <a:p>
            <a:pPr marL="0" indent="0">
              <a:buNone/>
            </a:pPr>
            <a:r>
              <a:rPr lang="en-GB" sz="2000" dirty="0">
                <a:latin typeface="Times New Roman" panose="02020603050405020304" pitchFamily="18" charset="0"/>
                <a:cs typeface="Times New Roman" panose="02020603050405020304" pitchFamily="18" charset="0"/>
              </a:rPr>
              <a:t>Tony Malone, ‘Was </a:t>
            </a:r>
            <a:r>
              <a:rPr lang="en-GB" sz="2000" dirty="0" err="1">
                <a:latin typeface="Times New Roman" panose="02020603050405020304" pitchFamily="18" charset="0"/>
                <a:cs typeface="Times New Roman" panose="02020603050405020304" pitchFamily="18" charset="0"/>
              </a:rPr>
              <a:t>bleibt</a:t>
            </a:r>
            <a:r>
              <a:rPr lang="en-GB" sz="2000" dirty="0">
                <a:latin typeface="Times New Roman" panose="02020603050405020304" pitchFamily="18" charset="0"/>
                <a:cs typeface="Times New Roman" panose="02020603050405020304" pitchFamily="18" charset="0"/>
              </a:rPr>
              <a:t>’ (‘What Remains’) by Christa Wolf (Review), Tony’s Reading List [online]. Available: </a:t>
            </a:r>
            <a:r>
              <a:rPr lang="en-GB" sz="2000" dirty="0">
                <a:latin typeface="Times New Roman" panose="02020603050405020304" pitchFamily="18" charset="0"/>
                <a:cs typeface="Times New Roman" panose="02020603050405020304" pitchFamily="18" charset="0"/>
                <a:hlinkClick r:id="rId2"/>
              </a:rPr>
              <a:t>http://tonysreadinglist.blogspot.co.uk/2013/11/was-bleibt-what-remains-by-christa-wolf.html</a:t>
            </a:r>
            <a:r>
              <a:rPr lang="en-GB" sz="2000" dirty="0">
                <a:latin typeface="Times New Roman" panose="02020603050405020304" pitchFamily="18" charset="0"/>
                <a:cs typeface="Times New Roman" panose="02020603050405020304" pitchFamily="18" charset="0"/>
              </a:rPr>
              <a:t>. (accessed 20 Jan 2018).</a:t>
            </a:r>
          </a:p>
          <a:p>
            <a:pPr marL="0" indent="0">
              <a:buNone/>
            </a:pPr>
            <a:r>
              <a:rPr lang="en-GB" sz="2000" dirty="0">
                <a:latin typeface="Times New Roman" panose="02020603050405020304" pitchFamily="18" charset="0"/>
                <a:cs typeface="Times New Roman" panose="02020603050405020304" pitchFamily="18" charset="0"/>
              </a:rPr>
              <a:t>Funder, A., </a:t>
            </a:r>
            <a:r>
              <a:rPr lang="en-GB" sz="2000" i="1" dirty="0">
                <a:latin typeface="Times New Roman" panose="02020603050405020304" pitchFamily="18" charset="0"/>
                <a:cs typeface="Times New Roman" panose="02020603050405020304" pitchFamily="18" charset="0"/>
              </a:rPr>
              <a:t>Stasiland Stories from Behind the Berlin Wall </a:t>
            </a:r>
            <a:r>
              <a:rPr lang="en-GB" sz="2000" dirty="0">
                <a:latin typeface="Times New Roman" panose="02020603050405020304" pitchFamily="18" charset="0"/>
                <a:cs typeface="Times New Roman" panose="02020603050405020304" pitchFamily="18" charset="0"/>
              </a:rPr>
              <a:t>(London: </a:t>
            </a:r>
            <a:r>
              <a:rPr lang="en-GB" sz="2000" dirty="0" err="1">
                <a:latin typeface="Times New Roman" panose="02020603050405020304" pitchFamily="18" charset="0"/>
                <a:cs typeface="Times New Roman" panose="02020603050405020304" pitchFamily="18" charset="0"/>
              </a:rPr>
              <a:t>Granta</a:t>
            </a:r>
            <a:r>
              <a:rPr lang="en-GB" sz="2000" dirty="0">
                <a:latin typeface="Times New Roman" panose="02020603050405020304" pitchFamily="18" charset="0"/>
                <a:cs typeface="Times New Roman" panose="02020603050405020304" pitchFamily="18" charset="0"/>
              </a:rPr>
              <a:t> Books, 2011).</a:t>
            </a:r>
          </a:p>
          <a:p>
            <a:pPr marL="0" indent="0">
              <a:buNone/>
            </a:pPr>
            <a:r>
              <a:rPr lang="en-GB" sz="2000" dirty="0" err="1">
                <a:latin typeface="Times New Roman" panose="02020603050405020304" pitchFamily="18" charset="0"/>
                <a:cs typeface="Times New Roman" panose="02020603050405020304" pitchFamily="18" charset="0"/>
              </a:rPr>
              <a:t>Grieder</a:t>
            </a:r>
            <a:r>
              <a:rPr lang="en-GB" sz="2000" dirty="0">
                <a:latin typeface="Times New Roman" panose="02020603050405020304" pitchFamily="18" charset="0"/>
                <a:cs typeface="Times New Roman" panose="02020603050405020304" pitchFamily="18" charset="0"/>
              </a:rPr>
              <a:t>, P., </a:t>
            </a:r>
            <a:r>
              <a:rPr lang="en-GB" sz="2000" i="1" dirty="0">
                <a:latin typeface="Times New Roman" panose="02020603050405020304" pitchFamily="18" charset="0"/>
                <a:cs typeface="Times New Roman" panose="02020603050405020304" pitchFamily="18" charset="0"/>
              </a:rPr>
              <a:t>The German Democratic Republic </a:t>
            </a:r>
            <a:r>
              <a:rPr lang="en-GB" sz="2000" dirty="0">
                <a:latin typeface="Times New Roman" panose="02020603050405020304" pitchFamily="18" charset="0"/>
                <a:cs typeface="Times New Roman" panose="02020603050405020304" pitchFamily="18" charset="0"/>
              </a:rPr>
              <a:t>(Basingstoke: Palgrave Macmillan, 2012).</a:t>
            </a:r>
          </a:p>
          <a:p>
            <a:pPr marL="0" indent="0">
              <a:buNone/>
            </a:pPr>
            <a:r>
              <a:rPr lang="en-GB" sz="2000" dirty="0">
                <a:latin typeface="Times New Roman" panose="02020603050405020304" pitchFamily="18" charset="0"/>
                <a:cs typeface="Times New Roman" panose="02020603050405020304" pitchFamily="18" charset="0"/>
              </a:rPr>
              <a:t>MacGregor, N., </a:t>
            </a:r>
            <a:r>
              <a:rPr lang="en-GB" sz="2000" i="1" dirty="0">
                <a:latin typeface="Times New Roman" panose="02020603050405020304" pitchFamily="18" charset="0"/>
                <a:cs typeface="Times New Roman" panose="02020603050405020304" pitchFamily="18" charset="0"/>
              </a:rPr>
              <a:t>Germany Memories of a Nation </a:t>
            </a:r>
            <a:r>
              <a:rPr lang="en-GB" sz="2000" dirty="0">
                <a:latin typeface="Times New Roman" panose="02020603050405020304" pitchFamily="18" charset="0"/>
                <a:cs typeface="Times New Roman" panose="02020603050405020304" pitchFamily="18" charset="0"/>
              </a:rPr>
              <a:t>(London: Penguin Books, 2016).</a:t>
            </a:r>
          </a:p>
        </p:txBody>
      </p:sp>
    </p:spTree>
    <p:extLst>
      <p:ext uri="{BB962C8B-B14F-4D97-AF65-F5344CB8AC3E}">
        <p14:creationId xmlns:p14="http://schemas.microsoft.com/office/powerpoint/2010/main" val="2002612656"/>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docProps/app.xml><?xml version="1.0" encoding="utf-8"?>
<Properties xmlns="http://schemas.openxmlformats.org/officeDocument/2006/extended-properties" xmlns:vt="http://schemas.openxmlformats.org/officeDocument/2006/docPropsVTypes">
  <Template>TM04033917[[fn=Berlin]]</Template>
  <TotalTime>2763</TotalTime>
  <Words>1310</Words>
  <Application>Microsoft Office PowerPoint</Application>
  <PresentationFormat>Widescreen</PresentationFormat>
  <Paragraphs>69</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Times New Roman</vt:lpstr>
      <vt:lpstr>Trebuchet MS</vt:lpstr>
      <vt:lpstr>Berlin</vt:lpstr>
      <vt:lpstr>Describing life in the German Democratic Republic (GDR), the narrator of Christa Wolf’s story ‘What Remains?’ remarks that “all the while I was observing myself from a particular height”. How do you interpret this quotation, and what insight does it shed on the experience of surveillance in GDR society?</vt:lpstr>
      <vt:lpstr>Structure</vt:lpstr>
      <vt:lpstr>Approach to Question and Main Arguments.</vt:lpstr>
      <vt:lpstr>Source Material and Historiography.</vt:lpstr>
      <vt:lpstr>A Brief History</vt:lpstr>
      <vt:lpstr>What Remains by Christa Wolf.</vt:lpstr>
      <vt:lpstr>What does this mean?</vt:lpstr>
      <vt:lpstr>Insight into surveillance in the GDR?</vt:lpstr>
      <vt:lpstr>Other stories.</vt:lpstr>
      <vt:lpstr>Conclusion</vt:lpstr>
      <vt:lpstr>Bibliography</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Describing life in the German Democratic Republic (GDR), the narrator of Christa Wolf’s story ‘What Remains?’ remarks that “all the while I was observing myself from a particular height”. How do you interpret this quotation, and what insight does it shed on the experience of surveillance in GDR society?</dc:title>
  <dc:creator>Gavin McGlynn</dc:creator>
  <cp:lastModifiedBy>Gavin McGlynn</cp:lastModifiedBy>
  <cp:revision>80</cp:revision>
  <dcterms:created xsi:type="dcterms:W3CDTF">2018-01-16T19:49:34Z</dcterms:created>
  <dcterms:modified xsi:type="dcterms:W3CDTF">2018-01-23T22:21:36Z</dcterms:modified>
</cp:coreProperties>
</file>