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6"/>
  </p:handoutMasterIdLst>
  <p:sldIdLst>
    <p:sldId id="256" r:id="rId5"/>
    <p:sldId id="274" r:id="rId6"/>
    <p:sldId id="281" r:id="rId7"/>
    <p:sldId id="283" r:id="rId8"/>
    <p:sldId id="278" r:id="rId9"/>
    <p:sldId id="275" r:id="rId10"/>
    <p:sldId id="276" r:id="rId11"/>
    <p:sldId id="277" r:id="rId12"/>
    <p:sldId id="279" r:id="rId13"/>
    <p:sldId id="282" r:id="rId14"/>
    <p:sldId id="28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pages/article/newTMC_05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872208"/>
          </a:xfrm>
        </p:spPr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bg1"/>
                </a:solidFill>
              </a:rPr>
              <a:t>SWOT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369368" y="4725144"/>
            <a:ext cx="6400800" cy="772070"/>
          </a:xfrm>
        </p:spPr>
        <p:txBody>
          <a:bodyPr>
            <a:normAutofit/>
          </a:bodyPr>
          <a:lstStyle/>
          <a:p>
            <a:r>
              <a:rPr lang="en-GB" dirty="0" smtClean="0"/>
              <a:t>L5 EIGP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3"/>
          </a:xfrm>
        </p:spPr>
        <p:txBody>
          <a:bodyPr>
            <a:normAutofit fontScale="85000" lnSpcReduction="10000"/>
          </a:bodyPr>
          <a:lstStyle/>
          <a:p>
            <a:pPr fontAlgn="base"/>
            <a:r>
              <a:rPr lang="en-GB" dirty="0" smtClean="0"/>
              <a:t>A</a:t>
            </a:r>
            <a:r>
              <a:rPr lang="en-GB" dirty="0"/>
              <a:t> SWOT analysis is a strategic planning tool used to help a Start-Up or existing Business identify </a:t>
            </a:r>
            <a:r>
              <a:rPr lang="en-GB" dirty="0" smtClean="0"/>
              <a:t>it's:</a:t>
            </a:r>
          </a:p>
          <a:p>
            <a:pPr lvl="1" fontAlgn="base">
              <a:buFont typeface="Wingdings" panose="05000000000000000000" pitchFamily="2" charset="2"/>
              <a:buChar char="Ø"/>
            </a:pPr>
            <a:r>
              <a:rPr lang="en-GB" dirty="0" smtClean="0"/>
              <a:t>Strengths</a:t>
            </a:r>
          </a:p>
          <a:p>
            <a:pPr lvl="1" fontAlgn="base">
              <a:buFont typeface="Wingdings" panose="05000000000000000000" pitchFamily="2" charset="2"/>
              <a:buChar char="Ø"/>
            </a:pPr>
            <a:r>
              <a:rPr lang="en-GB" dirty="0" smtClean="0"/>
              <a:t>Weaknesses</a:t>
            </a:r>
          </a:p>
          <a:p>
            <a:pPr lvl="1" fontAlgn="base">
              <a:buFont typeface="Wingdings" panose="05000000000000000000" pitchFamily="2" charset="2"/>
              <a:buChar char="Ø"/>
            </a:pPr>
            <a:r>
              <a:rPr lang="en-GB" dirty="0" smtClean="0"/>
              <a:t>O</a:t>
            </a:r>
            <a:r>
              <a:rPr lang="en-GB" dirty="0" smtClean="0"/>
              <a:t>pportunities</a:t>
            </a:r>
          </a:p>
          <a:p>
            <a:pPr lvl="1" fontAlgn="base">
              <a:buFont typeface="Wingdings" panose="05000000000000000000" pitchFamily="2" charset="2"/>
              <a:buChar char="Ø"/>
            </a:pPr>
            <a:r>
              <a:rPr lang="en-GB" dirty="0"/>
              <a:t>T</a:t>
            </a:r>
            <a:r>
              <a:rPr lang="en-GB" dirty="0" smtClean="0"/>
              <a:t>hreats</a:t>
            </a:r>
            <a:r>
              <a:rPr lang="en-GB" dirty="0"/>
              <a:t>.  </a:t>
            </a:r>
            <a:endParaRPr lang="en-GB" dirty="0" smtClean="0"/>
          </a:p>
          <a:p>
            <a:pPr fontAlgn="base"/>
            <a:r>
              <a:rPr lang="en-GB" dirty="0" smtClean="0"/>
              <a:t>It helps </a:t>
            </a:r>
            <a:r>
              <a:rPr lang="en-GB" dirty="0"/>
              <a:t>you understand your Start-Up in comparison with other Businesses in the market. </a:t>
            </a:r>
            <a:endParaRPr lang="en-GB" dirty="0" smtClean="0"/>
          </a:p>
          <a:p>
            <a:pPr fontAlgn="base"/>
            <a:r>
              <a:rPr lang="en-GB" dirty="0" smtClean="0"/>
              <a:t>Usually </a:t>
            </a:r>
            <a:r>
              <a:rPr lang="en-GB" dirty="0"/>
              <a:t>undertaken along with a PEST Analysis at the start of each year and updated as necessary.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2340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00063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u="sng" smtClean="0"/>
              <a:t>SWOT analysis</a:t>
            </a:r>
            <a:r>
              <a:rPr lang="en-GB" altLang="en-US" sz="2400" u="sng" smtClean="0"/>
              <a:t> </a:t>
            </a:r>
            <a:br>
              <a:rPr lang="en-GB" altLang="en-US" sz="2400" u="sng" smtClean="0"/>
            </a:br>
            <a:r>
              <a:rPr lang="en-GB" altLang="en-US" sz="2000" u="sng" smtClean="0"/>
              <a:t>(Strengths, Weaknesses, Opportunities &amp; Threats)</a:t>
            </a:r>
            <a:br>
              <a:rPr lang="en-GB" altLang="en-US" sz="2000" u="sng" smtClean="0"/>
            </a:br>
            <a:endParaRPr lang="en-US" altLang="en-US" sz="2000" u="sng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84784"/>
            <a:ext cx="9144000" cy="4525963"/>
          </a:xfrm>
        </p:spPr>
        <p:txBody>
          <a:bodyPr/>
          <a:lstStyle/>
          <a:p>
            <a:pPr eaLnBrk="1" hangingPunct="1"/>
            <a:r>
              <a:rPr lang="en-GB" altLang="en-US" sz="2000" dirty="0" smtClean="0"/>
              <a:t>One of the most useful </a:t>
            </a:r>
            <a:r>
              <a:rPr lang="en-GB" altLang="en-US" sz="2000" dirty="0" smtClean="0"/>
              <a:t>strategic analysis </a:t>
            </a:r>
            <a:r>
              <a:rPr lang="en-GB" altLang="en-US" sz="2000" dirty="0" smtClean="0"/>
              <a:t>tools is the SWOT analysis.</a:t>
            </a:r>
          </a:p>
          <a:p>
            <a:pPr eaLnBrk="1" hangingPunct="1"/>
            <a:r>
              <a:rPr lang="en-GB" altLang="en-US" sz="2000" dirty="0" smtClean="0"/>
              <a:t>The </a:t>
            </a:r>
            <a:r>
              <a:rPr lang="en-GB" altLang="en-US" sz="2000" dirty="0" smtClean="0"/>
              <a:t>organisation’s  </a:t>
            </a:r>
            <a:r>
              <a:rPr lang="en-GB" altLang="en-US" sz="2000" b="1" dirty="0" smtClean="0"/>
              <a:t>internal</a:t>
            </a:r>
            <a:r>
              <a:rPr lang="en-GB" altLang="en-US" sz="2000" dirty="0" smtClean="0"/>
              <a:t> ‘strengths </a:t>
            </a:r>
            <a:r>
              <a:rPr lang="en-GB" altLang="en-US" sz="2000" dirty="0" smtClean="0"/>
              <a:t>and </a:t>
            </a:r>
            <a:r>
              <a:rPr lang="en-GB" altLang="en-US" sz="2000" dirty="0" smtClean="0"/>
              <a:t>weaknesses’ are </a:t>
            </a:r>
            <a:r>
              <a:rPr lang="en-GB" altLang="en-US" sz="2000" dirty="0" smtClean="0"/>
              <a:t>evaluated alongside </a:t>
            </a:r>
            <a:r>
              <a:rPr lang="en-GB" altLang="en-US" sz="2000" dirty="0" smtClean="0"/>
              <a:t>it’s </a:t>
            </a:r>
            <a:r>
              <a:rPr lang="en-GB" altLang="en-US" sz="2000" b="1" dirty="0" smtClean="0"/>
              <a:t>external</a:t>
            </a:r>
            <a:r>
              <a:rPr lang="en-GB" altLang="en-US" sz="2000" dirty="0" smtClean="0"/>
              <a:t> environment (opportunities and threats) before deciding on objectives and strategies</a:t>
            </a:r>
            <a:r>
              <a:rPr lang="en-GB" altLang="en-US" sz="2000" dirty="0" smtClean="0"/>
              <a:t>.</a:t>
            </a:r>
          </a:p>
          <a:p>
            <a:r>
              <a:rPr lang="en-GB" altLang="en-US" sz="2000" dirty="0"/>
              <a:t>The recognition of </a:t>
            </a:r>
            <a:r>
              <a:rPr lang="en-GB" altLang="en-US" sz="2000" b="1" dirty="0"/>
              <a:t>opportunities </a:t>
            </a:r>
            <a:r>
              <a:rPr lang="en-GB" altLang="en-US" sz="2000" dirty="0"/>
              <a:t>(e.g. Customer needs) </a:t>
            </a:r>
            <a:r>
              <a:rPr lang="en-GB" altLang="en-US" sz="2000" b="1" dirty="0"/>
              <a:t>and threats</a:t>
            </a:r>
            <a:r>
              <a:rPr lang="en-GB" altLang="en-US" sz="2000" dirty="0"/>
              <a:t> (Competitors)</a:t>
            </a:r>
            <a:r>
              <a:rPr lang="en-GB" altLang="en-US" sz="2000" b="1" dirty="0"/>
              <a:t> </a:t>
            </a:r>
            <a:r>
              <a:rPr lang="en-GB" altLang="en-US" sz="2000" dirty="0"/>
              <a:t>usually result from an analysis of the external environment</a:t>
            </a:r>
            <a:r>
              <a:rPr lang="en-GB" altLang="en-US" sz="2000" dirty="0" smtClean="0"/>
              <a:t>.</a:t>
            </a:r>
          </a:p>
          <a:p>
            <a:pPr eaLnBrk="1" hangingPunct="1"/>
            <a:r>
              <a:rPr lang="en-GB" altLang="en-US" sz="2000" dirty="0" smtClean="0"/>
              <a:t>Start-Up and small Companies are more agile and able to respond to the external environment much quicker than larger more established Companies.</a:t>
            </a:r>
          </a:p>
          <a:p>
            <a:pPr eaLnBrk="1" hangingPunct="1"/>
            <a:r>
              <a:rPr lang="en-GB" altLang="en-US" sz="2000" dirty="0" smtClean="0"/>
              <a:t>This is a clear </a:t>
            </a:r>
            <a:r>
              <a:rPr lang="en-GB" altLang="en-US" sz="2000" b="1" dirty="0" smtClean="0"/>
              <a:t>strength</a:t>
            </a:r>
            <a:r>
              <a:rPr lang="en-GB" altLang="en-US" sz="2000" dirty="0" smtClean="0"/>
              <a:t> and can be used to take advantage of new technologies and new social customer needs much quicker than larger organisations.</a:t>
            </a:r>
          </a:p>
          <a:p>
            <a:pPr eaLnBrk="1" hangingPunct="1"/>
            <a:r>
              <a:rPr lang="en-GB" altLang="en-US" sz="2000" b="1" dirty="0" smtClean="0"/>
              <a:t>Weaknesses</a:t>
            </a:r>
            <a:r>
              <a:rPr lang="en-GB" altLang="en-US" sz="2000" dirty="0" smtClean="0"/>
              <a:t> may include the need to enhance brand/prototype awareness, develop new skills, acquire funding (although this is not always needed).</a:t>
            </a: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597177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 smtClean="0"/>
              <a:t>SWOT illustration</a:t>
            </a:r>
          </a:p>
        </p:txBody>
      </p:sp>
      <p:graphicFrame>
        <p:nvGraphicFramePr>
          <p:cNvPr id="4" name="Group 4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584706405"/>
              </p:ext>
            </p:extLst>
          </p:nvPr>
        </p:nvGraphicFramePr>
        <p:xfrm>
          <a:off x="2267744" y="1340768"/>
          <a:ext cx="4752975" cy="4114800"/>
        </p:xfrm>
        <a:graphic>
          <a:graphicData uri="http://schemas.openxmlformats.org/drawingml/2006/table">
            <a:tbl>
              <a:tblPr/>
              <a:tblGrid>
                <a:gridCol w="2376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64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5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Strengths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(internal, positive)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Weaknesses </a:t>
                      </a: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(internal, negative)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5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Threats </a:t>
                      </a: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(external, negative)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Opportunities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(external, positive)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255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link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Tasks </a:t>
            </a:r>
            <a:r>
              <a:rPr lang="en-GB" dirty="0"/>
              <a:t>1.2 (as an appendix to help decide objectives) </a:t>
            </a:r>
            <a:r>
              <a:rPr lang="en-GB" dirty="0" smtClean="0"/>
              <a:t>&amp;/or </a:t>
            </a:r>
          </a:p>
          <a:p>
            <a:r>
              <a:rPr lang="en-GB" dirty="0" smtClean="0"/>
              <a:t>Task 4.3.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177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Why </a:t>
            </a:r>
            <a:r>
              <a:rPr lang="en-GB" dirty="0"/>
              <a:t>is a SWOT Analysis </a:t>
            </a:r>
            <a:r>
              <a:rPr lang="en-GB" b="1" dirty="0"/>
              <a:t>useful for a Start-Up</a:t>
            </a:r>
            <a:r>
              <a:rPr lang="en-GB" dirty="0"/>
              <a:t>?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096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Research </a:t>
            </a:r>
            <a:r>
              <a:rPr lang="en-GB" dirty="0"/>
              <a:t>and discover several </a:t>
            </a:r>
            <a:r>
              <a:rPr lang="en-GB" b="1" dirty="0"/>
              <a:t>example</a:t>
            </a:r>
            <a:r>
              <a:rPr lang="en-GB" dirty="0"/>
              <a:t> </a:t>
            </a:r>
            <a:r>
              <a:rPr lang="en-GB" b="1" dirty="0"/>
              <a:t>SWOT analysis </a:t>
            </a:r>
            <a:r>
              <a:rPr lang="en-GB" dirty="0"/>
              <a:t>for </a:t>
            </a:r>
            <a:r>
              <a:rPr lang="en-GB" dirty="0" smtClean="0"/>
              <a:t>Tech Start-ups?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887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Team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 smtClean="0"/>
              <a:t>Conduct </a:t>
            </a:r>
            <a:r>
              <a:rPr lang="en-GB" dirty="0"/>
              <a:t>a SWOT Analysis for your </a:t>
            </a:r>
            <a:r>
              <a:rPr lang="en-GB" dirty="0" smtClean="0"/>
              <a:t>Start-Up: </a:t>
            </a:r>
            <a:r>
              <a:rPr lang="en-GB" dirty="0"/>
              <a:t>... each section could be conducted by one member or the team </a:t>
            </a:r>
            <a:r>
              <a:rPr lang="en-GB" dirty="0" smtClean="0"/>
              <a:t>or you could </a:t>
            </a:r>
            <a:r>
              <a:rPr lang="en-GB" dirty="0"/>
              <a:t>work on each section together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39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</a:t>
            </a:r>
            <a:r>
              <a:rPr lang="en-GB" dirty="0"/>
              <a:t>further information </a:t>
            </a:r>
            <a:r>
              <a:rPr lang="en-GB" dirty="0" smtClean="0"/>
              <a:t>and a simple clear overview please </a:t>
            </a:r>
            <a:r>
              <a:rPr lang="en-GB" dirty="0" smtClean="0">
                <a:hlinkClick r:id="rId2"/>
              </a:rPr>
              <a:t>click-here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253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essential Start-Up / Business strategy tools include: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PEST Analysis.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SWOT Analysis.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Cash flow projection.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751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6147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infopath/2007/PartnerControls"/>
    <ds:schemaRef ds:uri="7534e9c7-d8a7-4ffa-a350-0e66096719e3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117</TotalTime>
  <Words>283</Words>
  <Application>Microsoft Office PowerPoint</Application>
  <PresentationFormat>On-screen Show (4:3)</PresentationFormat>
  <Paragraphs>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Myriad Pro</vt:lpstr>
      <vt:lpstr>Verdana</vt:lpstr>
      <vt:lpstr>Wingdings</vt:lpstr>
      <vt:lpstr>20140311PresentationUWTSDTemplate</vt:lpstr>
      <vt:lpstr>SWOT Analysis </vt:lpstr>
      <vt:lpstr>Introduction</vt:lpstr>
      <vt:lpstr>SWOT analysis  (Strengths, Weaknesses, Opportunities &amp; Threats) </vt:lpstr>
      <vt:lpstr>SWOT illustration</vt:lpstr>
      <vt:lpstr>Assignment link</vt:lpstr>
      <vt:lpstr>Research Activity 1</vt:lpstr>
      <vt:lpstr>Research Activity 2</vt:lpstr>
      <vt:lpstr>Team Activity</vt:lpstr>
      <vt:lpstr>Further information</vt:lpstr>
      <vt:lpstr>Conclusion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James Williams</cp:lastModifiedBy>
  <cp:revision>15</cp:revision>
  <dcterms:created xsi:type="dcterms:W3CDTF">2015-04-14T15:21:28Z</dcterms:created>
  <dcterms:modified xsi:type="dcterms:W3CDTF">2019-03-14T09:55:31Z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