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sldIdLst>
    <p:sldId id="259" r:id="rId4"/>
    <p:sldId id="261" r:id="rId5"/>
    <p:sldId id="260" r:id="rId6"/>
    <p:sldId id="266" r:id="rId7"/>
    <p:sldId id="267" r:id="rId8"/>
    <p:sldId id="268" r:id="rId9"/>
    <p:sldId id="262" r:id="rId10"/>
    <p:sldId id="263" r:id="rId11"/>
    <p:sldId id="264" r:id="rId12"/>
    <p:sldId id="265" r:id="rId13"/>
    <p:sldId id="270" r:id="rId14"/>
    <p:sldId id="269" r:id="rId15"/>
    <p:sldId id="25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A3F68F-EE3A-7BC4-591F-286B5CF47FB2}" v="2" dt="2026-03-13T14:26:35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987"/>
    <p:restoredTop sz="94674"/>
  </p:normalViewPr>
  <p:slideViewPr>
    <p:cSldViewPr snapToGrid="0" snapToObjects="1">
      <p:cViewPr varScale="1">
        <p:scale>
          <a:sx n="102" d="100"/>
          <a:sy n="102" d="100"/>
        </p:scale>
        <p:origin x="192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479F0885-268F-4B3E-9587-AC96ABF71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070" y="1730374"/>
            <a:ext cx="5357859" cy="1503363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700" b="1" dirty="0">
                <a:solidFill>
                  <a:schemeClr val="tx2"/>
                </a:solidFill>
                <a:latin typeface="Tahoma" panose="020B0604030504040204" pitchFamily="34" charset="0"/>
                <a:ea typeface="Tahoma"/>
                <a:cs typeface="Tahoma"/>
              </a:rPr>
              <a:t>Qualitative methods participant observation </a:t>
            </a:r>
          </a:p>
        </p:txBody>
      </p:sp>
      <p:sp>
        <p:nvSpPr>
          <p:cNvPr id="15362" name="Text Placeholder 2">
            <a:extLst>
              <a:ext uri="{FF2B5EF4-FFF2-40B4-BE49-F238E27FC236}">
                <a16:creationId xmlns:a16="http://schemas.microsoft.com/office/drawing/2014/main" id="{DD6F8FC5-1682-4FE7-988B-6BF3CD801A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1205" y="3624264"/>
            <a:ext cx="3049587" cy="21002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 eaLnBrk="1" hangingPunct="1"/>
            <a:r>
              <a:rPr lang="en-GB" altLang="en-US" sz="2400" b="1">
                <a:cs typeface="Calibri"/>
              </a:rPr>
              <a:t>BMOE7014</a:t>
            </a:r>
            <a:endParaRPr lang="en-GB" altLang="en-US" sz="24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687238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B3A72-9FFB-DB45-9455-E496B4BCB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110" y="-346092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Objectives</a:t>
            </a:r>
            <a:r>
              <a:rPr lang="en-US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739EC-E260-0649-9890-291FB4E11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95" y="2547582"/>
            <a:ext cx="6586489" cy="3785419"/>
          </a:xfrm>
        </p:spPr>
        <p:txBody>
          <a:bodyPr>
            <a:normAutofit/>
          </a:bodyPr>
          <a:lstStyle/>
          <a:p>
            <a:r>
              <a:rPr lang="en-US" dirty="0"/>
              <a:t>To gain an understanding of participant observation as a method in qualitative research </a:t>
            </a:r>
          </a:p>
          <a:p>
            <a:r>
              <a:rPr lang="en-US" dirty="0"/>
              <a:t>To know when to use this method</a:t>
            </a:r>
          </a:p>
          <a:p>
            <a:r>
              <a:rPr lang="en-US" dirty="0"/>
              <a:t>To develop an understanding of how to conduct observations in the field 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27BFC8AB-D0BF-3046-A0CB-741E5A74D5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38" r="17174" b="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CA91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060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00610" y="579113"/>
            <a:ext cx="6642759" cy="125622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4400" b="1" dirty="0">
                <a:solidFill>
                  <a:srgbClr val="000000"/>
                </a:solidFill>
              </a:rPr>
              <a:t>What is Participant Observation?</a:t>
            </a:r>
          </a:p>
        </p:txBody>
      </p:sp>
      <p:sp>
        <p:nvSpPr>
          <p:cNvPr id="26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0529BBA2-3DCF-C947-870B-A35137453F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1083" r="19919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14876" y="1835335"/>
            <a:ext cx="6285972" cy="46064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dirty="0">
                <a:solidFill>
                  <a:srgbClr val="000000"/>
                </a:solidFill>
              </a:rPr>
              <a:t>A method of generating research data: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to better understand why people in particular social and cultural contexts do what they do.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to gain an ‘emic’ or insiders view of events.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to see the world through the eyes of  the people being researched.   </a:t>
            </a:r>
            <a:br>
              <a:rPr lang="en-US" dirty="0">
                <a:solidFill>
                  <a:srgbClr val="000000"/>
                </a:solidFill>
              </a:rPr>
            </a:b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928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3E4B4802-42E1-7C44-B3D2-4353521D1D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76" r="26059" b="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9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164" y="141195"/>
            <a:ext cx="4803636" cy="1311664"/>
          </a:xfrm>
        </p:spPr>
        <p:txBody>
          <a:bodyPr>
            <a:normAutofit/>
          </a:bodyPr>
          <a:lstStyle/>
          <a:p>
            <a:r>
              <a:rPr lang="en-US" sz="3700" b="1" dirty="0">
                <a:solidFill>
                  <a:srgbClr val="000000"/>
                </a:solidFill>
              </a:rPr>
              <a:t>Why choose Participant Observation?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349" y="1897039"/>
            <a:ext cx="5238845" cy="4232173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To gain insight into and better understanding of a specific cultural setting / group / situation.</a:t>
            </a:r>
          </a:p>
          <a:p>
            <a:r>
              <a:rPr lang="en-US" dirty="0">
                <a:solidFill>
                  <a:srgbClr val="000000"/>
                </a:solidFill>
              </a:rPr>
              <a:t>To access group interactions and meanings from the group members perspective.</a:t>
            </a:r>
          </a:p>
          <a:p>
            <a:r>
              <a:rPr lang="en-US" dirty="0">
                <a:solidFill>
                  <a:srgbClr val="000000"/>
                </a:solidFill>
              </a:rPr>
              <a:t>To align with underpinning constructivist view of the world.</a:t>
            </a:r>
          </a:p>
          <a:p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455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2208" y="-109182"/>
            <a:ext cx="8229600" cy="1160462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Types of Participant Observation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61" y="1051280"/>
            <a:ext cx="9050740" cy="5025812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Non-Participation </a:t>
            </a:r>
            <a:r>
              <a:rPr lang="en-US" dirty="0"/>
              <a:t>– Researcher observes interactions from outside the cultural setting but does not take part (likened to watching TV, not viable in educational settings).</a:t>
            </a:r>
          </a:p>
          <a:p>
            <a:r>
              <a:rPr lang="en-US" b="1" dirty="0"/>
              <a:t>Passive Participation </a:t>
            </a:r>
            <a:r>
              <a:rPr lang="en-US" dirty="0"/>
              <a:t>– researcher is present but passive. More observer than participant. Data generated at the time.</a:t>
            </a:r>
          </a:p>
          <a:p>
            <a:r>
              <a:rPr lang="en-US" b="1" dirty="0"/>
              <a:t>Moderate Participation </a:t>
            </a:r>
            <a:r>
              <a:rPr lang="en-US" dirty="0"/>
              <a:t>– researcher balances between being an insider and an outsider. Steps in as a participant and out as an observer. Data generated during, at end and after the experience.</a:t>
            </a:r>
          </a:p>
          <a:p>
            <a:r>
              <a:rPr lang="en-US" b="1" dirty="0"/>
              <a:t>Active Participation </a:t>
            </a:r>
            <a:r>
              <a:rPr lang="en-US" dirty="0"/>
              <a:t>– researcher totally involved in what the group do. More participant than observer. Date generated at end or after the experience.</a:t>
            </a:r>
          </a:p>
          <a:p>
            <a:r>
              <a:rPr lang="en-US" b="1" dirty="0"/>
              <a:t>Complete Participation </a:t>
            </a:r>
            <a:r>
              <a:rPr lang="en-US" dirty="0"/>
              <a:t>– Researcher is an ordinary participant and fully immersed in the group / activity. Full participant and full researcher. Data generated at any time.</a:t>
            </a:r>
          </a:p>
          <a:p>
            <a:pPr marL="3657600" lvl="8" indent="0">
              <a:buNone/>
            </a:pPr>
            <a:r>
              <a:rPr lang="en-US" dirty="0"/>
              <a:t>			(</a:t>
            </a:r>
            <a:r>
              <a:rPr lang="en-US" dirty="0" err="1"/>
              <a:t>Spradley</a:t>
            </a:r>
            <a:r>
              <a:rPr lang="en-US" dirty="0"/>
              <a:t>, 1980, 58-62)</a:t>
            </a:r>
          </a:p>
        </p:txBody>
      </p:sp>
    </p:spTree>
    <p:extLst>
      <p:ext uri="{BB962C8B-B14F-4D97-AF65-F5344CB8AC3E}">
        <p14:creationId xmlns:p14="http://schemas.microsoft.com/office/powerpoint/2010/main" val="1627802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538" y="-380455"/>
            <a:ext cx="8229600" cy="1604962"/>
          </a:xfrm>
        </p:spPr>
        <p:txBody>
          <a:bodyPr/>
          <a:lstStyle/>
          <a:p>
            <a:r>
              <a:rPr lang="en-US" b="1">
                <a:solidFill>
                  <a:schemeClr val="bg1"/>
                </a:solidFill>
              </a:rPr>
              <a:t>Tools of Participant  Observation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824" y="1253331"/>
            <a:ext cx="7118445" cy="4351338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US"/>
              <a:t>Your </a:t>
            </a:r>
            <a:r>
              <a:rPr lang="en-US" b="1"/>
              <a:t>senses</a:t>
            </a:r>
            <a:r>
              <a:rPr lang="en-US"/>
              <a:t> – eyes, ears, nose, fingers, tongue.</a:t>
            </a:r>
          </a:p>
          <a:p>
            <a:pPr marL="514350" indent="-514350">
              <a:buAutoNum type="arabicPeriod"/>
            </a:pPr>
            <a:r>
              <a:rPr lang="en-US"/>
              <a:t>The </a:t>
            </a:r>
            <a:r>
              <a:rPr lang="en-US" b="1"/>
              <a:t>Field Journal</a:t>
            </a:r>
          </a:p>
          <a:p>
            <a:pPr>
              <a:buFontTx/>
              <a:buChar char="-"/>
            </a:pPr>
            <a:r>
              <a:rPr lang="en-US"/>
              <a:t>small, discrete, portable, weatherproof, robust.</a:t>
            </a:r>
          </a:p>
          <a:p>
            <a:pPr>
              <a:buFontTx/>
              <a:buChar char="-"/>
            </a:pPr>
            <a:r>
              <a:rPr lang="en-US"/>
              <a:t>Waterproof outdoor notebook.</a:t>
            </a:r>
          </a:p>
          <a:p>
            <a:pPr marL="0" indent="0">
              <a:buNone/>
            </a:pPr>
            <a:r>
              <a:rPr lang="en-US"/>
              <a:t>3. </a:t>
            </a:r>
            <a:r>
              <a:rPr lang="en-US" b="1"/>
              <a:t>Digital recorder/ phone</a:t>
            </a:r>
            <a:r>
              <a:rPr lang="en-US"/>
              <a:t>.</a:t>
            </a:r>
          </a:p>
          <a:p>
            <a:pPr marL="0" indent="0">
              <a:buNone/>
            </a:pPr>
            <a:r>
              <a:rPr lang="en-US"/>
              <a:t>4. </a:t>
            </a:r>
            <a:r>
              <a:rPr lang="en-US" b="1"/>
              <a:t>Camera.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D3995177-7D72-034C-A5D2-F53F4671CC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385" y="1888490"/>
            <a:ext cx="5072791" cy="3081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911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8893" y="-208081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Data generation -What to record?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063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US" b="1" dirty="0"/>
              <a:t>What individuals do </a:t>
            </a:r>
            <a:r>
              <a:rPr lang="en-US" dirty="0"/>
              <a:t>– normal physical interactions within the cultural group/setting as well as unusual interactions.</a:t>
            </a:r>
          </a:p>
          <a:p>
            <a:r>
              <a:rPr lang="en-US" b="1" dirty="0"/>
              <a:t>What individuals say </a:t>
            </a:r>
            <a:r>
              <a:rPr lang="en-US" dirty="0"/>
              <a:t>– normal verbal interactions within the group/ setting as well as unusual verbal interactions. Phrases of speech / key words.</a:t>
            </a:r>
          </a:p>
          <a:p>
            <a:r>
              <a:rPr lang="en-US" b="1" dirty="0"/>
              <a:t>How individuals appear </a:t>
            </a:r>
            <a:r>
              <a:rPr lang="en-US" dirty="0"/>
              <a:t>– their physical appearance and </a:t>
            </a:r>
            <a:r>
              <a:rPr lang="en-US" dirty="0" err="1"/>
              <a:t>demeanour</a:t>
            </a:r>
            <a:r>
              <a:rPr lang="en-US" dirty="0"/>
              <a:t>.</a:t>
            </a:r>
          </a:p>
          <a:p>
            <a:r>
              <a:rPr lang="en-US" b="1" dirty="0"/>
              <a:t>The location </a:t>
            </a:r>
            <a:r>
              <a:rPr lang="en-US" dirty="0"/>
              <a:t>– description of the setting: weather, local conditions (windy, cold, warm, raining…noise, smell, </a:t>
            </a:r>
            <a:r>
              <a:rPr lang="en-US" dirty="0" err="1"/>
              <a:t>colours</a:t>
            </a:r>
            <a:r>
              <a:rPr lang="en-US" dirty="0"/>
              <a:t> etc…). All are important.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478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camera&#10;&#10;Description automatically generated">
            <a:extLst>
              <a:ext uri="{FF2B5EF4-FFF2-40B4-BE49-F238E27FC236}">
                <a16:creationId xmlns:a16="http://schemas.microsoft.com/office/drawing/2014/main" id="{FE9048E9-380E-EA49-92AB-A1B625200C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4539" r="1" b="4485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23" y="88710"/>
            <a:ext cx="6394152" cy="1805309"/>
          </a:xfrm>
        </p:spPr>
        <p:txBody>
          <a:bodyPr>
            <a:normAutofit/>
          </a:bodyPr>
          <a:lstStyle/>
          <a:p>
            <a:r>
              <a:rPr lang="en-US" sz="4100" b="1" dirty="0">
                <a:solidFill>
                  <a:srgbClr val="000000"/>
                </a:solidFill>
              </a:rPr>
              <a:t>Data generation - Why record observations?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234" y="1971892"/>
            <a:ext cx="5798766" cy="4483499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Field notes should attempt to </a:t>
            </a:r>
            <a:r>
              <a:rPr lang="en-US" b="1" dirty="0">
                <a:solidFill>
                  <a:srgbClr val="000000"/>
                </a:solidFill>
              </a:rPr>
              <a:t>capture</a:t>
            </a:r>
            <a:r>
              <a:rPr lang="en-US" dirty="0">
                <a:solidFill>
                  <a:srgbClr val="000000"/>
                </a:solidFill>
              </a:rPr>
              <a:t> as much </a:t>
            </a:r>
            <a:r>
              <a:rPr lang="en-US" b="1" dirty="0">
                <a:solidFill>
                  <a:srgbClr val="000000"/>
                </a:solidFill>
              </a:rPr>
              <a:t>data</a:t>
            </a:r>
            <a:r>
              <a:rPr lang="en-US" dirty="0">
                <a:solidFill>
                  <a:srgbClr val="000000"/>
                </a:solidFill>
              </a:rPr>
              <a:t> as possible about the individuals / context / location.</a:t>
            </a:r>
          </a:p>
          <a:p>
            <a:r>
              <a:rPr lang="en-US" dirty="0">
                <a:solidFill>
                  <a:srgbClr val="000000"/>
                </a:solidFill>
              </a:rPr>
              <a:t>Field notes represent </a:t>
            </a:r>
            <a:r>
              <a:rPr lang="en-US" b="1" dirty="0">
                <a:solidFill>
                  <a:srgbClr val="000000"/>
                </a:solidFill>
              </a:rPr>
              <a:t>‘thick description’ </a:t>
            </a:r>
            <a:r>
              <a:rPr lang="en-US" dirty="0">
                <a:solidFill>
                  <a:srgbClr val="000000"/>
                </a:solidFill>
              </a:rPr>
              <a:t>of the setting. </a:t>
            </a:r>
          </a:p>
          <a:p>
            <a:r>
              <a:rPr lang="en-US" dirty="0">
                <a:solidFill>
                  <a:srgbClr val="000000"/>
                </a:solidFill>
              </a:rPr>
              <a:t>Field notes provide </a:t>
            </a:r>
            <a:r>
              <a:rPr lang="en-US" b="1" dirty="0">
                <a:solidFill>
                  <a:srgbClr val="000000"/>
                </a:solidFill>
              </a:rPr>
              <a:t>context</a:t>
            </a:r>
            <a:r>
              <a:rPr lang="en-US" dirty="0">
                <a:solidFill>
                  <a:srgbClr val="000000"/>
                </a:solidFill>
              </a:rPr>
              <a:t>.</a:t>
            </a:r>
          </a:p>
          <a:p>
            <a:r>
              <a:rPr lang="en-US" dirty="0">
                <a:solidFill>
                  <a:srgbClr val="000000"/>
                </a:solidFill>
              </a:rPr>
              <a:t>Field notes help the reader to </a:t>
            </a:r>
            <a:r>
              <a:rPr lang="en-US" b="1" dirty="0" err="1">
                <a:solidFill>
                  <a:srgbClr val="000000"/>
                </a:solidFill>
              </a:rPr>
              <a:t>visualise</a:t>
            </a:r>
            <a:r>
              <a:rPr lang="en-US" dirty="0">
                <a:solidFill>
                  <a:srgbClr val="000000"/>
                </a:solidFill>
              </a:rPr>
              <a:t> and </a:t>
            </a:r>
            <a:r>
              <a:rPr lang="en-US" b="1" dirty="0">
                <a:solidFill>
                  <a:srgbClr val="000000"/>
                </a:solidFill>
              </a:rPr>
              <a:t>better understand </a:t>
            </a:r>
            <a:r>
              <a:rPr lang="en-US" dirty="0">
                <a:solidFill>
                  <a:srgbClr val="000000"/>
                </a:solidFill>
              </a:rPr>
              <a:t>the cultural setting / group. </a:t>
            </a:r>
          </a:p>
        </p:txBody>
      </p:sp>
    </p:spTree>
    <p:extLst>
      <p:ext uri="{BB962C8B-B14F-4D97-AF65-F5344CB8AC3E}">
        <p14:creationId xmlns:p14="http://schemas.microsoft.com/office/powerpoint/2010/main" val="4263387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1845" y="-502113"/>
            <a:ext cx="7631076" cy="1692794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How to record data as Field Notes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05" y="2415685"/>
            <a:ext cx="6143470" cy="3621578"/>
          </a:xfrm>
        </p:spPr>
        <p:txBody>
          <a:bodyPr>
            <a:normAutofit/>
          </a:bodyPr>
          <a:lstStyle/>
          <a:p>
            <a:r>
              <a:rPr lang="en-US" b="1" dirty="0"/>
              <a:t>Verbatim</a:t>
            </a:r>
            <a:r>
              <a:rPr lang="en-US" dirty="0"/>
              <a:t> conversations?</a:t>
            </a:r>
          </a:p>
          <a:p>
            <a:r>
              <a:rPr lang="en-US" b="1" dirty="0"/>
              <a:t>Specific</a:t>
            </a:r>
            <a:r>
              <a:rPr lang="en-US" dirty="0"/>
              <a:t> (important) incidents / key words / phrases / quotes?</a:t>
            </a:r>
          </a:p>
          <a:p>
            <a:r>
              <a:rPr lang="en-US" b="1" dirty="0"/>
              <a:t>Reconstructions</a:t>
            </a:r>
            <a:r>
              <a:rPr lang="en-US" dirty="0"/>
              <a:t> of what was said?</a:t>
            </a:r>
          </a:p>
          <a:p>
            <a:r>
              <a:rPr lang="en-US" dirty="0"/>
              <a:t>In-situ – after the experience – at home.</a:t>
            </a:r>
          </a:p>
          <a:p>
            <a:r>
              <a:rPr lang="en-US" b="1" dirty="0"/>
              <a:t>Visible to others, discretely, covert</a:t>
            </a:r>
            <a:r>
              <a:rPr lang="en-US" dirty="0"/>
              <a:t>?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 descr="A picture containing outdoor, tree, mammal, forest&#10;&#10;Description automatically generated">
            <a:extLst>
              <a:ext uri="{FF2B5EF4-FFF2-40B4-BE49-F238E27FC236}">
                <a16:creationId xmlns:a16="http://schemas.microsoft.com/office/drawing/2014/main" id="{F4CDD270-1EAF-2049-A2FA-916BF657CD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0959"/>
          <a:stretch/>
        </p:blipFill>
        <p:spPr>
          <a:xfrm>
            <a:off x="6250675" y="10"/>
            <a:ext cx="5941323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36189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4876" y="245661"/>
            <a:ext cx="5457205" cy="2011346"/>
          </a:xfrm>
        </p:spPr>
        <p:txBody>
          <a:bodyPr>
            <a:normAutofit/>
          </a:bodyPr>
          <a:lstStyle/>
          <a:p>
            <a:r>
              <a:rPr lang="en-US" sz="3700" b="1" dirty="0">
                <a:solidFill>
                  <a:srgbClr val="000000"/>
                </a:solidFill>
              </a:rPr>
              <a:t>Observer (your) comments in field notes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0CA2083-163C-7F41-8570-24F68B30F8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5006" r="22176" b="1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479" y="1815152"/>
            <a:ext cx="6489312" cy="4797187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Made</a:t>
            </a:r>
            <a:r>
              <a:rPr lang="en-US" b="1" dirty="0">
                <a:solidFill>
                  <a:srgbClr val="000000"/>
                </a:solidFill>
              </a:rPr>
              <a:t> alongside </a:t>
            </a:r>
            <a:r>
              <a:rPr lang="en-US" dirty="0">
                <a:solidFill>
                  <a:srgbClr val="000000"/>
                </a:solidFill>
              </a:rPr>
              <a:t>the field note data.</a:t>
            </a:r>
          </a:p>
          <a:p>
            <a:r>
              <a:rPr lang="en-US" dirty="0">
                <a:solidFill>
                  <a:srgbClr val="000000"/>
                </a:solidFill>
              </a:rPr>
              <a:t>Represent </a:t>
            </a:r>
            <a:r>
              <a:rPr lang="en-US" b="1" dirty="0">
                <a:solidFill>
                  <a:srgbClr val="000000"/>
                </a:solidFill>
              </a:rPr>
              <a:t>first stage data analysis</a:t>
            </a:r>
            <a:r>
              <a:rPr lang="en-US" dirty="0">
                <a:solidFill>
                  <a:srgbClr val="000000"/>
                </a:solidFill>
              </a:rPr>
              <a:t>.</a:t>
            </a:r>
          </a:p>
          <a:p>
            <a:r>
              <a:rPr lang="en-US" dirty="0">
                <a:solidFill>
                  <a:srgbClr val="000000"/>
                </a:solidFill>
              </a:rPr>
              <a:t>Made </a:t>
            </a:r>
            <a:r>
              <a:rPr lang="en-US" b="1" dirty="0">
                <a:solidFill>
                  <a:srgbClr val="000000"/>
                </a:solidFill>
              </a:rPr>
              <a:t>sooner</a:t>
            </a:r>
            <a:r>
              <a:rPr lang="en-US" dirty="0">
                <a:solidFill>
                  <a:srgbClr val="000000"/>
                </a:solidFill>
              </a:rPr>
              <a:t> rather than later.</a:t>
            </a:r>
          </a:p>
          <a:p>
            <a:r>
              <a:rPr lang="en-US" b="1" dirty="0">
                <a:solidFill>
                  <a:srgbClr val="000000"/>
                </a:solidFill>
              </a:rPr>
              <a:t>Influence and direct </a:t>
            </a:r>
            <a:r>
              <a:rPr lang="en-US" dirty="0">
                <a:solidFill>
                  <a:srgbClr val="000000"/>
                </a:solidFill>
              </a:rPr>
              <a:t>future data generation.</a:t>
            </a:r>
          </a:p>
          <a:p>
            <a:r>
              <a:rPr lang="en-US" dirty="0">
                <a:solidFill>
                  <a:srgbClr val="000000"/>
                </a:solidFill>
              </a:rPr>
              <a:t>Are periodically </a:t>
            </a:r>
            <a:r>
              <a:rPr lang="en-US" b="1" dirty="0">
                <a:solidFill>
                  <a:srgbClr val="000000"/>
                </a:solidFill>
              </a:rPr>
              <a:t>re-visited </a:t>
            </a:r>
            <a:r>
              <a:rPr lang="en-US" dirty="0">
                <a:solidFill>
                  <a:srgbClr val="000000"/>
                </a:solidFill>
              </a:rPr>
              <a:t>as the data generation/analysis process continues, in order to confirm emergent findings/look for different interpretations (disconfirming evidence). </a:t>
            </a:r>
          </a:p>
        </p:txBody>
      </p:sp>
    </p:spTree>
    <p:extLst>
      <p:ext uri="{BB962C8B-B14F-4D97-AF65-F5344CB8AC3E}">
        <p14:creationId xmlns:p14="http://schemas.microsoft.com/office/powerpoint/2010/main" val="80172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989E5-0292-9A4B-8828-9002980FA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-221728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Pros and cons of participant observations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57BC31E-557D-314A-B90E-92902B5BE3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6597" y="980543"/>
            <a:ext cx="5157787" cy="823912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Pros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DDAC9F2-7D57-3A42-AE3A-46C649198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667" y="1804455"/>
            <a:ext cx="5157787" cy="3684588"/>
          </a:xfrm>
        </p:spPr>
        <p:txBody>
          <a:bodyPr/>
          <a:lstStyle/>
          <a:p>
            <a:r>
              <a:rPr lang="en-US" dirty="0"/>
              <a:t>Allows for insights into contexts, relationships and </a:t>
            </a:r>
            <a:r>
              <a:rPr lang="en-US" dirty="0" err="1"/>
              <a:t>behaviours</a:t>
            </a:r>
            <a:endParaRPr lang="en-US" dirty="0"/>
          </a:p>
          <a:p>
            <a:r>
              <a:rPr lang="en-US" dirty="0"/>
              <a:t>Can provide insights that were previously unknow that can inform other data collection and research design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F52A00F-8887-B94F-810D-33FFEBE9CD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2215" y="980543"/>
            <a:ext cx="5183188" cy="823912"/>
          </a:xfrm>
        </p:spPr>
        <p:txBody>
          <a:bodyPr/>
          <a:lstStyle/>
          <a:p>
            <a:pPr algn="ctr"/>
            <a:r>
              <a:rPr lang="en-US" sz="3200" dirty="0"/>
              <a:t>Cons</a:t>
            </a:r>
            <a:r>
              <a:rPr lang="en-US" dirty="0"/>
              <a:t>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FF4C2EF-F094-8547-AD4E-34FBA55D56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01905" y="1804455"/>
            <a:ext cx="5183188" cy="3684588"/>
          </a:xfrm>
        </p:spPr>
        <p:txBody>
          <a:bodyPr/>
          <a:lstStyle/>
          <a:p>
            <a:r>
              <a:rPr lang="en-US" dirty="0"/>
              <a:t>Time consuming</a:t>
            </a:r>
          </a:p>
          <a:p>
            <a:r>
              <a:rPr lang="en-US" dirty="0"/>
              <a:t>Can rely on memory, diligence and personal discipline of researcher</a:t>
            </a:r>
          </a:p>
          <a:p>
            <a:r>
              <a:rPr lang="en-US" dirty="0"/>
              <a:t>Requires conscious effort of objectivity and reflexivity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F3B0392-6F80-B84C-A78C-E23C0F7A3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8546" y="4230960"/>
            <a:ext cx="2411673" cy="1645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396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sign, street&#10;&#10;Description automatically generated">
            <a:extLst>
              <a:ext uri="{FF2B5EF4-FFF2-40B4-BE49-F238E27FC236}">
                <a16:creationId xmlns:a16="http://schemas.microsoft.com/office/drawing/2014/main" id="{889A521B-797E-8144-B986-81A100C77E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90" b="1590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D11E3-2171-9449-A78E-A6FDF8568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3309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Ethical considerations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2C231-6B9A-264D-9ED6-4F5447AD0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3200" dirty="0"/>
              <a:t>Confidentiality </a:t>
            </a:r>
          </a:p>
          <a:p>
            <a:r>
              <a:rPr lang="en-US" sz="3200" dirty="0"/>
              <a:t>Consent </a:t>
            </a:r>
          </a:p>
          <a:p>
            <a:r>
              <a:rPr lang="en-US" sz="3200" dirty="0"/>
              <a:t>Cultural context</a:t>
            </a:r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67323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8078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2541" y="1253331"/>
            <a:ext cx="7773537" cy="4014705"/>
          </a:xfrm>
        </p:spPr>
        <p:txBody>
          <a:bodyPr>
            <a:normAutofit/>
          </a:bodyPr>
          <a:lstStyle/>
          <a:p>
            <a:r>
              <a:rPr lang="en-US" dirty="0" err="1"/>
              <a:t>Spradley</a:t>
            </a:r>
            <a:r>
              <a:rPr lang="en-US" dirty="0"/>
              <a:t>, J.P. (1980) Participant Observation, London: Harcourt Brace Jovanovich College Pub.</a:t>
            </a:r>
          </a:p>
          <a:p>
            <a:r>
              <a:rPr lang="en-US" dirty="0"/>
              <a:t>Cohen, L, </a:t>
            </a:r>
            <a:r>
              <a:rPr lang="en-US" dirty="0" err="1"/>
              <a:t>Manion</a:t>
            </a:r>
            <a:r>
              <a:rPr lang="en-US" dirty="0"/>
              <a:t>, L., and Morrison, K. (2011)</a:t>
            </a:r>
          </a:p>
          <a:p>
            <a:pPr marL="0" indent="0">
              <a:buNone/>
            </a:pPr>
            <a:r>
              <a:rPr lang="en-US" dirty="0"/>
              <a:t>    Research Methods in Education (7</a:t>
            </a:r>
            <a:r>
              <a:rPr lang="en-US" baseline="30000" dirty="0"/>
              <a:t>th</a:t>
            </a:r>
            <a:r>
              <a:rPr lang="en-US" dirty="0"/>
              <a:t> Ed.),    Abingdon: Routledge. </a:t>
            </a:r>
          </a:p>
        </p:txBody>
      </p:sp>
    </p:spTree>
    <p:extLst>
      <p:ext uri="{BB962C8B-B14F-4D97-AF65-F5344CB8AC3E}">
        <p14:creationId xmlns:p14="http://schemas.microsoft.com/office/powerpoint/2010/main" val="3972455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700</Words>
  <Application>Microsoft Macintosh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Tahoma</vt:lpstr>
      <vt:lpstr>Office Theme</vt:lpstr>
      <vt:lpstr>Custom Design</vt:lpstr>
      <vt:lpstr>1_Custom Design</vt:lpstr>
      <vt:lpstr>Qualitative methods participant observation </vt:lpstr>
      <vt:lpstr>Objectives </vt:lpstr>
      <vt:lpstr>What is Participant Observation?</vt:lpstr>
      <vt:lpstr>Why choose Participant Observation?</vt:lpstr>
      <vt:lpstr>Types of Participant Observation</vt:lpstr>
      <vt:lpstr>Tools of Participant  Observation</vt:lpstr>
      <vt:lpstr>Data generation -What to record?</vt:lpstr>
      <vt:lpstr>Data generation - Why record observations?</vt:lpstr>
      <vt:lpstr>How to record data as Field Notes</vt:lpstr>
      <vt:lpstr>Observer (your) comments in field notes</vt:lpstr>
      <vt:lpstr>Pros and cons of participant observations </vt:lpstr>
      <vt:lpstr>Ethical considerations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Nalda Wainwright</cp:lastModifiedBy>
  <cp:revision>86</cp:revision>
  <dcterms:created xsi:type="dcterms:W3CDTF">2019-09-12T10:20:23Z</dcterms:created>
  <dcterms:modified xsi:type="dcterms:W3CDTF">2026-03-13T14:28:48Z</dcterms:modified>
</cp:coreProperties>
</file>