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69" r:id="rId6"/>
    <p:sldId id="257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48" y="1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11/16/2020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11/16/2020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98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11/16/2020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 fontScale="90000"/>
          </a:bodyPr>
          <a:lstStyle/>
          <a:p>
            <a:r>
              <a:rPr lang="en-US" dirty="0" smtClean="0"/>
              <a:t>ECHC7001</a:t>
            </a:r>
            <a:br>
              <a:rPr lang="en-US" dirty="0" smtClean="0"/>
            </a:br>
            <a:r>
              <a:rPr lang="en-US" dirty="0" smtClean="0"/>
              <a:t>Advanced Research Methods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Lead:</a:t>
            </a:r>
          </a:p>
          <a:p>
            <a:r>
              <a:rPr lang="en-US" dirty="0" smtClean="0"/>
              <a:t>Andrea Williams</a:t>
            </a:r>
            <a:endParaRPr lang="en-US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121">
        <p:fade/>
      </p:transition>
    </mc:Choice>
    <mc:Fallback>
      <p:transition spd="med" advTm="512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/>
          <a:p>
            <a:r>
              <a:rPr lang="en-US" sz="2400" dirty="0" smtClean="0"/>
              <a:t>Learning aims: W/C 16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November 2020</a:t>
            </a:r>
            <a:br>
              <a:rPr lang="en-US" sz="2400" dirty="0" smtClean="0"/>
            </a:b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Grounded Theory</a:t>
            </a:r>
            <a:endParaRPr lang="en-US" sz="2400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Week 7</a:t>
            </a:r>
            <a:endParaRPr lang="en-US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920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2487">
        <p:fade/>
      </p:transition>
    </mc:Choice>
    <mc:Fallback>
      <p:transition spd="med" advTm="1248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Grounded Theory?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Grounded theory is an inductive methodology that provides systematic guidelines for gathering, synthesising, analysing and conceptualising qualitative data for the purpose of theory construction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271304"/>
            <a:ext cx="4914900" cy="3229791"/>
          </a:xfr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1812">
        <p:fade/>
      </p:transition>
    </mc:Choice>
    <mc:Fallback>
      <p:transition spd="med" advTm="518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Grounded Theory?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/>
              <a:t>Originally developed by sociologists Barney Glaser and Anselm </a:t>
            </a:r>
            <a:r>
              <a:rPr lang="en-GB" dirty="0" smtClean="0"/>
              <a:t>Straus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A method that allows researchers to move from data to theory.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/>
              <a:t>Designed to facilitate the process of </a:t>
            </a:r>
            <a:r>
              <a:rPr lang="en-GB" i="1" dirty="0"/>
              <a:t>‘discovery</a:t>
            </a:r>
            <a:r>
              <a:rPr lang="en-GB" dirty="0"/>
              <a:t>’, or </a:t>
            </a:r>
            <a:r>
              <a:rPr lang="en-GB" i="1" dirty="0"/>
              <a:t>theory generation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Theories that are ‘</a:t>
            </a:r>
            <a:r>
              <a:rPr lang="en-GB" i="1" dirty="0" smtClean="0"/>
              <a:t>grounded</a:t>
            </a:r>
            <a:r>
              <a:rPr lang="en-GB" dirty="0" smtClean="0"/>
              <a:t>’ in the data that has emerged rather than rely on analytical constructs, categories or variables from pre-existing theories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i="1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72200" y="2043112"/>
            <a:ext cx="4914900" cy="368617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297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7397">
        <p:fade/>
      </p:transition>
    </mc:Choice>
    <mc:Fallback>
      <p:transition spd="med" advTm="373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Principles of Grounded Theory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Designed to open up a space for the development of new and contextualised theories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b="1" dirty="0" smtClean="0"/>
              <a:t>Building Blocks </a:t>
            </a:r>
            <a:r>
              <a:rPr lang="en-GB" dirty="0" smtClean="0"/>
              <a:t>– identification and integration of </a:t>
            </a:r>
            <a:r>
              <a:rPr lang="en-GB" i="1" dirty="0" smtClean="0"/>
              <a:t>categories of meaning </a:t>
            </a:r>
            <a:r>
              <a:rPr lang="en-GB" dirty="0" smtClean="0"/>
              <a:t>from data (method) and its product (theory). Researchers use strategies such as: </a:t>
            </a:r>
            <a:r>
              <a:rPr lang="en-GB" i="1" dirty="0" smtClean="0"/>
              <a:t>constant comparative analysis; theoretical sampling; and theoretical coding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i="1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72200" y="2041187"/>
            <a:ext cx="4914900" cy="3690026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469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5216">
        <p:fade/>
      </p:transition>
    </mc:Choice>
    <mc:Fallback>
      <p:transition spd="med" advTm="4521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Principles of Grounded Theory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 smtClean="0"/>
              <a:t>Categories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Designate the grouping together of instances (Events, processes, occurrences) that share central features or characteristics </a:t>
            </a:r>
            <a:r>
              <a:rPr lang="en-GB" i="1" dirty="0" smtClean="0"/>
              <a:t>i.e. Anger, anxiety, sadness, can be grouped together under a category heading of ‘emotions’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Analytical rather than descriptive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Interpret rather than label phenomena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Categories ‘emerge’ from the data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Very different to ‘content analysis’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i="1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72200" y="1999093"/>
            <a:ext cx="4914900" cy="3774214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330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9098">
        <p:fade/>
      </p:transition>
    </mc:Choice>
    <mc:Fallback>
      <p:transition spd="med" advTm="390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Principles of Grounded Theory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 smtClean="0"/>
              <a:t>Coding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Process by which </a:t>
            </a:r>
            <a:r>
              <a:rPr lang="en-GB" i="1" dirty="0" smtClean="0"/>
              <a:t>categories</a:t>
            </a:r>
            <a:r>
              <a:rPr lang="en-GB" dirty="0" smtClean="0"/>
              <a:t> are identified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In </a:t>
            </a:r>
            <a:r>
              <a:rPr lang="en-GB" dirty="0" smtClean="0"/>
              <a:t>the early </a:t>
            </a:r>
            <a:r>
              <a:rPr lang="en-GB" dirty="0" smtClean="0"/>
              <a:t>stage, analysis is </a:t>
            </a:r>
            <a:r>
              <a:rPr lang="en-GB" dirty="0" smtClean="0"/>
              <a:t>descriptive </a:t>
            </a:r>
            <a:endParaRPr lang="en-GB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New categories emerge from data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Aim is to develop new context-specific theories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Labels should be in </a:t>
            </a:r>
            <a:r>
              <a:rPr lang="en-GB" i="1" dirty="0" smtClean="0"/>
              <a:t>vivo</a:t>
            </a:r>
            <a:r>
              <a:rPr lang="en-GB" dirty="0" smtClean="0"/>
              <a:t> – utilise phases from participants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Grounded in data, not pre existing theoretical formulations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i="1" dirty="0" smtClean="0"/>
              <a:t>Theoretical coding </a:t>
            </a:r>
            <a:r>
              <a:rPr lang="en-GB" dirty="0" smtClean="0"/>
              <a:t>involves application </a:t>
            </a:r>
            <a:r>
              <a:rPr lang="en-GB" dirty="0" smtClean="0"/>
              <a:t>of a </a:t>
            </a:r>
            <a:r>
              <a:rPr lang="en-GB" i="1" dirty="0" smtClean="0"/>
              <a:t>coding paradigm </a:t>
            </a:r>
            <a:r>
              <a:rPr lang="en-GB" dirty="0" smtClean="0"/>
              <a:t>to the data.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72200" y="2041187"/>
            <a:ext cx="4914900" cy="3690026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880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0097">
        <p:fade/>
      </p:transition>
    </mc:Choice>
    <mc:Fallback>
      <p:transition spd="med" advTm="500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Principles of Grounded Theory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 smtClean="0"/>
              <a:t>Constant Comparative Analysis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Ensures that the coding process maintains momentum, moving between identification of similarities and difference between emerging categories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Refocuses on differences within a </a:t>
            </a:r>
            <a:r>
              <a:rPr lang="en-GB" i="1" dirty="0" smtClean="0"/>
              <a:t>category</a:t>
            </a:r>
            <a:r>
              <a:rPr lang="en-GB" dirty="0" smtClean="0"/>
              <a:t>, to be able to identify </a:t>
            </a:r>
            <a:r>
              <a:rPr lang="en-GB" i="1" dirty="0" smtClean="0"/>
              <a:t>subcategories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Process of deconstructing categories – breaking down into smaller units of meaning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Integrate categories in order to capture all variations and instances of emerging theory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72200" y="2043112"/>
            <a:ext cx="4914900" cy="368617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383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7159">
        <p:fade/>
      </p:transition>
    </mc:Choice>
    <mc:Fallback>
      <p:transition spd="med" advTm="371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Principles of Grounded Theory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 smtClean="0"/>
              <a:t>Negative Case Analysis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Ensures the researcher continues to develop the emerging theory in the light of the evidence.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Identifying ‘negative cases’ – instances that do not fit.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Captures the full complexity of the data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594764" y="1729048"/>
            <a:ext cx="4987636" cy="4443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Theoretical Sensitivity</a:t>
            </a:r>
          </a:p>
          <a:p>
            <a:r>
              <a:rPr lang="en-GB" dirty="0" smtClean="0"/>
              <a:t>The researcher interacts with the data, by asking questions, making comparisons, looking for opposites</a:t>
            </a:r>
          </a:p>
          <a:p>
            <a:r>
              <a:rPr lang="en-GB" dirty="0"/>
              <a:t>S</a:t>
            </a:r>
            <a:r>
              <a:rPr lang="en-GB" dirty="0" smtClean="0"/>
              <a:t>hifts from descriptive to an analytical level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284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6974">
        <p:fade/>
      </p:transition>
    </mc:Choice>
    <mc:Fallback>
      <p:transition spd="med" advTm="469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Principles of Grounded Theory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 smtClean="0"/>
              <a:t>Theoretical Saturation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Researcher continues to sample and code data until no new categories can be identified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At this point a set of categories and sub-categories capture </a:t>
            </a:r>
            <a:r>
              <a:rPr lang="en-GB" dirty="0" smtClean="0"/>
              <a:t>the bulk </a:t>
            </a:r>
            <a:r>
              <a:rPr lang="en-GB" dirty="0" smtClean="0"/>
              <a:t>of available data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One is constantly alert to emergent perspectives ( Glaser and Strauss,1967: 40)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594764" y="1729048"/>
            <a:ext cx="4987636" cy="4443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Memo-writing</a:t>
            </a:r>
          </a:p>
          <a:p>
            <a:r>
              <a:rPr lang="en-GB" dirty="0" smtClean="0"/>
              <a:t>Researcher maintains a written account of theory throughout process of data collection and analysis</a:t>
            </a:r>
          </a:p>
          <a:p>
            <a:r>
              <a:rPr lang="en-GB" dirty="0" smtClean="0"/>
              <a:t>Keeps track of emergent relationship and records progressive integration of higher and lower level categories</a:t>
            </a:r>
          </a:p>
          <a:p>
            <a:r>
              <a:rPr lang="en-GB" dirty="0" smtClean="0"/>
              <a:t>All memos should be dated and labelled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326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3991">
        <p:fade/>
      </p:transition>
    </mc:Choice>
    <mc:Fallback>
      <p:transition spd="med" advTm="539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Grounded </a:t>
            </a:r>
            <a:r>
              <a:rPr lang="en-GB" dirty="0" smtClean="0"/>
              <a:t>Theory is </a:t>
            </a:r>
            <a:r>
              <a:rPr lang="en-GB" dirty="0" smtClean="0"/>
              <a:t>unlike other research </a:t>
            </a:r>
            <a:r>
              <a:rPr lang="en-GB" dirty="0" smtClean="0"/>
              <a:t>methods, </a:t>
            </a:r>
            <a:r>
              <a:rPr lang="en-GB" dirty="0" smtClean="0"/>
              <a:t>in that it merges the processes of data collection and analysis</a:t>
            </a:r>
          </a:p>
          <a:p>
            <a:r>
              <a:rPr lang="en-GB" dirty="0" smtClean="0"/>
              <a:t>Encourages researcher to continuously review earlier stages of the research, and if necessary, change direction</a:t>
            </a:r>
          </a:p>
          <a:p>
            <a:r>
              <a:rPr lang="en-GB" dirty="0" smtClean="0"/>
              <a:t>Even though the research will need an initial research question, in Grounded theory, the research question is not fixed and can change altogether in light of emerging categories.</a:t>
            </a:r>
          </a:p>
          <a:p>
            <a:r>
              <a:rPr lang="en-GB" dirty="0" smtClean="0"/>
              <a:t>Impossible to ask a question without making assumptions.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372225" y="2195512"/>
            <a:ext cx="4514850" cy="338137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440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6267">
        <p:fade/>
      </p:transition>
    </mc:Choice>
    <mc:Fallback>
      <p:transition spd="med" advTm="9626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Grounded theory is compatible with a wide range of data collection techniques</a:t>
            </a:r>
          </a:p>
          <a:p>
            <a:r>
              <a:rPr lang="en-GB" dirty="0" smtClean="0"/>
              <a:t>Semi-structured interviewing</a:t>
            </a:r>
          </a:p>
          <a:p>
            <a:r>
              <a:rPr lang="en-GB" dirty="0" smtClean="0"/>
              <a:t>Participant observation</a:t>
            </a:r>
          </a:p>
          <a:p>
            <a:r>
              <a:rPr lang="en-GB" dirty="0" smtClean="0"/>
              <a:t>Focus groups</a:t>
            </a:r>
          </a:p>
          <a:p>
            <a:r>
              <a:rPr lang="en-GB" dirty="0" smtClean="0"/>
              <a:t>Diaries</a:t>
            </a:r>
          </a:p>
          <a:p>
            <a:r>
              <a:rPr lang="en-GB" dirty="0" smtClean="0"/>
              <a:t>Existing texts and documents</a:t>
            </a:r>
          </a:p>
          <a:p>
            <a:r>
              <a:rPr lang="en-GB" dirty="0" smtClean="0"/>
              <a:t>Researcher collects and explores data through </a:t>
            </a:r>
            <a:r>
              <a:rPr lang="en-GB" i="1" dirty="0" smtClean="0"/>
              <a:t>initial open coding, </a:t>
            </a:r>
            <a:r>
              <a:rPr lang="en-GB" dirty="0" smtClean="0"/>
              <a:t>establishes linkages between categories, then returns to the field to collect further data</a:t>
            </a:r>
          </a:p>
          <a:p>
            <a:r>
              <a:rPr lang="en-GB" dirty="0" smtClean="0"/>
              <a:t>In an </a:t>
            </a:r>
            <a:r>
              <a:rPr lang="en-GB" i="1" dirty="0" smtClean="0"/>
              <a:t>abbreviated version</a:t>
            </a:r>
            <a:r>
              <a:rPr lang="en-GB" dirty="0" smtClean="0"/>
              <a:t>, researcher works with original data only (Pidgeon and </a:t>
            </a:r>
            <a:r>
              <a:rPr lang="en-GB" dirty="0" err="1" smtClean="0"/>
              <a:t>Henwood</a:t>
            </a:r>
            <a:r>
              <a:rPr lang="en-GB" dirty="0" smtClean="0"/>
              <a:t>, 2004)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372225" y="2143125"/>
            <a:ext cx="4514850" cy="348615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38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7436">
        <p:fade/>
      </p:transition>
    </mc:Choice>
    <mc:Fallback>
      <p:transition spd="med" advTm="774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Coding  is the most fundamental process in Grounded theory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smaller </a:t>
            </a:r>
            <a:r>
              <a:rPr lang="en-GB" dirty="0" smtClean="0"/>
              <a:t>the unit of </a:t>
            </a:r>
            <a:r>
              <a:rPr lang="en-GB" dirty="0" smtClean="0"/>
              <a:t>analysis, </a:t>
            </a:r>
            <a:r>
              <a:rPr lang="en-GB" dirty="0" smtClean="0"/>
              <a:t>the more numerous the emergent descriptive categories</a:t>
            </a:r>
          </a:p>
          <a:p>
            <a:r>
              <a:rPr lang="en-GB" dirty="0" smtClean="0"/>
              <a:t>Later stages emerge into higher-level categories and theoretical formulations emerge from the data</a:t>
            </a:r>
          </a:p>
          <a:p>
            <a:r>
              <a:rPr lang="en-GB" dirty="0" smtClean="0"/>
              <a:t>A </a:t>
            </a:r>
            <a:r>
              <a:rPr lang="en-GB" i="1" dirty="0" smtClean="0"/>
              <a:t>coding paradigm </a:t>
            </a:r>
            <a:r>
              <a:rPr lang="en-GB" dirty="0" smtClean="0"/>
              <a:t>sensitizes the researcher </a:t>
            </a:r>
            <a:r>
              <a:rPr lang="en-GB" dirty="0" smtClean="0"/>
              <a:t>to </a:t>
            </a:r>
            <a:r>
              <a:rPr lang="en-GB" dirty="0" smtClean="0"/>
              <a:t>ways in which categories may be linked and arranged into categories in a meaningful and hierarchical way</a:t>
            </a:r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306590" y="1600200"/>
            <a:ext cx="5275810" cy="4572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076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8351">
        <p:fade/>
      </p:transition>
    </mc:Choice>
    <mc:Fallback>
      <p:transition spd="med" advTm="383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Researcher Report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Introduction</a:t>
            </a:r>
            <a:r>
              <a:rPr lang="en-GB" dirty="0" smtClean="0"/>
              <a:t> - A </a:t>
            </a:r>
            <a:r>
              <a:rPr lang="en-GB" dirty="0"/>
              <a:t>qualitative report should contain information about the rationale of the study, including reference to relevant </a:t>
            </a:r>
            <a:r>
              <a:rPr lang="en-GB" dirty="0" smtClean="0"/>
              <a:t>literature, informed by theoretical or practical concerns</a:t>
            </a:r>
            <a:endParaRPr lang="en-GB" dirty="0"/>
          </a:p>
          <a:p>
            <a:r>
              <a:rPr lang="en-GB" b="1" dirty="0" smtClean="0"/>
              <a:t>Method</a:t>
            </a:r>
            <a:r>
              <a:rPr lang="en-GB" dirty="0" smtClean="0"/>
              <a:t> – Describes exactly what was done and why.   </a:t>
            </a:r>
            <a:r>
              <a:rPr lang="en-GB" dirty="0"/>
              <a:t>Data </a:t>
            </a:r>
            <a:r>
              <a:rPr lang="en-GB" dirty="0" smtClean="0"/>
              <a:t>collection techniques, chose of context and participants. Who data were coded and categories integrated.  Cyclical process of data collection and </a:t>
            </a:r>
            <a:r>
              <a:rPr lang="en-GB" dirty="0"/>
              <a:t>analysis.  How the study was carried out, what was found, and what these findings might mean.  </a:t>
            </a:r>
            <a:r>
              <a:rPr lang="en-GB" dirty="0" smtClean="0"/>
              <a:t>Ethical considerations, reflexivity</a:t>
            </a:r>
          </a:p>
          <a:p>
            <a:r>
              <a:rPr lang="en-GB" b="1" dirty="0" smtClean="0"/>
              <a:t>Results</a:t>
            </a:r>
            <a:r>
              <a:rPr lang="en-GB" dirty="0" smtClean="0"/>
              <a:t> – The presentation of findings are best organised around key categories and discussed in sequence.  Subheadings, Visual representation ( </a:t>
            </a:r>
            <a:r>
              <a:rPr lang="en-GB" dirty="0" err="1" smtClean="0"/>
              <a:t>i.e.Flowchart</a:t>
            </a:r>
            <a:r>
              <a:rPr lang="en-GB" dirty="0" smtClean="0"/>
              <a:t>, table) quotations from participants can illustrate data. Examination of relationship between categories</a:t>
            </a:r>
          </a:p>
          <a:p>
            <a:r>
              <a:rPr lang="en-GB" b="1" dirty="0" smtClean="0"/>
              <a:t>Discussion</a:t>
            </a:r>
            <a:r>
              <a:rPr lang="en-GB" dirty="0" smtClean="0"/>
              <a:t> -  Theoretical and practical implications are addressed. Discusses findings with existing literature. Contributions and Implications </a:t>
            </a:r>
            <a:r>
              <a:rPr lang="en-GB" dirty="0"/>
              <a:t>for research and </a:t>
            </a:r>
            <a:r>
              <a:rPr lang="en-GB" dirty="0" smtClean="0"/>
              <a:t>practice.  Can raise further questions relating to </a:t>
            </a:r>
            <a:r>
              <a:rPr lang="en-GB" i="1" dirty="0" smtClean="0"/>
              <a:t>personal</a:t>
            </a:r>
            <a:r>
              <a:rPr lang="en-GB" dirty="0" smtClean="0"/>
              <a:t> and </a:t>
            </a:r>
            <a:r>
              <a:rPr lang="en-GB" i="1" dirty="0" smtClean="0"/>
              <a:t>epistemological reflexivity</a:t>
            </a:r>
          </a:p>
          <a:p>
            <a:r>
              <a:rPr lang="en-GB" b="1" dirty="0" smtClean="0"/>
              <a:t>References and Appendices</a:t>
            </a:r>
          </a:p>
          <a:p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494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4939">
        <p:fade/>
      </p:transition>
    </mc:Choice>
    <mc:Fallback>
      <p:transition spd="med" advTm="5493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Learning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Example of Grounded Theory</a:t>
            </a:r>
          </a:p>
          <a:p>
            <a:r>
              <a:rPr lang="en-GB" dirty="0" smtClean="0"/>
              <a:t>‘Negotiating Commitment and Involvement in the nurse-patient relationship’</a:t>
            </a:r>
          </a:p>
          <a:p>
            <a:r>
              <a:rPr lang="en-GB" dirty="0" smtClean="0"/>
              <a:t>Please read and consider:</a:t>
            </a:r>
          </a:p>
          <a:p>
            <a:r>
              <a:rPr lang="en-GB" dirty="0" err="1" smtClean="0"/>
              <a:t>Willig</a:t>
            </a:r>
            <a:r>
              <a:rPr lang="en-GB" dirty="0" smtClean="0"/>
              <a:t>, 2008, pages 42 - 43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890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0480">
        <p:fade/>
      </p:transition>
    </mc:Choice>
    <mc:Fallback>
      <p:transition spd="med" advTm="8048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4900" y="1318953"/>
            <a:ext cx="9982200" cy="553904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Andrews, G. (2017) How to write a master's dissertation. </a:t>
            </a:r>
            <a:r>
              <a:rPr lang="en-GB" dirty="0" err="1"/>
              <a:t>Ebook</a:t>
            </a:r>
            <a:r>
              <a:rPr lang="en-GB" dirty="0"/>
              <a:t> and free on Kindle. This will only take you about an hour to read and gives you the basics of the format and content of a </a:t>
            </a:r>
            <a:r>
              <a:rPr lang="en-GB" dirty="0" smtClean="0"/>
              <a:t>dissertation</a:t>
            </a:r>
          </a:p>
          <a:p>
            <a:r>
              <a:rPr lang="en-GB" dirty="0" smtClean="0"/>
              <a:t>Cooper, M. </a:t>
            </a:r>
            <a:r>
              <a:rPr lang="en-GB" dirty="0"/>
              <a:t>(2008) </a:t>
            </a:r>
            <a:r>
              <a:rPr lang="en-GB" i="1" dirty="0"/>
              <a:t>Essential Research Findings in Counselling and Psychotherapy: the facts are friendly.</a:t>
            </a:r>
            <a:r>
              <a:rPr lang="en-GB" dirty="0"/>
              <a:t> London, Sage. </a:t>
            </a:r>
            <a:endParaRPr lang="en-GB" dirty="0" smtClean="0"/>
          </a:p>
          <a:p>
            <a:r>
              <a:rPr lang="en-GB" dirty="0"/>
              <a:t>Cooper, M. Et al (2010</a:t>
            </a:r>
            <a:r>
              <a:rPr lang="en-GB" i="1" dirty="0"/>
              <a:t>) Person-Centred and Experiential Therapies Work: A Review of the Research on Counselling, Psychotherapy and Related Practices. </a:t>
            </a:r>
            <a:r>
              <a:rPr lang="en-GB" dirty="0"/>
              <a:t>Ross on Wye, PCCS.</a:t>
            </a:r>
            <a:endParaRPr lang="en-GB" dirty="0" smtClean="0"/>
          </a:p>
          <a:p>
            <a:r>
              <a:rPr lang="en-GB" dirty="0" err="1" smtClean="0"/>
              <a:t>Glatthorn</a:t>
            </a:r>
            <a:r>
              <a:rPr lang="en-GB" dirty="0"/>
              <a:t>, A.A. and Randy, L.J. (2005) Writing the winning thesis or dissertation.  Online </a:t>
            </a:r>
          </a:p>
          <a:p>
            <a:r>
              <a:rPr lang="en-GB" dirty="0"/>
              <a:t>Harper, D. (2012) Qualitative research methods in mental health and psychotherapy: a guide for students and practitioners, Oxford: Wiley-Blackwell. Online</a:t>
            </a:r>
          </a:p>
          <a:p>
            <a:r>
              <a:rPr lang="en-GB" dirty="0" smtClean="0"/>
              <a:t>McLeod</a:t>
            </a:r>
            <a:r>
              <a:rPr lang="en-GB" dirty="0"/>
              <a:t>, J. (2011) Qualitative Research in Counselling and Psychotherapy. 2</a:t>
            </a:r>
            <a:r>
              <a:rPr lang="en-GB" baseline="30000" dirty="0"/>
              <a:t>nd</a:t>
            </a:r>
            <a:r>
              <a:rPr lang="en-GB" dirty="0"/>
              <a:t> Ed.  London: Sage </a:t>
            </a:r>
          </a:p>
          <a:p>
            <a:r>
              <a:rPr lang="en-GB" dirty="0" err="1"/>
              <a:t>Pyrczak</a:t>
            </a:r>
            <a:r>
              <a:rPr lang="en-GB" dirty="0"/>
              <a:t>, F. (2014) Evaluating Research in Academic Journals: A Practical Guide to Realistic Evaluation. Taylor &amp; Francis. Online</a:t>
            </a:r>
          </a:p>
          <a:p>
            <a:r>
              <a:rPr lang="en-GB" dirty="0"/>
              <a:t>Staines, G, M. (2019) Social Sciences Research, Research Writing and Presentation for Students. London: </a:t>
            </a:r>
            <a:r>
              <a:rPr lang="en-GB" dirty="0" err="1"/>
              <a:t>Rowman</a:t>
            </a:r>
            <a:r>
              <a:rPr lang="en-GB" dirty="0"/>
              <a:t> &amp; Little Publishers. Online</a:t>
            </a:r>
          </a:p>
          <a:p>
            <a:r>
              <a:rPr lang="en-GB" b="1" dirty="0" err="1"/>
              <a:t>Willig</a:t>
            </a:r>
            <a:r>
              <a:rPr lang="en-GB" b="1" dirty="0"/>
              <a:t>, C. (2008) Introducing Qualitative Research in Psychology. 2</a:t>
            </a:r>
            <a:r>
              <a:rPr lang="en-GB" b="1" baseline="30000" dirty="0"/>
              <a:t>nd</a:t>
            </a:r>
            <a:r>
              <a:rPr lang="en-GB" b="1" dirty="0"/>
              <a:t> Ed. Berkshire: Open University Press.</a:t>
            </a:r>
          </a:p>
          <a:p>
            <a:pPr marL="0" indent="0">
              <a:buNone/>
            </a:pPr>
            <a:r>
              <a:rPr lang="en-GB" b="1" dirty="0"/>
              <a:t>  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004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655">
        <p:fade/>
      </p:transition>
    </mc:Choice>
    <mc:Fallback>
      <p:transition spd="med" advTm="26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DDBB83-77C1-4099-A0AA-289882E745E2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infopath/2007/PartnerControls"/>
    <ds:schemaRef ds:uri="4873beb7-5857-4685-be1f-d57550cc96cc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494</TotalTime>
  <Words>1108</Words>
  <Application>Microsoft Office PowerPoint</Application>
  <PresentationFormat>Widescreen</PresentationFormat>
  <Paragraphs>115</Paragraphs>
  <Slides>16</Slides>
  <Notes>2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Euphemia</vt:lpstr>
      <vt:lpstr>Plantagenet Cherokee</vt:lpstr>
      <vt:lpstr>Wingdings</vt:lpstr>
      <vt:lpstr>Academic Literature 16x9</vt:lpstr>
      <vt:lpstr>ECHC7001 Advanced Research Methods</vt:lpstr>
      <vt:lpstr>Learning aims: W/C 16th November 2020  Grounded Theory</vt:lpstr>
      <vt:lpstr>What is Grounded Theory?</vt:lpstr>
      <vt:lpstr>What is Grounded Theory?</vt:lpstr>
      <vt:lpstr>Basic Principles of Grounded Theory</vt:lpstr>
      <vt:lpstr>Basic Principles of Grounded Theory</vt:lpstr>
      <vt:lpstr>Basic Principles of Grounded Theory</vt:lpstr>
      <vt:lpstr>Basic Principles of Grounded Theory</vt:lpstr>
      <vt:lpstr>Basic Principles of Grounded Theory</vt:lpstr>
      <vt:lpstr>Basic Principles of Grounded Theory</vt:lpstr>
      <vt:lpstr>Research Process</vt:lpstr>
      <vt:lpstr>Data Collection</vt:lpstr>
      <vt:lpstr>Data Analysis</vt:lpstr>
      <vt:lpstr>Researcher Report</vt:lpstr>
      <vt:lpstr>Asynchronous Learning Exercise</vt:lpstr>
      <vt:lpstr>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ECHC7001 Advanced Research Methods</dc:title>
  <dc:creator>Andrea Williams</dc:creator>
  <cp:lastModifiedBy>Andrea Williams</cp:lastModifiedBy>
  <cp:revision>31</cp:revision>
  <dcterms:created xsi:type="dcterms:W3CDTF">2020-11-02T16:46:54Z</dcterms:created>
  <dcterms:modified xsi:type="dcterms:W3CDTF">2020-11-16T10:00:57Z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