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626" r:id="rId2"/>
    <p:sldId id="627" r:id="rId3"/>
    <p:sldId id="274" r:id="rId4"/>
    <p:sldId id="276" r:id="rId5"/>
    <p:sldId id="266" r:id="rId6"/>
    <p:sldId id="281" r:id="rId7"/>
    <p:sldId id="289" r:id="rId8"/>
    <p:sldId id="275" r:id="rId9"/>
    <p:sldId id="290" r:id="rId10"/>
    <p:sldId id="268" r:id="rId11"/>
    <p:sldId id="347"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Ads is an online advertising platform developed by Google, where advertisers pay to display brief advertisements, service offerings, product listings, video content, and generate mobile application installs within the Google ad network to web users</a:t>
            </a:r>
          </a:p>
          <a:p>
            <a:endParaRPr lang="en-GB" dirty="0"/>
          </a:p>
          <a:p>
            <a:endParaRPr lang="en-US" dirty="0"/>
          </a:p>
        </p:txBody>
      </p:sp>
      <p:sp>
        <p:nvSpPr>
          <p:cNvPr id="4" name="Slide Number Placeholder 3"/>
          <p:cNvSpPr>
            <a:spLocks noGrp="1"/>
          </p:cNvSpPr>
          <p:nvPr>
            <p:ph type="sldNum" sz="quarter" idx="5"/>
          </p:nvPr>
        </p:nvSpPr>
        <p:spPr/>
        <p:txBody>
          <a:bodyPr/>
          <a:lstStyle/>
          <a:p>
            <a:fld id="{269964FA-D3FE-438E-B7E0-AF3E185310F1}" type="slidenum">
              <a:rPr lang="en-GB" smtClean="0"/>
              <a:t>7</a:t>
            </a:fld>
            <a:endParaRPr lang="en-GB"/>
          </a:p>
        </p:txBody>
      </p:sp>
    </p:spTree>
    <p:extLst>
      <p:ext uri="{BB962C8B-B14F-4D97-AF65-F5344CB8AC3E}">
        <p14:creationId xmlns:p14="http://schemas.microsoft.com/office/powerpoint/2010/main" val="949409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youtu.be/vBDgLf6AsrA"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835696" y="1556792"/>
            <a:ext cx="7772400" cy="1470025"/>
          </a:xfrm>
        </p:spPr>
        <p:txBody>
          <a:bodyPr/>
          <a:lstStyle/>
          <a:p>
            <a:pPr marL="0" indent="0">
              <a:buNone/>
            </a:pPr>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a:solidFill>
                  <a:srgbClr val="FF0000"/>
                </a:solidFill>
              </a:rPr>
              <a:t>Week 7 </a:t>
            </a:r>
            <a:r>
              <a:rPr lang="en-US" altLang="en-US" sz="4000" b="1" dirty="0">
                <a:solidFill>
                  <a:srgbClr val="FF0000"/>
                </a:solidFill>
              </a:rPr>
              <a:t>(</a:t>
            </a:r>
            <a:r>
              <a:rPr lang="en-US" altLang="en-US" sz="4000" b="1">
                <a:solidFill>
                  <a:srgbClr val="FF0000"/>
                </a:solidFill>
              </a:rPr>
              <a:t>Part 3)</a:t>
            </a:r>
            <a:br>
              <a:rPr lang="en-US" altLang="en-US" sz="4000" b="1" dirty="0">
                <a:solidFill>
                  <a:srgbClr val="FF0000"/>
                </a:solidFill>
              </a:rPr>
            </a:br>
            <a:r>
              <a:rPr lang="en-US" sz="3600" dirty="0">
                <a:latin typeface="Tahoma" panose="020B0604030504040204" pitchFamily="34" charset="0"/>
                <a:ea typeface="Tahoma" panose="020B0604030504040204" pitchFamily="34" charset="0"/>
                <a:cs typeface="Tahoma" panose="020B0604030504040204" pitchFamily="34" charset="0"/>
              </a:rPr>
              <a:t>Digital Marketing</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r>
              <a:rPr lang="en-GB" sz="1800" dirty="0"/>
              <a:t>Week 1 (Introduction to DIB)</a:t>
            </a:r>
          </a:p>
          <a:p>
            <a:r>
              <a:rPr lang="en-GB" sz="1800" dirty="0"/>
              <a:t>Week 2 (Creativity, Innovation, and Entrepreneurship".</a:t>
            </a:r>
          </a:p>
          <a:p>
            <a:r>
              <a:rPr lang="en-GB" sz="1800" dirty="0"/>
              <a:t>Week 3: </a:t>
            </a:r>
            <a:r>
              <a:rPr lang="en-GB" sz="1800" b="1" i="1" dirty="0"/>
              <a:t>Part 1</a:t>
            </a:r>
            <a:r>
              <a:rPr lang="en-GB" sz="1800" dirty="0"/>
              <a:t>: </a:t>
            </a:r>
            <a:r>
              <a:rPr lang="en-GB" altLang="en-US" sz="1800" dirty="0"/>
              <a:t>Concepts &amp; techniques of innovation &amp; creativity &amp; </a:t>
            </a:r>
            <a:r>
              <a:rPr lang="en-GB" altLang="en-US" sz="1800" b="1" i="1" dirty="0"/>
              <a:t>Part 2</a:t>
            </a:r>
            <a:r>
              <a:rPr lang="en-GB" altLang="en-US" sz="1800" dirty="0"/>
              <a:t>: </a:t>
            </a:r>
            <a:r>
              <a:rPr lang="en-US" altLang="en-US" sz="1800" dirty="0"/>
              <a:t> New-Product Development and Product  Life-Cycle Strategies</a:t>
            </a:r>
          </a:p>
          <a:p>
            <a:r>
              <a:rPr lang="en-US" sz="1800" dirty="0"/>
              <a:t>Week 4: </a:t>
            </a:r>
            <a:r>
              <a:rPr lang="en-GB" sz="1800" b="1" i="1" dirty="0"/>
              <a:t>Part 1</a:t>
            </a:r>
            <a:r>
              <a:rPr lang="en-GB" sz="1800" dirty="0"/>
              <a:t>: </a:t>
            </a:r>
            <a:r>
              <a:rPr lang="en-GB" altLang="en-US" sz="1800" dirty="0"/>
              <a:t>Concepts &amp; techniques of innovation &amp; creativity &amp; </a:t>
            </a:r>
            <a:r>
              <a:rPr lang="en-GB" altLang="en-US" sz="1800" b="1" i="1" dirty="0"/>
              <a:t>Part 2</a:t>
            </a:r>
            <a:r>
              <a:rPr lang="en-GB" altLang="en-US" sz="1800" dirty="0"/>
              <a:t>: </a:t>
            </a:r>
            <a:r>
              <a:rPr lang="en-US" altLang="en-US" sz="1800" dirty="0"/>
              <a:t> New-Product Development and Product  Life-Cycle Strategies</a:t>
            </a:r>
          </a:p>
          <a:p>
            <a:r>
              <a:rPr lang="en-US" sz="1800" dirty="0"/>
              <a:t>Week 5: </a:t>
            </a:r>
            <a:r>
              <a:rPr lang="en-GB" sz="1800" b="1" i="1" dirty="0"/>
              <a:t>Part 1</a:t>
            </a:r>
            <a:r>
              <a:rPr lang="en-GB" sz="1800" dirty="0"/>
              <a:t>: </a:t>
            </a:r>
            <a:r>
              <a:rPr lang="en-GB" altLang="en-US" sz="1800" dirty="0"/>
              <a:t>Innovation, Growth &amp; Competition &amp; </a:t>
            </a:r>
            <a:r>
              <a:rPr lang="en-GB" altLang="en-US" sz="1800" b="1" i="1" dirty="0"/>
              <a:t>Part 2</a:t>
            </a:r>
            <a:r>
              <a:rPr lang="en-GB" altLang="en-US" sz="1800" dirty="0"/>
              <a:t>:</a:t>
            </a:r>
            <a:r>
              <a:rPr lang="en-US" altLang="en-US" sz="1800" b="1" dirty="0"/>
              <a:t> </a:t>
            </a:r>
            <a:r>
              <a:rPr lang="en-US" altLang="en-US" sz="1800" dirty="0"/>
              <a:t>Open and Closed Innovation</a:t>
            </a:r>
          </a:p>
          <a:p>
            <a:r>
              <a:rPr lang="en-US" sz="1800" dirty="0"/>
              <a:t>Week 6: </a:t>
            </a:r>
            <a:r>
              <a:rPr lang="en-GB" sz="1800" b="1" i="1" dirty="0"/>
              <a:t>Part 1</a:t>
            </a:r>
            <a:r>
              <a:rPr lang="en-GB" sz="1800" dirty="0"/>
              <a:t>: </a:t>
            </a:r>
            <a:r>
              <a:rPr lang="cs-CZ" altLang="en-US" sz="1800" dirty="0">
                <a:latin typeface="Tahoma" panose="020B0604030504040204" pitchFamily="34" charset="0"/>
                <a:ea typeface="Tahoma" panose="020B0604030504040204" pitchFamily="34" charset="0"/>
                <a:cs typeface="Tahoma" panose="020B0604030504040204" pitchFamily="34" charset="0"/>
              </a:rPr>
              <a:t>Disruptive </a:t>
            </a:r>
            <a:r>
              <a:rPr lang="en-GB" altLang="en-US" sz="1800" dirty="0">
                <a:latin typeface="Tahoma" panose="020B0604030504040204" pitchFamily="34" charset="0"/>
                <a:ea typeface="Tahoma" panose="020B0604030504040204" pitchFamily="34" charset="0"/>
                <a:cs typeface="Tahoma" panose="020B0604030504040204" pitchFamily="34" charset="0"/>
              </a:rPr>
              <a:t>I</a:t>
            </a:r>
            <a:r>
              <a:rPr lang="cs-CZ" altLang="en-US" sz="1800" dirty="0">
                <a:latin typeface="Tahoma" panose="020B0604030504040204" pitchFamily="34" charset="0"/>
                <a:ea typeface="Tahoma" panose="020B0604030504040204" pitchFamily="34" charset="0"/>
                <a:cs typeface="Tahoma" panose="020B0604030504040204" pitchFamily="34" charset="0"/>
              </a:rPr>
              <a:t>nnovations </a:t>
            </a:r>
            <a:r>
              <a:rPr lang="en-GB" altLang="en-US" sz="1800" dirty="0">
                <a:latin typeface="Tahoma" panose="020B0604030504040204" pitchFamily="34" charset="0"/>
                <a:ea typeface="Tahoma" panose="020B0604030504040204" pitchFamily="34" charset="0"/>
                <a:cs typeface="Tahoma" panose="020B0604030504040204" pitchFamily="34" charset="0"/>
              </a:rPr>
              <a:t>&amp; </a:t>
            </a:r>
            <a:r>
              <a:rPr lang="en-GB" sz="1800" b="1" i="1" dirty="0"/>
              <a:t>Part 2</a:t>
            </a:r>
            <a:r>
              <a:rPr lang="en-GB" sz="1800" dirty="0"/>
              <a:t>: </a:t>
            </a:r>
            <a:r>
              <a:rPr lang="cs-CZ" altLang="en-US" sz="1800" dirty="0">
                <a:latin typeface="Tahoma" panose="020B0604030504040204" pitchFamily="34" charset="0"/>
                <a:ea typeface="Tahoma" panose="020B0604030504040204" pitchFamily="34" charset="0"/>
                <a:cs typeface="Tahoma" panose="020B0604030504040204" pitchFamily="34" charset="0"/>
              </a:rPr>
              <a:t>Innovation Impulses</a:t>
            </a:r>
            <a:endParaRPr lang="en-GB" sz="1800" dirty="0"/>
          </a:p>
          <a:p>
            <a:pPr marL="0" indent="0">
              <a:buNone/>
            </a:pPr>
            <a:endParaRPr lang="en-GB" sz="1800" dirty="0"/>
          </a:p>
          <a:p>
            <a:pPr marL="0" indent="0">
              <a:buNone/>
            </a:pPr>
            <a:r>
              <a:rPr lang="en-GB" sz="1800" dirty="0"/>
              <a:t>This week we will look at: </a:t>
            </a:r>
          </a:p>
          <a:p>
            <a:pPr marL="0" indent="0">
              <a:buNone/>
            </a:pPr>
            <a:r>
              <a:rPr lang="en-GB" sz="1800" b="1" i="1" dirty="0"/>
              <a:t>	Part 1</a:t>
            </a:r>
            <a:r>
              <a:rPr lang="en-GB" sz="1800" dirty="0"/>
              <a:t>: </a:t>
            </a:r>
            <a:r>
              <a:rPr lang="en-US" sz="1800" dirty="0">
                <a:latin typeface="Tahoma" panose="020B0604030504040204" pitchFamily="34" charset="0"/>
                <a:ea typeface="Tahoma" panose="020B0604030504040204" pitchFamily="34" charset="0"/>
                <a:cs typeface="Tahoma" panose="020B0604030504040204" pitchFamily="34" charset="0"/>
              </a:rPr>
              <a:t>Digital Revolution</a:t>
            </a:r>
          </a:p>
          <a:p>
            <a:pPr marL="0" indent="0">
              <a:buNone/>
            </a:pPr>
            <a:r>
              <a:rPr lang="en-GB" sz="1800" b="1" i="1" dirty="0"/>
              <a:t>	Part 2</a:t>
            </a:r>
            <a:r>
              <a:rPr lang="en-GB" sz="1800" dirty="0"/>
              <a:t>: Innovative </a:t>
            </a:r>
            <a:r>
              <a:rPr lang="en-GB" sz="1800" dirty="0" err="1"/>
              <a:t>eBusines</a:t>
            </a:r>
            <a:endParaRPr lang="en-GB" sz="1800" dirty="0"/>
          </a:p>
          <a:p>
            <a:pPr marL="0" indent="0">
              <a:buNone/>
            </a:pPr>
            <a:r>
              <a:rPr lang="en-GB" sz="1800" b="1" i="1" dirty="0"/>
              <a:t>	Part 3</a:t>
            </a:r>
            <a:r>
              <a:rPr lang="en-GB" sz="1800" dirty="0"/>
              <a:t>:  </a:t>
            </a:r>
            <a:r>
              <a:rPr lang="en-GB" sz="1800" b="1" u="sng" dirty="0"/>
              <a:t>Digital Marketing</a:t>
            </a:r>
            <a:br>
              <a:rPr lang="en-US" sz="2000" b="1" dirty="0">
                <a:latin typeface="Tahoma" panose="020B0604030504040204" pitchFamily="34" charset="0"/>
                <a:ea typeface="Tahoma" panose="020B0604030504040204" pitchFamily="34" charset="0"/>
                <a:cs typeface="Tahoma" panose="020B0604030504040204" pitchFamily="34" charset="0"/>
              </a:rPr>
            </a:br>
            <a:endParaRPr lang="en-GB" sz="2000" dirty="0"/>
          </a:p>
          <a:p>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2459724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F8A533-6F37-D746-ADD7-32B22A97A044}"/>
              </a:ext>
            </a:extLst>
          </p:cNvPr>
          <p:cNvSpPr>
            <a:spLocks noGrp="1"/>
          </p:cNvSpPr>
          <p:nvPr>
            <p:ph idx="1"/>
          </p:nvPr>
        </p:nvSpPr>
        <p:spPr>
          <a:xfrm>
            <a:off x="457200" y="1196752"/>
            <a:ext cx="8229600" cy="3917032"/>
          </a:xfrm>
        </p:spPr>
        <p:txBody>
          <a:bodyPr/>
          <a:lstStyle/>
          <a:p>
            <a:r>
              <a:rPr lang="en-US" dirty="0"/>
              <a:t>What is marketing?</a:t>
            </a:r>
          </a:p>
          <a:p>
            <a:r>
              <a:rPr lang="en-US" dirty="0"/>
              <a:t>What makes marketing digital?</a:t>
            </a:r>
          </a:p>
          <a:p>
            <a:r>
              <a:rPr lang="en-US" dirty="0"/>
              <a:t>Understanding your audience – user research and personas</a:t>
            </a:r>
          </a:p>
          <a:p>
            <a:r>
              <a:rPr lang="en-US" dirty="0"/>
              <a:t>Email marketing</a:t>
            </a:r>
          </a:p>
          <a:p>
            <a:r>
              <a:rPr lang="en-US" dirty="0"/>
              <a:t>CRM and email marketing systems</a:t>
            </a:r>
          </a:p>
          <a:p>
            <a:r>
              <a:rPr lang="en-US" dirty="0"/>
              <a:t>Threats and opportunities</a:t>
            </a:r>
          </a:p>
          <a:p>
            <a:endParaRPr lang="en-US" dirty="0"/>
          </a:p>
        </p:txBody>
      </p:sp>
      <p:sp>
        <p:nvSpPr>
          <p:cNvPr id="3" name="Title 2">
            <a:extLst>
              <a:ext uri="{FF2B5EF4-FFF2-40B4-BE49-F238E27FC236}">
                <a16:creationId xmlns:a16="http://schemas.microsoft.com/office/drawing/2014/main" id="{5DF64AF7-F171-824D-89CC-511B539439DA}"/>
              </a:ext>
            </a:extLst>
          </p:cNvPr>
          <p:cNvSpPr>
            <a:spLocks noGrp="1"/>
          </p:cNvSpPr>
          <p:nvPr>
            <p:ph type="title"/>
          </p:nvPr>
        </p:nvSpPr>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Learning Objectives….</a:t>
            </a:r>
          </a:p>
        </p:txBody>
      </p:sp>
    </p:spTree>
    <p:extLst>
      <p:ext uri="{BB962C8B-B14F-4D97-AF65-F5344CB8AC3E}">
        <p14:creationId xmlns:p14="http://schemas.microsoft.com/office/powerpoint/2010/main" val="4029668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3C8C24-7B45-194E-9793-184445577236}"/>
              </a:ext>
            </a:extLst>
          </p:cNvPr>
          <p:cNvSpPr>
            <a:spLocks noGrp="1"/>
          </p:cNvSpPr>
          <p:nvPr>
            <p:ph idx="1"/>
          </p:nvPr>
        </p:nvSpPr>
        <p:spPr/>
        <p:txBody>
          <a:bodyPr>
            <a:normAutofit fontScale="62500" lnSpcReduction="20000"/>
          </a:bodyPr>
          <a:lstStyle/>
          <a:p>
            <a:r>
              <a:rPr lang="en-GB" dirty="0"/>
              <a:t>Marketing is defined by the American Marketing Association as "the activity, set of institutions and processes for creating, communicating, delivering, and exchanging offerings that have </a:t>
            </a:r>
            <a:r>
              <a:rPr lang="en-GB" u="sng" dirty="0"/>
              <a:t>value</a:t>
            </a:r>
            <a:r>
              <a:rPr lang="en-GB" dirty="0"/>
              <a:t> for customers, clients, partners and society at large.”</a:t>
            </a:r>
          </a:p>
          <a:p>
            <a:endParaRPr lang="en-GB" dirty="0"/>
          </a:p>
          <a:p>
            <a:r>
              <a:rPr lang="en-GB" dirty="0"/>
              <a:t>Marketing is the action or business of promoting and selling products or services, including market research and advertising</a:t>
            </a:r>
          </a:p>
          <a:p>
            <a:endParaRPr lang="en-GB" dirty="0"/>
          </a:p>
          <a:p>
            <a:r>
              <a:rPr lang="en-GB" dirty="0"/>
              <a:t>Marketing is all about ascertaining human needs and satisfying them, by providing the products they require, profitably.</a:t>
            </a:r>
          </a:p>
          <a:p>
            <a:endParaRPr lang="en-GB" dirty="0"/>
          </a:p>
          <a:p>
            <a:r>
              <a:rPr lang="en-GB" dirty="0"/>
              <a:t>Sales is a narrower process of inducing customers to make purchase of goods or services offered by the company</a:t>
            </a:r>
            <a:endParaRPr lang="en-US" dirty="0"/>
          </a:p>
        </p:txBody>
      </p:sp>
      <p:sp>
        <p:nvSpPr>
          <p:cNvPr id="3" name="Title 2">
            <a:extLst>
              <a:ext uri="{FF2B5EF4-FFF2-40B4-BE49-F238E27FC236}">
                <a16:creationId xmlns:a16="http://schemas.microsoft.com/office/drawing/2014/main" id="{D6C414A5-3D32-EE4C-BF41-794BEE7CB138}"/>
              </a:ext>
            </a:extLst>
          </p:cNvPr>
          <p:cNvSpPr>
            <a:spLocks noGrp="1"/>
          </p:cNvSpPr>
          <p:nvPr>
            <p:ph type="title"/>
          </p:nvPr>
        </p:nvSpPr>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What is marketing?</a:t>
            </a:r>
          </a:p>
        </p:txBody>
      </p:sp>
    </p:spTree>
    <p:extLst>
      <p:ext uri="{BB962C8B-B14F-4D97-AF65-F5344CB8AC3E}">
        <p14:creationId xmlns:p14="http://schemas.microsoft.com/office/powerpoint/2010/main" val="3076125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3A4869F-74A3-374E-84B7-45ED5A4C4221}"/>
              </a:ext>
            </a:extLst>
          </p:cNvPr>
          <p:cNvGraphicFramePr>
            <a:graphicFrameLocks noGrp="1"/>
          </p:cNvGraphicFramePr>
          <p:nvPr>
            <p:ph idx="1"/>
          </p:nvPr>
        </p:nvGraphicFramePr>
        <p:xfrm>
          <a:off x="583223" y="1567962"/>
          <a:ext cx="7977555" cy="3618915"/>
        </p:xfrm>
        <a:graphic>
          <a:graphicData uri="http://schemas.openxmlformats.org/drawingml/2006/table">
            <a:tbl>
              <a:tblPr firstRow="1" bandRow="1">
                <a:tableStyleId>{5C22544A-7EE6-4342-B048-85BDC9FD1C3A}</a:tableStyleId>
              </a:tblPr>
              <a:tblGrid>
                <a:gridCol w="1330020">
                  <a:extLst>
                    <a:ext uri="{9D8B030D-6E8A-4147-A177-3AD203B41FA5}">
                      <a16:colId xmlns:a16="http://schemas.microsoft.com/office/drawing/2014/main" val="2173585326"/>
                    </a:ext>
                  </a:extLst>
                </a:gridCol>
                <a:gridCol w="2725226">
                  <a:extLst>
                    <a:ext uri="{9D8B030D-6E8A-4147-A177-3AD203B41FA5}">
                      <a16:colId xmlns:a16="http://schemas.microsoft.com/office/drawing/2014/main" val="1878700566"/>
                    </a:ext>
                  </a:extLst>
                </a:gridCol>
                <a:gridCol w="3922309">
                  <a:extLst>
                    <a:ext uri="{9D8B030D-6E8A-4147-A177-3AD203B41FA5}">
                      <a16:colId xmlns:a16="http://schemas.microsoft.com/office/drawing/2014/main" val="667804069"/>
                    </a:ext>
                  </a:extLst>
                </a:gridCol>
              </a:tblGrid>
              <a:tr h="309489">
                <a:tc>
                  <a:txBody>
                    <a:bodyPr/>
                    <a:lstStyle/>
                    <a:p>
                      <a:r>
                        <a:rPr lang="en-US" sz="1500" dirty="0">
                          <a:solidFill>
                            <a:schemeClr val="tx1"/>
                          </a:solidFill>
                          <a:latin typeface="Calibri" panose="020F0502020204030204" pitchFamily="34" charset="0"/>
                          <a:cs typeface="Calibri" panose="020F0502020204030204" pitchFamily="34" charset="0"/>
                        </a:rPr>
                        <a:t>Component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500" dirty="0">
                          <a:solidFill>
                            <a:schemeClr val="tx1"/>
                          </a:solidFill>
                          <a:latin typeface="Calibri" panose="020F0502020204030204" pitchFamily="34" charset="0"/>
                          <a:cs typeface="Calibri" panose="020F0502020204030204" pitchFamily="34" charset="0"/>
                        </a:rPr>
                        <a:t>Traditional</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500" dirty="0">
                          <a:solidFill>
                            <a:schemeClr val="tx1"/>
                          </a:solidFill>
                          <a:latin typeface="Calibri" panose="020F0502020204030204" pitchFamily="34" charset="0"/>
                          <a:cs typeface="Calibri" panose="020F0502020204030204" pitchFamily="34" charset="0"/>
                        </a:rPr>
                        <a:t>Digital</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94685519"/>
                  </a:ext>
                </a:extLst>
              </a:tr>
              <a:tr h="422031">
                <a:tc>
                  <a:txBody>
                    <a:bodyPr/>
                    <a:lstStyle/>
                    <a:p>
                      <a:r>
                        <a:rPr lang="en-US" sz="1100" dirty="0">
                          <a:solidFill>
                            <a:schemeClr val="tx1"/>
                          </a:solidFill>
                          <a:latin typeface="Calibri" panose="020F0502020204030204" pitchFamily="34" charset="0"/>
                          <a:cs typeface="Calibri" panose="020F0502020204030204" pitchFamily="34" charset="0"/>
                        </a:rPr>
                        <a:t>Approach</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The 4P’s – Product, place, price and promotion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Product, place, price, promotion, participation and principles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3863658"/>
                  </a:ext>
                </a:extLst>
              </a:tr>
              <a:tr h="422031">
                <a:tc>
                  <a:txBody>
                    <a:bodyPr/>
                    <a:lstStyle/>
                    <a:p>
                      <a:r>
                        <a:rPr lang="en-US" sz="1100" dirty="0">
                          <a:solidFill>
                            <a:schemeClr val="tx1"/>
                          </a:solidFill>
                          <a:latin typeface="Calibri" panose="020F0502020204030204" pitchFamily="34" charset="0"/>
                          <a:cs typeface="Calibri" panose="020F0502020204030204" pitchFamily="34" charset="0"/>
                        </a:rPr>
                        <a:t>Market Segmentation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Broad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Focused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75035486"/>
                  </a:ext>
                </a:extLst>
              </a:tr>
              <a:tr h="342314">
                <a:tc>
                  <a:txBody>
                    <a:bodyPr/>
                    <a:lstStyle/>
                    <a:p>
                      <a:r>
                        <a:rPr lang="en-US" sz="1100" dirty="0">
                          <a:solidFill>
                            <a:schemeClr val="tx1"/>
                          </a:solidFill>
                          <a:latin typeface="Calibri" panose="020F0502020204030204" pitchFamily="34" charset="0"/>
                          <a:cs typeface="Calibri" panose="020F0502020204030204" pitchFamily="34" charset="0"/>
                        </a:rPr>
                        <a:t>Product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Product features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Customer benefits/experience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5914124"/>
                  </a:ext>
                </a:extLst>
              </a:tr>
              <a:tr h="342314">
                <a:tc>
                  <a:txBody>
                    <a:bodyPr/>
                    <a:lstStyle/>
                    <a:p>
                      <a:r>
                        <a:rPr lang="en-US" sz="1100" dirty="0">
                          <a:solidFill>
                            <a:schemeClr val="tx1"/>
                          </a:solidFill>
                          <a:latin typeface="Calibri" panose="020F0502020204030204" pitchFamily="34" charset="0"/>
                          <a:cs typeface="Calibri" panose="020F0502020204030204" pitchFamily="34" charset="0"/>
                        </a:rPr>
                        <a:t>Place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Offline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Online and offline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29595614"/>
                  </a:ext>
                </a:extLst>
              </a:tr>
              <a:tr h="422031">
                <a:tc>
                  <a:txBody>
                    <a:bodyPr/>
                    <a:lstStyle/>
                    <a:p>
                      <a:r>
                        <a:rPr lang="en-US" sz="1100" dirty="0">
                          <a:solidFill>
                            <a:schemeClr val="tx1"/>
                          </a:solidFill>
                          <a:latin typeface="Calibri" panose="020F0502020204030204" pitchFamily="34" charset="0"/>
                          <a:cs typeface="Calibri" panose="020F0502020204030204" pitchFamily="34" charset="0"/>
                        </a:rPr>
                        <a:t>Objectives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Sell products</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Increase consumer spending</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Grow customer loyalty and advocacy</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Sustainable growth</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82810316"/>
                  </a:ext>
                </a:extLst>
              </a:tr>
              <a:tr h="422031">
                <a:tc>
                  <a:txBody>
                    <a:bodyPr/>
                    <a:lstStyle/>
                    <a:p>
                      <a:r>
                        <a:rPr lang="en-US" sz="1100" dirty="0">
                          <a:solidFill>
                            <a:schemeClr val="tx1"/>
                          </a:solidFill>
                          <a:latin typeface="Calibri" panose="020F0502020204030204" pitchFamily="34" charset="0"/>
                          <a:cs typeface="Calibri" panose="020F0502020204030204" pitchFamily="34" charset="0"/>
                        </a:rPr>
                        <a:t>Data</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Limited information about customers</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Ad hoc, collected by marketing research</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Systematic, fully automated data collection</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Detailed insight into customer interests and </a:t>
                      </a:r>
                      <a:r>
                        <a:rPr lang="en-US" sz="1100" dirty="0" err="1">
                          <a:solidFill>
                            <a:schemeClr val="tx1"/>
                          </a:solidFill>
                          <a:latin typeface="Calibri" panose="020F0502020204030204" pitchFamily="34" charset="0"/>
                          <a:cs typeface="Calibri" panose="020F0502020204030204" pitchFamily="34" charset="0"/>
                        </a:rPr>
                        <a:t>behaviours</a:t>
                      </a:r>
                      <a:endParaRPr lang="en-US" sz="11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9816339"/>
                  </a:ext>
                </a:extLst>
              </a:tr>
              <a:tr h="590843">
                <a:tc>
                  <a:txBody>
                    <a:bodyPr/>
                    <a:lstStyle/>
                    <a:p>
                      <a:r>
                        <a:rPr lang="en-US" sz="1100" dirty="0">
                          <a:solidFill>
                            <a:schemeClr val="tx1"/>
                          </a:solidFill>
                          <a:latin typeface="Calibri" panose="020F0502020204030204" pitchFamily="34" charset="0"/>
                          <a:cs typeface="Calibri" panose="020F0502020204030204" pitchFamily="34" charset="0"/>
                        </a:rPr>
                        <a:t>Relationships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Largely one-way</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Consumers as recipients of marketing messages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Many-to-many</a:t>
                      </a:r>
                    </a:p>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Sustainable relationships and networks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83097179"/>
                  </a:ext>
                </a:extLst>
              </a:tr>
              <a:tr h="342314">
                <a:tc>
                  <a:txBody>
                    <a:bodyPr/>
                    <a:lstStyle/>
                    <a:p>
                      <a:r>
                        <a:rPr lang="en-US" sz="1100" dirty="0">
                          <a:solidFill>
                            <a:schemeClr val="tx1"/>
                          </a:solidFill>
                          <a:latin typeface="Calibri" panose="020F0502020204030204" pitchFamily="34" charset="0"/>
                          <a:cs typeface="Calibri" panose="020F0502020204030204" pitchFamily="34" charset="0"/>
                        </a:rPr>
                        <a:t>Sales Process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Short-term engagement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dirty="0">
                          <a:solidFill>
                            <a:schemeClr val="tx1"/>
                          </a:solidFill>
                          <a:latin typeface="Calibri" panose="020F0502020204030204" pitchFamily="34" charset="0"/>
                          <a:cs typeface="Calibri" panose="020F0502020204030204" pitchFamily="34" charset="0"/>
                        </a:rPr>
                        <a:t>Long-term value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30323890"/>
                  </a:ext>
                </a:extLst>
              </a:tr>
            </a:tbl>
          </a:graphicData>
        </a:graphic>
      </p:graphicFrame>
      <p:sp>
        <p:nvSpPr>
          <p:cNvPr id="3" name="Title 2">
            <a:extLst>
              <a:ext uri="{FF2B5EF4-FFF2-40B4-BE49-F238E27FC236}">
                <a16:creationId xmlns:a16="http://schemas.microsoft.com/office/drawing/2014/main" id="{5CE66B8E-1564-E142-905E-2FBCEEE4922E}"/>
              </a:ext>
            </a:extLst>
          </p:cNvPr>
          <p:cNvSpPr>
            <a:spLocks noGrp="1"/>
          </p:cNvSpPr>
          <p:nvPr>
            <p:ph type="title"/>
          </p:nvPr>
        </p:nvSpPr>
        <p:spPr>
          <a:xfrm>
            <a:off x="-180528" y="274638"/>
            <a:ext cx="9217024" cy="1143000"/>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What makes marketing digital?</a:t>
            </a:r>
          </a:p>
        </p:txBody>
      </p:sp>
    </p:spTree>
    <p:extLst>
      <p:ext uri="{BB962C8B-B14F-4D97-AF65-F5344CB8AC3E}">
        <p14:creationId xmlns:p14="http://schemas.microsoft.com/office/powerpoint/2010/main" val="2731892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3A4869F-74A3-374E-84B7-45ED5A4C4221}"/>
              </a:ext>
            </a:extLst>
          </p:cNvPr>
          <p:cNvGraphicFramePr>
            <a:graphicFrameLocks noGrp="1"/>
          </p:cNvGraphicFramePr>
          <p:nvPr>
            <p:ph idx="1"/>
            <p:extLst>
              <p:ext uri="{D42A27DB-BD31-4B8C-83A1-F6EECF244321}">
                <p14:modId xmlns:p14="http://schemas.microsoft.com/office/powerpoint/2010/main" val="3081148519"/>
              </p:ext>
            </p:extLst>
          </p:nvPr>
        </p:nvGraphicFramePr>
        <p:xfrm>
          <a:off x="595481" y="1552193"/>
          <a:ext cx="7965295" cy="4237380"/>
        </p:xfrm>
        <a:graphic>
          <a:graphicData uri="http://schemas.openxmlformats.org/drawingml/2006/table">
            <a:tbl>
              <a:tblPr firstRow="1" bandRow="1">
                <a:tableStyleId>{5C22544A-7EE6-4342-B048-85BDC9FD1C3A}</a:tableStyleId>
              </a:tblPr>
              <a:tblGrid>
                <a:gridCol w="929775">
                  <a:extLst>
                    <a:ext uri="{9D8B030D-6E8A-4147-A177-3AD203B41FA5}">
                      <a16:colId xmlns:a16="http://schemas.microsoft.com/office/drawing/2014/main" val="2173585326"/>
                    </a:ext>
                  </a:extLst>
                </a:gridCol>
                <a:gridCol w="1061868">
                  <a:extLst>
                    <a:ext uri="{9D8B030D-6E8A-4147-A177-3AD203B41FA5}">
                      <a16:colId xmlns:a16="http://schemas.microsoft.com/office/drawing/2014/main" val="1878700566"/>
                    </a:ext>
                  </a:extLst>
                </a:gridCol>
                <a:gridCol w="995502">
                  <a:extLst>
                    <a:ext uri="{9D8B030D-6E8A-4147-A177-3AD203B41FA5}">
                      <a16:colId xmlns:a16="http://schemas.microsoft.com/office/drawing/2014/main" val="667804069"/>
                    </a:ext>
                  </a:extLst>
                </a:gridCol>
                <a:gridCol w="995502">
                  <a:extLst>
                    <a:ext uri="{9D8B030D-6E8A-4147-A177-3AD203B41FA5}">
                      <a16:colId xmlns:a16="http://schemas.microsoft.com/office/drawing/2014/main" val="3373578640"/>
                    </a:ext>
                  </a:extLst>
                </a:gridCol>
                <a:gridCol w="995502">
                  <a:extLst>
                    <a:ext uri="{9D8B030D-6E8A-4147-A177-3AD203B41FA5}">
                      <a16:colId xmlns:a16="http://schemas.microsoft.com/office/drawing/2014/main" val="2481223540"/>
                    </a:ext>
                  </a:extLst>
                </a:gridCol>
                <a:gridCol w="1061868">
                  <a:extLst>
                    <a:ext uri="{9D8B030D-6E8A-4147-A177-3AD203B41FA5}">
                      <a16:colId xmlns:a16="http://schemas.microsoft.com/office/drawing/2014/main" val="3370663193"/>
                    </a:ext>
                  </a:extLst>
                </a:gridCol>
                <a:gridCol w="929617">
                  <a:extLst>
                    <a:ext uri="{9D8B030D-6E8A-4147-A177-3AD203B41FA5}">
                      <a16:colId xmlns:a16="http://schemas.microsoft.com/office/drawing/2014/main" val="2789253826"/>
                    </a:ext>
                  </a:extLst>
                </a:gridCol>
                <a:gridCol w="995661">
                  <a:extLst>
                    <a:ext uri="{9D8B030D-6E8A-4147-A177-3AD203B41FA5}">
                      <a16:colId xmlns:a16="http://schemas.microsoft.com/office/drawing/2014/main" val="132472521"/>
                    </a:ext>
                  </a:extLst>
                </a:gridCol>
              </a:tblGrid>
              <a:tr h="249190">
                <a:tc>
                  <a:txBody>
                    <a:bodyPr/>
                    <a:lstStyle/>
                    <a:p>
                      <a:endParaRPr lang="en-US" sz="10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Awareness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Interest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Involvement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Commitment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Loyalty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Advocacy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000" dirty="0">
                          <a:solidFill>
                            <a:schemeClr val="tx1"/>
                          </a:solidFill>
                          <a:latin typeface="Calibri" panose="020F0502020204030204" pitchFamily="34" charset="0"/>
                          <a:cs typeface="Calibri" panose="020F0502020204030204" pitchFamily="34" charset="0"/>
                        </a:rPr>
                        <a:t>Champion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94685519"/>
                  </a:ext>
                </a:extLst>
              </a:tr>
              <a:tr h="488884">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Goals</a:t>
                      </a:r>
                    </a:p>
                    <a:p>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Gain Exposure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Foster Interactivity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Encourage Enquiry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Generate Conversion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Serve Customers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Reward Loyalty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US" sz="900" dirty="0">
                        <a:solidFill>
                          <a:schemeClr val="tx1"/>
                        </a:solidFill>
                        <a:latin typeface="Calibri" panose="020F0502020204030204" pitchFamily="34" charset="0"/>
                        <a:cs typeface="Calibri" panose="020F0502020204030204" pitchFamily="34" charset="0"/>
                      </a:endParaRPr>
                    </a:p>
                    <a:p>
                      <a:r>
                        <a:rPr lang="en-US" sz="900" dirty="0">
                          <a:solidFill>
                            <a:schemeClr val="tx1"/>
                          </a:solidFill>
                          <a:latin typeface="Calibri" panose="020F0502020204030204" pitchFamily="34" charset="0"/>
                          <a:cs typeface="Calibri" panose="020F0502020204030204" pitchFamily="34" charset="0"/>
                        </a:rPr>
                        <a:t>Engage Passion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3863658"/>
                  </a:ext>
                </a:extLst>
              </a:tr>
              <a:tr h="353660">
                <a:tc>
                  <a:txBody>
                    <a:bodyPr/>
                    <a:lstStyle/>
                    <a:p>
                      <a:r>
                        <a:rPr lang="en-US" sz="900" dirty="0">
                          <a:solidFill>
                            <a:schemeClr val="tx1"/>
                          </a:solidFill>
                          <a:latin typeface="Calibri" panose="020F0502020204030204" pitchFamily="34" charset="0"/>
                          <a:cs typeface="Calibri" panose="020F0502020204030204" pitchFamily="34" charset="0"/>
                        </a:rPr>
                        <a:t>Targets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Target Demographic</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Potential User/ Customer</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Prospect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Customer/ Client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Loyal Customer</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Advocate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900" dirty="0">
                          <a:solidFill>
                            <a:schemeClr val="tx1"/>
                          </a:solidFill>
                          <a:latin typeface="Calibri" panose="020F0502020204030204" pitchFamily="34" charset="0"/>
                          <a:cs typeface="Calibri" panose="020F0502020204030204" pitchFamily="34" charset="0"/>
                        </a:rPr>
                        <a:t>Super Fan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75035486"/>
                  </a:ext>
                </a:extLst>
              </a:tr>
              <a:tr h="894553">
                <a:tc>
                  <a:txBody>
                    <a:bodyPr/>
                    <a:lstStyle/>
                    <a:p>
                      <a:r>
                        <a:rPr lang="en-US" sz="900" dirty="0">
                          <a:solidFill>
                            <a:schemeClr val="tx1"/>
                          </a:solidFill>
                          <a:latin typeface="Calibri" panose="020F0502020204030204" pitchFamily="34" charset="0"/>
                          <a:cs typeface="Calibri" panose="020F0502020204030204" pitchFamily="34" charset="0"/>
                        </a:rPr>
                        <a:t>Tools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Brand Website</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Posters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Television</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Radio</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Facebook</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Print media</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Email-opt-ins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Twitter</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Pinterest</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Social Contests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YouTube</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Blogs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Newsletters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Email Promotional offers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Social buzz</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Email opt-ins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Call to action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Email</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Social Customer Relationship Management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Social Share Buttons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Comments and Reviews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Referral links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User-Generated Content</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Case Studies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Teste-</a:t>
                      </a:r>
                      <a:r>
                        <a:rPr lang="en-US" sz="900" dirty="0" err="1">
                          <a:solidFill>
                            <a:schemeClr val="tx1"/>
                          </a:solidFill>
                          <a:latin typeface="Calibri" panose="020F0502020204030204" pitchFamily="34" charset="0"/>
                          <a:cs typeface="Calibri" panose="020F0502020204030204" pitchFamily="34" charset="0"/>
                        </a:rPr>
                        <a:t>monials</a:t>
                      </a:r>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95784529"/>
                  </a:ext>
                </a:extLst>
              </a:tr>
              <a:tr h="1165000">
                <a:tc>
                  <a:txBody>
                    <a:bodyPr/>
                    <a:lstStyle/>
                    <a:p>
                      <a:r>
                        <a:rPr lang="en-US" sz="900" dirty="0">
                          <a:solidFill>
                            <a:schemeClr val="tx1"/>
                          </a:solidFill>
                          <a:latin typeface="Calibri" panose="020F0502020204030204" pitchFamily="34" charset="0"/>
                          <a:cs typeface="Calibri" panose="020F0502020204030204" pitchFamily="34" charset="0"/>
                        </a:rPr>
                        <a:t>Actions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Visit website</a:t>
                      </a:r>
                    </a:p>
                    <a:p>
                      <a:pPr marL="171450" indent="-171450">
                        <a:buFont typeface="Arial" panose="020B0604020202020204" pitchFamily="34" charset="0"/>
                        <a:buChar char="•"/>
                      </a:pPr>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Register interest (opts in for emails)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Likes, shares or comments on a post</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Engages in contest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Watch video</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Subscribe to blog/ newsletter</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Buy product or service</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Redeem promotional coupon</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Attend event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Service interactions – phone, online, chat, store</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Service reviews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User shares blog</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Completes survey</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Leaves comments or reviews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Shares links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45663342"/>
                  </a:ext>
                </a:extLst>
              </a:tr>
              <a:tr h="1029776">
                <a:tc>
                  <a:txBody>
                    <a:bodyPr/>
                    <a:lstStyle/>
                    <a:p>
                      <a:r>
                        <a:rPr lang="en-US" sz="900" dirty="0">
                          <a:solidFill>
                            <a:schemeClr val="tx1"/>
                          </a:solidFill>
                          <a:latin typeface="Calibri" panose="020F0502020204030204" pitchFamily="34" charset="0"/>
                          <a:cs typeface="Calibri" panose="020F0502020204030204" pitchFamily="34" charset="0"/>
                        </a:rPr>
                        <a:t>Metrics/KPIs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Unique visits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Dwell time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Follows, likes and retweets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Conversion Rates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Customer acquisition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Mentions</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Reviews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Number of times shared</a:t>
                      </a:r>
                    </a:p>
                    <a:p>
                      <a:pPr marL="171450" indent="-171450">
                        <a:buFont typeface="Arial" panose="020B0604020202020204" pitchFamily="34" charset="0"/>
                        <a:buChar char="•"/>
                      </a:pPr>
                      <a:r>
                        <a:rPr lang="en-US" sz="900" dirty="0">
                          <a:solidFill>
                            <a:schemeClr val="tx1"/>
                          </a:solidFill>
                          <a:latin typeface="Calibri" panose="020F0502020204030204" pitchFamily="34" charset="0"/>
                          <a:cs typeface="Calibri" panose="020F0502020204030204" pitchFamily="34" charset="0"/>
                        </a:rPr>
                        <a:t>Revenue generated from referral links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endParaRPr lang="en-US" sz="900" dirty="0">
                        <a:solidFill>
                          <a:schemeClr val="tx1"/>
                        </a:solidFill>
                        <a:latin typeface="Calibri" panose="020F0502020204030204" pitchFamily="34" charset="0"/>
                        <a:cs typeface="Calibri" panose="020F0502020204030204" pitchFamily="34" charset="0"/>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30323890"/>
                  </a:ext>
                </a:extLst>
              </a:tr>
            </a:tbl>
          </a:graphicData>
        </a:graphic>
      </p:graphicFrame>
      <p:sp>
        <p:nvSpPr>
          <p:cNvPr id="3" name="Title 2">
            <a:extLst>
              <a:ext uri="{FF2B5EF4-FFF2-40B4-BE49-F238E27FC236}">
                <a16:creationId xmlns:a16="http://schemas.microsoft.com/office/drawing/2014/main" id="{5CE66B8E-1564-E142-905E-2FBCEEE4922E}"/>
              </a:ext>
            </a:extLst>
          </p:cNvPr>
          <p:cNvSpPr>
            <a:spLocks noGrp="1"/>
          </p:cNvSpPr>
          <p:nvPr>
            <p:ph type="title"/>
          </p:nvPr>
        </p:nvSpPr>
        <p:spPr>
          <a:xfrm>
            <a:off x="457200" y="44624"/>
            <a:ext cx="8229600" cy="1143000"/>
          </a:xfrm>
        </p:spPr>
        <p:txBody>
          <a:bodyPr/>
          <a:lstStyle/>
          <a:p>
            <a:pPr algn="ctr"/>
            <a:r>
              <a:rPr lang="en-US" sz="4000" b="1" dirty="0">
                <a:latin typeface="Tahoma" panose="020B0604030504040204" pitchFamily="34" charset="0"/>
                <a:ea typeface="Tahoma" panose="020B0604030504040204" pitchFamily="34" charset="0"/>
                <a:cs typeface="Tahoma" panose="020B0604030504040204" pitchFamily="34" charset="0"/>
              </a:rPr>
              <a:t>The Customer Journey - From Awareness to Advocacy</a:t>
            </a:r>
          </a:p>
        </p:txBody>
      </p:sp>
      <p:sp>
        <p:nvSpPr>
          <p:cNvPr id="13" name="Arrow: Pentagon 22">
            <a:extLst>
              <a:ext uri="{FF2B5EF4-FFF2-40B4-BE49-F238E27FC236}">
                <a16:creationId xmlns:a16="http://schemas.microsoft.com/office/drawing/2014/main" id="{F34CFA19-E33C-354C-A0AC-5D2A60A81905}"/>
              </a:ext>
            </a:extLst>
          </p:cNvPr>
          <p:cNvSpPr/>
          <p:nvPr/>
        </p:nvSpPr>
        <p:spPr>
          <a:xfrm>
            <a:off x="7563102" y="1580174"/>
            <a:ext cx="1195798"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Champion</a:t>
            </a:r>
          </a:p>
        </p:txBody>
      </p:sp>
      <p:sp>
        <p:nvSpPr>
          <p:cNvPr id="14" name="Arrow: Pentagon 22">
            <a:extLst>
              <a:ext uri="{FF2B5EF4-FFF2-40B4-BE49-F238E27FC236}">
                <a16:creationId xmlns:a16="http://schemas.microsoft.com/office/drawing/2014/main" id="{0F2ADC3B-7636-4B47-8236-6331734737A9}"/>
              </a:ext>
            </a:extLst>
          </p:cNvPr>
          <p:cNvSpPr/>
          <p:nvPr/>
        </p:nvSpPr>
        <p:spPr>
          <a:xfrm>
            <a:off x="6632536" y="1580174"/>
            <a:ext cx="1129972"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   Advocacy</a:t>
            </a:r>
          </a:p>
        </p:txBody>
      </p:sp>
      <p:sp>
        <p:nvSpPr>
          <p:cNvPr id="12" name="Arrow: Pentagon 22">
            <a:extLst>
              <a:ext uri="{FF2B5EF4-FFF2-40B4-BE49-F238E27FC236}">
                <a16:creationId xmlns:a16="http://schemas.microsoft.com/office/drawing/2014/main" id="{D00C1C34-25EB-3541-AE4A-827836DC06D5}"/>
              </a:ext>
            </a:extLst>
          </p:cNvPr>
          <p:cNvSpPr/>
          <p:nvPr/>
        </p:nvSpPr>
        <p:spPr>
          <a:xfrm>
            <a:off x="5569034" y="1580174"/>
            <a:ext cx="1262910"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Loyalty</a:t>
            </a:r>
          </a:p>
        </p:txBody>
      </p:sp>
      <p:sp>
        <p:nvSpPr>
          <p:cNvPr id="7" name="Arrow: Pentagon 22">
            <a:extLst>
              <a:ext uri="{FF2B5EF4-FFF2-40B4-BE49-F238E27FC236}">
                <a16:creationId xmlns:a16="http://schemas.microsoft.com/office/drawing/2014/main" id="{3714A3C2-7558-A043-B8AC-881B2F73B4E5}"/>
              </a:ext>
            </a:extLst>
          </p:cNvPr>
          <p:cNvSpPr/>
          <p:nvPr/>
        </p:nvSpPr>
        <p:spPr>
          <a:xfrm>
            <a:off x="4572000" y="1580174"/>
            <a:ext cx="1196441"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Commit-</a:t>
            </a:r>
          </a:p>
          <a:p>
            <a:pPr algn="ctr"/>
            <a:r>
              <a:rPr lang="en-GB" sz="1108" dirty="0" err="1">
                <a:solidFill>
                  <a:schemeClr val="tx1"/>
                </a:solidFill>
                <a:latin typeface="Arial" panose="020B0604020202020204" pitchFamily="34" charset="0"/>
                <a:cs typeface="Arial" panose="020B0604020202020204" pitchFamily="34" charset="0"/>
              </a:rPr>
              <a:t>ment</a:t>
            </a:r>
            <a:endParaRPr lang="en-GB" sz="1108" dirty="0">
              <a:solidFill>
                <a:schemeClr val="tx1"/>
              </a:solidFill>
              <a:latin typeface="Arial" panose="020B0604020202020204" pitchFamily="34" charset="0"/>
              <a:cs typeface="Arial" panose="020B0604020202020204" pitchFamily="34" charset="0"/>
            </a:endParaRPr>
          </a:p>
        </p:txBody>
      </p:sp>
      <p:sp>
        <p:nvSpPr>
          <p:cNvPr id="8" name="Arrow: Pentagon 21">
            <a:extLst>
              <a:ext uri="{FF2B5EF4-FFF2-40B4-BE49-F238E27FC236}">
                <a16:creationId xmlns:a16="http://schemas.microsoft.com/office/drawing/2014/main" id="{B66E9A92-6A1C-8548-A221-A31273A9D9D9}"/>
              </a:ext>
            </a:extLst>
          </p:cNvPr>
          <p:cNvSpPr/>
          <p:nvPr/>
        </p:nvSpPr>
        <p:spPr>
          <a:xfrm>
            <a:off x="3574324" y="1580174"/>
            <a:ext cx="1197083"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   Involvement</a:t>
            </a:r>
          </a:p>
        </p:txBody>
      </p:sp>
      <p:sp>
        <p:nvSpPr>
          <p:cNvPr id="9" name="Arrow: Pentagon 20">
            <a:extLst>
              <a:ext uri="{FF2B5EF4-FFF2-40B4-BE49-F238E27FC236}">
                <a16:creationId xmlns:a16="http://schemas.microsoft.com/office/drawing/2014/main" id="{982233FB-2480-0A41-B598-E7117E081261}"/>
              </a:ext>
            </a:extLst>
          </p:cNvPr>
          <p:cNvSpPr/>
          <p:nvPr/>
        </p:nvSpPr>
        <p:spPr>
          <a:xfrm>
            <a:off x="2577290" y="1580174"/>
            <a:ext cx="1197083"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Interest</a:t>
            </a:r>
          </a:p>
        </p:txBody>
      </p:sp>
      <p:sp>
        <p:nvSpPr>
          <p:cNvPr id="10" name="Arrow: Pentagon 19">
            <a:extLst>
              <a:ext uri="{FF2B5EF4-FFF2-40B4-BE49-F238E27FC236}">
                <a16:creationId xmlns:a16="http://schemas.microsoft.com/office/drawing/2014/main" id="{F147B64C-54F6-FE4F-A589-8E0154BD7A76}"/>
              </a:ext>
            </a:extLst>
          </p:cNvPr>
          <p:cNvSpPr/>
          <p:nvPr/>
        </p:nvSpPr>
        <p:spPr>
          <a:xfrm>
            <a:off x="1514429" y="1580174"/>
            <a:ext cx="1262910"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Awareness</a:t>
            </a:r>
          </a:p>
        </p:txBody>
      </p:sp>
      <p:sp>
        <p:nvSpPr>
          <p:cNvPr id="11" name="Arrow: Pentagon 18">
            <a:extLst>
              <a:ext uri="{FF2B5EF4-FFF2-40B4-BE49-F238E27FC236}">
                <a16:creationId xmlns:a16="http://schemas.microsoft.com/office/drawing/2014/main" id="{F8D57890-7A9B-784E-B0DE-49E914709A9A}"/>
              </a:ext>
            </a:extLst>
          </p:cNvPr>
          <p:cNvSpPr/>
          <p:nvPr/>
        </p:nvSpPr>
        <p:spPr>
          <a:xfrm>
            <a:off x="583224" y="1580174"/>
            <a:ext cx="1130613" cy="390179"/>
          </a:xfrm>
          <a:prstGeom prst="homePlat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8" dirty="0">
                <a:solidFill>
                  <a:schemeClr val="tx1"/>
                </a:solidFill>
                <a:latin typeface="Arial" panose="020B0604020202020204" pitchFamily="34" charset="0"/>
                <a:cs typeface="Arial" panose="020B0604020202020204" pitchFamily="34" charset="0"/>
              </a:rPr>
              <a:t>Stage</a:t>
            </a:r>
          </a:p>
        </p:txBody>
      </p:sp>
    </p:spTree>
    <p:extLst>
      <p:ext uri="{BB962C8B-B14F-4D97-AF65-F5344CB8AC3E}">
        <p14:creationId xmlns:p14="http://schemas.microsoft.com/office/powerpoint/2010/main" val="99145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3A4869F-74A3-374E-84B7-45ED5A4C4221}"/>
              </a:ext>
            </a:extLst>
          </p:cNvPr>
          <p:cNvGraphicFramePr>
            <a:graphicFrameLocks noGrp="1"/>
          </p:cNvGraphicFramePr>
          <p:nvPr>
            <p:ph idx="1"/>
            <p:extLst>
              <p:ext uri="{D42A27DB-BD31-4B8C-83A1-F6EECF244321}">
                <p14:modId xmlns:p14="http://schemas.microsoft.com/office/powerpoint/2010/main" val="1244298363"/>
              </p:ext>
            </p:extLst>
          </p:nvPr>
        </p:nvGraphicFramePr>
        <p:xfrm>
          <a:off x="561386" y="620688"/>
          <a:ext cx="8021227" cy="4916482"/>
        </p:xfrm>
        <a:graphic>
          <a:graphicData uri="http://schemas.openxmlformats.org/drawingml/2006/table">
            <a:tbl>
              <a:tblPr firstRow="1" bandRow="1">
                <a:tableStyleId>{5C22544A-7EE6-4342-B048-85BDC9FD1C3A}</a:tableStyleId>
              </a:tblPr>
              <a:tblGrid>
                <a:gridCol w="1127174">
                  <a:extLst>
                    <a:ext uri="{9D8B030D-6E8A-4147-A177-3AD203B41FA5}">
                      <a16:colId xmlns:a16="http://schemas.microsoft.com/office/drawing/2014/main" val="2173585326"/>
                    </a:ext>
                  </a:extLst>
                </a:gridCol>
                <a:gridCol w="2688421">
                  <a:extLst>
                    <a:ext uri="{9D8B030D-6E8A-4147-A177-3AD203B41FA5}">
                      <a16:colId xmlns:a16="http://schemas.microsoft.com/office/drawing/2014/main" val="1878700566"/>
                    </a:ext>
                  </a:extLst>
                </a:gridCol>
                <a:gridCol w="4205632">
                  <a:extLst>
                    <a:ext uri="{9D8B030D-6E8A-4147-A177-3AD203B41FA5}">
                      <a16:colId xmlns:a16="http://schemas.microsoft.com/office/drawing/2014/main" val="667804069"/>
                    </a:ext>
                  </a:extLst>
                </a:gridCol>
              </a:tblGrid>
              <a:tr h="293068">
                <a:tc>
                  <a:txBody>
                    <a:bodyPr/>
                    <a:lstStyle/>
                    <a:p>
                      <a:r>
                        <a:rPr lang="en-US" sz="1500" dirty="0">
                          <a:solidFill>
                            <a:schemeClr val="tx1"/>
                          </a:solidFill>
                          <a:latin typeface="Calibri" panose="020F0502020204030204" pitchFamily="34" charset="0"/>
                          <a:cs typeface="Calibri" panose="020F0502020204030204" pitchFamily="34" charset="0"/>
                        </a:rPr>
                        <a:t>Media Type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500" dirty="0">
                          <a:solidFill>
                            <a:schemeClr val="tx1"/>
                          </a:solidFill>
                          <a:latin typeface="Calibri" panose="020F0502020204030204" pitchFamily="34" charset="0"/>
                          <a:cs typeface="Calibri" panose="020F0502020204030204" pitchFamily="34" charset="0"/>
                        </a:rPr>
                        <a:t>Description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r>
                        <a:rPr lang="en-US" sz="1500" dirty="0">
                          <a:solidFill>
                            <a:schemeClr val="tx1"/>
                          </a:solidFill>
                          <a:latin typeface="Calibri" panose="020F0502020204030204" pitchFamily="34" charset="0"/>
                          <a:cs typeface="Calibri" panose="020F0502020204030204" pitchFamily="34" charset="0"/>
                        </a:rPr>
                        <a:t>Examples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94685519"/>
                  </a:ext>
                </a:extLst>
              </a:tr>
              <a:tr h="1106415">
                <a:tc>
                  <a:txBody>
                    <a:bodyPr/>
                    <a:lstStyle/>
                    <a:p>
                      <a:r>
                        <a:rPr lang="en-US" sz="1600" dirty="0">
                          <a:solidFill>
                            <a:schemeClr val="tx1"/>
                          </a:solidFill>
                          <a:latin typeface="Calibri" panose="020F0502020204030204" pitchFamily="34" charset="0"/>
                          <a:cs typeface="Calibri" panose="020F0502020204030204" pitchFamily="34" charset="0"/>
                        </a:rPr>
                        <a:t>Paid Media</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600" dirty="0">
                          <a:solidFill>
                            <a:schemeClr val="tx1"/>
                          </a:solidFill>
                          <a:latin typeface="Calibri" panose="020F0502020204030204" pitchFamily="34" charset="0"/>
                          <a:cs typeface="Calibri" panose="020F0502020204030204" pitchFamily="34" charset="0"/>
                        </a:rPr>
                        <a:t>These are bought media, where the </a:t>
                      </a:r>
                      <a:r>
                        <a:rPr lang="en-US" sz="1600" dirty="0" err="1">
                          <a:solidFill>
                            <a:schemeClr val="tx1"/>
                          </a:solidFill>
                          <a:latin typeface="Calibri" panose="020F0502020204030204" pitchFamily="34" charset="0"/>
                          <a:cs typeface="Calibri" panose="020F0502020204030204" pitchFamily="34" charset="0"/>
                        </a:rPr>
                        <a:t>organisation</a:t>
                      </a:r>
                      <a:r>
                        <a:rPr lang="en-US" sz="1600" dirty="0">
                          <a:solidFill>
                            <a:schemeClr val="tx1"/>
                          </a:solidFill>
                          <a:latin typeface="Calibri" panose="020F0502020204030204" pitchFamily="34" charset="0"/>
                          <a:cs typeface="Calibri" panose="020F0502020204030204" pitchFamily="34" charset="0"/>
                        </a:rPr>
                        <a:t> has paid to appear in the channel.</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Print advertising</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TV advertising</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Google ads (pay per click)</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Facebook etc.</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3863658"/>
                  </a:ext>
                </a:extLst>
              </a:tr>
              <a:tr h="2133800">
                <a:tc>
                  <a:txBody>
                    <a:bodyPr/>
                    <a:lstStyle/>
                    <a:p>
                      <a:r>
                        <a:rPr lang="en-US" sz="1600" dirty="0">
                          <a:solidFill>
                            <a:schemeClr val="tx1"/>
                          </a:solidFill>
                          <a:latin typeface="Calibri" panose="020F0502020204030204" pitchFamily="34" charset="0"/>
                          <a:cs typeface="Calibri" panose="020F0502020204030204" pitchFamily="34" charset="0"/>
                        </a:rPr>
                        <a:t>Owned Media</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1600" dirty="0">
                          <a:solidFill>
                            <a:schemeClr val="tx1"/>
                          </a:solidFill>
                          <a:latin typeface="Calibri" panose="020F0502020204030204" pitchFamily="34" charset="0"/>
                          <a:cs typeface="Calibri" panose="020F0502020204030204" pitchFamily="34" charset="0"/>
                        </a:rPr>
                        <a:t>This is media owned by the brand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Website</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Blogs</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Email list</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Mobile apps</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Social presence on Facebook, LinkedIn or Twitter</a:t>
                      </a:r>
                    </a:p>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Offline media include brochures and retail stores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75035486"/>
                  </a:ext>
                </a:extLst>
              </a:tr>
              <a:tr h="1363261">
                <a:tc>
                  <a:txBody>
                    <a:bodyPr/>
                    <a:lstStyle/>
                    <a:p>
                      <a:r>
                        <a:rPr lang="en-US" sz="1600" dirty="0">
                          <a:solidFill>
                            <a:schemeClr val="tx1"/>
                          </a:solidFill>
                          <a:latin typeface="Calibri" panose="020F0502020204030204" pitchFamily="34" charset="0"/>
                          <a:cs typeface="Calibri" panose="020F0502020204030204" pitchFamily="34" charset="0"/>
                        </a:rPr>
                        <a:t>Earned Media</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indent="0">
                        <a:buFontTx/>
                        <a:buNone/>
                      </a:pPr>
                      <a:r>
                        <a:rPr lang="en-US" sz="1600" dirty="0">
                          <a:solidFill>
                            <a:schemeClr val="tx1"/>
                          </a:solidFill>
                          <a:latin typeface="Calibri" panose="020F0502020204030204" pitchFamily="34" charset="0"/>
                          <a:cs typeface="Calibri" panose="020F0502020204030204" pitchFamily="34" charset="0"/>
                        </a:rPr>
                        <a:t>Traditionally, this was publicity generated through PR. Now includes conversations in social networks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Customer feedback in Facebook (Likes and posts), Twitter etc.</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9816339"/>
                  </a:ext>
                </a:extLst>
              </a:tr>
            </a:tbl>
          </a:graphicData>
        </a:graphic>
      </p:graphicFrame>
      <p:sp>
        <p:nvSpPr>
          <p:cNvPr id="3" name="Title 2">
            <a:extLst>
              <a:ext uri="{FF2B5EF4-FFF2-40B4-BE49-F238E27FC236}">
                <a16:creationId xmlns:a16="http://schemas.microsoft.com/office/drawing/2014/main" id="{5CE66B8E-1564-E142-905E-2FBCEEE4922E}"/>
              </a:ext>
            </a:extLst>
          </p:cNvPr>
          <p:cNvSpPr>
            <a:spLocks noGrp="1"/>
          </p:cNvSpPr>
          <p:nvPr>
            <p:ph type="title"/>
          </p:nvPr>
        </p:nvSpPr>
        <p:spPr>
          <a:xfrm>
            <a:off x="467544" y="188640"/>
            <a:ext cx="7886700" cy="360040"/>
          </a:xfrm>
        </p:spPr>
        <p:txBody>
          <a:bodyPr/>
          <a:lstStyle/>
          <a:p>
            <a:r>
              <a:rPr lang="en-US" sz="3200" b="1" dirty="0">
                <a:latin typeface="Tahoma" panose="020B0604030504040204" pitchFamily="34" charset="0"/>
                <a:ea typeface="Tahoma" panose="020B0604030504040204" pitchFamily="34" charset="0"/>
                <a:cs typeface="Tahoma" panose="020B0604030504040204" pitchFamily="34" charset="0"/>
              </a:rPr>
              <a:t>Channels – paid, bought and earned</a:t>
            </a:r>
          </a:p>
        </p:txBody>
      </p:sp>
    </p:spTree>
    <p:extLst>
      <p:ext uri="{BB962C8B-B14F-4D97-AF65-F5344CB8AC3E}">
        <p14:creationId xmlns:p14="http://schemas.microsoft.com/office/powerpoint/2010/main" val="1307114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D36418-2594-4645-A139-4D6EA40328A0}"/>
              </a:ext>
            </a:extLst>
          </p:cNvPr>
          <p:cNvSpPr>
            <a:spLocks noGrp="1"/>
          </p:cNvSpPr>
          <p:nvPr>
            <p:ph idx="1"/>
          </p:nvPr>
        </p:nvSpPr>
        <p:spPr/>
        <p:txBody>
          <a:bodyPr>
            <a:normAutofit fontScale="47500" lnSpcReduction="20000"/>
          </a:bodyPr>
          <a:lstStyle/>
          <a:p>
            <a:r>
              <a:rPr lang="en-GB" dirty="0"/>
              <a:t>Brands often use segmentation to help understand and target an audience. This means taking into consideration general details about the average customer, such as their demographic, gender, socio-economic status and so on.</a:t>
            </a:r>
          </a:p>
          <a:p>
            <a:r>
              <a:rPr lang="en-GB" dirty="0"/>
              <a:t>Personas can be one of the most effective ways of bringing this customer segmentation to life.</a:t>
            </a:r>
          </a:p>
          <a:p>
            <a:r>
              <a:rPr lang="en-GB" dirty="0"/>
              <a:t>A persona is a fictional, yet realistic, description of a typical or target user of the product. A persona is an archetype instead of an actual living human, but personas should be described as if they were real people.</a:t>
            </a:r>
          </a:p>
          <a:p>
            <a:r>
              <a:rPr lang="en-GB" dirty="0"/>
              <a:t>Personas are a great way of ensuring a company-wide consensus on precisely who the organisation is trying to reach.</a:t>
            </a:r>
          </a:p>
          <a:p>
            <a:r>
              <a:rPr lang="en-GB" dirty="0"/>
              <a:t>Personas help managers and staff to focus on their customer's point of view and encourage empathy with the customer.</a:t>
            </a:r>
          </a:p>
          <a:p>
            <a:r>
              <a:rPr lang="en-GB" dirty="0"/>
              <a:t>Personas introduce the customer's needs into the decision making process and promote a deeper understanding of the customer.</a:t>
            </a:r>
          </a:p>
          <a:p>
            <a:r>
              <a:rPr lang="en-GB" dirty="0"/>
              <a:t>Development of personas should be based on data and customer research.</a:t>
            </a:r>
            <a:endParaRPr lang="en-US" dirty="0"/>
          </a:p>
        </p:txBody>
      </p:sp>
      <p:sp>
        <p:nvSpPr>
          <p:cNvPr id="3" name="Title 2">
            <a:extLst>
              <a:ext uri="{FF2B5EF4-FFF2-40B4-BE49-F238E27FC236}">
                <a16:creationId xmlns:a16="http://schemas.microsoft.com/office/drawing/2014/main" id="{76961692-2C74-704B-A7F3-37AD13AD4E07}"/>
              </a:ext>
            </a:extLst>
          </p:cNvPr>
          <p:cNvSpPr>
            <a:spLocks noGrp="1"/>
          </p:cNvSpPr>
          <p:nvPr>
            <p:ph type="title"/>
          </p:nvPr>
        </p:nvSpPr>
        <p:spPr/>
        <p:txBody>
          <a:bodyPr/>
          <a:lstStyle/>
          <a:p>
            <a:pPr algn="ctr"/>
            <a:r>
              <a:rPr lang="en-US" sz="3600" b="1" dirty="0">
                <a:latin typeface="Tahoma" panose="020B0604030504040204" pitchFamily="34" charset="0"/>
                <a:ea typeface="Tahoma" panose="020B0604030504040204" pitchFamily="34" charset="0"/>
                <a:cs typeface="Tahoma" panose="020B0604030504040204" pitchFamily="34" charset="0"/>
              </a:rPr>
              <a:t>Understanding Your Audience – User Research and Personas</a:t>
            </a:r>
          </a:p>
        </p:txBody>
      </p:sp>
    </p:spTree>
    <p:extLst>
      <p:ext uri="{BB962C8B-B14F-4D97-AF65-F5344CB8AC3E}">
        <p14:creationId xmlns:p14="http://schemas.microsoft.com/office/powerpoint/2010/main" val="298118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9" name="Elbow Connector 28">
            <a:extLst>
              <a:ext uri="{FF2B5EF4-FFF2-40B4-BE49-F238E27FC236}">
                <a16:creationId xmlns:a16="http://schemas.microsoft.com/office/drawing/2014/main" id="{BC4055F5-E14A-224F-9B29-7946B6773AB3}"/>
              </a:ext>
            </a:extLst>
          </p:cNvPr>
          <p:cNvCxnSpPr>
            <a:cxnSpLocks/>
          </p:cNvCxnSpPr>
          <p:nvPr/>
        </p:nvCxnSpPr>
        <p:spPr>
          <a:xfrm>
            <a:off x="4165820" y="4073193"/>
            <a:ext cx="1004400" cy="951062"/>
          </a:xfrm>
          <a:prstGeom prst="bentConnector3">
            <a:avLst>
              <a:gd name="adj1" fmla="val 50000"/>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4DB1D3A6-AFD4-8E4F-B5F9-09358CD2B7A6}"/>
              </a:ext>
            </a:extLst>
          </p:cNvPr>
          <p:cNvSpPr>
            <a:spLocks noGrp="1"/>
          </p:cNvSpPr>
          <p:nvPr>
            <p:ph type="title"/>
          </p:nvPr>
        </p:nvSpPr>
        <p:spPr>
          <a:xfrm>
            <a:off x="483036" y="120690"/>
            <a:ext cx="8579296" cy="737244"/>
          </a:xfrm>
        </p:spPr>
        <p:txBody>
          <a:bodyPr>
            <a:noAutofit/>
          </a:bodyPr>
          <a:lstStyle/>
          <a:p>
            <a:pPr algn="ctr"/>
            <a:r>
              <a:rPr lang="en-US" sz="2800" b="1" dirty="0">
                <a:latin typeface="Tahoma" panose="020B0604030504040204" pitchFamily="34" charset="0"/>
                <a:ea typeface="Tahoma" panose="020B0604030504040204" pitchFamily="34" charset="0"/>
                <a:cs typeface="Tahoma" panose="020B0604030504040204" pitchFamily="34" charset="0"/>
              </a:rPr>
              <a:t>The British Red Cross’ One Kind Act Campaign</a:t>
            </a:r>
          </a:p>
        </p:txBody>
      </p:sp>
      <p:sp>
        <p:nvSpPr>
          <p:cNvPr id="6" name="TextBox 5">
            <a:extLst>
              <a:ext uri="{FF2B5EF4-FFF2-40B4-BE49-F238E27FC236}">
                <a16:creationId xmlns:a16="http://schemas.microsoft.com/office/drawing/2014/main" id="{15F9FDDD-5F8D-AB4B-B0FF-A7D6E64DE729}"/>
              </a:ext>
            </a:extLst>
          </p:cNvPr>
          <p:cNvSpPr txBox="1"/>
          <p:nvPr/>
        </p:nvSpPr>
        <p:spPr>
          <a:xfrm>
            <a:off x="593699" y="1567871"/>
            <a:ext cx="1007712" cy="348109"/>
          </a:xfrm>
          <a:prstGeom prst="rect">
            <a:avLst/>
          </a:prstGeom>
          <a:noFill/>
        </p:spPr>
        <p:txBody>
          <a:bodyPr wrap="none" rtlCol="0">
            <a:spAutoFit/>
          </a:bodyPr>
          <a:lstStyle/>
          <a:p>
            <a:r>
              <a:rPr lang="en-US" sz="1662" dirty="0"/>
              <a:t>Facebook</a:t>
            </a:r>
          </a:p>
        </p:txBody>
      </p:sp>
      <p:pic>
        <p:nvPicPr>
          <p:cNvPr id="4" name="Picture 3">
            <a:extLst>
              <a:ext uri="{FF2B5EF4-FFF2-40B4-BE49-F238E27FC236}">
                <a16:creationId xmlns:a16="http://schemas.microsoft.com/office/drawing/2014/main" id="{E6F86D68-549F-B24D-AB9D-FE09124B263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58436" y="2033153"/>
            <a:ext cx="2139900" cy="3093587"/>
          </a:xfrm>
          <a:prstGeom prst="rect">
            <a:avLst/>
          </a:prstGeom>
        </p:spPr>
      </p:pic>
      <p:pic>
        <p:nvPicPr>
          <p:cNvPr id="11" name="Picture 10">
            <a:extLst>
              <a:ext uri="{FF2B5EF4-FFF2-40B4-BE49-F238E27FC236}">
                <a16:creationId xmlns:a16="http://schemas.microsoft.com/office/drawing/2014/main" id="{A1411408-2F70-EC4C-9612-B724A40D98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03412" y="2203069"/>
            <a:ext cx="1462316" cy="940335"/>
          </a:xfrm>
          <a:prstGeom prst="rect">
            <a:avLst/>
          </a:prstGeom>
        </p:spPr>
      </p:pic>
      <p:pic>
        <p:nvPicPr>
          <p:cNvPr id="13" name="Picture 12">
            <a:extLst>
              <a:ext uri="{FF2B5EF4-FFF2-40B4-BE49-F238E27FC236}">
                <a16:creationId xmlns:a16="http://schemas.microsoft.com/office/drawing/2014/main" id="{85D5DBF5-C839-3D43-9FAB-C7FBCD3C009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03752" y="3462809"/>
            <a:ext cx="1461977" cy="1050628"/>
          </a:xfrm>
          <a:prstGeom prst="rect">
            <a:avLst/>
          </a:prstGeom>
        </p:spPr>
      </p:pic>
      <p:sp>
        <p:nvSpPr>
          <p:cNvPr id="14" name="TextBox 13">
            <a:extLst>
              <a:ext uri="{FF2B5EF4-FFF2-40B4-BE49-F238E27FC236}">
                <a16:creationId xmlns:a16="http://schemas.microsoft.com/office/drawing/2014/main" id="{F7F02EB8-C48B-214D-A686-13A8CD56EDA8}"/>
              </a:ext>
            </a:extLst>
          </p:cNvPr>
          <p:cNvSpPr txBox="1"/>
          <p:nvPr/>
        </p:nvSpPr>
        <p:spPr>
          <a:xfrm>
            <a:off x="2308135" y="1567871"/>
            <a:ext cx="2238177" cy="348109"/>
          </a:xfrm>
          <a:prstGeom prst="rect">
            <a:avLst/>
          </a:prstGeom>
          <a:noFill/>
        </p:spPr>
        <p:txBody>
          <a:bodyPr wrap="none" rtlCol="0">
            <a:spAutoFit/>
          </a:bodyPr>
          <a:lstStyle/>
          <a:p>
            <a:r>
              <a:rPr lang="en-US" sz="1662" dirty="0"/>
              <a:t>Campaign Landing Page</a:t>
            </a:r>
          </a:p>
        </p:txBody>
      </p:sp>
      <p:sp>
        <p:nvSpPr>
          <p:cNvPr id="15" name="TextBox 14">
            <a:extLst>
              <a:ext uri="{FF2B5EF4-FFF2-40B4-BE49-F238E27FC236}">
                <a16:creationId xmlns:a16="http://schemas.microsoft.com/office/drawing/2014/main" id="{8E0649EC-DCC5-C248-8FE1-8F191726F797}"/>
              </a:ext>
            </a:extLst>
          </p:cNvPr>
          <p:cNvSpPr txBox="1"/>
          <p:nvPr/>
        </p:nvSpPr>
        <p:spPr>
          <a:xfrm>
            <a:off x="5037282" y="1567871"/>
            <a:ext cx="1421736" cy="348109"/>
          </a:xfrm>
          <a:prstGeom prst="rect">
            <a:avLst/>
          </a:prstGeom>
          <a:noFill/>
        </p:spPr>
        <p:txBody>
          <a:bodyPr wrap="none" rtlCol="0">
            <a:spAutoFit/>
          </a:bodyPr>
          <a:lstStyle/>
          <a:p>
            <a:r>
              <a:rPr lang="en-US" sz="1662" dirty="0"/>
              <a:t>Calls to Action</a:t>
            </a:r>
          </a:p>
        </p:txBody>
      </p:sp>
      <p:sp>
        <p:nvSpPr>
          <p:cNvPr id="16" name="TextBox 15">
            <a:extLst>
              <a:ext uri="{FF2B5EF4-FFF2-40B4-BE49-F238E27FC236}">
                <a16:creationId xmlns:a16="http://schemas.microsoft.com/office/drawing/2014/main" id="{4B098680-088B-224B-8D24-0A76D1F0B385}"/>
              </a:ext>
            </a:extLst>
          </p:cNvPr>
          <p:cNvSpPr txBox="1"/>
          <p:nvPr/>
        </p:nvSpPr>
        <p:spPr>
          <a:xfrm>
            <a:off x="7133184" y="1567871"/>
            <a:ext cx="1825765" cy="603883"/>
          </a:xfrm>
          <a:prstGeom prst="rect">
            <a:avLst/>
          </a:prstGeom>
          <a:noFill/>
        </p:spPr>
        <p:txBody>
          <a:bodyPr wrap="square" rtlCol="0">
            <a:spAutoFit/>
          </a:bodyPr>
          <a:lstStyle/>
          <a:p>
            <a:r>
              <a:rPr lang="en-US" sz="1662" dirty="0"/>
              <a:t>The Onward Journey</a:t>
            </a:r>
          </a:p>
        </p:txBody>
      </p:sp>
      <p:pic>
        <p:nvPicPr>
          <p:cNvPr id="18" name="Picture 17">
            <a:extLst>
              <a:ext uri="{FF2B5EF4-FFF2-40B4-BE49-F238E27FC236}">
                <a16:creationId xmlns:a16="http://schemas.microsoft.com/office/drawing/2014/main" id="{A1AEDC65-C9DC-864C-82D1-9C061EE811D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3700" y="2033153"/>
            <a:ext cx="1264260" cy="1685680"/>
          </a:xfrm>
          <a:prstGeom prst="rect">
            <a:avLst/>
          </a:prstGeom>
        </p:spPr>
      </p:pic>
      <p:sp>
        <p:nvSpPr>
          <p:cNvPr id="21" name="Rectangle 20">
            <a:extLst>
              <a:ext uri="{FF2B5EF4-FFF2-40B4-BE49-F238E27FC236}">
                <a16:creationId xmlns:a16="http://schemas.microsoft.com/office/drawing/2014/main" id="{0FA044E6-BF1F-624E-AD9F-6B9EDFE26CD5}"/>
              </a:ext>
            </a:extLst>
          </p:cNvPr>
          <p:cNvSpPr/>
          <p:nvPr/>
        </p:nvSpPr>
        <p:spPr>
          <a:xfrm>
            <a:off x="593699" y="5556006"/>
            <a:ext cx="1186606" cy="465282"/>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rPr>
              <a:t>Facebook/ Social Media</a:t>
            </a:r>
          </a:p>
        </p:txBody>
      </p:sp>
      <p:sp>
        <p:nvSpPr>
          <p:cNvPr id="22" name="Rectangle 21">
            <a:extLst>
              <a:ext uri="{FF2B5EF4-FFF2-40B4-BE49-F238E27FC236}">
                <a16:creationId xmlns:a16="http://schemas.microsoft.com/office/drawing/2014/main" id="{360E6AD0-30AE-4943-906F-8D525F3CAC6D}"/>
              </a:ext>
            </a:extLst>
          </p:cNvPr>
          <p:cNvSpPr/>
          <p:nvPr/>
        </p:nvSpPr>
        <p:spPr>
          <a:xfrm>
            <a:off x="2358435" y="5556005"/>
            <a:ext cx="4586790" cy="265876"/>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2" dirty="0">
                <a:solidFill>
                  <a:schemeClr val="tx1"/>
                </a:solidFill>
              </a:rPr>
              <a:t>Agency Created ”Micro Site”</a:t>
            </a:r>
          </a:p>
        </p:txBody>
      </p:sp>
      <p:sp>
        <p:nvSpPr>
          <p:cNvPr id="23" name="Rectangle 22">
            <a:extLst>
              <a:ext uri="{FF2B5EF4-FFF2-40B4-BE49-F238E27FC236}">
                <a16:creationId xmlns:a16="http://schemas.microsoft.com/office/drawing/2014/main" id="{7231E33D-CD42-C447-BA3A-C37DB781246A}"/>
              </a:ext>
            </a:extLst>
          </p:cNvPr>
          <p:cNvSpPr/>
          <p:nvPr/>
        </p:nvSpPr>
        <p:spPr>
          <a:xfrm>
            <a:off x="7230757" y="5356599"/>
            <a:ext cx="1330020" cy="465282"/>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British Red Cross Web Content Management System and CRM</a:t>
            </a:r>
          </a:p>
        </p:txBody>
      </p:sp>
      <p:sp>
        <p:nvSpPr>
          <p:cNvPr id="24" name="TextBox 23">
            <a:extLst>
              <a:ext uri="{FF2B5EF4-FFF2-40B4-BE49-F238E27FC236}">
                <a16:creationId xmlns:a16="http://schemas.microsoft.com/office/drawing/2014/main" id="{F2808B9F-0369-DF40-B272-99A8C351FCE9}"/>
              </a:ext>
            </a:extLst>
          </p:cNvPr>
          <p:cNvSpPr txBox="1"/>
          <p:nvPr/>
        </p:nvSpPr>
        <p:spPr>
          <a:xfrm>
            <a:off x="517396" y="5221893"/>
            <a:ext cx="883896" cy="348109"/>
          </a:xfrm>
          <a:prstGeom prst="rect">
            <a:avLst/>
          </a:prstGeom>
          <a:noFill/>
        </p:spPr>
        <p:txBody>
          <a:bodyPr wrap="none" rtlCol="0">
            <a:spAutoFit/>
          </a:bodyPr>
          <a:lstStyle/>
          <a:p>
            <a:r>
              <a:rPr lang="en-US" sz="1662" dirty="0"/>
              <a:t>Systems</a:t>
            </a:r>
          </a:p>
        </p:txBody>
      </p:sp>
      <p:sp>
        <p:nvSpPr>
          <p:cNvPr id="25" name="TextBox 24">
            <a:extLst>
              <a:ext uri="{FF2B5EF4-FFF2-40B4-BE49-F238E27FC236}">
                <a16:creationId xmlns:a16="http://schemas.microsoft.com/office/drawing/2014/main" id="{3AA1A8D9-6E6A-FE47-A42A-ABA0442457CF}"/>
              </a:ext>
            </a:extLst>
          </p:cNvPr>
          <p:cNvSpPr txBox="1"/>
          <p:nvPr/>
        </p:nvSpPr>
        <p:spPr>
          <a:xfrm>
            <a:off x="5018320" y="2004364"/>
            <a:ext cx="2459350" cy="248530"/>
          </a:xfrm>
          <a:prstGeom prst="rect">
            <a:avLst/>
          </a:prstGeom>
          <a:noFill/>
        </p:spPr>
        <p:txBody>
          <a:bodyPr wrap="square" rtlCol="0">
            <a:spAutoFit/>
          </a:bodyPr>
          <a:lstStyle/>
          <a:p>
            <a:r>
              <a:rPr lang="en-US" sz="1015" dirty="0"/>
              <a:t>Help out in one of our shops</a:t>
            </a:r>
          </a:p>
        </p:txBody>
      </p:sp>
      <p:sp>
        <p:nvSpPr>
          <p:cNvPr id="26" name="TextBox 25">
            <a:extLst>
              <a:ext uri="{FF2B5EF4-FFF2-40B4-BE49-F238E27FC236}">
                <a16:creationId xmlns:a16="http://schemas.microsoft.com/office/drawing/2014/main" id="{4AB7CDB6-7187-EA46-A176-29543B58E72A}"/>
              </a:ext>
            </a:extLst>
          </p:cNvPr>
          <p:cNvSpPr txBox="1"/>
          <p:nvPr/>
        </p:nvSpPr>
        <p:spPr>
          <a:xfrm>
            <a:off x="5018320" y="3236755"/>
            <a:ext cx="1547408" cy="248530"/>
          </a:xfrm>
          <a:prstGeom prst="rect">
            <a:avLst/>
          </a:prstGeom>
          <a:noFill/>
        </p:spPr>
        <p:txBody>
          <a:bodyPr wrap="square" rtlCol="0">
            <a:spAutoFit/>
          </a:bodyPr>
          <a:lstStyle/>
          <a:p>
            <a:r>
              <a:rPr lang="en-US" sz="1015" dirty="0"/>
              <a:t>Give a £10 donation</a:t>
            </a:r>
          </a:p>
        </p:txBody>
      </p:sp>
      <p:sp>
        <p:nvSpPr>
          <p:cNvPr id="27" name="TextBox 26">
            <a:extLst>
              <a:ext uri="{FF2B5EF4-FFF2-40B4-BE49-F238E27FC236}">
                <a16:creationId xmlns:a16="http://schemas.microsoft.com/office/drawing/2014/main" id="{641D1DC8-E11F-744D-91ED-7505AF760B72}"/>
              </a:ext>
            </a:extLst>
          </p:cNvPr>
          <p:cNvSpPr txBox="1"/>
          <p:nvPr/>
        </p:nvSpPr>
        <p:spPr>
          <a:xfrm>
            <a:off x="4998813" y="4610177"/>
            <a:ext cx="1547408" cy="248530"/>
          </a:xfrm>
          <a:prstGeom prst="rect">
            <a:avLst/>
          </a:prstGeom>
          <a:noFill/>
        </p:spPr>
        <p:txBody>
          <a:bodyPr wrap="square" rtlCol="0">
            <a:spAutoFit/>
          </a:bodyPr>
          <a:lstStyle/>
          <a:p>
            <a:r>
              <a:rPr lang="en-US" sz="1015" dirty="0"/>
              <a:t>Give a £10 donation</a:t>
            </a:r>
          </a:p>
        </p:txBody>
      </p:sp>
      <p:sp>
        <p:nvSpPr>
          <p:cNvPr id="28" name="TextBox 27">
            <a:extLst>
              <a:ext uri="{FF2B5EF4-FFF2-40B4-BE49-F238E27FC236}">
                <a16:creationId xmlns:a16="http://schemas.microsoft.com/office/drawing/2014/main" id="{50DC3ECC-C630-E849-A1BA-EDA753B573CD}"/>
              </a:ext>
            </a:extLst>
          </p:cNvPr>
          <p:cNvSpPr txBox="1"/>
          <p:nvPr/>
        </p:nvSpPr>
        <p:spPr>
          <a:xfrm>
            <a:off x="517396" y="3954440"/>
            <a:ext cx="1728358" cy="390620"/>
          </a:xfrm>
          <a:prstGeom prst="rect">
            <a:avLst/>
          </a:prstGeom>
          <a:noFill/>
        </p:spPr>
        <p:txBody>
          <a:bodyPr wrap="none" rtlCol="0">
            <a:spAutoFit/>
          </a:bodyPr>
          <a:lstStyle/>
          <a:p>
            <a:r>
              <a:rPr lang="en-US" sz="969" dirty="0"/>
              <a:t>Campaign Video</a:t>
            </a:r>
          </a:p>
          <a:p>
            <a:r>
              <a:rPr lang="en-US" sz="969" dirty="0">
                <a:hlinkClick r:id="rId6"/>
              </a:rPr>
              <a:t>https://youtu.be/vBDgLf6AsrA</a:t>
            </a:r>
            <a:endParaRPr lang="en-US" sz="969" dirty="0"/>
          </a:p>
        </p:txBody>
      </p:sp>
      <p:pic>
        <p:nvPicPr>
          <p:cNvPr id="32" name="Picture 31">
            <a:extLst>
              <a:ext uri="{FF2B5EF4-FFF2-40B4-BE49-F238E27FC236}">
                <a16:creationId xmlns:a16="http://schemas.microsoft.com/office/drawing/2014/main" id="{659B71C1-9FD6-EB43-97B6-77FE98FB65C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213656" y="2232560"/>
            <a:ext cx="1346283" cy="1932852"/>
          </a:xfrm>
          <a:prstGeom prst="rect">
            <a:avLst/>
          </a:prstGeom>
          <a:ln>
            <a:solidFill>
              <a:schemeClr val="tx1"/>
            </a:solidFill>
          </a:ln>
        </p:spPr>
      </p:pic>
      <p:cxnSp>
        <p:nvCxnSpPr>
          <p:cNvPr id="34" name="Elbow Connector 33">
            <a:extLst>
              <a:ext uri="{FF2B5EF4-FFF2-40B4-BE49-F238E27FC236}">
                <a16:creationId xmlns:a16="http://schemas.microsoft.com/office/drawing/2014/main" id="{91322686-3A64-B746-B9A2-E0B92A6E6DE3}"/>
              </a:ext>
            </a:extLst>
          </p:cNvPr>
          <p:cNvCxnSpPr>
            <a:stCxn id="18" idx="3"/>
          </p:cNvCxnSpPr>
          <p:nvPr/>
        </p:nvCxnSpPr>
        <p:spPr>
          <a:xfrm flipV="1">
            <a:off x="1857959" y="2498435"/>
            <a:ext cx="500477" cy="377558"/>
          </a:xfrm>
          <a:prstGeom prst="bent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Elbow Connector 34">
            <a:extLst>
              <a:ext uri="{FF2B5EF4-FFF2-40B4-BE49-F238E27FC236}">
                <a16:creationId xmlns:a16="http://schemas.microsoft.com/office/drawing/2014/main" id="{BE25D3A6-90F3-264E-90EA-EEB68610342E}"/>
              </a:ext>
            </a:extLst>
          </p:cNvPr>
          <p:cNvCxnSpPr>
            <a:cxnSpLocks/>
            <a:endCxn id="11" idx="1"/>
          </p:cNvCxnSpPr>
          <p:nvPr/>
        </p:nvCxnSpPr>
        <p:spPr>
          <a:xfrm flipV="1">
            <a:off x="4498336" y="2673236"/>
            <a:ext cx="605076" cy="359773"/>
          </a:xfrm>
          <a:prstGeom prst="bent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Elbow Connector 36">
            <a:extLst>
              <a:ext uri="{FF2B5EF4-FFF2-40B4-BE49-F238E27FC236}">
                <a16:creationId xmlns:a16="http://schemas.microsoft.com/office/drawing/2014/main" id="{F39EE8F3-614D-EE46-9DFA-87C6B5C18876}"/>
              </a:ext>
            </a:extLst>
          </p:cNvPr>
          <p:cNvCxnSpPr>
            <a:cxnSpLocks/>
            <a:stCxn id="4" idx="3"/>
            <a:endCxn id="13" idx="1"/>
          </p:cNvCxnSpPr>
          <p:nvPr/>
        </p:nvCxnSpPr>
        <p:spPr>
          <a:xfrm>
            <a:off x="4498336" y="3579946"/>
            <a:ext cx="605417" cy="408177"/>
          </a:xfrm>
          <a:prstGeom prst="bentConnector3">
            <a:avLst>
              <a:gd name="adj1" fmla="val 50000"/>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97F8367-8411-644F-8C16-B6C67063A972}"/>
              </a:ext>
            </a:extLst>
          </p:cNvPr>
          <p:cNvCxnSpPr>
            <a:stCxn id="11" idx="3"/>
          </p:cNvCxnSpPr>
          <p:nvPr/>
        </p:nvCxnSpPr>
        <p:spPr>
          <a:xfrm>
            <a:off x="6565728" y="2673236"/>
            <a:ext cx="64792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7D692579-2ACA-A24F-93B7-1FF408481BD4}"/>
              </a:ext>
            </a:extLst>
          </p:cNvPr>
          <p:cNvSpPr txBox="1"/>
          <p:nvPr/>
        </p:nvSpPr>
        <p:spPr>
          <a:xfrm>
            <a:off x="5170221" y="4913978"/>
            <a:ext cx="1547408" cy="248530"/>
          </a:xfrm>
          <a:prstGeom prst="rect">
            <a:avLst/>
          </a:prstGeom>
          <a:noFill/>
        </p:spPr>
        <p:txBody>
          <a:bodyPr wrap="square" rtlCol="0">
            <a:spAutoFit/>
          </a:bodyPr>
          <a:lstStyle/>
          <a:p>
            <a:r>
              <a:rPr lang="en-US" sz="1015" dirty="0"/>
              <a:t>Other actions</a:t>
            </a:r>
          </a:p>
        </p:txBody>
      </p:sp>
    </p:spTree>
    <p:extLst>
      <p:ext uri="{BB962C8B-B14F-4D97-AF65-F5344CB8AC3E}">
        <p14:creationId xmlns:p14="http://schemas.microsoft.com/office/powerpoint/2010/main" val="2430674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5E845D4-0AD6-E447-8222-D6E22A6CD585}"/>
              </a:ext>
            </a:extLst>
          </p:cNvPr>
          <p:cNvSpPr>
            <a:spLocks noGrp="1"/>
          </p:cNvSpPr>
          <p:nvPr>
            <p:ph idx="1"/>
          </p:nvPr>
        </p:nvSpPr>
        <p:spPr>
          <a:xfrm>
            <a:off x="395536" y="1140210"/>
            <a:ext cx="8229600" cy="3917032"/>
          </a:xfrm>
        </p:spPr>
        <p:txBody>
          <a:bodyPr/>
          <a:lstStyle/>
          <a:p>
            <a:r>
              <a:rPr lang="en-GB" sz="2400" dirty="0"/>
              <a:t>Email marketing is the act of sending a commercial message, typically to a group of people, using email.</a:t>
            </a:r>
          </a:p>
          <a:p>
            <a:r>
              <a:rPr lang="en-GB" sz="2400" dirty="0"/>
              <a:t>Email marketing can allow you to create targeted and personalised messages. This can help you to build meaningful relationships with your customers. It can also improve response rates to your direct marketing campaigns.</a:t>
            </a:r>
          </a:p>
          <a:p>
            <a:r>
              <a:rPr lang="en-GB" sz="2400" dirty="0"/>
              <a:t>You </a:t>
            </a:r>
            <a:r>
              <a:rPr lang="en-GB" sz="2400" u="sng" dirty="0"/>
              <a:t>must have </a:t>
            </a:r>
            <a:r>
              <a:rPr lang="en-GB" sz="2400" dirty="0"/>
              <a:t>an individuals consent before sending them emails.</a:t>
            </a:r>
          </a:p>
          <a:p>
            <a:r>
              <a:rPr lang="en-GB" sz="2400" dirty="0"/>
              <a:t>You must also provide a mechanism enabling them to opt-out of further communications.</a:t>
            </a:r>
          </a:p>
        </p:txBody>
      </p:sp>
      <p:sp>
        <p:nvSpPr>
          <p:cNvPr id="3" name="Title 2">
            <a:extLst>
              <a:ext uri="{FF2B5EF4-FFF2-40B4-BE49-F238E27FC236}">
                <a16:creationId xmlns:a16="http://schemas.microsoft.com/office/drawing/2014/main" id="{6F062C34-3473-C644-B5E0-2C2A904FDAEE}"/>
              </a:ext>
            </a:extLst>
          </p:cNvPr>
          <p:cNvSpPr>
            <a:spLocks noGrp="1"/>
          </p:cNvSpPr>
          <p:nvPr>
            <p:ph type="title"/>
          </p:nvPr>
        </p:nvSpPr>
        <p:spPr>
          <a:xfrm>
            <a:off x="457200" y="274638"/>
            <a:ext cx="8229600" cy="490066"/>
          </a:xfrm>
        </p:spPr>
        <p:txBody>
          <a:bodyPr/>
          <a:lstStyle/>
          <a:p>
            <a:pPr algn="ctr"/>
            <a:r>
              <a:rPr lang="en-US" sz="3600" b="1" dirty="0">
                <a:latin typeface="Tahoma" panose="020B0604030504040204" pitchFamily="34" charset="0"/>
                <a:ea typeface="Tahoma" panose="020B0604030504040204" pitchFamily="34" charset="0"/>
                <a:cs typeface="Tahoma" panose="020B0604030504040204" pitchFamily="34" charset="0"/>
              </a:rPr>
              <a:t>Email Marketing</a:t>
            </a:r>
          </a:p>
        </p:txBody>
      </p:sp>
    </p:spTree>
    <p:extLst>
      <p:ext uri="{BB962C8B-B14F-4D97-AF65-F5344CB8AC3E}">
        <p14:creationId xmlns:p14="http://schemas.microsoft.com/office/powerpoint/2010/main" val="2582152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5E845D4-0AD6-E447-8222-D6E22A6CD585}"/>
              </a:ext>
            </a:extLst>
          </p:cNvPr>
          <p:cNvSpPr>
            <a:spLocks noGrp="1"/>
          </p:cNvSpPr>
          <p:nvPr>
            <p:ph idx="1"/>
          </p:nvPr>
        </p:nvSpPr>
        <p:spPr>
          <a:xfrm>
            <a:off x="395536" y="732234"/>
            <a:ext cx="8229600" cy="3917032"/>
          </a:xfrm>
        </p:spPr>
        <p:txBody>
          <a:bodyPr/>
          <a:lstStyle/>
          <a:p>
            <a:r>
              <a:rPr lang="en-GB" sz="2400" b="1" dirty="0"/>
              <a:t>Transactional emails. </a:t>
            </a:r>
            <a:r>
              <a:rPr lang="en-GB" sz="2400" dirty="0"/>
              <a:t>These are sent at key points in the lifecycle of a transaction – order confirmation, goods dispatch, feedback etc.</a:t>
            </a:r>
          </a:p>
          <a:p>
            <a:r>
              <a:rPr lang="en-GB" sz="2400" b="1" dirty="0"/>
              <a:t>Promotional emails. </a:t>
            </a:r>
            <a:r>
              <a:rPr lang="en-GB" sz="2400" dirty="0"/>
              <a:t>These are designed to promote an offer or product. e.g. special offers for Mother’s Day, Father’s Day, summer holidays or Valentine's night.</a:t>
            </a:r>
          </a:p>
          <a:p>
            <a:r>
              <a:rPr lang="en-GB" sz="2400" b="1" dirty="0"/>
              <a:t>Customer lifecycle emails. </a:t>
            </a:r>
            <a:r>
              <a:rPr lang="en-GB" sz="2400" dirty="0"/>
              <a:t>These are based on where the customer is in their relationship with the brand e.g. an action that a customer took – or didn’t take – set in the context of where the shopper is in a customer journey.</a:t>
            </a:r>
          </a:p>
        </p:txBody>
      </p:sp>
      <p:sp>
        <p:nvSpPr>
          <p:cNvPr id="3" name="Title 2">
            <a:extLst>
              <a:ext uri="{FF2B5EF4-FFF2-40B4-BE49-F238E27FC236}">
                <a16:creationId xmlns:a16="http://schemas.microsoft.com/office/drawing/2014/main" id="{6F062C34-3473-C644-B5E0-2C2A904FDAEE}"/>
              </a:ext>
            </a:extLst>
          </p:cNvPr>
          <p:cNvSpPr>
            <a:spLocks noGrp="1"/>
          </p:cNvSpPr>
          <p:nvPr>
            <p:ph type="title"/>
          </p:nvPr>
        </p:nvSpPr>
        <p:spPr>
          <a:xfrm>
            <a:off x="107504" y="188640"/>
            <a:ext cx="9144000" cy="543594"/>
          </a:xfrm>
        </p:spPr>
        <p:txBody>
          <a:bodyPr>
            <a:normAutofit/>
          </a:bodyPr>
          <a:lstStyle/>
          <a:p>
            <a:pPr algn="ctr"/>
            <a:r>
              <a:rPr lang="en-US" sz="2800" b="1" dirty="0">
                <a:latin typeface="Tahoma" panose="020B0604030504040204" pitchFamily="34" charset="0"/>
                <a:ea typeface="Tahoma" panose="020B0604030504040204" pitchFamily="34" charset="0"/>
                <a:cs typeface="Tahoma" panose="020B0604030504040204" pitchFamily="34" charset="0"/>
              </a:rPr>
              <a:t>Categories of e-commerce Marketing Emails</a:t>
            </a:r>
          </a:p>
        </p:txBody>
      </p:sp>
    </p:spTree>
    <p:extLst>
      <p:ext uri="{BB962C8B-B14F-4D97-AF65-F5344CB8AC3E}">
        <p14:creationId xmlns:p14="http://schemas.microsoft.com/office/powerpoint/2010/main" val="833663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2573</TotalTime>
  <Words>1153</Words>
  <Application>Microsoft Office PowerPoint</Application>
  <PresentationFormat>On-screen Show (4:3)</PresentationFormat>
  <Paragraphs>214</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Myriad Pro</vt:lpstr>
      <vt:lpstr>Tahoma</vt:lpstr>
      <vt:lpstr>Verdana</vt:lpstr>
      <vt:lpstr>20140311PresentationUWTSDTemplate</vt:lpstr>
      <vt:lpstr>Developing Innovation  and  Creativity for Business Advantage Week 7 (Part 3) Digital Marketing</vt:lpstr>
      <vt:lpstr>Recap</vt:lpstr>
      <vt:lpstr>Learning Objectives….</vt:lpstr>
      <vt:lpstr>What is marketing?</vt:lpstr>
      <vt:lpstr>What makes marketing digital?</vt:lpstr>
      <vt:lpstr>The Customer Journey - From Awareness to Advocacy</vt:lpstr>
      <vt:lpstr>Channels – paid, bought and earned</vt:lpstr>
      <vt:lpstr>Understanding Your Audience – User Research and Personas</vt:lpstr>
      <vt:lpstr>The British Red Cross’ One Kind Act Campaign</vt:lpstr>
      <vt:lpstr>Email Marketing</vt:lpstr>
      <vt:lpstr>Categories of e-commerce Marketing Emails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160</cp:revision>
  <cp:lastPrinted>2018-07-09T15:27:01Z</cp:lastPrinted>
  <dcterms:created xsi:type="dcterms:W3CDTF">2002-10-07T19:43:58Z</dcterms:created>
  <dcterms:modified xsi:type="dcterms:W3CDTF">2020-06-11T04:24:30Z</dcterms:modified>
</cp:coreProperties>
</file>