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14"/>
  </p:notesMasterIdLst>
  <p:sldIdLst>
    <p:sldId id="256" r:id="rId2"/>
    <p:sldId id="258" r:id="rId3"/>
    <p:sldId id="260" r:id="rId4"/>
    <p:sldId id="267" r:id="rId5"/>
    <p:sldId id="261" r:id="rId6"/>
    <p:sldId id="268" r:id="rId7"/>
    <p:sldId id="262" r:id="rId8"/>
    <p:sldId id="265" r:id="rId9"/>
    <p:sldId id="259" r:id="rId10"/>
    <p:sldId id="263" r:id="rId11"/>
    <p:sldId id="264"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irsty Jenkins (1707918)" initials="KJ(" lastIdx="2" clrIdx="0">
    <p:extLst>
      <p:ext uri="{19B8F6BF-5375-455C-9EA6-DF929625EA0E}">
        <p15:presenceInfo xmlns:p15="http://schemas.microsoft.com/office/powerpoint/2012/main" userId="S::1707918@student.uwtsd.ac.uk::a5ae9c21-9e4c-4c27-a64a-83a891e3724f" providerId="AD"/>
      </p:ext>
    </p:extLst>
  </p:cmAuthor>
  <p:cmAuthor id="2" name="Kirsty Jenkins (1707918)" initials="KJ( [2]" lastIdx="1" clrIdx="1">
    <p:extLst>
      <p:ext uri="{19B8F6BF-5375-455C-9EA6-DF929625EA0E}">
        <p15:presenceInfo xmlns:p15="http://schemas.microsoft.com/office/powerpoint/2012/main" userId="S-1-5-21-809251214-2178901256-4152538893-3993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9591" autoAdjust="0"/>
  </p:normalViewPr>
  <p:slideViewPr>
    <p:cSldViewPr snapToGrid="0">
      <p:cViewPr varScale="1">
        <p:scale>
          <a:sx n="102" d="100"/>
          <a:sy n="102" d="100"/>
        </p:scale>
        <p:origin x="91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96498F-F1DA-44CB-9455-D2BC7B2C2B63}" type="datetimeFigureOut">
              <a:rPr lang="en-GB" smtClean="0"/>
              <a:t>26/11/2019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2B2200-4690-4AD4-9822-B58F35D615ED}" type="slidenum">
              <a:rPr lang="en-GB" smtClean="0"/>
              <a:t>‹#›</a:t>
            </a:fld>
            <a:endParaRPr lang="en-GB"/>
          </a:p>
        </p:txBody>
      </p:sp>
    </p:spTree>
    <p:extLst>
      <p:ext uri="{BB962C8B-B14F-4D97-AF65-F5344CB8AC3E}">
        <p14:creationId xmlns:p14="http://schemas.microsoft.com/office/powerpoint/2010/main" val="882567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benefit of both frameworks is the strong emphasis on learning through play as it is ‘proven’ that play is the best process to encourage learning and the retention of information and knowledge - (</a:t>
            </a:r>
            <a:r>
              <a:rPr lang="en-GB" dirty="0" err="1"/>
              <a:t>Zosh</a:t>
            </a:r>
            <a:r>
              <a:rPr lang="en-GB" dirty="0"/>
              <a:t>, et al., 2017)</a:t>
            </a:r>
            <a:endParaRPr lang="en-US" dirty="0"/>
          </a:p>
          <a:p>
            <a:endParaRPr lang="en-GB" dirty="0"/>
          </a:p>
        </p:txBody>
      </p:sp>
      <p:sp>
        <p:nvSpPr>
          <p:cNvPr id="4" name="Slide Number Placeholder 3"/>
          <p:cNvSpPr>
            <a:spLocks noGrp="1"/>
          </p:cNvSpPr>
          <p:nvPr>
            <p:ph type="sldNum" sz="quarter" idx="5"/>
          </p:nvPr>
        </p:nvSpPr>
        <p:spPr/>
        <p:txBody>
          <a:bodyPr/>
          <a:lstStyle/>
          <a:p>
            <a:fld id="{4E2B2200-4690-4AD4-9822-B58F35D615ED}" type="slidenum">
              <a:rPr lang="en-GB" smtClean="0"/>
              <a:t>7</a:t>
            </a:fld>
            <a:endParaRPr lang="en-GB"/>
          </a:p>
        </p:txBody>
      </p:sp>
    </p:spTree>
    <p:extLst>
      <p:ext uri="{BB962C8B-B14F-4D97-AF65-F5344CB8AC3E}">
        <p14:creationId xmlns:p14="http://schemas.microsoft.com/office/powerpoint/2010/main" val="9715711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11/26/2019</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447156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71640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25078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11/26/2019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89919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11/26/2019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07339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11/26/2019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0889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11/26/2019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1047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11/26/2019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29068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11/26/2019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270696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11/26/2019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63600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672598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404279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450117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11/26/2019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427492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11/26/2019</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688834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102450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294121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11/26/2019</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2039688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 id="2147483712"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14B7B-9C8F-4B48-9B28-A691BF84512B}"/>
              </a:ext>
            </a:extLst>
          </p:cNvPr>
          <p:cNvSpPr>
            <a:spLocks noGrp="1"/>
          </p:cNvSpPr>
          <p:nvPr>
            <p:ph type="ctrTitle"/>
          </p:nvPr>
        </p:nvSpPr>
        <p:spPr/>
        <p:txBody>
          <a:bodyPr/>
          <a:lstStyle/>
          <a:p>
            <a:r>
              <a:rPr lang="en-GB" sz="4000"/>
              <a:t>A comparison of the benefits and drawbacks within the australian Early Years Learning Framework and the Welsh Foundation Phase Framework</a:t>
            </a:r>
            <a:endParaRPr lang="en-US" sz="4000"/>
          </a:p>
        </p:txBody>
      </p:sp>
      <p:sp>
        <p:nvSpPr>
          <p:cNvPr id="3" name="Subtitle 2">
            <a:extLst>
              <a:ext uri="{FF2B5EF4-FFF2-40B4-BE49-F238E27FC236}">
                <a16:creationId xmlns:a16="http://schemas.microsoft.com/office/drawing/2014/main" id="{C324354F-7FED-8C4C-9489-B6ED1DA1F2B4}"/>
              </a:ext>
            </a:extLst>
          </p:cNvPr>
          <p:cNvSpPr>
            <a:spLocks noGrp="1"/>
          </p:cNvSpPr>
          <p:nvPr>
            <p:ph type="subTitle" idx="1"/>
          </p:nvPr>
        </p:nvSpPr>
        <p:spPr/>
        <p:txBody>
          <a:bodyPr/>
          <a:lstStyle/>
          <a:p>
            <a:r>
              <a:rPr lang="en-GB"/>
              <a:t>Kirsty Jenkins – 1707918</a:t>
            </a:r>
            <a:endParaRPr lang="en-US"/>
          </a:p>
        </p:txBody>
      </p:sp>
    </p:spTree>
    <p:extLst>
      <p:ext uri="{BB962C8B-B14F-4D97-AF65-F5344CB8AC3E}">
        <p14:creationId xmlns:p14="http://schemas.microsoft.com/office/powerpoint/2010/main" val="16967082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6AECC-C24F-FD47-BCA1-52F27035DBD6}"/>
              </a:ext>
            </a:extLst>
          </p:cNvPr>
          <p:cNvSpPr>
            <a:spLocks noGrp="1"/>
          </p:cNvSpPr>
          <p:nvPr>
            <p:ph type="title"/>
          </p:nvPr>
        </p:nvSpPr>
        <p:spPr/>
        <p:txBody>
          <a:bodyPr/>
          <a:lstStyle/>
          <a:p>
            <a:r>
              <a:rPr lang="en-GB"/>
              <a:t>Objectives</a:t>
            </a:r>
            <a:endParaRPr lang="en-US"/>
          </a:p>
        </p:txBody>
      </p:sp>
      <p:sp>
        <p:nvSpPr>
          <p:cNvPr id="3" name="Content Placeholder 2">
            <a:extLst>
              <a:ext uri="{FF2B5EF4-FFF2-40B4-BE49-F238E27FC236}">
                <a16:creationId xmlns:a16="http://schemas.microsoft.com/office/drawing/2014/main" id="{592225E9-0B02-4D49-AC59-8E34221B63EC}"/>
              </a:ext>
            </a:extLst>
          </p:cNvPr>
          <p:cNvSpPr>
            <a:spLocks noGrp="1"/>
          </p:cNvSpPr>
          <p:nvPr>
            <p:ph idx="1"/>
          </p:nvPr>
        </p:nvSpPr>
        <p:spPr/>
        <p:txBody>
          <a:bodyPr/>
          <a:lstStyle/>
          <a:p>
            <a:r>
              <a:rPr lang="en-GB"/>
              <a:t>To identify the benefits and drawbacks of the Early Years Learning Framework </a:t>
            </a:r>
          </a:p>
          <a:p>
            <a:r>
              <a:rPr lang="en-GB"/>
              <a:t>To identify the benefits and drawbacks of the Foundation Phase Framework </a:t>
            </a:r>
          </a:p>
          <a:p>
            <a:r>
              <a:rPr lang="en-GB"/>
              <a:t>To compare the early years curriculums in Australia and Wales </a:t>
            </a:r>
            <a:endParaRPr lang="en-US"/>
          </a:p>
        </p:txBody>
      </p:sp>
    </p:spTree>
    <p:extLst>
      <p:ext uri="{BB962C8B-B14F-4D97-AF65-F5344CB8AC3E}">
        <p14:creationId xmlns:p14="http://schemas.microsoft.com/office/powerpoint/2010/main" val="8782201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389F8-A991-E549-881D-47D2B6F700CE}"/>
              </a:ext>
            </a:extLst>
          </p:cNvPr>
          <p:cNvSpPr>
            <a:spLocks noGrp="1"/>
          </p:cNvSpPr>
          <p:nvPr>
            <p:ph type="title"/>
          </p:nvPr>
        </p:nvSpPr>
        <p:spPr/>
        <p:txBody>
          <a:bodyPr/>
          <a:lstStyle/>
          <a:p>
            <a:r>
              <a:rPr lang="en-GB"/>
              <a:t>Wales: Foundation Phase Framework </a:t>
            </a:r>
            <a:endParaRPr lang="en-US"/>
          </a:p>
        </p:txBody>
      </p:sp>
      <p:sp>
        <p:nvSpPr>
          <p:cNvPr id="3" name="Content Placeholder 2">
            <a:extLst>
              <a:ext uri="{FF2B5EF4-FFF2-40B4-BE49-F238E27FC236}">
                <a16:creationId xmlns:a16="http://schemas.microsoft.com/office/drawing/2014/main" id="{036ADE5A-31CA-6C41-B00C-AB18FC2C3A70}"/>
              </a:ext>
            </a:extLst>
          </p:cNvPr>
          <p:cNvSpPr>
            <a:spLocks noGrp="1"/>
          </p:cNvSpPr>
          <p:nvPr>
            <p:ph idx="1"/>
          </p:nvPr>
        </p:nvSpPr>
        <p:spPr/>
        <p:txBody>
          <a:bodyPr/>
          <a:lstStyle/>
          <a:p>
            <a:r>
              <a:rPr lang="en-US" dirty="0"/>
              <a:t>Three to seven years old</a:t>
            </a:r>
          </a:p>
          <a:p>
            <a:r>
              <a:rPr lang="en-US" dirty="0"/>
              <a:t>Formative assessments</a:t>
            </a:r>
          </a:p>
          <a:p>
            <a:r>
              <a:rPr lang="en-US" dirty="0"/>
              <a:t>7 Areas for learning</a:t>
            </a:r>
          </a:p>
          <a:p>
            <a:endParaRPr lang="en-US" dirty="0"/>
          </a:p>
        </p:txBody>
      </p:sp>
      <p:sp>
        <p:nvSpPr>
          <p:cNvPr id="4" name="TextBox 3">
            <a:extLst>
              <a:ext uri="{FF2B5EF4-FFF2-40B4-BE49-F238E27FC236}">
                <a16:creationId xmlns:a16="http://schemas.microsoft.com/office/drawing/2014/main" id="{69A39ED1-7D4F-4522-B4EF-54E9C38D7549}"/>
              </a:ext>
            </a:extLst>
          </p:cNvPr>
          <p:cNvSpPr txBox="1"/>
          <p:nvPr/>
        </p:nvSpPr>
        <p:spPr>
          <a:xfrm>
            <a:off x="9064156" y="6488668"/>
            <a:ext cx="3127844" cy="369332"/>
          </a:xfrm>
          <a:prstGeom prst="rect">
            <a:avLst/>
          </a:prstGeom>
          <a:noFill/>
        </p:spPr>
        <p:txBody>
          <a:bodyPr wrap="square" rtlCol="0">
            <a:spAutoFit/>
          </a:bodyPr>
          <a:lstStyle/>
          <a:p>
            <a:r>
              <a:rPr lang="en-GB" dirty="0"/>
              <a:t>(Welsh Government, 2015)</a:t>
            </a:r>
          </a:p>
        </p:txBody>
      </p:sp>
      <p:sp>
        <p:nvSpPr>
          <p:cNvPr id="5" name="Rectangle 4">
            <a:extLst>
              <a:ext uri="{FF2B5EF4-FFF2-40B4-BE49-F238E27FC236}">
                <a16:creationId xmlns:a16="http://schemas.microsoft.com/office/drawing/2014/main" id="{C95CC3C0-CF26-436D-98DF-490C7C14175F}"/>
              </a:ext>
            </a:extLst>
          </p:cNvPr>
          <p:cNvSpPr/>
          <p:nvPr/>
        </p:nvSpPr>
        <p:spPr>
          <a:xfrm>
            <a:off x="10628078" y="6113116"/>
            <a:ext cx="1569340" cy="375552"/>
          </a:xfrm>
          <a:prstGeom prst="rect">
            <a:avLst/>
          </a:prstGeom>
        </p:spPr>
        <p:txBody>
          <a:bodyPr wrap="non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(Looney, 2011)</a:t>
            </a:r>
          </a:p>
        </p:txBody>
      </p:sp>
    </p:spTree>
    <p:extLst>
      <p:ext uri="{BB962C8B-B14F-4D97-AF65-F5344CB8AC3E}">
        <p14:creationId xmlns:p14="http://schemas.microsoft.com/office/powerpoint/2010/main" val="2833199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E9370-B204-46AD-A002-B25AFFBDD8F1}"/>
              </a:ext>
            </a:extLst>
          </p:cNvPr>
          <p:cNvSpPr>
            <a:spLocks noGrp="1"/>
          </p:cNvSpPr>
          <p:nvPr>
            <p:ph type="title"/>
          </p:nvPr>
        </p:nvSpPr>
        <p:spPr/>
        <p:txBody>
          <a:bodyPr/>
          <a:lstStyle/>
          <a:p>
            <a:r>
              <a:rPr lang="en-GB" dirty="0"/>
              <a:t>Areas of Learning </a:t>
            </a:r>
          </a:p>
        </p:txBody>
      </p:sp>
      <p:sp>
        <p:nvSpPr>
          <p:cNvPr id="3" name="Content Placeholder 2">
            <a:extLst>
              <a:ext uri="{FF2B5EF4-FFF2-40B4-BE49-F238E27FC236}">
                <a16:creationId xmlns:a16="http://schemas.microsoft.com/office/drawing/2014/main" id="{CF784648-DD78-49D7-BC05-6338FC61B762}"/>
              </a:ext>
            </a:extLst>
          </p:cNvPr>
          <p:cNvSpPr>
            <a:spLocks noGrp="1"/>
          </p:cNvSpPr>
          <p:nvPr>
            <p:ph idx="1"/>
          </p:nvPr>
        </p:nvSpPr>
        <p:spPr/>
        <p:txBody>
          <a:bodyPr/>
          <a:lstStyle/>
          <a:p>
            <a:pPr>
              <a:buFont typeface="+mj-lt"/>
              <a:buAutoNum type="arabicPeriod"/>
            </a:pPr>
            <a:r>
              <a:rPr lang="en-GB" dirty="0"/>
              <a:t>Personal and Social Development, Well-being and Cultural Diversity</a:t>
            </a:r>
          </a:p>
          <a:p>
            <a:pPr>
              <a:buFont typeface="+mj-lt"/>
              <a:buAutoNum type="arabicPeriod"/>
            </a:pPr>
            <a:r>
              <a:rPr lang="en-GB" dirty="0"/>
              <a:t>Language, Literacy and Communication</a:t>
            </a:r>
          </a:p>
          <a:p>
            <a:pPr>
              <a:buFont typeface="+mj-lt"/>
              <a:buAutoNum type="arabicPeriod"/>
            </a:pPr>
            <a:r>
              <a:rPr lang="en-GB" dirty="0"/>
              <a:t>Mathematical Development</a:t>
            </a:r>
          </a:p>
          <a:p>
            <a:pPr>
              <a:buFont typeface="+mj-lt"/>
              <a:buAutoNum type="arabicPeriod"/>
            </a:pPr>
            <a:r>
              <a:rPr lang="en-GB" dirty="0"/>
              <a:t>Knowledge and Understanding of the World </a:t>
            </a:r>
          </a:p>
          <a:p>
            <a:pPr>
              <a:buFont typeface="+mj-lt"/>
              <a:buAutoNum type="arabicPeriod"/>
            </a:pPr>
            <a:r>
              <a:rPr lang="en-GB" dirty="0"/>
              <a:t>Physical Development</a:t>
            </a:r>
          </a:p>
          <a:p>
            <a:pPr>
              <a:buFont typeface="+mj-lt"/>
              <a:buAutoNum type="arabicPeriod"/>
            </a:pPr>
            <a:r>
              <a:rPr lang="en-GB" dirty="0"/>
              <a:t>Creative Development</a:t>
            </a:r>
          </a:p>
          <a:p>
            <a:pPr>
              <a:buFont typeface="+mj-lt"/>
              <a:buAutoNum type="arabicPeriod"/>
            </a:pPr>
            <a:r>
              <a:rPr lang="en-GB" dirty="0"/>
              <a:t>Welsh Language Development </a:t>
            </a:r>
          </a:p>
        </p:txBody>
      </p:sp>
      <p:sp>
        <p:nvSpPr>
          <p:cNvPr id="4" name="Rectangle 3">
            <a:extLst>
              <a:ext uri="{FF2B5EF4-FFF2-40B4-BE49-F238E27FC236}">
                <a16:creationId xmlns:a16="http://schemas.microsoft.com/office/drawing/2014/main" id="{E3922428-EFF2-4FA6-AF78-E0E8A6091F4F}"/>
              </a:ext>
            </a:extLst>
          </p:cNvPr>
          <p:cNvSpPr/>
          <p:nvPr/>
        </p:nvSpPr>
        <p:spPr>
          <a:xfrm>
            <a:off x="9475615" y="6482448"/>
            <a:ext cx="2716385" cy="375552"/>
          </a:xfrm>
          <a:prstGeom prst="rect">
            <a:avLst/>
          </a:prstGeom>
        </p:spPr>
        <p:txBody>
          <a:bodyPr wrap="non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(Welsh Government, 2015)</a:t>
            </a:r>
          </a:p>
        </p:txBody>
      </p:sp>
    </p:spTree>
    <p:extLst>
      <p:ext uri="{BB962C8B-B14F-4D97-AF65-F5344CB8AC3E}">
        <p14:creationId xmlns:p14="http://schemas.microsoft.com/office/powerpoint/2010/main" val="2402402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B1B79-8DEE-A145-988C-F84ACFB0C37C}"/>
              </a:ext>
            </a:extLst>
          </p:cNvPr>
          <p:cNvSpPr>
            <a:spLocks noGrp="1"/>
          </p:cNvSpPr>
          <p:nvPr>
            <p:ph type="title"/>
          </p:nvPr>
        </p:nvSpPr>
        <p:spPr/>
        <p:txBody>
          <a:bodyPr/>
          <a:lstStyle/>
          <a:p>
            <a:r>
              <a:rPr lang="en-GB" dirty="0"/>
              <a:t>Australia: Early Years Learning Framework </a:t>
            </a:r>
            <a:endParaRPr lang="en-US" dirty="0"/>
          </a:p>
        </p:txBody>
      </p:sp>
      <p:sp>
        <p:nvSpPr>
          <p:cNvPr id="3" name="Content Placeholder 2">
            <a:extLst>
              <a:ext uri="{FF2B5EF4-FFF2-40B4-BE49-F238E27FC236}">
                <a16:creationId xmlns:a16="http://schemas.microsoft.com/office/drawing/2014/main" id="{BF0A8412-CF5D-CC42-8270-6A7058D47D17}"/>
              </a:ext>
            </a:extLst>
          </p:cNvPr>
          <p:cNvSpPr>
            <a:spLocks noGrp="1"/>
          </p:cNvSpPr>
          <p:nvPr>
            <p:ph idx="1"/>
          </p:nvPr>
        </p:nvSpPr>
        <p:spPr/>
        <p:txBody>
          <a:bodyPr/>
          <a:lstStyle/>
          <a:p>
            <a:r>
              <a:rPr lang="en-GB" dirty="0"/>
              <a:t>Birth to five years </a:t>
            </a:r>
          </a:p>
          <a:p>
            <a:r>
              <a:rPr lang="en-GB" dirty="0"/>
              <a:t>“Belonging, Being and Becoming” </a:t>
            </a:r>
          </a:p>
          <a:p>
            <a:r>
              <a:rPr lang="en-GB" dirty="0"/>
              <a:t>The successful transition to formal schooling</a:t>
            </a:r>
          </a:p>
          <a:p>
            <a:r>
              <a:rPr lang="en-GB" dirty="0"/>
              <a:t>5 Outcomes</a:t>
            </a:r>
            <a:endParaRPr lang="en-US" dirty="0"/>
          </a:p>
        </p:txBody>
      </p:sp>
      <p:sp>
        <p:nvSpPr>
          <p:cNvPr id="4" name="TextBox 3">
            <a:extLst>
              <a:ext uri="{FF2B5EF4-FFF2-40B4-BE49-F238E27FC236}">
                <a16:creationId xmlns:a16="http://schemas.microsoft.com/office/drawing/2014/main" id="{983C41D5-469D-49E9-85C5-75C8B7BC9B13}"/>
              </a:ext>
            </a:extLst>
          </p:cNvPr>
          <p:cNvSpPr txBox="1"/>
          <p:nvPr/>
        </p:nvSpPr>
        <p:spPr>
          <a:xfrm>
            <a:off x="6870493" y="6488668"/>
            <a:ext cx="5321507" cy="369332"/>
          </a:xfrm>
          <a:prstGeom prst="rect">
            <a:avLst/>
          </a:prstGeom>
          <a:noFill/>
        </p:spPr>
        <p:txBody>
          <a:bodyPr wrap="square" rtlCol="0">
            <a:spAutoFit/>
          </a:bodyPr>
          <a:lstStyle/>
          <a:p>
            <a:r>
              <a:rPr lang="en-GB" dirty="0"/>
              <a:t>(Department of Education and Training, 2019)</a:t>
            </a:r>
          </a:p>
        </p:txBody>
      </p:sp>
    </p:spTree>
    <p:extLst>
      <p:ext uri="{BB962C8B-B14F-4D97-AF65-F5344CB8AC3E}">
        <p14:creationId xmlns:p14="http://schemas.microsoft.com/office/powerpoint/2010/main" val="3628206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BF1E2-4C89-4C52-8A27-7645A86E5D12}"/>
              </a:ext>
            </a:extLst>
          </p:cNvPr>
          <p:cNvSpPr>
            <a:spLocks noGrp="1"/>
          </p:cNvSpPr>
          <p:nvPr>
            <p:ph type="title"/>
          </p:nvPr>
        </p:nvSpPr>
        <p:spPr/>
        <p:txBody>
          <a:bodyPr/>
          <a:lstStyle/>
          <a:p>
            <a:r>
              <a:rPr lang="en-GB" dirty="0"/>
              <a:t>Outcomes/ Objectives</a:t>
            </a:r>
          </a:p>
        </p:txBody>
      </p:sp>
      <p:sp>
        <p:nvSpPr>
          <p:cNvPr id="3" name="Content Placeholder 2">
            <a:extLst>
              <a:ext uri="{FF2B5EF4-FFF2-40B4-BE49-F238E27FC236}">
                <a16:creationId xmlns:a16="http://schemas.microsoft.com/office/drawing/2014/main" id="{13F4C844-47DA-4450-8402-318867D1F90D}"/>
              </a:ext>
            </a:extLst>
          </p:cNvPr>
          <p:cNvSpPr>
            <a:spLocks noGrp="1"/>
          </p:cNvSpPr>
          <p:nvPr>
            <p:ph idx="1"/>
          </p:nvPr>
        </p:nvSpPr>
        <p:spPr/>
        <p:txBody>
          <a:bodyPr/>
          <a:lstStyle/>
          <a:p>
            <a:pPr>
              <a:buFont typeface="+mj-lt"/>
              <a:buAutoNum type="arabicPeriod"/>
            </a:pPr>
            <a:r>
              <a:rPr lang="en-GB" dirty="0"/>
              <a:t>A strong sense of identity</a:t>
            </a:r>
          </a:p>
          <a:p>
            <a:pPr>
              <a:buFont typeface="+mj-lt"/>
              <a:buAutoNum type="arabicPeriod"/>
            </a:pPr>
            <a:r>
              <a:rPr lang="en-GB" dirty="0"/>
              <a:t>Children are connected with and contribute to their world</a:t>
            </a:r>
          </a:p>
          <a:p>
            <a:pPr>
              <a:buFont typeface="+mj-lt"/>
              <a:buAutoNum type="arabicPeriod"/>
            </a:pPr>
            <a:r>
              <a:rPr lang="en-GB" dirty="0"/>
              <a:t>A strong sense of wellbeing</a:t>
            </a:r>
          </a:p>
          <a:p>
            <a:pPr>
              <a:buFont typeface="+mj-lt"/>
              <a:buAutoNum type="arabicPeriod"/>
            </a:pPr>
            <a:r>
              <a:rPr lang="en-GB" dirty="0"/>
              <a:t>Confident and involved learners</a:t>
            </a:r>
          </a:p>
          <a:p>
            <a:pPr>
              <a:buFont typeface="+mj-lt"/>
              <a:buAutoNum type="arabicPeriod"/>
            </a:pPr>
            <a:r>
              <a:rPr lang="en-GB" dirty="0"/>
              <a:t>Effective communicators</a:t>
            </a:r>
          </a:p>
          <a:p>
            <a:pPr marL="0" indent="0">
              <a:buNone/>
            </a:pPr>
            <a:endParaRPr lang="en-GB" dirty="0"/>
          </a:p>
        </p:txBody>
      </p:sp>
      <p:sp>
        <p:nvSpPr>
          <p:cNvPr id="4" name="Rectangle 3">
            <a:extLst>
              <a:ext uri="{FF2B5EF4-FFF2-40B4-BE49-F238E27FC236}">
                <a16:creationId xmlns:a16="http://schemas.microsoft.com/office/drawing/2014/main" id="{8D7759D2-F385-4791-A5ED-F8D8B004F552}"/>
              </a:ext>
            </a:extLst>
          </p:cNvPr>
          <p:cNvSpPr/>
          <p:nvPr/>
        </p:nvSpPr>
        <p:spPr>
          <a:xfrm>
            <a:off x="7710067" y="6482448"/>
            <a:ext cx="4481933" cy="375552"/>
          </a:xfrm>
          <a:prstGeom prst="rect">
            <a:avLst/>
          </a:prstGeom>
        </p:spPr>
        <p:txBody>
          <a:bodyPr wrap="non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(Department of Education and Training, 2019)</a:t>
            </a:r>
          </a:p>
        </p:txBody>
      </p:sp>
    </p:spTree>
    <p:extLst>
      <p:ext uri="{BB962C8B-B14F-4D97-AF65-F5344CB8AC3E}">
        <p14:creationId xmlns:p14="http://schemas.microsoft.com/office/powerpoint/2010/main" val="17606387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659DB-84EE-AC45-A75A-513E9182A4A5}"/>
              </a:ext>
            </a:extLst>
          </p:cNvPr>
          <p:cNvSpPr>
            <a:spLocks noGrp="1"/>
          </p:cNvSpPr>
          <p:nvPr>
            <p:ph type="title"/>
          </p:nvPr>
        </p:nvSpPr>
        <p:spPr/>
        <p:txBody>
          <a:bodyPr/>
          <a:lstStyle/>
          <a:p>
            <a:r>
              <a:rPr lang="en-GB"/>
              <a:t>Benefits </a:t>
            </a:r>
            <a:endParaRPr lang="en-US"/>
          </a:p>
        </p:txBody>
      </p:sp>
      <p:sp>
        <p:nvSpPr>
          <p:cNvPr id="3" name="Text Placeholder 2">
            <a:extLst>
              <a:ext uri="{FF2B5EF4-FFF2-40B4-BE49-F238E27FC236}">
                <a16:creationId xmlns:a16="http://schemas.microsoft.com/office/drawing/2014/main" id="{86E78D0C-2DDD-264D-9BB6-2389366ABB5D}"/>
              </a:ext>
            </a:extLst>
          </p:cNvPr>
          <p:cNvSpPr>
            <a:spLocks noGrp="1"/>
          </p:cNvSpPr>
          <p:nvPr>
            <p:ph type="body" idx="1"/>
          </p:nvPr>
        </p:nvSpPr>
        <p:spPr/>
        <p:txBody>
          <a:bodyPr/>
          <a:lstStyle/>
          <a:p>
            <a:r>
              <a:rPr lang="en-GB" dirty="0"/>
              <a:t>Early Years Learning Framework (Australia)</a:t>
            </a:r>
            <a:endParaRPr lang="en-US" dirty="0"/>
          </a:p>
        </p:txBody>
      </p:sp>
      <p:sp>
        <p:nvSpPr>
          <p:cNvPr id="4" name="Content Placeholder 3">
            <a:extLst>
              <a:ext uri="{FF2B5EF4-FFF2-40B4-BE49-F238E27FC236}">
                <a16:creationId xmlns:a16="http://schemas.microsoft.com/office/drawing/2014/main" id="{87AF2A23-D324-1B45-8B41-D91A6D36159E}"/>
              </a:ext>
            </a:extLst>
          </p:cNvPr>
          <p:cNvSpPr>
            <a:spLocks noGrp="1"/>
          </p:cNvSpPr>
          <p:nvPr>
            <p:ph sz="half" idx="2"/>
          </p:nvPr>
        </p:nvSpPr>
        <p:spPr>
          <a:xfrm>
            <a:off x="1154954" y="3179762"/>
            <a:ext cx="4825158" cy="2840039"/>
          </a:xfrm>
        </p:spPr>
        <p:txBody>
          <a:bodyPr>
            <a:normAutofit/>
          </a:bodyPr>
          <a:lstStyle/>
          <a:p>
            <a:r>
              <a:rPr lang="en-GB" dirty="0"/>
              <a:t>Improve teaching practice </a:t>
            </a:r>
          </a:p>
          <a:p>
            <a:r>
              <a:rPr lang="en-GB" dirty="0"/>
              <a:t>Play-based learning</a:t>
            </a:r>
          </a:p>
          <a:p>
            <a:r>
              <a:rPr lang="en-GB" dirty="0"/>
              <a:t>Follows UNCRC guidelines </a:t>
            </a:r>
          </a:p>
          <a:p>
            <a:r>
              <a:rPr lang="en-GB" dirty="0"/>
              <a:t>Practitioners and services have some freedom in implementing the framework</a:t>
            </a:r>
          </a:p>
          <a:p>
            <a:endParaRPr lang="en-GB" dirty="0"/>
          </a:p>
          <a:p>
            <a:endParaRPr lang="en-GB" dirty="0"/>
          </a:p>
        </p:txBody>
      </p:sp>
      <p:sp>
        <p:nvSpPr>
          <p:cNvPr id="5" name="Text Placeholder 4">
            <a:extLst>
              <a:ext uri="{FF2B5EF4-FFF2-40B4-BE49-F238E27FC236}">
                <a16:creationId xmlns:a16="http://schemas.microsoft.com/office/drawing/2014/main" id="{1E7F2E7C-CFC9-EE42-AE80-289CF8A42A3A}"/>
              </a:ext>
            </a:extLst>
          </p:cNvPr>
          <p:cNvSpPr>
            <a:spLocks noGrp="1"/>
          </p:cNvSpPr>
          <p:nvPr>
            <p:ph type="body" sz="quarter" idx="3"/>
          </p:nvPr>
        </p:nvSpPr>
        <p:spPr/>
        <p:txBody>
          <a:bodyPr/>
          <a:lstStyle/>
          <a:p>
            <a:r>
              <a:rPr lang="en-GB" dirty="0"/>
              <a:t>Foundation Phase Framework (Wales)</a:t>
            </a:r>
            <a:endParaRPr lang="en-US" dirty="0"/>
          </a:p>
        </p:txBody>
      </p:sp>
      <p:sp>
        <p:nvSpPr>
          <p:cNvPr id="10" name="Content Placeholder 9">
            <a:extLst>
              <a:ext uri="{FF2B5EF4-FFF2-40B4-BE49-F238E27FC236}">
                <a16:creationId xmlns:a16="http://schemas.microsoft.com/office/drawing/2014/main" id="{C37BDDE8-9306-0C46-920D-3F55E9DDDABA}"/>
              </a:ext>
            </a:extLst>
          </p:cNvPr>
          <p:cNvSpPr>
            <a:spLocks noGrp="1"/>
          </p:cNvSpPr>
          <p:nvPr>
            <p:ph sz="quarter" idx="4"/>
          </p:nvPr>
        </p:nvSpPr>
        <p:spPr/>
        <p:txBody>
          <a:bodyPr>
            <a:normAutofit/>
          </a:bodyPr>
          <a:lstStyle/>
          <a:p>
            <a:r>
              <a:rPr lang="en-US" dirty="0"/>
              <a:t>How children learn rather than what they learn</a:t>
            </a:r>
          </a:p>
          <a:p>
            <a:r>
              <a:rPr lang="en-US" dirty="0"/>
              <a:t>Promotes decision making</a:t>
            </a:r>
          </a:p>
          <a:p>
            <a:r>
              <a:rPr lang="en-US" dirty="0"/>
              <a:t>Promotes lifelong learning</a:t>
            </a:r>
          </a:p>
          <a:p>
            <a:r>
              <a:rPr lang="en-US" dirty="0"/>
              <a:t>Learning through play</a:t>
            </a:r>
          </a:p>
          <a:p>
            <a:r>
              <a:rPr lang="en-US" dirty="0"/>
              <a:t>Outdoor play</a:t>
            </a:r>
          </a:p>
        </p:txBody>
      </p:sp>
      <p:sp>
        <p:nvSpPr>
          <p:cNvPr id="6" name="Rectangle 5">
            <a:extLst>
              <a:ext uri="{FF2B5EF4-FFF2-40B4-BE49-F238E27FC236}">
                <a16:creationId xmlns:a16="http://schemas.microsoft.com/office/drawing/2014/main" id="{B15E89FB-2D0C-4046-AD9F-8B4378527640}"/>
              </a:ext>
            </a:extLst>
          </p:cNvPr>
          <p:cNvSpPr/>
          <p:nvPr/>
        </p:nvSpPr>
        <p:spPr>
          <a:xfrm>
            <a:off x="10224795" y="6488668"/>
            <a:ext cx="1967205" cy="369332"/>
          </a:xfrm>
          <a:prstGeom prst="rect">
            <a:avLst/>
          </a:prstGeom>
        </p:spPr>
        <p:txBody>
          <a:bodyPr wrap="none">
            <a:spAutoFit/>
          </a:bodyPr>
          <a:lstStyle/>
          <a:p>
            <a:r>
              <a:rPr lang="en-GB" dirty="0"/>
              <a:t>(Clement, 2019)</a:t>
            </a:r>
          </a:p>
        </p:txBody>
      </p:sp>
      <p:sp>
        <p:nvSpPr>
          <p:cNvPr id="7" name="Rectangle 6">
            <a:extLst>
              <a:ext uri="{FF2B5EF4-FFF2-40B4-BE49-F238E27FC236}">
                <a16:creationId xmlns:a16="http://schemas.microsoft.com/office/drawing/2014/main" id="{AB7F0103-208F-432C-8F6B-34C141317DB8}"/>
              </a:ext>
            </a:extLst>
          </p:cNvPr>
          <p:cNvSpPr/>
          <p:nvPr/>
        </p:nvSpPr>
        <p:spPr>
          <a:xfrm>
            <a:off x="0" y="6488668"/>
            <a:ext cx="4481933" cy="369332"/>
          </a:xfrm>
          <a:prstGeom prst="rect">
            <a:avLst/>
          </a:prstGeom>
        </p:spPr>
        <p:txBody>
          <a:bodyPr wrap="none">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(Department of Education and Training, 2019)</a:t>
            </a:r>
            <a:endParaRPr lang="en-GB" dirty="0"/>
          </a:p>
        </p:txBody>
      </p:sp>
      <p:sp>
        <p:nvSpPr>
          <p:cNvPr id="8" name="Rectangle 7">
            <a:extLst>
              <a:ext uri="{FF2B5EF4-FFF2-40B4-BE49-F238E27FC236}">
                <a16:creationId xmlns:a16="http://schemas.microsoft.com/office/drawing/2014/main" id="{D36456F7-4588-4CA0-A159-E00489D783D1}"/>
              </a:ext>
            </a:extLst>
          </p:cNvPr>
          <p:cNvSpPr/>
          <p:nvPr/>
        </p:nvSpPr>
        <p:spPr>
          <a:xfrm>
            <a:off x="0" y="6113116"/>
            <a:ext cx="4245906" cy="375552"/>
          </a:xfrm>
          <a:prstGeom prst="rect">
            <a:avLst/>
          </a:prstGeom>
        </p:spPr>
        <p:txBody>
          <a:bodyPr wrap="none">
            <a:spAutoFit/>
          </a:bodyPr>
          <a:lstStyle/>
          <a:p>
            <a:pPr>
              <a:lnSpc>
                <a:spcPct val="107000"/>
              </a:lnSpc>
              <a:spcAft>
                <a:spcPts val="800"/>
              </a:spcAft>
              <a:tabLst>
                <a:tab pos="2028825" algn="l"/>
                <a:tab pos="3286125" algn="l"/>
              </a:tabLst>
            </a:pPr>
            <a:r>
              <a:rPr lang="en-GB" dirty="0">
                <a:latin typeface="Calibri" panose="020F0502020204030204" pitchFamily="34" charset="0"/>
                <a:ea typeface="Calibri" panose="020F0502020204030204" pitchFamily="34" charset="0"/>
                <a:cs typeface="Times New Roman" panose="02020603050405020304" pitchFamily="18" charset="0"/>
              </a:rPr>
              <a:t>(General Assembly Resolution 44/25, 1989)</a:t>
            </a:r>
          </a:p>
        </p:txBody>
      </p:sp>
      <p:sp>
        <p:nvSpPr>
          <p:cNvPr id="11" name="Rectangle 10">
            <a:extLst>
              <a:ext uri="{FF2B5EF4-FFF2-40B4-BE49-F238E27FC236}">
                <a16:creationId xmlns:a16="http://schemas.microsoft.com/office/drawing/2014/main" id="{41F6C32D-4F3C-4C95-8C75-BD73340AC498}"/>
              </a:ext>
            </a:extLst>
          </p:cNvPr>
          <p:cNvSpPr/>
          <p:nvPr/>
        </p:nvSpPr>
        <p:spPr>
          <a:xfrm>
            <a:off x="9856104" y="6113116"/>
            <a:ext cx="2335896" cy="375552"/>
          </a:xfrm>
          <a:prstGeom prst="rect">
            <a:avLst/>
          </a:prstGeom>
        </p:spPr>
        <p:txBody>
          <a:bodyPr wrap="non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(Hughes &amp; Cline, 2015)</a:t>
            </a:r>
          </a:p>
        </p:txBody>
      </p:sp>
    </p:spTree>
    <p:extLst>
      <p:ext uri="{BB962C8B-B14F-4D97-AF65-F5344CB8AC3E}">
        <p14:creationId xmlns:p14="http://schemas.microsoft.com/office/powerpoint/2010/main" val="21824770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EAC0A-8E05-D942-AE48-4997F77029F4}"/>
              </a:ext>
            </a:extLst>
          </p:cNvPr>
          <p:cNvSpPr>
            <a:spLocks noGrp="1"/>
          </p:cNvSpPr>
          <p:nvPr>
            <p:ph type="title"/>
          </p:nvPr>
        </p:nvSpPr>
        <p:spPr/>
        <p:txBody>
          <a:bodyPr/>
          <a:lstStyle/>
          <a:p>
            <a:r>
              <a:rPr lang="en-GB"/>
              <a:t>Drawbacks </a:t>
            </a:r>
            <a:endParaRPr lang="en-US"/>
          </a:p>
        </p:txBody>
      </p:sp>
      <p:sp>
        <p:nvSpPr>
          <p:cNvPr id="3" name="Text Placeholder 2">
            <a:extLst>
              <a:ext uri="{FF2B5EF4-FFF2-40B4-BE49-F238E27FC236}">
                <a16:creationId xmlns:a16="http://schemas.microsoft.com/office/drawing/2014/main" id="{7F65953B-F220-1D44-BA12-A004ECC5DD4F}"/>
              </a:ext>
            </a:extLst>
          </p:cNvPr>
          <p:cNvSpPr>
            <a:spLocks noGrp="1"/>
          </p:cNvSpPr>
          <p:nvPr>
            <p:ph type="body" idx="1"/>
          </p:nvPr>
        </p:nvSpPr>
        <p:spPr/>
        <p:txBody>
          <a:bodyPr/>
          <a:lstStyle/>
          <a:p>
            <a:r>
              <a:rPr lang="en-GB"/>
              <a:t>Early Years Learning Framework </a:t>
            </a:r>
            <a:endParaRPr lang="en-US"/>
          </a:p>
        </p:txBody>
      </p:sp>
      <p:sp>
        <p:nvSpPr>
          <p:cNvPr id="4" name="Content Placeholder 3">
            <a:extLst>
              <a:ext uri="{FF2B5EF4-FFF2-40B4-BE49-F238E27FC236}">
                <a16:creationId xmlns:a16="http://schemas.microsoft.com/office/drawing/2014/main" id="{A04A339F-1E14-854B-B288-0656C2F90CD7}"/>
              </a:ext>
            </a:extLst>
          </p:cNvPr>
          <p:cNvSpPr>
            <a:spLocks noGrp="1"/>
          </p:cNvSpPr>
          <p:nvPr>
            <p:ph sz="half" idx="2"/>
          </p:nvPr>
        </p:nvSpPr>
        <p:spPr>
          <a:xfrm>
            <a:off x="978491" y="3292057"/>
            <a:ext cx="4825158" cy="2840039"/>
          </a:xfrm>
        </p:spPr>
        <p:txBody>
          <a:bodyPr/>
          <a:lstStyle/>
          <a:p>
            <a:r>
              <a:rPr lang="en-US" dirty="0"/>
              <a:t>No dates on Framework documents</a:t>
            </a:r>
          </a:p>
          <a:p>
            <a:r>
              <a:rPr lang="en-US" dirty="0"/>
              <a:t>Lack of engagement from learners</a:t>
            </a:r>
          </a:p>
          <a:p>
            <a:r>
              <a:rPr lang="en-US" dirty="0"/>
              <a:t>Not implemented as designed </a:t>
            </a:r>
          </a:p>
        </p:txBody>
      </p:sp>
      <p:sp>
        <p:nvSpPr>
          <p:cNvPr id="5" name="Text Placeholder 4">
            <a:extLst>
              <a:ext uri="{FF2B5EF4-FFF2-40B4-BE49-F238E27FC236}">
                <a16:creationId xmlns:a16="http://schemas.microsoft.com/office/drawing/2014/main" id="{B642C3F1-1AB9-704C-BDA9-B730BC963567}"/>
              </a:ext>
            </a:extLst>
          </p:cNvPr>
          <p:cNvSpPr>
            <a:spLocks noGrp="1"/>
          </p:cNvSpPr>
          <p:nvPr>
            <p:ph type="body" sz="quarter" idx="3"/>
          </p:nvPr>
        </p:nvSpPr>
        <p:spPr/>
        <p:txBody>
          <a:bodyPr/>
          <a:lstStyle/>
          <a:p>
            <a:r>
              <a:rPr lang="en-GB" dirty="0"/>
              <a:t>Foundation Phase Framework </a:t>
            </a:r>
            <a:endParaRPr lang="en-US" dirty="0"/>
          </a:p>
        </p:txBody>
      </p:sp>
      <p:sp>
        <p:nvSpPr>
          <p:cNvPr id="6" name="Content Placeholder 5">
            <a:extLst>
              <a:ext uri="{FF2B5EF4-FFF2-40B4-BE49-F238E27FC236}">
                <a16:creationId xmlns:a16="http://schemas.microsoft.com/office/drawing/2014/main" id="{E01A6D97-6D30-0249-BC35-A9F9560F0532}"/>
              </a:ext>
            </a:extLst>
          </p:cNvPr>
          <p:cNvSpPr>
            <a:spLocks noGrp="1"/>
          </p:cNvSpPr>
          <p:nvPr>
            <p:ph sz="quarter" idx="4"/>
          </p:nvPr>
        </p:nvSpPr>
        <p:spPr/>
        <p:txBody>
          <a:bodyPr/>
          <a:lstStyle/>
          <a:p>
            <a:r>
              <a:rPr lang="en-GB" dirty="0"/>
              <a:t>No clear guidance on implementation</a:t>
            </a:r>
          </a:p>
          <a:p>
            <a:r>
              <a:rPr lang="en-GB" dirty="0"/>
              <a:t>Curriculum reform affecting teachers and practitioners</a:t>
            </a:r>
          </a:p>
          <a:p>
            <a:r>
              <a:rPr lang="en-US" dirty="0"/>
              <a:t>Not implemented as designed </a:t>
            </a:r>
          </a:p>
          <a:p>
            <a:endParaRPr lang="en-US" dirty="0"/>
          </a:p>
        </p:txBody>
      </p:sp>
      <p:sp>
        <p:nvSpPr>
          <p:cNvPr id="7" name="Rectangle 6">
            <a:extLst>
              <a:ext uri="{FF2B5EF4-FFF2-40B4-BE49-F238E27FC236}">
                <a16:creationId xmlns:a16="http://schemas.microsoft.com/office/drawing/2014/main" id="{F73113B2-1A0F-43B2-8BD0-844A1CAE836A}"/>
              </a:ext>
            </a:extLst>
          </p:cNvPr>
          <p:cNvSpPr/>
          <p:nvPr/>
        </p:nvSpPr>
        <p:spPr>
          <a:xfrm>
            <a:off x="0" y="6488668"/>
            <a:ext cx="1381084" cy="369332"/>
          </a:xfrm>
          <a:prstGeom prst="rect">
            <a:avLst/>
          </a:prstGeom>
        </p:spPr>
        <p:txBody>
          <a:bodyPr wrap="none">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(Krieg, 2011)</a:t>
            </a:r>
            <a:endParaRPr lang="en-GB" dirty="0"/>
          </a:p>
        </p:txBody>
      </p:sp>
      <p:sp>
        <p:nvSpPr>
          <p:cNvPr id="8" name="Rectangle 7">
            <a:extLst>
              <a:ext uri="{FF2B5EF4-FFF2-40B4-BE49-F238E27FC236}">
                <a16:creationId xmlns:a16="http://schemas.microsoft.com/office/drawing/2014/main" id="{76E9522A-8991-4CFC-B464-EAA57B88F51E}"/>
              </a:ext>
            </a:extLst>
          </p:cNvPr>
          <p:cNvSpPr/>
          <p:nvPr/>
        </p:nvSpPr>
        <p:spPr>
          <a:xfrm>
            <a:off x="8565687" y="6186085"/>
            <a:ext cx="3626313" cy="671915"/>
          </a:xfrm>
          <a:prstGeom prst="rect">
            <a:avLst/>
          </a:prstGeom>
        </p:spPr>
        <p:txBody>
          <a:bodyPr wrap="square">
            <a:spAutoFit/>
          </a:bodyPr>
          <a:lstStyle/>
          <a:p>
            <a:pPr>
              <a:lnSpc>
                <a:spcPct val="107000"/>
              </a:lnSpc>
              <a:spcAft>
                <a:spcPts val="800"/>
              </a:spcAft>
              <a:tabLst>
                <a:tab pos="2028825" algn="l"/>
                <a:tab pos="3286125" algn="l"/>
              </a:tabLst>
            </a:pPr>
            <a:r>
              <a:rPr lang="en-GB" dirty="0">
                <a:latin typeface="Calibri" panose="020F0502020204030204" pitchFamily="34" charset="0"/>
                <a:ea typeface="Calibri" panose="020F0502020204030204" pitchFamily="34" charset="0"/>
                <a:cs typeface="Times New Roman" panose="02020603050405020304" pitchFamily="18" charset="0"/>
              </a:rPr>
              <a:t>(Department for Children, Education, Lifelong Learning and Skills, 2008)</a:t>
            </a:r>
          </a:p>
        </p:txBody>
      </p:sp>
      <p:sp>
        <p:nvSpPr>
          <p:cNvPr id="9" name="Rectangle 8">
            <a:extLst>
              <a:ext uri="{FF2B5EF4-FFF2-40B4-BE49-F238E27FC236}">
                <a16:creationId xmlns:a16="http://schemas.microsoft.com/office/drawing/2014/main" id="{366C662A-83F4-4916-A4FA-4359BFD77F74}"/>
              </a:ext>
            </a:extLst>
          </p:cNvPr>
          <p:cNvSpPr/>
          <p:nvPr/>
        </p:nvSpPr>
        <p:spPr>
          <a:xfrm>
            <a:off x="0" y="6113116"/>
            <a:ext cx="2464264" cy="375552"/>
          </a:xfrm>
          <a:prstGeom prst="rect">
            <a:avLst/>
          </a:prstGeom>
        </p:spPr>
        <p:txBody>
          <a:bodyPr wrap="non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(Harcourt &amp; Keen, 2012)</a:t>
            </a:r>
          </a:p>
        </p:txBody>
      </p:sp>
    </p:spTree>
    <p:extLst>
      <p:ext uri="{BB962C8B-B14F-4D97-AF65-F5344CB8AC3E}">
        <p14:creationId xmlns:p14="http://schemas.microsoft.com/office/powerpoint/2010/main" val="24091552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94544-99CC-EB4C-9AF8-443E9FD7DDD5}"/>
              </a:ext>
            </a:extLst>
          </p:cNvPr>
          <p:cNvSpPr>
            <a:spLocks noGrp="1"/>
          </p:cNvSpPr>
          <p:nvPr>
            <p:ph type="title"/>
          </p:nvPr>
        </p:nvSpPr>
        <p:spPr/>
        <p:txBody>
          <a:bodyPr/>
          <a:lstStyle/>
          <a:p>
            <a:r>
              <a:rPr lang="en-GB"/>
              <a:t>Similarities </a:t>
            </a:r>
            <a:endParaRPr lang="en-US"/>
          </a:p>
        </p:txBody>
      </p:sp>
      <p:sp>
        <p:nvSpPr>
          <p:cNvPr id="4" name="Text Placeholder 3">
            <a:extLst>
              <a:ext uri="{FF2B5EF4-FFF2-40B4-BE49-F238E27FC236}">
                <a16:creationId xmlns:a16="http://schemas.microsoft.com/office/drawing/2014/main" id="{990D4E68-8A17-C947-B6FC-23D8B1C5672A}"/>
              </a:ext>
            </a:extLst>
          </p:cNvPr>
          <p:cNvSpPr>
            <a:spLocks noGrp="1"/>
          </p:cNvSpPr>
          <p:nvPr>
            <p:ph type="body" idx="1"/>
          </p:nvPr>
        </p:nvSpPr>
        <p:spPr/>
        <p:txBody>
          <a:bodyPr/>
          <a:lstStyle/>
          <a:p>
            <a:r>
              <a:rPr lang="en-GB"/>
              <a:t>Australia </a:t>
            </a:r>
            <a:endParaRPr lang="en-US"/>
          </a:p>
        </p:txBody>
      </p:sp>
      <p:sp>
        <p:nvSpPr>
          <p:cNvPr id="3" name="Content Placeholder 2">
            <a:extLst>
              <a:ext uri="{FF2B5EF4-FFF2-40B4-BE49-F238E27FC236}">
                <a16:creationId xmlns:a16="http://schemas.microsoft.com/office/drawing/2014/main" id="{7A1F6B98-8C9E-0144-A860-70D48429E8B9}"/>
              </a:ext>
            </a:extLst>
          </p:cNvPr>
          <p:cNvSpPr>
            <a:spLocks noGrp="1"/>
          </p:cNvSpPr>
          <p:nvPr>
            <p:ph sz="half" idx="2"/>
          </p:nvPr>
        </p:nvSpPr>
        <p:spPr/>
        <p:txBody>
          <a:bodyPr/>
          <a:lstStyle/>
          <a:p>
            <a:r>
              <a:rPr lang="en-GB" dirty="0"/>
              <a:t>Play based learning </a:t>
            </a:r>
          </a:p>
          <a:p>
            <a:r>
              <a:rPr lang="en-GB" dirty="0"/>
              <a:t>5 outcomes/objectives </a:t>
            </a:r>
          </a:p>
          <a:p>
            <a:r>
              <a:rPr lang="en-GB" dirty="0"/>
              <a:t>Importance of literacy and numeracy </a:t>
            </a:r>
          </a:p>
          <a:p>
            <a:r>
              <a:rPr lang="en-GB" dirty="0"/>
              <a:t>Building success for life</a:t>
            </a:r>
            <a:endParaRPr lang="en-US" dirty="0"/>
          </a:p>
        </p:txBody>
      </p:sp>
      <p:sp>
        <p:nvSpPr>
          <p:cNvPr id="5" name="Text Placeholder 4">
            <a:extLst>
              <a:ext uri="{FF2B5EF4-FFF2-40B4-BE49-F238E27FC236}">
                <a16:creationId xmlns:a16="http://schemas.microsoft.com/office/drawing/2014/main" id="{092A3B38-5081-A740-B9FA-93878EA68BD3}"/>
              </a:ext>
            </a:extLst>
          </p:cNvPr>
          <p:cNvSpPr>
            <a:spLocks noGrp="1"/>
          </p:cNvSpPr>
          <p:nvPr>
            <p:ph type="body" sz="quarter" idx="3"/>
          </p:nvPr>
        </p:nvSpPr>
        <p:spPr/>
        <p:txBody>
          <a:bodyPr/>
          <a:lstStyle/>
          <a:p>
            <a:r>
              <a:rPr lang="en-GB"/>
              <a:t>Wales </a:t>
            </a:r>
            <a:endParaRPr lang="en-US"/>
          </a:p>
        </p:txBody>
      </p:sp>
      <p:sp>
        <p:nvSpPr>
          <p:cNvPr id="6" name="Content Placeholder 5">
            <a:extLst>
              <a:ext uri="{FF2B5EF4-FFF2-40B4-BE49-F238E27FC236}">
                <a16:creationId xmlns:a16="http://schemas.microsoft.com/office/drawing/2014/main" id="{3B9D66C0-44D8-9844-A261-A4FFB3232FBA}"/>
              </a:ext>
            </a:extLst>
          </p:cNvPr>
          <p:cNvSpPr>
            <a:spLocks noGrp="1"/>
          </p:cNvSpPr>
          <p:nvPr>
            <p:ph sz="quarter" idx="4"/>
          </p:nvPr>
        </p:nvSpPr>
        <p:spPr/>
        <p:txBody>
          <a:bodyPr/>
          <a:lstStyle/>
          <a:p>
            <a:r>
              <a:rPr lang="en-GB"/>
              <a:t>Learning through play </a:t>
            </a:r>
          </a:p>
          <a:p>
            <a:r>
              <a:rPr lang="en-GB"/>
              <a:t>7 areas for learning</a:t>
            </a:r>
          </a:p>
          <a:p>
            <a:r>
              <a:rPr lang="en-GB"/>
              <a:t>Literacy and Numeracy Framework</a:t>
            </a:r>
          </a:p>
          <a:p>
            <a:r>
              <a:rPr lang="en-GB"/>
              <a:t>Promote lifelong learning  </a:t>
            </a:r>
            <a:endParaRPr lang="en-US"/>
          </a:p>
        </p:txBody>
      </p:sp>
    </p:spTree>
    <p:extLst>
      <p:ext uri="{BB962C8B-B14F-4D97-AF65-F5344CB8AC3E}">
        <p14:creationId xmlns:p14="http://schemas.microsoft.com/office/powerpoint/2010/main" val="11614020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E8395-D7E8-8D4C-B256-972E7CD7F9E8}"/>
              </a:ext>
            </a:extLst>
          </p:cNvPr>
          <p:cNvSpPr>
            <a:spLocks noGrp="1"/>
          </p:cNvSpPr>
          <p:nvPr>
            <p:ph type="title"/>
          </p:nvPr>
        </p:nvSpPr>
        <p:spPr/>
        <p:txBody>
          <a:bodyPr/>
          <a:lstStyle/>
          <a:p>
            <a:r>
              <a:rPr lang="en-GB"/>
              <a:t>Objectives: achieved?</a:t>
            </a:r>
            <a:endParaRPr lang="en-US"/>
          </a:p>
        </p:txBody>
      </p:sp>
      <p:sp>
        <p:nvSpPr>
          <p:cNvPr id="4" name="Content Placeholder 3">
            <a:extLst>
              <a:ext uri="{FF2B5EF4-FFF2-40B4-BE49-F238E27FC236}">
                <a16:creationId xmlns:a16="http://schemas.microsoft.com/office/drawing/2014/main" id="{D4C7EF65-8FFE-FF4D-8334-36AB762E5F81}"/>
              </a:ext>
            </a:extLst>
          </p:cNvPr>
          <p:cNvSpPr>
            <a:spLocks noGrp="1"/>
          </p:cNvSpPr>
          <p:nvPr>
            <p:ph idx="1"/>
          </p:nvPr>
        </p:nvSpPr>
        <p:spPr/>
        <p:txBody>
          <a:bodyPr/>
          <a:lstStyle/>
          <a:p>
            <a:r>
              <a:rPr lang="en-GB"/>
              <a:t>To identify the benefits and drawbacks of the Early Years Learning Framework </a:t>
            </a:r>
          </a:p>
          <a:p>
            <a:r>
              <a:rPr lang="en-GB"/>
              <a:t>To identify the benefits and drawbacks of the Foundation Phase Framework </a:t>
            </a:r>
          </a:p>
          <a:p>
            <a:r>
              <a:rPr lang="en-GB"/>
              <a:t>To compare the early years curriculums in Australia and Wales</a:t>
            </a:r>
            <a:endParaRPr lang="en-US"/>
          </a:p>
        </p:txBody>
      </p:sp>
    </p:spTree>
    <p:extLst>
      <p:ext uri="{BB962C8B-B14F-4D97-AF65-F5344CB8AC3E}">
        <p14:creationId xmlns:p14="http://schemas.microsoft.com/office/powerpoint/2010/main" val="30799294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2D947-062F-B74D-9886-FB89270D9FDF}"/>
              </a:ext>
            </a:extLst>
          </p:cNvPr>
          <p:cNvSpPr>
            <a:spLocks noGrp="1"/>
          </p:cNvSpPr>
          <p:nvPr>
            <p:ph type="ctrTitle"/>
          </p:nvPr>
        </p:nvSpPr>
        <p:spPr/>
        <p:txBody>
          <a:bodyPr/>
          <a:lstStyle/>
          <a:p>
            <a:r>
              <a:rPr lang="en-GB"/>
              <a:t>Thanks for listening </a:t>
            </a:r>
            <a:endParaRPr lang="en-US"/>
          </a:p>
        </p:txBody>
      </p:sp>
    </p:spTree>
    <p:extLst>
      <p:ext uri="{BB962C8B-B14F-4D97-AF65-F5344CB8AC3E}">
        <p14:creationId xmlns:p14="http://schemas.microsoft.com/office/powerpoint/2010/main" val="42230296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4A715-D278-4BF8-A095-58F46C2DC1B6}"/>
              </a:ext>
            </a:extLst>
          </p:cNvPr>
          <p:cNvSpPr>
            <a:spLocks noGrp="1"/>
          </p:cNvSpPr>
          <p:nvPr>
            <p:ph type="title"/>
          </p:nvPr>
        </p:nvSpPr>
        <p:spPr/>
        <p:txBody>
          <a:bodyPr/>
          <a:lstStyle/>
          <a:p>
            <a:r>
              <a:rPr lang="en-GB" dirty="0"/>
              <a:t>Reference List </a:t>
            </a:r>
          </a:p>
        </p:txBody>
      </p:sp>
      <p:sp>
        <p:nvSpPr>
          <p:cNvPr id="3" name="Rectangle 1">
            <a:extLst>
              <a:ext uri="{FF2B5EF4-FFF2-40B4-BE49-F238E27FC236}">
                <a16:creationId xmlns:a16="http://schemas.microsoft.com/office/drawing/2014/main" id="{4FF0FA22-9E80-4B0D-AE13-D5ACE2924494}"/>
              </a:ext>
            </a:extLst>
          </p:cNvPr>
          <p:cNvSpPr>
            <a:spLocks noGrp="1" noChangeArrowheads="1"/>
          </p:cNvSpPr>
          <p:nvPr>
            <p:ph idx="1"/>
          </p:nvPr>
        </p:nvSpPr>
        <p:spPr bwMode="auto">
          <a:xfrm>
            <a:off x="144380" y="2344234"/>
            <a:ext cx="11855116" cy="4493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Clement, J., 2019. Spatially Democratic Pedagogy: Children's Design and Co-Creation of Classroom Space. </a:t>
            </a:r>
            <a:r>
              <a:rPr kumimoji="0" lang="en-GB"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International Journal of Early Childhood, </a:t>
            </a: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pp. 1-15.</a:t>
            </a:r>
            <a:endParaRPr kumimoji="0" lang="en-GB"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Crosby, D. et al., n.d. </a:t>
            </a:r>
            <a:r>
              <a:rPr kumimoji="0" lang="en-GB"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Learning Through Play: in the early years, </a:t>
            </a:r>
            <a:r>
              <a:rPr kumimoji="0" lang="en-GB" altLang="en-US" sz="13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a:t>
            </a: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GB" altLang="en-US" sz="13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s.n</a:t>
            </a: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Department for Children, Education, Lifelong Learning and Skills, 2008. </a:t>
            </a:r>
            <a:r>
              <a:rPr kumimoji="0" lang="en-GB"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Learning and Teaching Pedagogy, </a:t>
            </a: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Cardiff: Welsh Assembly Government.</a:t>
            </a:r>
            <a:endParaRPr kumimoji="0" lang="en-GB"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Department of Education and Training, 2019. </a:t>
            </a:r>
            <a:r>
              <a:rPr kumimoji="0" lang="en-GB"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Belonging, Being &amp; Becoming: The Early Years Learning Framework for Australia, </a:t>
            </a:r>
            <a:r>
              <a:rPr kumimoji="0" lang="en-GB" altLang="en-US" sz="13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a:t>
            </a: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GB" altLang="en-US" sz="13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s.n</a:t>
            </a: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General Assembly Resolution 44/25, 1989. </a:t>
            </a:r>
            <a:r>
              <a:rPr kumimoji="0" lang="en-GB"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United Nations Convention on the Rights of the Child, </a:t>
            </a:r>
            <a:r>
              <a:rPr kumimoji="0" lang="en-GB" altLang="en-US" sz="13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a:t>
            </a: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GB" altLang="en-US" sz="13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s.n</a:t>
            </a: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3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Githinji</a:t>
            </a: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 &amp; </a:t>
            </a:r>
            <a:r>
              <a:rPr kumimoji="0" lang="en-GB" altLang="en-US" sz="13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Orodho</a:t>
            </a: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J. A., 2018. Relationship between Early Childhood Play Activities and Holistic Development of the Learner in Pre-schools in Kiambu County, Kenya. </a:t>
            </a:r>
            <a:r>
              <a:rPr kumimoji="0" lang="en-GB"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Greener Journal of Educational Research, </a:t>
            </a: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8(3), pp. 47-54.</a:t>
            </a:r>
            <a:endParaRPr kumimoji="0" lang="en-GB"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Harcourt, D. &amp; Keen, D., 2012. Learner engagement: Has the child been lost in translation?. </a:t>
            </a:r>
            <a:r>
              <a:rPr kumimoji="0" lang="en-GB" altLang="en-US" sz="13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Austalasian</a:t>
            </a:r>
            <a:r>
              <a:rPr kumimoji="0" lang="en-GB"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Journal of Early Childhood, </a:t>
            </a: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37(3), pp. 71-79.</a:t>
            </a:r>
            <a:endParaRPr kumimoji="0" lang="en-GB"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Hedges, H. &amp; Cooper, M., 2014. Engaging with holistic curriculum outcomes: deconstructing 'working theories'. </a:t>
            </a:r>
            <a:r>
              <a:rPr kumimoji="0" lang="en-GB"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International Journal of Early Years Education, </a:t>
            </a: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22(4), pp. 395-409.</a:t>
            </a:r>
            <a:endParaRPr kumimoji="0" lang="en-GB"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Hughes, C. &amp; Cline, T., 2015. An evaluation of the preschool PATHS curriculum on the development of preschool children. </a:t>
            </a:r>
            <a:r>
              <a:rPr kumimoji="0" lang="en-GB"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Educational Psychology in Practice, </a:t>
            </a: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31(1), pp. 73-86.</a:t>
            </a:r>
            <a:endParaRPr kumimoji="0" lang="en-GB"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Krieg, S., 2011. The Australian Early Years Learning Framework: Learning What?. </a:t>
            </a:r>
            <a:r>
              <a:rPr kumimoji="0" lang="en-GB"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Contemporary Issues in Early Childhood, </a:t>
            </a: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12(1), pp. 46-55.</a:t>
            </a:r>
            <a:endParaRPr kumimoji="0" lang="en-GB"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Looney, J. w., 2011. Integrating Formative and Summative Assessment: Progress Toward a Seamless System?. </a:t>
            </a:r>
            <a:r>
              <a:rPr kumimoji="0" lang="en-GB"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OECD Education Working Papers, </a:t>
            </a: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Issue No.58.</a:t>
            </a:r>
            <a:endParaRPr kumimoji="0" lang="en-GB"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Tayler, C. et al., n.d. </a:t>
            </a:r>
            <a:r>
              <a:rPr kumimoji="0" lang="en-GB"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Belonging, Being &amp; Becoming: Remote Indigenous Professional Development Package for the Early Years Learning Framework for Australia, </a:t>
            </a:r>
            <a:r>
              <a:rPr kumimoji="0" lang="en-GB" altLang="en-US" sz="13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a:t>
            </a: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GB" altLang="en-US" sz="13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s.n</a:t>
            </a: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3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Turunen</a:t>
            </a: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T., </a:t>
            </a:r>
            <a:r>
              <a:rPr kumimoji="0" lang="en-GB" altLang="en-US" sz="13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Määttä</a:t>
            </a: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K. &amp; </a:t>
            </a:r>
            <a:r>
              <a:rPr kumimoji="0" lang="en-GB" altLang="en-US" sz="13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Uusiautti</a:t>
            </a: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 2012. Forty years of Finnish pre-school education: the development of curricula between 1972 and 2000. </a:t>
            </a:r>
            <a:r>
              <a:rPr kumimoji="0" lang="en-GB"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Curriculum Journal, </a:t>
            </a: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23(4), pp. 585-600.</a:t>
            </a:r>
            <a:endParaRPr kumimoji="0" lang="en-GB"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Wayne, U. T., 2018. Analysing an Early Child Care Physical Literacy Program: A National (Australia) Rugby League Initiative. </a:t>
            </a:r>
            <a:r>
              <a:rPr kumimoji="0" lang="en-GB"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ICHPER -- SD Journal of Research in Health, Physical Education, Recreation, Sport &amp; Dance, </a:t>
            </a: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9(2), pp. 36-46.</a:t>
            </a:r>
            <a:endParaRPr kumimoji="0" lang="en-GB"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Welsh Government, 2015. </a:t>
            </a:r>
            <a:r>
              <a:rPr kumimoji="0" lang="en-GB"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Curriculum for Wales: Foundation Phase Framework, </a:t>
            </a: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Cardiff: </a:t>
            </a:r>
            <a:r>
              <a:rPr kumimoji="0" lang="en-GB" altLang="en-US" sz="13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s.n</a:t>
            </a: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Wohlwend, K. E., 2019. Play as the literacy of children: Imagining otherwise in contemporary childhoods. </a:t>
            </a:r>
            <a:r>
              <a:rPr kumimoji="0" lang="en-GB"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Theoretical models of processes of literacy, </a:t>
            </a: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pp. 301-318.</a:t>
            </a:r>
            <a:endParaRPr kumimoji="0" lang="en-GB"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3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Zosh</a:t>
            </a: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J. M. et al., 2017. </a:t>
            </a:r>
            <a:r>
              <a:rPr kumimoji="0" lang="en-GB"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Learning through play: a review of the evidence (White paper), </a:t>
            </a:r>
            <a:r>
              <a:rPr kumimoji="0" lang="en-GB"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Denmark: The LEGO Foundation.</a:t>
            </a:r>
            <a:endParaRPr kumimoji="0" lang="en-GB"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3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693514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TF10001029" id="{ED3996BA-162B-43C7-B0E2-A5CA4E649741}" vid="{187088E4-27D7-4455-856F-4A44258D82E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137</TotalTime>
  <Words>1010</Words>
  <Application>Microsoft Office PowerPoint</Application>
  <PresentationFormat>Widescreen</PresentationFormat>
  <Paragraphs>98</Paragraphs>
  <Slides>12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Century Gothic</vt:lpstr>
      <vt:lpstr>Times New Roman</vt:lpstr>
      <vt:lpstr>Wingdings 3</vt:lpstr>
      <vt:lpstr>Ion Boardroom</vt:lpstr>
      <vt:lpstr>A comparison of the benefits and drawbacks within the australian Early Years Learning Framework and the Welsh Foundation Phase Framework</vt:lpstr>
      <vt:lpstr>Objectives</vt:lpstr>
      <vt:lpstr>Wales: Foundation Phase Framework </vt:lpstr>
      <vt:lpstr>Areas of Learning </vt:lpstr>
      <vt:lpstr>Australia: Early Years Learning Framework </vt:lpstr>
      <vt:lpstr>Outcomes/ Objectives</vt:lpstr>
      <vt:lpstr>Benefits </vt:lpstr>
      <vt:lpstr>Drawbacks </vt:lpstr>
      <vt:lpstr>Similarities </vt:lpstr>
      <vt:lpstr>Objectives: achieved?</vt:lpstr>
      <vt:lpstr>Thanks for listening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comparison of the benefits and drawbacks within the australian Early Years Learning Framework and the Welsh Foundation Phase Framework</dc:title>
  <dc:creator>kirsty jenkins</dc:creator>
  <cp:lastModifiedBy>Kirsty Jenkins (1707918)</cp:lastModifiedBy>
  <cp:revision>18</cp:revision>
  <dcterms:created xsi:type="dcterms:W3CDTF">2019-11-16T16:01:52Z</dcterms:created>
  <dcterms:modified xsi:type="dcterms:W3CDTF">2019-11-26T10:36:20Z</dcterms:modified>
</cp:coreProperties>
</file>