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sldIdLst>
    <p:sldId id="293" r:id="rId5"/>
    <p:sldId id="264" r:id="rId6"/>
    <p:sldId id="287" r:id="rId7"/>
    <p:sldId id="281" r:id="rId8"/>
    <p:sldId id="295" r:id="rId9"/>
    <p:sldId id="291" r:id="rId10"/>
    <p:sldId id="279" r:id="rId11"/>
    <p:sldId id="289" r:id="rId12"/>
    <p:sldId id="284" r:id="rId13"/>
    <p:sldId id="288" r:id="rId14"/>
    <p:sldId id="259" r:id="rId15"/>
    <p:sldId id="260" r:id="rId16"/>
    <p:sldId id="286" r:id="rId17"/>
    <p:sldId id="29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64" autoAdjust="0"/>
    <p:restoredTop sz="94660"/>
  </p:normalViewPr>
  <p:slideViewPr>
    <p:cSldViewPr snapToGrid="0">
      <p:cViewPr varScale="1">
        <p:scale>
          <a:sx n="67" d="100"/>
          <a:sy n="67" d="100"/>
        </p:scale>
        <p:origin x="5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F0F9E-9EFE-4453-AFB6-245854E3A75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6799616-FC08-442D-A637-3A4970613BF5}">
      <dgm:prSet/>
      <dgm:spPr/>
      <dgm:t>
        <a:bodyPr/>
        <a:lstStyle/>
        <a:p>
          <a:r>
            <a:rPr lang="en-GB"/>
            <a:t>GROUP PRESENTATION</a:t>
          </a:r>
          <a:endParaRPr lang="en-US"/>
        </a:p>
      </dgm:t>
    </dgm:pt>
    <dgm:pt modelId="{C428C120-AE1F-46BB-BF7A-14F1A7FB5AE7}" type="parTrans" cxnId="{ED3E4F3D-E239-4793-9199-A044E6282911}">
      <dgm:prSet/>
      <dgm:spPr/>
      <dgm:t>
        <a:bodyPr/>
        <a:lstStyle/>
        <a:p>
          <a:endParaRPr lang="en-US"/>
        </a:p>
      </dgm:t>
    </dgm:pt>
    <dgm:pt modelId="{75EE5774-5CEA-416C-A761-2115A8F8759C}" type="sibTrans" cxnId="{ED3E4F3D-E239-4793-9199-A044E6282911}">
      <dgm:prSet/>
      <dgm:spPr/>
      <dgm:t>
        <a:bodyPr/>
        <a:lstStyle/>
        <a:p>
          <a:endParaRPr lang="en-US"/>
        </a:p>
      </dgm:t>
    </dgm:pt>
    <dgm:pt modelId="{B9F51839-95A2-4820-AC9C-2E756F321BB5}">
      <dgm:prSet/>
      <dgm:spPr/>
      <dgm:t>
        <a:bodyPr/>
        <a:lstStyle/>
        <a:p>
          <a:r>
            <a:rPr lang="en-GB"/>
            <a:t>TITILE: FRESH TRACKSUIT COMPANY</a:t>
          </a:r>
          <a:endParaRPr lang="en-US"/>
        </a:p>
      </dgm:t>
    </dgm:pt>
    <dgm:pt modelId="{BAA28CA9-57BC-4084-9135-02F61AEB9BA9}" type="parTrans" cxnId="{ACABA88E-4DED-400D-8450-467F783CBCB0}">
      <dgm:prSet/>
      <dgm:spPr/>
      <dgm:t>
        <a:bodyPr/>
        <a:lstStyle/>
        <a:p>
          <a:endParaRPr lang="en-US"/>
        </a:p>
      </dgm:t>
    </dgm:pt>
    <dgm:pt modelId="{5749C335-9A34-4C52-AB14-000A7F7212BF}" type="sibTrans" cxnId="{ACABA88E-4DED-400D-8450-467F783CBCB0}">
      <dgm:prSet/>
      <dgm:spPr/>
      <dgm:t>
        <a:bodyPr/>
        <a:lstStyle/>
        <a:p>
          <a:endParaRPr lang="en-US"/>
        </a:p>
      </dgm:t>
    </dgm:pt>
    <dgm:pt modelId="{091B7179-2B1D-4606-870F-9A9821A7DC19}">
      <dgm:prSet/>
      <dgm:spPr/>
      <dgm:t>
        <a:bodyPr/>
        <a:lstStyle/>
        <a:p>
          <a:r>
            <a:rPr lang="en-GB" dirty="0"/>
            <a:t>WAQAR ALI : 20270854</a:t>
          </a:r>
          <a:endParaRPr lang="en-US" dirty="0"/>
        </a:p>
      </dgm:t>
    </dgm:pt>
    <dgm:pt modelId="{0E86A01A-3096-43C9-9BD5-9B665D709C42}" type="parTrans" cxnId="{4CB4E5F8-B787-4A64-A3C3-716616C4DCA2}">
      <dgm:prSet/>
      <dgm:spPr/>
      <dgm:t>
        <a:bodyPr/>
        <a:lstStyle/>
        <a:p>
          <a:endParaRPr lang="en-US"/>
        </a:p>
      </dgm:t>
    </dgm:pt>
    <dgm:pt modelId="{D2755BED-6135-4EB2-8FBC-5E53B99CD0A3}" type="sibTrans" cxnId="{4CB4E5F8-B787-4A64-A3C3-716616C4DCA2}">
      <dgm:prSet/>
      <dgm:spPr/>
      <dgm:t>
        <a:bodyPr/>
        <a:lstStyle/>
        <a:p>
          <a:endParaRPr lang="en-US"/>
        </a:p>
      </dgm:t>
    </dgm:pt>
    <dgm:pt modelId="{3ED50ED3-9DC4-43CA-8387-A577A8F37847}">
      <dgm:prSet/>
      <dgm:spPr/>
      <dgm:t>
        <a:bodyPr/>
        <a:lstStyle/>
        <a:p>
          <a:r>
            <a:rPr lang="en-GB" dirty="0"/>
            <a:t>TASSADAQ HUSSAIN : 1905290</a:t>
          </a:r>
          <a:endParaRPr lang="en-US" dirty="0"/>
        </a:p>
      </dgm:t>
    </dgm:pt>
    <dgm:pt modelId="{CFD24655-1A97-48BB-BC24-F458D09E1A28}" type="parTrans" cxnId="{1DB1B14D-6919-49A0-8697-D7617471C07C}">
      <dgm:prSet/>
      <dgm:spPr/>
      <dgm:t>
        <a:bodyPr/>
        <a:lstStyle/>
        <a:p>
          <a:endParaRPr lang="en-US"/>
        </a:p>
      </dgm:t>
    </dgm:pt>
    <dgm:pt modelId="{CD5C1BC4-CA09-44CC-A03E-F70C3E6E916A}" type="sibTrans" cxnId="{1DB1B14D-6919-49A0-8697-D7617471C07C}">
      <dgm:prSet/>
      <dgm:spPr/>
      <dgm:t>
        <a:bodyPr/>
        <a:lstStyle/>
        <a:p>
          <a:endParaRPr lang="en-US"/>
        </a:p>
      </dgm:t>
    </dgm:pt>
    <dgm:pt modelId="{BD679FE4-6775-4BA3-A061-7C0C1431066C}">
      <dgm:prSet/>
      <dgm:spPr/>
      <dgm:t>
        <a:bodyPr/>
        <a:lstStyle/>
        <a:p>
          <a:r>
            <a:rPr lang="en-GB" dirty="0"/>
            <a:t>NATALIA STIRBU  : 2025880</a:t>
          </a:r>
          <a:endParaRPr lang="en-US" dirty="0"/>
        </a:p>
      </dgm:t>
    </dgm:pt>
    <dgm:pt modelId="{7802290B-3DE7-4C63-84C1-CAC6F134F04B}" type="parTrans" cxnId="{08E9D5DC-43A8-46C5-BC78-B2F00E59F988}">
      <dgm:prSet/>
      <dgm:spPr/>
      <dgm:t>
        <a:bodyPr/>
        <a:lstStyle/>
        <a:p>
          <a:endParaRPr lang="en-US"/>
        </a:p>
      </dgm:t>
    </dgm:pt>
    <dgm:pt modelId="{4EBB0E7F-B7A7-468B-96EE-081F5DB6B911}" type="sibTrans" cxnId="{08E9D5DC-43A8-46C5-BC78-B2F00E59F988}">
      <dgm:prSet/>
      <dgm:spPr/>
      <dgm:t>
        <a:bodyPr/>
        <a:lstStyle/>
        <a:p>
          <a:endParaRPr lang="en-US"/>
        </a:p>
      </dgm:t>
    </dgm:pt>
    <dgm:pt modelId="{E63A7EC8-C0B8-4E33-9FC0-C93B832F506B}">
      <dgm:prSet/>
      <dgm:spPr/>
      <dgm:t>
        <a:bodyPr/>
        <a:lstStyle/>
        <a:p>
          <a:r>
            <a:rPr lang="en-GB" dirty="0"/>
            <a:t>MARIANA SLAVCHEVA : 2025197</a:t>
          </a:r>
          <a:endParaRPr lang="en-US" dirty="0"/>
        </a:p>
      </dgm:t>
    </dgm:pt>
    <dgm:pt modelId="{6C3179F1-C089-4772-BB7C-0A1EA011AEFD}" type="parTrans" cxnId="{DCF7C49B-4B0D-4FF5-977E-074F235CA602}">
      <dgm:prSet/>
      <dgm:spPr/>
      <dgm:t>
        <a:bodyPr/>
        <a:lstStyle/>
        <a:p>
          <a:endParaRPr lang="en-US"/>
        </a:p>
      </dgm:t>
    </dgm:pt>
    <dgm:pt modelId="{AD8035D4-415F-45BD-9FD8-C55A73E8E6DE}" type="sibTrans" cxnId="{DCF7C49B-4B0D-4FF5-977E-074F235CA602}">
      <dgm:prSet/>
      <dgm:spPr/>
      <dgm:t>
        <a:bodyPr/>
        <a:lstStyle/>
        <a:p>
          <a:endParaRPr lang="en-US"/>
        </a:p>
      </dgm:t>
    </dgm:pt>
    <dgm:pt modelId="{CDA03559-DEDC-4D49-A704-B26DD6DAD4B7}">
      <dgm:prSet/>
      <dgm:spPr/>
      <dgm:t>
        <a:bodyPr/>
        <a:lstStyle/>
        <a:p>
          <a:r>
            <a:rPr lang="en-GB"/>
            <a:t>GROUP NUMBER : 3</a:t>
          </a:r>
          <a:endParaRPr lang="en-US"/>
        </a:p>
      </dgm:t>
    </dgm:pt>
    <dgm:pt modelId="{893AE638-9F7B-40A7-9BFD-AE8BB49F8CAD}" type="parTrans" cxnId="{04EE779A-DC9D-4546-9605-E43EE3A87565}">
      <dgm:prSet/>
      <dgm:spPr/>
      <dgm:t>
        <a:bodyPr/>
        <a:lstStyle/>
        <a:p>
          <a:endParaRPr lang="en-US"/>
        </a:p>
      </dgm:t>
    </dgm:pt>
    <dgm:pt modelId="{54A5F47D-890A-4CD4-A84E-2A81A5CC4297}" type="sibTrans" cxnId="{04EE779A-DC9D-4546-9605-E43EE3A87565}">
      <dgm:prSet/>
      <dgm:spPr/>
      <dgm:t>
        <a:bodyPr/>
        <a:lstStyle/>
        <a:p>
          <a:endParaRPr lang="en-US"/>
        </a:p>
      </dgm:t>
    </dgm:pt>
    <dgm:pt modelId="{D22CFBFC-5FDB-46B1-BA4D-8A5029DA748E}">
      <dgm:prSet/>
      <dgm:spPr/>
      <dgm:t>
        <a:bodyPr/>
        <a:lstStyle/>
        <a:p>
          <a:r>
            <a:rPr lang="en-GB"/>
            <a:t>LECTURER :  DR OLUWASEUN ADEGBITE</a:t>
          </a:r>
          <a:endParaRPr lang="en-US"/>
        </a:p>
      </dgm:t>
    </dgm:pt>
    <dgm:pt modelId="{A76E06B7-DD6A-43FD-BF86-73D47F34A897}" type="parTrans" cxnId="{9C212795-CBF3-40FF-8078-51A3C1F47AC5}">
      <dgm:prSet/>
      <dgm:spPr/>
      <dgm:t>
        <a:bodyPr/>
        <a:lstStyle/>
        <a:p>
          <a:endParaRPr lang="en-US"/>
        </a:p>
      </dgm:t>
    </dgm:pt>
    <dgm:pt modelId="{77AF7DDF-3A69-4414-B7E0-81A51BE9CC87}" type="sibTrans" cxnId="{9C212795-CBF3-40FF-8078-51A3C1F47AC5}">
      <dgm:prSet/>
      <dgm:spPr/>
      <dgm:t>
        <a:bodyPr/>
        <a:lstStyle/>
        <a:p>
          <a:endParaRPr lang="en-US"/>
        </a:p>
      </dgm:t>
    </dgm:pt>
    <dgm:pt modelId="{BF53F3F7-0C2A-47E7-A10E-91224408A938}">
      <dgm:prSet/>
      <dgm:spPr/>
      <dgm:t>
        <a:bodyPr/>
        <a:lstStyle/>
        <a:p>
          <a:r>
            <a:rPr lang="en-GB"/>
            <a:t>MODULE: BMSW4006 </a:t>
          </a:r>
          <a:endParaRPr lang="en-US"/>
        </a:p>
      </dgm:t>
    </dgm:pt>
    <dgm:pt modelId="{2990D3A4-9C47-4DA3-9982-507E76BD81B9}" type="parTrans" cxnId="{64B70373-4878-4BF3-8C3D-01FD3FA1F179}">
      <dgm:prSet/>
      <dgm:spPr/>
      <dgm:t>
        <a:bodyPr/>
        <a:lstStyle/>
        <a:p>
          <a:endParaRPr lang="en-US"/>
        </a:p>
      </dgm:t>
    </dgm:pt>
    <dgm:pt modelId="{7B753549-D03B-4878-B549-87A51FAEAB9E}" type="sibTrans" cxnId="{64B70373-4878-4BF3-8C3D-01FD3FA1F179}">
      <dgm:prSet/>
      <dgm:spPr/>
      <dgm:t>
        <a:bodyPr/>
        <a:lstStyle/>
        <a:p>
          <a:endParaRPr lang="en-US"/>
        </a:p>
      </dgm:t>
    </dgm:pt>
    <dgm:pt modelId="{46403981-A5C5-4A00-B6BE-44610BB53617}" type="pres">
      <dgm:prSet presAssocID="{455F0F9E-9EFE-4453-AFB6-245854E3A75D}" presName="linear" presStyleCnt="0">
        <dgm:presLayoutVars>
          <dgm:animLvl val="lvl"/>
          <dgm:resizeHandles val="exact"/>
        </dgm:presLayoutVars>
      </dgm:prSet>
      <dgm:spPr/>
    </dgm:pt>
    <dgm:pt modelId="{0C57684D-1075-47E6-958B-4C25416A4624}" type="pres">
      <dgm:prSet presAssocID="{96799616-FC08-442D-A637-3A4970613BF5}" presName="parentText" presStyleLbl="node1" presStyleIdx="0" presStyleCnt="9">
        <dgm:presLayoutVars>
          <dgm:chMax val="0"/>
          <dgm:bulletEnabled val="1"/>
        </dgm:presLayoutVars>
      </dgm:prSet>
      <dgm:spPr/>
    </dgm:pt>
    <dgm:pt modelId="{5DE1BB27-FA0B-4D97-933F-D354061D889F}" type="pres">
      <dgm:prSet presAssocID="{75EE5774-5CEA-416C-A761-2115A8F8759C}" presName="spacer" presStyleCnt="0"/>
      <dgm:spPr/>
    </dgm:pt>
    <dgm:pt modelId="{8F70C46C-114A-4824-B460-9E2C207B40E3}" type="pres">
      <dgm:prSet presAssocID="{B9F51839-95A2-4820-AC9C-2E756F321BB5}" presName="parentText" presStyleLbl="node1" presStyleIdx="1" presStyleCnt="9">
        <dgm:presLayoutVars>
          <dgm:chMax val="0"/>
          <dgm:bulletEnabled val="1"/>
        </dgm:presLayoutVars>
      </dgm:prSet>
      <dgm:spPr/>
    </dgm:pt>
    <dgm:pt modelId="{C5918927-F324-4178-802B-2A3B5FD99E69}" type="pres">
      <dgm:prSet presAssocID="{5749C335-9A34-4C52-AB14-000A7F7212BF}" presName="spacer" presStyleCnt="0"/>
      <dgm:spPr/>
    </dgm:pt>
    <dgm:pt modelId="{1FD95D7E-3233-4874-A94B-3B76AFCC4306}" type="pres">
      <dgm:prSet presAssocID="{091B7179-2B1D-4606-870F-9A9821A7DC19}" presName="parentText" presStyleLbl="node1" presStyleIdx="2" presStyleCnt="9">
        <dgm:presLayoutVars>
          <dgm:chMax val="0"/>
          <dgm:bulletEnabled val="1"/>
        </dgm:presLayoutVars>
      </dgm:prSet>
      <dgm:spPr/>
    </dgm:pt>
    <dgm:pt modelId="{A8BCBE35-F9F4-4DD4-8EE9-0FF0A7A0CF94}" type="pres">
      <dgm:prSet presAssocID="{D2755BED-6135-4EB2-8FBC-5E53B99CD0A3}" presName="spacer" presStyleCnt="0"/>
      <dgm:spPr/>
    </dgm:pt>
    <dgm:pt modelId="{26B13CB6-2CF2-414A-88F2-0CBF305C412F}" type="pres">
      <dgm:prSet presAssocID="{3ED50ED3-9DC4-43CA-8387-A577A8F37847}" presName="parentText" presStyleLbl="node1" presStyleIdx="3" presStyleCnt="9">
        <dgm:presLayoutVars>
          <dgm:chMax val="0"/>
          <dgm:bulletEnabled val="1"/>
        </dgm:presLayoutVars>
      </dgm:prSet>
      <dgm:spPr/>
    </dgm:pt>
    <dgm:pt modelId="{28C0CE74-B0DF-4608-A56B-2F14E67E84A5}" type="pres">
      <dgm:prSet presAssocID="{CD5C1BC4-CA09-44CC-A03E-F70C3E6E916A}" presName="spacer" presStyleCnt="0"/>
      <dgm:spPr/>
    </dgm:pt>
    <dgm:pt modelId="{71FBA2F8-8E3F-424B-99D5-BAC20198D191}" type="pres">
      <dgm:prSet presAssocID="{BD679FE4-6775-4BA3-A061-7C0C1431066C}" presName="parentText" presStyleLbl="node1" presStyleIdx="4" presStyleCnt="9">
        <dgm:presLayoutVars>
          <dgm:chMax val="0"/>
          <dgm:bulletEnabled val="1"/>
        </dgm:presLayoutVars>
      </dgm:prSet>
      <dgm:spPr/>
    </dgm:pt>
    <dgm:pt modelId="{4DBDE7F2-4B92-4C15-A109-D66412044084}" type="pres">
      <dgm:prSet presAssocID="{4EBB0E7F-B7A7-468B-96EE-081F5DB6B911}" presName="spacer" presStyleCnt="0"/>
      <dgm:spPr/>
    </dgm:pt>
    <dgm:pt modelId="{B2463924-6522-4EAF-AFB8-C458B4E29B02}" type="pres">
      <dgm:prSet presAssocID="{E63A7EC8-C0B8-4E33-9FC0-C93B832F506B}" presName="parentText" presStyleLbl="node1" presStyleIdx="5" presStyleCnt="9">
        <dgm:presLayoutVars>
          <dgm:chMax val="0"/>
          <dgm:bulletEnabled val="1"/>
        </dgm:presLayoutVars>
      </dgm:prSet>
      <dgm:spPr/>
    </dgm:pt>
    <dgm:pt modelId="{681FC40E-5289-41EB-B275-092EFF1FFCDB}" type="pres">
      <dgm:prSet presAssocID="{AD8035D4-415F-45BD-9FD8-C55A73E8E6DE}" presName="spacer" presStyleCnt="0"/>
      <dgm:spPr/>
    </dgm:pt>
    <dgm:pt modelId="{A5CC2AF2-1A13-4A62-A0DD-2D6D7222B5B5}" type="pres">
      <dgm:prSet presAssocID="{CDA03559-DEDC-4D49-A704-B26DD6DAD4B7}" presName="parentText" presStyleLbl="node1" presStyleIdx="6" presStyleCnt="9">
        <dgm:presLayoutVars>
          <dgm:chMax val="0"/>
          <dgm:bulletEnabled val="1"/>
        </dgm:presLayoutVars>
      </dgm:prSet>
      <dgm:spPr/>
    </dgm:pt>
    <dgm:pt modelId="{811F8AD7-2DD0-4FC9-8461-5B2112C32ACF}" type="pres">
      <dgm:prSet presAssocID="{54A5F47D-890A-4CD4-A84E-2A81A5CC4297}" presName="spacer" presStyleCnt="0"/>
      <dgm:spPr/>
    </dgm:pt>
    <dgm:pt modelId="{8AE0BDE4-F83B-4383-BB38-F7216E0816B7}" type="pres">
      <dgm:prSet presAssocID="{D22CFBFC-5FDB-46B1-BA4D-8A5029DA748E}" presName="parentText" presStyleLbl="node1" presStyleIdx="7" presStyleCnt="9">
        <dgm:presLayoutVars>
          <dgm:chMax val="0"/>
          <dgm:bulletEnabled val="1"/>
        </dgm:presLayoutVars>
      </dgm:prSet>
      <dgm:spPr/>
    </dgm:pt>
    <dgm:pt modelId="{7AC2F80A-1AB1-4159-8BF4-46583D4C64AC}" type="pres">
      <dgm:prSet presAssocID="{77AF7DDF-3A69-4414-B7E0-81A51BE9CC87}" presName="spacer" presStyleCnt="0"/>
      <dgm:spPr/>
    </dgm:pt>
    <dgm:pt modelId="{A63B9C0B-B536-4046-9600-CEB7710221CC}" type="pres">
      <dgm:prSet presAssocID="{BF53F3F7-0C2A-47E7-A10E-91224408A938}" presName="parentText" presStyleLbl="node1" presStyleIdx="8" presStyleCnt="9">
        <dgm:presLayoutVars>
          <dgm:chMax val="0"/>
          <dgm:bulletEnabled val="1"/>
        </dgm:presLayoutVars>
      </dgm:prSet>
      <dgm:spPr/>
    </dgm:pt>
  </dgm:ptLst>
  <dgm:cxnLst>
    <dgm:cxn modelId="{D11AFE01-A519-428E-9E7B-6C4A968FD432}" type="presOf" srcId="{BF53F3F7-0C2A-47E7-A10E-91224408A938}" destId="{A63B9C0B-B536-4046-9600-CEB7710221CC}" srcOrd="0" destOrd="0" presId="urn:microsoft.com/office/officeart/2005/8/layout/vList2"/>
    <dgm:cxn modelId="{ED3E4F3D-E239-4793-9199-A044E6282911}" srcId="{455F0F9E-9EFE-4453-AFB6-245854E3A75D}" destId="{96799616-FC08-442D-A637-3A4970613BF5}" srcOrd="0" destOrd="0" parTransId="{C428C120-AE1F-46BB-BF7A-14F1A7FB5AE7}" sibTransId="{75EE5774-5CEA-416C-A761-2115A8F8759C}"/>
    <dgm:cxn modelId="{CA83DB6C-29D5-42FB-95D2-3E5B90150A76}" type="presOf" srcId="{3ED50ED3-9DC4-43CA-8387-A577A8F37847}" destId="{26B13CB6-2CF2-414A-88F2-0CBF305C412F}" srcOrd="0" destOrd="0" presId="urn:microsoft.com/office/officeart/2005/8/layout/vList2"/>
    <dgm:cxn modelId="{1DB1B14D-6919-49A0-8697-D7617471C07C}" srcId="{455F0F9E-9EFE-4453-AFB6-245854E3A75D}" destId="{3ED50ED3-9DC4-43CA-8387-A577A8F37847}" srcOrd="3" destOrd="0" parTransId="{CFD24655-1A97-48BB-BC24-F458D09E1A28}" sibTransId="{CD5C1BC4-CA09-44CC-A03E-F70C3E6E916A}"/>
    <dgm:cxn modelId="{2E8BD44D-697D-4EE1-A9E3-C88C28E7F64F}" type="presOf" srcId="{CDA03559-DEDC-4D49-A704-B26DD6DAD4B7}" destId="{A5CC2AF2-1A13-4A62-A0DD-2D6D7222B5B5}" srcOrd="0" destOrd="0" presId="urn:microsoft.com/office/officeart/2005/8/layout/vList2"/>
    <dgm:cxn modelId="{038E6E4F-8346-4D30-9FBD-4B23FE385D43}" type="presOf" srcId="{455F0F9E-9EFE-4453-AFB6-245854E3A75D}" destId="{46403981-A5C5-4A00-B6BE-44610BB53617}" srcOrd="0" destOrd="0" presId="urn:microsoft.com/office/officeart/2005/8/layout/vList2"/>
    <dgm:cxn modelId="{2BC49272-E019-44D5-B8B2-13473067F3C5}" type="presOf" srcId="{D22CFBFC-5FDB-46B1-BA4D-8A5029DA748E}" destId="{8AE0BDE4-F83B-4383-BB38-F7216E0816B7}" srcOrd="0" destOrd="0" presId="urn:microsoft.com/office/officeart/2005/8/layout/vList2"/>
    <dgm:cxn modelId="{64B70373-4878-4BF3-8C3D-01FD3FA1F179}" srcId="{455F0F9E-9EFE-4453-AFB6-245854E3A75D}" destId="{BF53F3F7-0C2A-47E7-A10E-91224408A938}" srcOrd="8" destOrd="0" parTransId="{2990D3A4-9C47-4DA3-9982-507E76BD81B9}" sibTransId="{7B753549-D03B-4878-B549-87A51FAEAB9E}"/>
    <dgm:cxn modelId="{F7C80F76-4C1A-4BB3-95F9-FF667E89707A}" type="presOf" srcId="{B9F51839-95A2-4820-AC9C-2E756F321BB5}" destId="{8F70C46C-114A-4824-B460-9E2C207B40E3}" srcOrd="0" destOrd="0" presId="urn:microsoft.com/office/officeart/2005/8/layout/vList2"/>
    <dgm:cxn modelId="{6B053576-B57A-4A65-83FE-5A996B619F6E}" type="presOf" srcId="{BD679FE4-6775-4BA3-A061-7C0C1431066C}" destId="{71FBA2F8-8E3F-424B-99D5-BAC20198D191}" srcOrd="0" destOrd="0" presId="urn:microsoft.com/office/officeart/2005/8/layout/vList2"/>
    <dgm:cxn modelId="{B5575B89-1600-4AE9-8704-B3A8920DC355}" type="presOf" srcId="{091B7179-2B1D-4606-870F-9A9821A7DC19}" destId="{1FD95D7E-3233-4874-A94B-3B76AFCC4306}" srcOrd="0" destOrd="0" presId="urn:microsoft.com/office/officeart/2005/8/layout/vList2"/>
    <dgm:cxn modelId="{ACABA88E-4DED-400D-8450-467F783CBCB0}" srcId="{455F0F9E-9EFE-4453-AFB6-245854E3A75D}" destId="{B9F51839-95A2-4820-AC9C-2E756F321BB5}" srcOrd="1" destOrd="0" parTransId="{BAA28CA9-57BC-4084-9135-02F61AEB9BA9}" sibTransId="{5749C335-9A34-4C52-AB14-000A7F7212BF}"/>
    <dgm:cxn modelId="{9C212795-CBF3-40FF-8078-51A3C1F47AC5}" srcId="{455F0F9E-9EFE-4453-AFB6-245854E3A75D}" destId="{D22CFBFC-5FDB-46B1-BA4D-8A5029DA748E}" srcOrd="7" destOrd="0" parTransId="{A76E06B7-DD6A-43FD-BF86-73D47F34A897}" sibTransId="{77AF7DDF-3A69-4414-B7E0-81A51BE9CC87}"/>
    <dgm:cxn modelId="{04EE779A-DC9D-4546-9605-E43EE3A87565}" srcId="{455F0F9E-9EFE-4453-AFB6-245854E3A75D}" destId="{CDA03559-DEDC-4D49-A704-B26DD6DAD4B7}" srcOrd="6" destOrd="0" parTransId="{893AE638-9F7B-40A7-9BFD-AE8BB49F8CAD}" sibTransId="{54A5F47D-890A-4CD4-A84E-2A81A5CC4297}"/>
    <dgm:cxn modelId="{DCF7C49B-4B0D-4FF5-977E-074F235CA602}" srcId="{455F0F9E-9EFE-4453-AFB6-245854E3A75D}" destId="{E63A7EC8-C0B8-4E33-9FC0-C93B832F506B}" srcOrd="5" destOrd="0" parTransId="{6C3179F1-C089-4772-BB7C-0A1EA011AEFD}" sibTransId="{AD8035D4-415F-45BD-9FD8-C55A73E8E6DE}"/>
    <dgm:cxn modelId="{B1555DB7-37A8-4530-8B0A-8B5294E158F2}" type="presOf" srcId="{96799616-FC08-442D-A637-3A4970613BF5}" destId="{0C57684D-1075-47E6-958B-4C25416A4624}" srcOrd="0" destOrd="0" presId="urn:microsoft.com/office/officeart/2005/8/layout/vList2"/>
    <dgm:cxn modelId="{08E9D5DC-43A8-46C5-BC78-B2F00E59F988}" srcId="{455F0F9E-9EFE-4453-AFB6-245854E3A75D}" destId="{BD679FE4-6775-4BA3-A061-7C0C1431066C}" srcOrd="4" destOrd="0" parTransId="{7802290B-3DE7-4C63-84C1-CAC6F134F04B}" sibTransId="{4EBB0E7F-B7A7-468B-96EE-081F5DB6B911}"/>
    <dgm:cxn modelId="{4CB4E5F8-B787-4A64-A3C3-716616C4DCA2}" srcId="{455F0F9E-9EFE-4453-AFB6-245854E3A75D}" destId="{091B7179-2B1D-4606-870F-9A9821A7DC19}" srcOrd="2" destOrd="0" parTransId="{0E86A01A-3096-43C9-9BD5-9B665D709C42}" sibTransId="{D2755BED-6135-4EB2-8FBC-5E53B99CD0A3}"/>
    <dgm:cxn modelId="{C027E4FE-BB2E-4221-837E-1A7055CDE413}" type="presOf" srcId="{E63A7EC8-C0B8-4E33-9FC0-C93B832F506B}" destId="{B2463924-6522-4EAF-AFB8-C458B4E29B02}" srcOrd="0" destOrd="0" presId="urn:microsoft.com/office/officeart/2005/8/layout/vList2"/>
    <dgm:cxn modelId="{D9D3D0BE-5BC2-4482-B597-A74CEC63C91D}" type="presParOf" srcId="{46403981-A5C5-4A00-B6BE-44610BB53617}" destId="{0C57684D-1075-47E6-958B-4C25416A4624}" srcOrd="0" destOrd="0" presId="urn:microsoft.com/office/officeart/2005/8/layout/vList2"/>
    <dgm:cxn modelId="{E661C685-32DF-479F-A879-C65362CAC97F}" type="presParOf" srcId="{46403981-A5C5-4A00-B6BE-44610BB53617}" destId="{5DE1BB27-FA0B-4D97-933F-D354061D889F}" srcOrd="1" destOrd="0" presId="urn:microsoft.com/office/officeart/2005/8/layout/vList2"/>
    <dgm:cxn modelId="{7BA795AA-D166-4EB7-86F0-C0533601F212}" type="presParOf" srcId="{46403981-A5C5-4A00-B6BE-44610BB53617}" destId="{8F70C46C-114A-4824-B460-9E2C207B40E3}" srcOrd="2" destOrd="0" presId="urn:microsoft.com/office/officeart/2005/8/layout/vList2"/>
    <dgm:cxn modelId="{4976FF75-0314-407A-B4B0-A76AD44DD9DF}" type="presParOf" srcId="{46403981-A5C5-4A00-B6BE-44610BB53617}" destId="{C5918927-F324-4178-802B-2A3B5FD99E69}" srcOrd="3" destOrd="0" presId="urn:microsoft.com/office/officeart/2005/8/layout/vList2"/>
    <dgm:cxn modelId="{18477143-E536-450E-8877-CE8B5F402B0A}" type="presParOf" srcId="{46403981-A5C5-4A00-B6BE-44610BB53617}" destId="{1FD95D7E-3233-4874-A94B-3B76AFCC4306}" srcOrd="4" destOrd="0" presId="urn:microsoft.com/office/officeart/2005/8/layout/vList2"/>
    <dgm:cxn modelId="{2C781188-63CE-405F-8135-3ABE22600268}" type="presParOf" srcId="{46403981-A5C5-4A00-B6BE-44610BB53617}" destId="{A8BCBE35-F9F4-4DD4-8EE9-0FF0A7A0CF94}" srcOrd="5" destOrd="0" presId="urn:microsoft.com/office/officeart/2005/8/layout/vList2"/>
    <dgm:cxn modelId="{1EE13902-49D6-4316-B92A-890C42FB7667}" type="presParOf" srcId="{46403981-A5C5-4A00-B6BE-44610BB53617}" destId="{26B13CB6-2CF2-414A-88F2-0CBF305C412F}" srcOrd="6" destOrd="0" presId="urn:microsoft.com/office/officeart/2005/8/layout/vList2"/>
    <dgm:cxn modelId="{1C12482A-C535-45A1-8936-A0444FFBAE86}" type="presParOf" srcId="{46403981-A5C5-4A00-B6BE-44610BB53617}" destId="{28C0CE74-B0DF-4608-A56B-2F14E67E84A5}" srcOrd="7" destOrd="0" presId="urn:microsoft.com/office/officeart/2005/8/layout/vList2"/>
    <dgm:cxn modelId="{8A6F9BD3-7E2F-4339-865F-C1699987B8A8}" type="presParOf" srcId="{46403981-A5C5-4A00-B6BE-44610BB53617}" destId="{71FBA2F8-8E3F-424B-99D5-BAC20198D191}" srcOrd="8" destOrd="0" presId="urn:microsoft.com/office/officeart/2005/8/layout/vList2"/>
    <dgm:cxn modelId="{5F6607A9-E0A1-4CAF-94FE-B7546B8EF208}" type="presParOf" srcId="{46403981-A5C5-4A00-B6BE-44610BB53617}" destId="{4DBDE7F2-4B92-4C15-A109-D66412044084}" srcOrd="9" destOrd="0" presId="urn:microsoft.com/office/officeart/2005/8/layout/vList2"/>
    <dgm:cxn modelId="{23E8EBF6-E937-49BB-9ED3-11930D65FF82}" type="presParOf" srcId="{46403981-A5C5-4A00-B6BE-44610BB53617}" destId="{B2463924-6522-4EAF-AFB8-C458B4E29B02}" srcOrd="10" destOrd="0" presId="urn:microsoft.com/office/officeart/2005/8/layout/vList2"/>
    <dgm:cxn modelId="{9F789DE0-1380-45E3-9045-DC3A7CFEAB69}" type="presParOf" srcId="{46403981-A5C5-4A00-B6BE-44610BB53617}" destId="{681FC40E-5289-41EB-B275-092EFF1FFCDB}" srcOrd="11" destOrd="0" presId="urn:microsoft.com/office/officeart/2005/8/layout/vList2"/>
    <dgm:cxn modelId="{466141B6-B523-43B1-A7A5-C606DEBA8E85}" type="presParOf" srcId="{46403981-A5C5-4A00-B6BE-44610BB53617}" destId="{A5CC2AF2-1A13-4A62-A0DD-2D6D7222B5B5}" srcOrd="12" destOrd="0" presId="urn:microsoft.com/office/officeart/2005/8/layout/vList2"/>
    <dgm:cxn modelId="{8F0FB514-CC9D-43AC-B432-EF8A1421616C}" type="presParOf" srcId="{46403981-A5C5-4A00-B6BE-44610BB53617}" destId="{811F8AD7-2DD0-4FC9-8461-5B2112C32ACF}" srcOrd="13" destOrd="0" presId="urn:microsoft.com/office/officeart/2005/8/layout/vList2"/>
    <dgm:cxn modelId="{5D638578-9977-4F2B-8563-0F480D0C9B78}" type="presParOf" srcId="{46403981-A5C5-4A00-B6BE-44610BB53617}" destId="{8AE0BDE4-F83B-4383-BB38-F7216E0816B7}" srcOrd="14" destOrd="0" presId="urn:microsoft.com/office/officeart/2005/8/layout/vList2"/>
    <dgm:cxn modelId="{9DF4D513-2F7F-4204-B99E-0F1FF831EAC9}" type="presParOf" srcId="{46403981-A5C5-4A00-B6BE-44610BB53617}" destId="{7AC2F80A-1AB1-4159-8BF4-46583D4C64AC}" srcOrd="15" destOrd="0" presId="urn:microsoft.com/office/officeart/2005/8/layout/vList2"/>
    <dgm:cxn modelId="{D5A8D02B-399C-4B51-BC9A-EB0A1D128A6B}" type="presParOf" srcId="{46403981-A5C5-4A00-B6BE-44610BB53617}" destId="{A63B9C0B-B536-4046-9600-CEB7710221C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Presentation</a:t>
          </a:r>
        </a:p>
        <a:p>
          <a:r>
            <a:rPr lang="en-GB" dirty="0"/>
            <a:t>Team</a:t>
          </a:r>
          <a:r>
            <a:rPr lang="ro-RO" dirty="0"/>
            <a:t> </a:t>
          </a:r>
          <a:r>
            <a:rPr lang="en-GB" dirty="0"/>
            <a:t>: Presentation Breakdown</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Mariana Slavcheva</a:t>
          </a:r>
        </a:p>
        <a:p>
          <a:r>
            <a:rPr lang="en-US" dirty="0"/>
            <a:t>Marketing Plan and Management Team</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a:p>
          <a:r>
            <a:rPr lang="en-US" dirty="0"/>
            <a:t>Market Audit Target Market</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a:p>
          <a:r>
            <a:rPr lang="en-US" dirty="0"/>
            <a:t>Business Overview/Products and Services</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dirty="0"/>
            <a:t> </a:t>
          </a:r>
          <a:r>
            <a:rPr lang="en-GB" dirty="0"/>
            <a:t>Natalia</a:t>
          </a:r>
        </a:p>
        <a:p>
          <a:r>
            <a:rPr lang="en-GB" dirty="0"/>
            <a:t>Stirbu</a:t>
          </a:r>
        </a:p>
        <a:p>
          <a:r>
            <a:rPr lang="en-GB" dirty="0"/>
            <a:t>Financial Plan</a:t>
          </a:r>
        </a:p>
        <a:p>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custLinFactNeighborX="335" custLinFactNeighborY="-277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684D-1075-47E6-958B-4C25416A4624}">
      <dsp:nvSpPr>
        <dsp:cNvPr id="0" name=""/>
        <dsp:cNvSpPr/>
      </dsp:nvSpPr>
      <dsp:spPr>
        <a:xfrm>
          <a:off x="0" y="21040"/>
          <a:ext cx="6545199" cy="47970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PRESENTATION</a:t>
          </a:r>
          <a:endParaRPr lang="en-US" sz="2000" kern="1200"/>
        </a:p>
      </dsp:txBody>
      <dsp:txXfrm>
        <a:off x="23417" y="44457"/>
        <a:ext cx="6498365" cy="432866"/>
      </dsp:txXfrm>
    </dsp:sp>
    <dsp:sp modelId="{8F70C46C-114A-4824-B460-9E2C207B40E3}">
      <dsp:nvSpPr>
        <dsp:cNvPr id="0" name=""/>
        <dsp:cNvSpPr/>
      </dsp:nvSpPr>
      <dsp:spPr>
        <a:xfrm>
          <a:off x="0" y="558340"/>
          <a:ext cx="6545199" cy="479700"/>
        </a:xfrm>
        <a:prstGeom prst="roundRect">
          <a:avLst/>
        </a:prstGeom>
        <a:gradFill rotWithShape="0">
          <a:gsLst>
            <a:gs pos="0">
              <a:schemeClr val="accent5">
                <a:hueOff val="-250617"/>
                <a:satOff val="138"/>
                <a:lumOff val="662"/>
                <a:alphaOff val="0"/>
                <a:tint val="98000"/>
                <a:lumMod val="100000"/>
              </a:schemeClr>
            </a:gs>
            <a:gs pos="100000">
              <a:schemeClr val="accent5">
                <a:hueOff val="-250617"/>
                <a:satOff val="138"/>
                <a:lumOff val="66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TITILE: FRESH TRACKSUIT COMPANY</a:t>
          </a:r>
          <a:endParaRPr lang="en-US" sz="2000" kern="1200"/>
        </a:p>
      </dsp:txBody>
      <dsp:txXfrm>
        <a:off x="23417" y="581757"/>
        <a:ext cx="6498365" cy="432866"/>
      </dsp:txXfrm>
    </dsp:sp>
    <dsp:sp modelId="{1FD95D7E-3233-4874-A94B-3B76AFCC4306}">
      <dsp:nvSpPr>
        <dsp:cNvPr id="0" name=""/>
        <dsp:cNvSpPr/>
      </dsp:nvSpPr>
      <dsp:spPr>
        <a:xfrm>
          <a:off x="0" y="1095641"/>
          <a:ext cx="6545199" cy="479700"/>
        </a:xfrm>
        <a:prstGeom prst="round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WAQAR ALI : 20270854</a:t>
          </a:r>
          <a:endParaRPr lang="en-US" sz="2000" kern="1200" dirty="0"/>
        </a:p>
      </dsp:txBody>
      <dsp:txXfrm>
        <a:off x="23417" y="1119058"/>
        <a:ext cx="6498365" cy="432866"/>
      </dsp:txXfrm>
    </dsp:sp>
    <dsp:sp modelId="{26B13CB6-2CF2-414A-88F2-0CBF305C412F}">
      <dsp:nvSpPr>
        <dsp:cNvPr id="0" name=""/>
        <dsp:cNvSpPr/>
      </dsp:nvSpPr>
      <dsp:spPr>
        <a:xfrm>
          <a:off x="0" y="1632941"/>
          <a:ext cx="6545199" cy="479700"/>
        </a:xfrm>
        <a:prstGeom prst="roundRect">
          <a:avLst/>
        </a:prstGeom>
        <a:gradFill rotWithShape="0">
          <a:gsLst>
            <a:gs pos="0">
              <a:schemeClr val="accent5">
                <a:hueOff val="-751851"/>
                <a:satOff val="413"/>
                <a:lumOff val="1985"/>
                <a:alphaOff val="0"/>
                <a:tint val="98000"/>
                <a:lumMod val="100000"/>
              </a:schemeClr>
            </a:gs>
            <a:gs pos="100000">
              <a:schemeClr val="accent5">
                <a:hueOff val="-751851"/>
                <a:satOff val="413"/>
                <a:lumOff val="19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TASSADAQ HUSSAIN : 1905290</a:t>
          </a:r>
          <a:endParaRPr lang="en-US" sz="2000" kern="1200" dirty="0"/>
        </a:p>
      </dsp:txBody>
      <dsp:txXfrm>
        <a:off x="23417" y="1656358"/>
        <a:ext cx="6498365" cy="432866"/>
      </dsp:txXfrm>
    </dsp:sp>
    <dsp:sp modelId="{71FBA2F8-8E3F-424B-99D5-BAC20198D191}">
      <dsp:nvSpPr>
        <dsp:cNvPr id="0" name=""/>
        <dsp:cNvSpPr/>
      </dsp:nvSpPr>
      <dsp:spPr>
        <a:xfrm>
          <a:off x="0" y="2170241"/>
          <a:ext cx="6545199" cy="47970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NATALIA STIRBU  : 2025880</a:t>
          </a:r>
          <a:endParaRPr lang="en-US" sz="2000" kern="1200" dirty="0"/>
        </a:p>
      </dsp:txBody>
      <dsp:txXfrm>
        <a:off x="23417" y="2193658"/>
        <a:ext cx="6498365" cy="432866"/>
      </dsp:txXfrm>
    </dsp:sp>
    <dsp:sp modelId="{B2463924-6522-4EAF-AFB8-C458B4E29B02}">
      <dsp:nvSpPr>
        <dsp:cNvPr id="0" name=""/>
        <dsp:cNvSpPr/>
      </dsp:nvSpPr>
      <dsp:spPr>
        <a:xfrm>
          <a:off x="0" y="2707541"/>
          <a:ext cx="6545199" cy="479700"/>
        </a:xfrm>
        <a:prstGeom prst="roundRect">
          <a:avLst/>
        </a:prstGeom>
        <a:gradFill rotWithShape="0">
          <a:gsLst>
            <a:gs pos="0">
              <a:schemeClr val="accent5">
                <a:hueOff val="-1253086"/>
                <a:satOff val="689"/>
                <a:lumOff val="3309"/>
                <a:alphaOff val="0"/>
                <a:tint val="98000"/>
                <a:lumMod val="100000"/>
              </a:schemeClr>
            </a:gs>
            <a:gs pos="100000">
              <a:schemeClr val="accent5">
                <a:hueOff val="-1253086"/>
                <a:satOff val="689"/>
                <a:lumOff val="330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MARIANA SLAVCHEVA : 2025197</a:t>
          </a:r>
          <a:endParaRPr lang="en-US" sz="2000" kern="1200" dirty="0"/>
        </a:p>
      </dsp:txBody>
      <dsp:txXfrm>
        <a:off x="23417" y="2730958"/>
        <a:ext cx="6498365" cy="432866"/>
      </dsp:txXfrm>
    </dsp:sp>
    <dsp:sp modelId="{A5CC2AF2-1A13-4A62-A0DD-2D6D7222B5B5}">
      <dsp:nvSpPr>
        <dsp:cNvPr id="0" name=""/>
        <dsp:cNvSpPr/>
      </dsp:nvSpPr>
      <dsp:spPr>
        <a:xfrm>
          <a:off x="0" y="3244841"/>
          <a:ext cx="6545199" cy="479700"/>
        </a:xfrm>
        <a:prstGeom prst="round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NUMBER : 3</a:t>
          </a:r>
          <a:endParaRPr lang="en-US" sz="2000" kern="1200"/>
        </a:p>
      </dsp:txBody>
      <dsp:txXfrm>
        <a:off x="23417" y="3268258"/>
        <a:ext cx="6498365" cy="432866"/>
      </dsp:txXfrm>
    </dsp:sp>
    <dsp:sp modelId="{8AE0BDE4-F83B-4383-BB38-F7216E0816B7}">
      <dsp:nvSpPr>
        <dsp:cNvPr id="0" name=""/>
        <dsp:cNvSpPr/>
      </dsp:nvSpPr>
      <dsp:spPr>
        <a:xfrm>
          <a:off x="0" y="3782141"/>
          <a:ext cx="6545199" cy="479700"/>
        </a:xfrm>
        <a:prstGeom prst="roundRect">
          <a:avLst/>
        </a:prstGeom>
        <a:gradFill rotWithShape="0">
          <a:gsLst>
            <a:gs pos="0">
              <a:schemeClr val="accent5">
                <a:hueOff val="-1754320"/>
                <a:satOff val="964"/>
                <a:lumOff val="4632"/>
                <a:alphaOff val="0"/>
                <a:tint val="98000"/>
                <a:lumMod val="100000"/>
              </a:schemeClr>
            </a:gs>
            <a:gs pos="100000">
              <a:schemeClr val="accent5">
                <a:hueOff val="-1754320"/>
                <a:satOff val="964"/>
                <a:lumOff val="463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LECTURER :  DR OLUWASEUN ADEGBITE</a:t>
          </a:r>
          <a:endParaRPr lang="en-US" sz="2000" kern="1200"/>
        </a:p>
      </dsp:txBody>
      <dsp:txXfrm>
        <a:off x="23417" y="3805558"/>
        <a:ext cx="6498365" cy="432866"/>
      </dsp:txXfrm>
    </dsp:sp>
    <dsp:sp modelId="{A63B9C0B-B536-4046-9600-CEB7710221CC}">
      <dsp:nvSpPr>
        <dsp:cNvPr id="0" name=""/>
        <dsp:cNvSpPr/>
      </dsp:nvSpPr>
      <dsp:spPr>
        <a:xfrm>
          <a:off x="0" y="4319441"/>
          <a:ext cx="6545199" cy="47970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MODULE: BMSW4006 </a:t>
          </a:r>
          <a:endParaRPr lang="en-US" sz="2000" kern="1200"/>
        </a:p>
      </dsp:txBody>
      <dsp:txXfrm>
        <a:off x="23417" y="4342858"/>
        <a:ext cx="6498365"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Presentation</a:t>
          </a:r>
        </a:p>
        <a:p>
          <a:pPr marL="0" lvl="0" indent="0" algn="ctr" defTabSz="800100">
            <a:lnSpc>
              <a:spcPct val="90000"/>
            </a:lnSpc>
            <a:spcBef>
              <a:spcPct val="0"/>
            </a:spcBef>
            <a:spcAft>
              <a:spcPct val="35000"/>
            </a:spcAft>
            <a:buNone/>
          </a:pPr>
          <a:r>
            <a:rPr lang="en-GB" sz="1800" kern="1200" dirty="0"/>
            <a:t>Team</a:t>
          </a:r>
          <a:r>
            <a:rPr lang="ro-RO" sz="1800" kern="1200" dirty="0"/>
            <a:t> </a:t>
          </a:r>
          <a:r>
            <a:rPr lang="en-GB" sz="1800" kern="1200" dirty="0"/>
            <a:t>: Presentation Breakdown</a:t>
          </a:r>
          <a:endParaRPr lang="en-US" sz="18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Mariana Slavcheva</a:t>
          </a:r>
        </a:p>
        <a:p>
          <a:pPr marL="0" lvl="0" indent="0" algn="ctr" defTabSz="800100">
            <a:lnSpc>
              <a:spcPct val="90000"/>
            </a:lnSpc>
            <a:spcBef>
              <a:spcPct val="0"/>
            </a:spcBef>
            <a:spcAft>
              <a:spcPct val="35000"/>
            </a:spcAft>
            <a:buNone/>
          </a:pPr>
          <a:r>
            <a:rPr lang="en-US" sz="1800" kern="1200" dirty="0"/>
            <a:t>Marketing Plan and Management Team</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Tassadaq Hussain</a:t>
          </a:r>
        </a:p>
        <a:p>
          <a:pPr marL="0" lvl="0" indent="0" algn="ctr" defTabSz="800100">
            <a:lnSpc>
              <a:spcPct val="90000"/>
            </a:lnSpc>
            <a:spcBef>
              <a:spcPct val="0"/>
            </a:spcBef>
            <a:spcAft>
              <a:spcPct val="35000"/>
            </a:spcAft>
            <a:buNone/>
          </a:pPr>
          <a:r>
            <a:rPr lang="en-US" sz="1800" kern="1200" dirty="0"/>
            <a:t>Market Audit Target Market</a:t>
          </a:r>
        </a:p>
      </dsp:txBody>
      <dsp:txXfrm>
        <a:off x="7520938" y="563885"/>
        <a:ext cx="2572424" cy="1505972"/>
      </dsp:txXfrm>
    </dsp:sp>
    <dsp:sp modelId="{D9D21288-D4A2-4591-94C5-9009EB58ABA8}">
      <dsp:nvSpPr>
        <dsp:cNvPr id="0" name=""/>
        <dsp:cNvSpPr/>
      </dsp:nvSpPr>
      <dsp:spPr>
        <a:xfrm rot="5388304">
          <a:off x="8540710" y="2281810"/>
          <a:ext cx="541695"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612922" y="2341562"/>
        <a:ext cx="396720" cy="379187"/>
      </dsp:txXfrm>
    </dsp:sp>
    <dsp:sp modelId="{744EEAA9-CBC8-4F37-92CD-08DEF0CE0B04}">
      <dsp:nvSpPr>
        <dsp:cNvPr id="0" name=""/>
        <dsp:cNvSpPr/>
      </dsp:nvSpPr>
      <dsp:spPr>
        <a:xfrm>
          <a:off x="7483005" y="3138772"/>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dirty="0"/>
            <a:t> </a:t>
          </a:r>
          <a:r>
            <a:rPr lang="en-GB" sz="1800" kern="1200" dirty="0"/>
            <a:t>Natalia</a:t>
          </a:r>
        </a:p>
        <a:p>
          <a:pPr marL="0" lvl="0" indent="0" algn="ctr" defTabSz="800100">
            <a:lnSpc>
              <a:spcPct val="90000"/>
            </a:lnSpc>
            <a:spcBef>
              <a:spcPct val="0"/>
            </a:spcBef>
            <a:spcAft>
              <a:spcPct val="35000"/>
            </a:spcAft>
            <a:buNone/>
          </a:pPr>
          <a:r>
            <a:rPr lang="en-GB" sz="1800" kern="1200" dirty="0"/>
            <a:t>Stirbu</a:t>
          </a:r>
        </a:p>
        <a:p>
          <a:pPr marL="0" lvl="0" indent="0" algn="ctr" defTabSz="800100">
            <a:lnSpc>
              <a:spcPct val="90000"/>
            </a:lnSpc>
            <a:spcBef>
              <a:spcPct val="0"/>
            </a:spcBef>
            <a:spcAft>
              <a:spcPct val="35000"/>
            </a:spcAft>
            <a:buNone/>
          </a:pPr>
          <a:r>
            <a:rPr lang="en-GB" sz="1800" kern="1200" dirty="0"/>
            <a:t>Financial Plan</a:t>
          </a:r>
        </a:p>
        <a:p>
          <a:pPr marL="0" lvl="0" indent="0" algn="ctr" defTabSz="800100">
            <a:lnSpc>
              <a:spcPct val="90000"/>
            </a:lnSpc>
            <a:spcBef>
              <a:spcPct val="0"/>
            </a:spcBef>
            <a:spcAft>
              <a:spcPct val="35000"/>
            </a:spcAft>
            <a:buNone/>
          </a:pPr>
          <a:endParaRPr lang="en-US" sz="1800" kern="1200" dirty="0"/>
        </a:p>
      </dsp:txBody>
      <dsp:txXfrm>
        <a:off x="7529858" y="3185625"/>
        <a:ext cx="2572424" cy="1505972"/>
      </dsp:txXfrm>
    </dsp:sp>
    <dsp:sp modelId="{3BEA3116-6C7C-466D-8586-71269E0C84EA}">
      <dsp:nvSpPr>
        <dsp:cNvPr id="0" name=""/>
        <dsp:cNvSpPr/>
      </dsp:nvSpPr>
      <dsp:spPr>
        <a:xfrm rot="10759215">
          <a:off x="6676456" y="3630015"/>
          <a:ext cx="569987"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847446" y="3761241"/>
        <a:ext cx="398991"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Waqar Ali</a:t>
          </a:r>
        </a:p>
        <a:p>
          <a:pPr marL="0" lvl="0" indent="0" algn="ctr" defTabSz="800100">
            <a:lnSpc>
              <a:spcPct val="90000"/>
            </a:lnSpc>
            <a:spcBef>
              <a:spcPct val="0"/>
            </a:spcBef>
            <a:spcAft>
              <a:spcPct val="35000"/>
            </a:spcAft>
            <a:buNone/>
          </a:pPr>
          <a:r>
            <a:rPr lang="en-US" sz="1800" kern="1200" dirty="0"/>
            <a:t>Business Overview/Products and Services</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3/24/2022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3/24/2022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3/24/2022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3/24/2022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3/24/2022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3.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3.jpg"/><Relationship Id="rId7" Type="http://schemas.openxmlformats.org/officeDocument/2006/relationships/image" Target="../media/image27.jp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1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TextBox 3">
            <a:extLst>
              <a:ext uri="{FF2B5EF4-FFF2-40B4-BE49-F238E27FC236}">
                <a16:creationId xmlns:a16="http://schemas.microsoft.com/office/drawing/2014/main" id="{0A1A36C4-5E7A-55CB-5B0F-F939795D49C1}"/>
              </a:ext>
            </a:extLst>
          </p:cNvPr>
          <p:cNvGraphicFramePr/>
          <p:nvPr>
            <p:extLst>
              <p:ext uri="{D42A27DB-BD31-4B8C-83A1-F6EECF244321}">
                <p14:modId xmlns:p14="http://schemas.microsoft.com/office/powerpoint/2010/main" val="2130849843"/>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2792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684222011"/>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AC1BC8-9A0C-4685-B3D6-E502E0833A7B}"/>
              </a:ext>
            </a:extLst>
          </p:cNvPr>
          <p:cNvPicPr>
            <a:picLocks noChangeAspect="1"/>
          </p:cNvPicPr>
          <p:nvPr/>
        </p:nvPicPr>
        <p:blipFill rotWithShape="1">
          <a:blip r:embed="rId4"/>
          <a:srcRect r="-2" b="15047"/>
          <a:stretch/>
        </p:blipFill>
        <p:spPr>
          <a:xfrm>
            <a:off x="689805" y="3390898"/>
            <a:ext cx="2404209" cy="3091964"/>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ln w="50800" cap="sq" cmpd="dbl">
            <a:noFill/>
            <a:miter lim="800000"/>
          </a:ln>
          <a:effectLst/>
        </p:spPr>
      </p:pic>
      <p:pic>
        <p:nvPicPr>
          <p:cNvPr id="5" name="Content Placeholder 4" descr="A person wearing a blue shirt&#10;&#10;Description automatically generated with medium confidence">
            <a:extLst>
              <a:ext uri="{FF2B5EF4-FFF2-40B4-BE49-F238E27FC236}">
                <a16:creationId xmlns:a16="http://schemas.microsoft.com/office/drawing/2014/main" id="{7C5E5757-ABA8-4A08-9A82-287A9B876074}"/>
              </a:ext>
            </a:extLst>
          </p:cNvPr>
          <p:cNvPicPr>
            <a:picLocks noGrp="1" noChangeAspect="1"/>
          </p:cNvPicPr>
          <p:nvPr>
            <p:ph idx="1"/>
          </p:nvPr>
        </p:nvPicPr>
        <p:blipFill rotWithShape="1">
          <a:blip r:embed="rId5"/>
          <a:srcRect r="-4" b="35123"/>
          <a:stretch/>
        </p:blipFill>
        <p:spPr>
          <a:xfrm>
            <a:off x="3222241" y="3387969"/>
            <a:ext cx="2404209" cy="3094893"/>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ln w="50800" cap="sq" cmpd="dbl">
            <a:noFill/>
            <a:miter lim="800000"/>
          </a:ln>
          <a:effectLst/>
        </p:spPr>
      </p:pic>
      <p:sp>
        <p:nvSpPr>
          <p:cNvPr id="4" name="Text Placeholder 3">
            <a:extLst>
              <a:ext uri="{FF2B5EF4-FFF2-40B4-BE49-F238E27FC236}">
                <a16:creationId xmlns:a16="http://schemas.microsoft.com/office/drawing/2014/main" id="{1291212E-3DFE-49B7-BD00-674559DA4101}"/>
              </a:ext>
            </a:extLst>
          </p:cNvPr>
          <p:cNvSpPr>
            <a:spLocks noGrp="1"/>
          </p:cNvSpPr>
          <p:nvPr>
            <p:ph type="body" sz="half" idx="2"/>
          </p:nvPr>
        </p:nvSpPr>
        <p:spPr>
          <a:xfrm>
            <a:off x="5783145" y="879232"/>
            <a:ext cx="5548103" cy="3812184"/>
          </a:xfrm>
        </p:spPr>
        <p:txBody>
          <a:bodyPr vert="horz" lIns="91440" tIns="45720" rIns="91440" bIns="45720" rtlCol="0" anchor="ctr">
            <a:noAutofit/>
          </a:bodyPr>
          <a:lstStyle/>
          <a:p>
            <a:r>
              <a:rPr lang="en-US" u="sng" dirty="0">
                <a:latin typeface="Arial" panose="020B0604020202020204" pitchFamily="34" charset="0"/>
                <a:cs typeface="Arial" panose="020B0604020202020204" pitchFamily="34" charset="0"/>
              </a:rPr>
              <a:t>COMPANY OVERVIEW</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FRESH TRACKSUIT COMPANY WAS ESTABLISHED IN DECEMEBER 2022 BY FOUR FRIENDS FROM THE FASHION INDUSTRY WANTING TO CHANGE THE WAY TRACKSUITS ARE PRODUCED AND GIVE A FRESH NEW TAKE ON EXISTING TRENDS AND BECOME TRENDSETTERS IN THE MARKET. </a:t>
            </a:r>
          </a:p>
          <a:p>
            <a:r>
              <a:rPr lang="en-US" dirty="0">
                <a:latin typeface="Arial" panose="020B0604020202020204" pitchFamily="34" charset="0"/>
                <a:cs typeface="Arial" panose="020B0604020202020204" pitchFamily="34" charset="0"/>
              </a:rPr>
              <a:t> BASED IN BIRMINGHAM THE MANAGEMENT TEAM AIM TO BE THE NUMBER ONE TRACKSUIT BRAND IN THE WORLD AND WITH INOVATION IN DESIGN AIM TO BE THE BEST IN THE FUTURE AS WELL. PRODUCING AND SELLING ALL OVER THE GLOBE TO A WIDE VARIETY OF CUSTOMERS THE FRESH TRACKSUIT COMPANY WILL BE A MARKET LEADER WITH OUR CUSTOMER LEAD DESIGN SEPARTING US FROM THE OTHER COMPETITION.</a:t>
            </a:r>
          </a:p>
        </p:txBody>
      </p:sp>
      <p:pic>
        <p:nvPicPr>
          <p:cNvPr id="10" name="Picture 9" descr="FRESH TRACKSUIT COMPANY">
            <a:extLst>
              <a:ext uri="{FF2B5EF4-FFF2-40B4-BE49-F238E27FC236}">
                <a16:creationId xmlns:a16="http://schemas.microsoft.com/office/drawing/2014/main" id="{E4BB07A4-76A9-4425-AA4B-E8ECCDF12211}"/>
              </a:ext>
              <a:ext uri="{C183D7F6-B498-43B3-948B-1728B52AA6E4}">
                <adec:decorative xmlns:adec="http://schemas.microsoft.com/office/drawing/2017/decorative" val="0"/>
              </a:ext>
            </a:extLst>
          </p:cNvPr>
          <p:cNvPicPr>
            <a:picLocks noChangeAspect="1"/>
          </p:cNvPicPr>
          <p:nvPr/>
        </p:nvPicPr>
        <p:blipFill rotWithShape="1">
          <a:blip r:embed="rId6"/>
          <a:srcRect l="17635" r="10285"/>
          <a:stretch/>
        </p:blipFill>
        <p:spPr>
          <a:xfrm>
            <a:off x="689805" y="468924"/>
            <a:ext cx="4966701" cy="2800606"/>
          </a:xfrm>
          <a:custGeom>
            <a:avLst/>
            <a:gdLst/>
            <a:ahLst/>
            <a:cxnLst/>
            <a:rect l="l" t="t" r="r" b="b"/>
            <a:pathLst>
              <a:path w="3378793" h="3738166">
                <a:moveTo>
                  <a:pt x="163732" y="0"/>
                </a:moveTo>
                <a:lnTo>
                  <a:pt x="3378793" y="0"/>
                </a:lnTo>
                <a:lnTo>
                  <a:pt x="3378793"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p:spPr>
      </p:pic>
    </p:spTree>
    <p:extLst>
      <p:ext uri="{BB962C8B-B14F-4D97-AF65-F5344CB8AC3E}">
        <p14:creationId xmlns:p14="http://schemas.microsoft.com/office/powerpoint/2010/main" val="213941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C32B197-AE9F-4394-8EA4-DB267AFC33BA}"/>
              </a:ext>
            </a:extLst>
          </p:cNvPr>
          <p:cNvSpPr txBox="1"/>
          <p:nvPr/>
        </p:nvSpPr>
        <p:spPr>
          <a:xfrm>
            <a:off x="-292590" y="-85438"/>
            <a:ext cx="5034429" cy="3837680"/>
          </a:xfrm>
          <a:prstGeom prst="rect">
            <a:avLst/>
          </a:prstGeom>
        </p:spPr>
        <p:txBody>
          <a:bodyPr vert="horz" lIns="91440" tIns="45720" rIns="91440" bIns="45720" rtlCol="0" anchor="ctr">
            <a:normAutofit fontScale="47500" lnSpcReduction="20000"/>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r>
              <a:rPr lang="en-US" sz="3300" u="sng" dirty="0">
                <a:latin typeface="Arial" panose="020B0604020202020204" pitchFamily="34" charset="0"/>
                <a:cs typeface="Arial" panose="020B0604020202020204" pitchFamily="34" charset="0"/>
              </a:rPr>
              <a:t>Fresh Tracksuit Company Products and Services</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We will cater for all sections of the market and with a robust design team stay ahead of trends and new ideas keep the brand ahead.</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The market is as always competitive and by providing the consumer with cutting edge fashion the Fresh Tracksuit company remains at the top of the industry</a:t>
            </a:r>
            <a:endParaRPr lang="en-GB" sz="3300" b="0" i="0" dirty="0">
              <a:effectLst/>
              <a:latin typeface="Arial" panose="020B0604020202020204" pitchFamily="34" charset="0"/>
              <a:cs typeface="Arial" panose="020B0604020202020204" pitchFamily="34" charset="0"/>
            </a:endParaRPr>
          </a:p>
          <a:p>
            <a:pPr marL="457200">
              <a:spcAft>
                <a:spcPts val="1000"/>
              </a:spcAft>
              <a:buClr>
                <a:schemeClr val="tx1"/>
              </a:buClr>
              <a:buSzPct val="100000"/>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pSp>
        <p:nvGrpSpPr>
          <p:cNvPr id="22" name="Group 21">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3"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5" name="Straight Connector 24">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4" name="Group 103">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5"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7" name="Straight Connector 106">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6" name="Group 185">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87"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picture containing toy, doll&#10;&#10;Description automatically generated">
            <a:extLst>
              <a:ext uri="{FF2B5EF4-FFF2-40B4-BE49-F238E27FC236}">
                <a16:creationId xmlns:a16="http://schemas.microsoft.com/office/drawing/2014/main" id="{55D1A88C-BF78-4736-B1D6-8C5443A8EA68}"/>
              </a:ext>
            </a:extLst>
          </p:cNvPr>
          <p:cNvPicPr>
            <a:picLocks noChangeAspect="1"/>
          </p:cNvPicPr>
          <p:nvPr/>
        </p:nvPicPr>
        <p:blipFill rotWithShape="1">
          <a:blip r:embed="rId4"/>
          <a:srcRect l="15405" r="14501"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8" name="Picture 7" descr="A picture containing clothing, suit, clothes&#10;&#10;Description automatically generated">
            <a:extLst>
              <a:ext uri="{FF2B5EF4-FFF2-40B4-BE49-F238E27FC236}">
                <a16:creationId xmlns:a16="http://schemas.microsoft.com/office/drawing/2014/main" id="{AA2A929A-DD12-4683-9DC4-E4465A9422EE}"/>
              </a:ext>
            </a:extLst>
          </p:cNvPr>
          <p:cNvPicPr>
            <a:picLocks noChangeAspect="1"/>
          </p:cNvPicPr>
          <p:nvPr/>
        </p:nvPicPr>
        <p:blipFill rotWithShape="1">
          <a:blip r:embed="rId5"/>
          <a:srcRect r="-3" b="2538"/>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2" name="Picture 11" descr="A picture containing clothing, suit, work-clothing&#10;&#10;Description automatically generated">
            <a:extLst>
              <a:ext uri="{FF2B5EF4-FFF2-40B4-BE49-F238E27FC236}">
                <a16:creationId xmlns:a16="http://schemas.microsoft.com/office/drawing/2014/main" id="{5B1AE9B3-1A13-47AE-98DE-E27D984A43BE}"/>
              </a:ext>
            </a:extLst>
          </p:cNvPr>
          <p:cNvPicPr>
            <a:picLocks noChangeAspect="1"/>
          </p:cNvPicPr>
          <p:nvPr/>
        </p:nvPicPr>
        <p:blipFill rotWithShape="1">
          <a:blip r:embed="rId6"/>
          <a:srcRect l="6077" r="6826"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13" name="TextBox 12">
            <a:extLst>
              <a:ext uri="{FF2B5EF4-FFF2-40B4-BE49-F238E27FC236}">
                <a16:creationId xmlns:a16="http://schemas.microsoft.com/office/drawing/2014/main" id="{C386364F-057C-4EF2-9448-0B988FC2E123}"/>
              </a:ext>
            </a:extLst>
          </p:cNvPr>
          <p:cNvSpPr txBox="1"/>
          <p:nvPr/>
        </p:nvSpPr>
        <p:spPr>
          <a:xfrm>
            <a:off x="126685" y="2429782"/>
            <a:ext cx="6053025" cy="2308324"/>
          </a:xfrm>
          <a:prstGeom prst="rect">
            <a:avLst/>
          </a:prstGeom>
          <a:noFill/>
        </p:spPr>
        <p:txBody>
          <a:bodyPr wrap="square" rtlCol="0">
            <a:spAutoFit/>
          </a:bodyPr>
          <a:lstStyle/>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 Tracksuit prices will be from £9.99 up to £99.99.</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plans to have seasonal promotions to </a:t>
            </a:r>
          </a:p>
          <a:p>
            <a:pPr algn="l"/>
            <a:r>
              <a:rPr lang="en-GB" sz="1600" dirty="0">
                <a:latin typeface="Arial" panose="020B0604020202020204" pitchFamily="34" charset="0"/>
                <a:cs typeface="Arial" panose="020B0604020202020204" pitchFamily="34" charset="0"/>
              </a:rPr>
              <a:t>  gain a foothold in the market</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Sales will be over multiple media such as online market places and social media platforms such as Facebook and Tik Tok amongst others with our influencers assisting day to day.</a:t>
            </a: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Orders will be available next business day guaranteed </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will be app based and available on Google App store and Apple.</a:t>
            </a:r>
          </a:p>
        </p:txBody>
      </p:sp>
      <p:pic>
        <p:nvPicPr>
          <p:cNvPr id="16" name="Picture 15" descr="Logo&#10;&#10;Description automatically generated">
            <a:extLst>
              <a:ext uri="{FF2B5EF4-FFF2-40B4-BE49-F238E27FC236}">
                <a16:creationId xmlns:a16="http://schemas.microsoft.com/office/drawing/2014/main" id="{A80FB1E8-DC4F-4691-8BFA-FF70C2C2C4E8}"/>
              </a:ext>
            </a:extLst>
          </p:cNvPr>
          <p:cNvPicPr>
            <a:picLocks noChangeAspect="1"/>
          </p:cNvPicPr>
          <p:nvPr/>
        </p:nvPicPr>
        <p:blipFill>
          <a:blip r:embed="rId7"/>
          <a:stretch>
            <a:fillRect/>
          </a:stretch>
        </p:blipFill>
        <p:spPr>
          <a:xfrm>
            <a:off x="184840" y="4779079"/>
            <a:ext cx="1656669" cy="1030777"/>
          </a:xfrm>
          <a:prstGeom prst="rect">
            <a:avLst/>
          </a:prstGeom>
        </p:spPr>
      </p:pic>
      <p:pic>
        <p:nvPicPr>
          <p:cNvPr id="267" name="Picture 266" descr="Logo, company name&#10;&#10;Description automatically generated">
            <a:extLst>
              <a:ext uri="{FF2B5EF4-FFF2-40B4-BE49-F238E27FC236}">
                <a16:creationId xmlns:a16="http://schemas.microsoft.com/office/drawing/2014/main" id="{CA1B467F-613F-4BB6-917F-A9F01919A373}"/>
              </a:ext>
            </a:extLst>
          </p:cNvPr>
          <p:cNvPicPr>
            <a:picLocks noChangeAspect="1"/>
          </p:cNvPicPr>
          <p:nvPr/>
        </p:nvPicPr>
        <p:blipFill>
          <a:blip r:embed="rId8"/>
          <a:stretch>
            <a:fillRect/>
          </a:stretch>
        </p:blipFill>
        <p:spPr>
          <a:xfrm>
            <a:off x="1825058" y="4797487"/>
            <a:ext cx="1459906" cy="1026496"/>
          </a:xfrm>
          <a:prstGeom prst="rect">
            <a:avLst/>
          </a:prstGeom>
        </p:spPr>
      </p:pic>
      <p:pic>
        <p:nvPicPr>
          <p:cNvPr id="269" name="Picture 268" descr="Logo&#10;&#10;Description automatically generated">
            <a:extLst>
              <a:ext uri="{FF2B5EF4-FFF2-40B4-BE49-F238E27FC236}">
                <a16:creationId xmlns:a16="http://schemas.microsoft.com/office/drawing/2014/main" id="{62690C50-F9CA-4FA8-A623-B302C7AD3627}"/>
              </a:ext>
            </a:extLst>
          </p:cNvPr>
          <p:cNvPicPr>
            <a:picLocks noChangeAspect="1"/>
          </p:cNvPicPr>
          <p:nvPr/>
        </p:nvPicPr>
        <p:blipFill>
          <a:blip r:embed="rId9"/>
          <a:stretch>
            <a:fillRect/>
          </a:stretch>
        </p:blipFill>
        <p:spPr>
          <a:xfrm>
            <a:off x="3264799" y="4783421"/>
            <a:ext cx="1858592" cy="1030777"/>
          </a:xfrm>
          <a:prstGeom prst="rect">
            <a:avLst/>
          </a:prstGeom>
        </p:spPr>
      </p:pic>
    </p:spTree>
    <p:extLst>
      <p:ext uri="{BB962C8B-B14F-4D97-AF65-F5344CB8AC3E}">
        <p14:creationId xmlns:p14="http://schemas.microsoft.com/office/powerpoint/2010/main" val="39940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0B992273-4D4F-4A5F-A120-E40EA2085789}"/>
              </a:ext>
            </a:extLst>
          </p:cNvPr>
          <p:cNvSpPr txBox="1"/>
          <p:nvPr/>
        </p:nvSpPr>
        <p:spPr>
          <a:xfrm>
            <a:off x="533401" y="1351922"/>
            <a:ext cx="3771899" cy="2781300"/>
          </a:xfrm>
          <a:prstGeom prst="rect">
            <a:avLst/>
          </a:prstGeom>
        </p:spPr>
        <p:txBody>
          <a:bodyPr vert="horz" lIns="91440" tIns="45720" rIns="91440" bIns="45720" rtlCol="0" anchor="t">
            <a:normAutofit/>
          </a:bodyPr>
          <a:lstStyle/>
          <a:p>
            <a:pPr>
              <a:spcAft>
                <a:spcPts val="1000"/>
              </a:spcAft>
              <a:buClr>
                <a:schemeClr val="tx1"/>
              </a:buClr>
              <a:buSzPct val="100000"/>
              <a:buFont typeface="Arial"/>
              <a:buChar char="•"/>
            </a:pPr>
            <a:r>
              <a:rPr lang="en-US" sz="1600" dirty="0"/>
              <a:t>Tracksuits enjoy a very popular standing in the consumer market and sales continue to be strong no matter the uncertainty in the fashion industry. Forecasts in the Industry show a consistent upwards trend in sales</a:t>
            </a:r>
          </a:p>
          <a:p>
            <a:pPr>
              <a:spcAft>
                <a:spcPts val="1000"/>
              </a:spcAft>
              <a:buClr>
                <a:schemeClr val="tx1"/>
              </a:buClr>
              <a:buSzPct val="100000"/>
            </a:pPr>
            <a:r>
              <a:rPr lang="en-US" sz="1600" dirty="0"/>
              <a:t>https://www.blueweaveconsulting.com/report/global-tracksuit-market</a:t>
            </a:r>
          </a:p>
        </p:txBody>
      </p:sp>
      <p:pic>
        <p:nvPicPr>
          <p:cNvPr id="2" name="Picture 1">
            <a:extLst>
              <a:ext uri="{FF2B5EF4-FFF2-40B4-BE49-F238E27FC236}">
                <a16:creationId xmlns:a16="http://schemas.microsoft.com/office/drawing/2014/main" id="{6D98CA3B-29FA-4026-81D1-6565928629D3}"/>
              </a:ext>
            </a:extLst>
          </p:cNvPr>
          <p:cNvPicPr>
            <a:picLocks noChangeAspect="1"/>
          </p:cNvPicPr>
          <p:nvPr/>
        </p:nvPicPr>
        <p:blipFill>
          <a:blip r:embed="rId4"/>
          <a:stretch>
            <a:fillRect/>
          </a:stretch>
        </p:blipFill>
        <p:spPr>
          <a:xfrm>
            <a:off x="4838700" y="301451"/>
            <a:ext cx="7159032" cy="604910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64487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6B4B26-8E90-4D1F-AB47-3288E069A6A3}"/>
              </a:ext>
            </a:extLst>
          </p:cNvPr>
          <p:cNvSpPr txBox="1"/>
          <p:nvPr/>
        </p:nvSpPr>
        <p:spPr>
          <a:xfrm>
            <a:off x="204186" y="168676"/>
            <a:ext cx="11745158" cy="5816977"/>
          </a:xfrm>
          <a:prstGeom prst="rect">
            <a:avLst/>
          </a:prstGeom>
          <a:noFill/>
        </p:spPr>
        <p:txBody>
          <a:bodyPr wrap="square">
            <a:spAutoFit/>
          </a:bodyPr>
          <a:lstStyle/>
          <a:p>
            <a:pPr algn="ctr"/>
            <a:r>
              <a:rPr lang="en-GB" u="sng" dirty="0">
                <a:latin typeface="Arial" panose="020B0604020202020204" pitchFamily="34" charset="0"/>
                <a:cs typeface="Arial" panose="020B0604020202020204" pitchFamily="34" charset="0"/>
              </a:rPr>
              <a:t>MARKET AUDIT</a:t>
            </a:r>
            <a:endParaRPr lang="en-GB" sz="1800" b="0" i="0" u="sng" dirty="0">
              <a:effectLst/>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b="0" i="0" dirty="0">
                <a:effectLst/>
                <a:latin typeface="Arial" panose="020B0604020202020204" pitchFamily="34" charset="0"/>
                <a:cs typeface="Arial" panose="020B0604020202020204" pitchFamily="34" charset="0"/>
              </a:rPr>
              <a:t>The key players in the Global Tracksuit Market are Adidas AG, ASICS Corporation, </a:t>
            </a:r>
            <a:r>
              <a:rPr lang="en-GB" sz="1800" b="0" i="0" dirty="0" err="1">
                <a:effectLst/>
                <a:latin typeface="Arial" panose="020B0604020202020204" pitchFamily="34" charset="0"/>
                <a:cs typeface="Arial" panose="020B0604020202020204" pitchFamily="34" charset="0"/>
              </a:rPr>
              <a:t>HanesBrands</a:t>
            </a:r>
            <a:r>
              <a:rPr lang="en-GB" sz="1800" b="0" i="0" dirty="0">
                <a:effectLst/>
                <a:latin typeface="Arial" panose="020B0604020202020204" pitchFamily="34" charset="0"/>
                <a:cs typeface="Arial" panose="020B0604020202020204" pitchFamily="34" charset="0"/>
              </a:rPr>
              <a:t> Inc., H&amp;M Hennes &amp; Mauritz AB, Jack &amp; Jones, Monte Carlo Fashions Ltd., Nike, Inc., Puma Se, Under Armour, Inc., and Wildcraft and other manufacturers.</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Business growth and introduction of new products are two of the most common developmental tactics used by industry leaders to boost profits and achieve a competitive advantage.</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Improving disposable income and rising living standards in developing nations such as China and India are two reasons helping to the global tracksuit market's growth. </a:t>
            </a:r>
          </a:p>
          <a:p>
            <a:pPr algn="just"/>
            <a:endParaRPr lang="en-GB" sz="18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Consumers' increased interest in health and fitness is driving tracksuit market trends in emerging countries.</a:t>
            </a:r>
          </a:p>
          <a:p>
            <a:pPr algn="just"/>
            <a:endParaRPr lang="en-GB"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Consumers' preferences for athleisure products that combine the sports and fashion industries are influencing the market's growth. Furthermore, because tracksuits are readily available in supermarkets and hypermarkets at reasonable costs, many people are turning to them.</a:t>
            </a:r>
            <a:r>
              <a:rPr lang="en-GB" sz="1400" b="0" i="0" dirty="0">
                <a:effectLst/>
                <a:latin typeface="Open Sans" panose="020B0606030504020204" pitchFamily="34" charset="0"/>
              </a:rPr>
              <a:t> </a:t>
            </a:r>
            <a:r>
              <a:rPr lang="en-GB" sz="1200" b="0" i="0" dirty="0">
                <a:effectLst/>
                <a:latin typeface="Open Sans" panose="020B0606030504020204" pitchFamily="34" charset="0"/>
              </a:rPr>
              <a:t>(Global Tracksuit Market Size, Share, Growth &amp; Forecast 2027 | </a:t>
            </a:r>
            <a:r>
              <a:rPr lang="en-GB" sz="1200" b="0" i="0" dirty="0" err="1">
                <a:effectLst/>
                <a:latin typeface="Open Sans" panose="020B0606030504020204" pitchFamily="34" charset="0"/>
              </a:rPr>
              <a:t>BlueWeave</a:t>
            </a:r>
            <a:r>
              <a:rPr lang="en-GB" sz="1200" b="0" i="0" dirty="0">
                <a:effectLst/>
                <a:latin typeface="Open Sans" panose="020B0606030504020204" pitchFamily="34" charset="0"/>
              </a:rPr>
              <a:t>, 2022)</a:t>
            </a:r>
            <a:endParaRPr lang="en-GB" sz="12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1624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C8D31D7-7DB3-400C-A3DF-6D07BE1E4F4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aphicFrame>
        <p:nvGraphicFramePr>
          <p:cNvPr id="3" name="Table 2">
            <a:extLst>
              <a:ext uri="{FF2B5EF4-FFF2-40B4-BE49-F238E27FC236}">
                <a16:creationId xmlns:a16="http://schemas.microsoft.com/office/drawing/2014/main" id="{AECA8423-68AB-4351-B2A6-0F39B76E268D}"/>
              </a:ext>
            </a:extLst>
          </p:cNvPr>
          <p:cNvGraphicFramePr>
            <a:graphicFrameLocks noGrp="1"/>
          </p:cNvGraphicFramePr>
          <p:nvPr>
            <p:extLst>
              <p:ext uri="{D42A27DB-BD31-4B8C-83A1-F6EECF244321}">
                <p14:modId xmlns:p14="http://schemas.microsoft.com/office/powerpoint/2010/main" val="4232018076"/>
              </p:ext>
            </p:extLst>
          </p:nvPr>
        </p:nvGraphicFramePr>
        <p:xfrm>
          <a:off x="643464" y="889149"/>
          <a:ext cx="10929104" cy="5088986"/>
        </p:xfrm>
        <a:graphic>
          <a:graphicData uri="http://schemas.openxmlformats.org/drawingml/2006/table">
            <a:tbl>
              <a:tblPr firstRow="1" bandRow="1">
                <a:tableStyleId>{5C22544A-7EE6-4342-B048-85BDC9FD1C3A}</a:tableStyleId>
              </a:tblPr>
              <a:tblGrid>
                <a:gridCol w="3023996">
                  <a:extLst>
                    <a:ext uri="{9D8B030D-6E8A-4147-A177-3AD203B41FA5}">
                      <a16:colId xmlns:a16="http://schemas.microsoft.com/office/drawing/2014/main" val="1073926018"/>
                    </a:ext>
                  </a:extLst>
                </a:gridCol>
                <a:gridCol w="7905108">
                  <a:extLst>
                    <a:ext uri="{9D8B030D-6E8A-4147-A177-3AD203B41FA5}">
                      <a16:colId xmlns:a16="http://schemas.microsoft.com/office/drawing/2014/main" val="190376961"/>
                    </a:ext>
                  </a:extLst>
                </a:gridCol>
              </a:tblGrid>
              <a:tr h="458358">
                <a:tc>
                  <a:txBody>
                    <a:bodyPr/>
                    <a:lstStyle/>
                    <a:p>
                      <a:pPr>
                        <a:lnSpc>
                          <a:spcPct val="107000"/>
                        </a:lnSpc>
                        <a:spcAft>
                          <a:spcPts val="800"/>
                        </a:spcAft>
                      </a:pPr>
                      <a:r>
                        <a:rPr lang="en-GB" sz="2000" kern="1200">
                          <a:effectLst/>
                        </a:rPr>
                        <a:t>Swot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2384572643"/>
                  </a:ext>
                </a:extLst>
              </a:tr>
              <a:tr h="1395567">
                <a:tc>
                  <a:txBody>
                    <a:bodyPr/>
                    <a:lstStyle/>
                    <a:p>
                      <a:pPr>
                        <a:lnSpc>
                          <a:spcPct val="107000"/>
                        </a:lnSpc>
                        <a:spcAft>
                          <a:spcPts val="800"/>
                        </a:spcAft>
                      </a:pPr>
                      <a:r>
                        <a:rPr lang="en-GB" sz="2000" kern="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High quality product/Good Design</a:t>
                      </a:r>
                      <a:endParaRPr lang="en-GB" sz="1100" dirty="0">
                        <a:effectLst/>
                      </a:endParaRPr>
                    </a:p>
                    <a:p>
                      <a:pPr>
                        <a:lnSpc>
                          <a:spcPct val="107000"/>
                        </a:lnSpc>
                        <a:spcAft>
                          <a:spcPts val="800"/>
                        </a:spcAft>
                      </a:pPr>
                      <a:r>
                        <a:rPr lang="en-GB" sz="2000" kern="1200" dirty="0">
                          <a:effectLst/>
                        </a:rPr>
                        <a:t>Social platforms for advertising</a:t>
                      </a:r>
                      <a:endParaRPr lang="en-GB" sz="1100" dirty="0">
                        <a:effectLst/>
                      </a:endParaRPr>
                    </a:p>
                    <a:p>
                      <a:pPr>
                        <a:lnSpc>
                          <a:spcPct val="107000"/>
                        </a:lnSpc>
                        <a:spcAft>
                          <a:spcPts val="800"/>
                        </a:spcAft>
                      </a:pPr>
                      <a:r>
                        <a:rPr lang="en-GB" sz="2000" kern="1200" dirty="0">
                          <a:effectLst/>
                        </a:rPr>
                        <a:t>Affordable prices for consumer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873343621"/>
                  </a:ext>
                </a:extLst>
              </a:tr>
              <a:tr h="1395567">
                <a:tc>
                  <a:txBody>
                    <a:bodyPr/>
                    <a:lstStyle/>
                    <a:p>
                      <a:pPr>
                        <a:lnSpc>
                          <a:spcPct val="107000"/>
                        </a:lnSpc>
                        <a:spcAft>
                          <a:spcPts val="800"/>
                        </a:spcAft>
                      </a:pPr>
                      <a:r>
                        <a:rPr lang="en-GB" sz="2000" kern="1200">
                          <a:effectLst/>
                        </a:rPr>
                        <a:t>Weaknesses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There is no official branding department.</a:t>
                      </a:r>
                      <a:endParaRPr lang="en-GB" sz="1100" dirty="0">
                        <a:effectLst/>
                      </a:endParaRPr>
                    </a:p>
                    <a:p>
                      <a:pPr>
                        <a:lnSpc>
                          <a:spcPct val="107000"/>
                        </a:lnSpc>
                        <a:spcAft>
                          <a:spcPts val="800"/>
                        </a:spcAft>
                      </a:pPr>
                      <a:r>
                        <a:rPr lang="en-GB" sz="2000" kern="1200" dirty="0">
                          <a:effectLst/>
                        </a:rPr>
                        <a:t>Worldwide shipping routes affected by Covid-19</a:t>
                      </a:r>
                      <a:endParaRPr lang="en-GB" sz="1100" dirty="0">
                        <a:effectLst/>
                      </a:endParaRPr>
                    </a:p>
                    <a:p>
                      <a:pPr>
                        <a:lnSpc>
                          <a:spcPct val="107000"/>
                        </a:lnSpc>
                        <a:spcAft>
                          <a:spcPts val="800"/>
                        </a:spcAft>
                      </a:pPr>
                      <a:r>
                        <a:rPr lang="en-GB" sz="2000" kern="1200" dirty="0">
                          <a:effectLst/>
                        </a:rPr>
                        <a:t>Resources are restricted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025974888"/>
                  </a:ext>
                </a:extLst>
              </a:tr>
              <a:tr h="919747">
                <a:tc>
                  <a:txBody>
                    <a:bodyPr/>
                    <a:lstStyle/>
                    <a:p>
                      <a:pPr>
                        <a:lnSpc>
                          <a:spcPct val="107000"/>
                        </a:lnSpc>
                        <a:spcAft>
                          <a:spcPts val="800"/>
                        </a:spcAft>
                      </a:pPr>
                      <a:r>
                        <a:rPr lang="en-GB" sz="2000" kern="1200" dirty="0">
                          <a:effectLst/>
                        </a:rPr>
                        <a:t>Opportunity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a:effectLst/>
                        </a:rPr>
                        <a:t>Growing customer base</a:t>
                      </a:r>
                    </a:p>
                    <a:p>
                      <a:pPr>
                        <a:lnSpc>
                          <a:spcPct val="107000"/>
                        </a:lnSpc>
                        <a:spcAft>
                          <a:spcPts val="800"/>
                        </a:spcAft>
                      </a:pPr>
                      <a:r>
                        <a:rPr lang="en-GB" sz="2000" kern="1200">
                          <a:effectLst/>
                        </a:rPr>
                        <a:t>Online Sales </a:t>
                      </a:r>
                    </a:p>
                  </a:txBody>
                  <a:tcPr marL="98448" marR="98448" marT="49224" marB="49224"/>
                </a:tc>
                <a:extLst>
                  <a:ext uri="{0D108BD9-81ED-4DB2-BD59-A6C34878D82A}">
                    <a16:rowId xmlns:a16="http://schemas.microsoft.com/office/drawing/2014/main" val="3947981496"/>
                  </a:ext>
                </a:extLst>
              </a:tr>
              <a:tr h="919747">
                <a:tc>
                  <a:txBody>
                    <a:bodyPr/>
                    <a:lstStyle/>
                    <a:p>
                      <a:pPr>
                        <a:lnSpc>
                          <a:spcPct val="107000"/>
                        </a:lnSpc>
                        <a:spcAft>
                          <a:spcPts val="800"/>
                        </a:spcAft>
                      </a:pPr>
                      <a:r>
                        <a:rPr lang="en-GB" sz="2000" kern="1200">
                          <a:effectLst/>
                          <a:latin typeface="Calibri" panose="020F0502020204030204" pitchFamily="34" charset="0"/>
                          <a:ea typeface="Calibri" panose="020F0502020204030204" pitchFamily="34" charset="0"/>
                          <a:cs typeface="Times New Roman" panose="02020603050405020304" pitchFamily="18" charset="0"/>
                        </a:rPr>
                        <a:t>Threat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dirty="0">
                          <a:effectLst/>
                        </a:rPr>
                        <a:t>Lack of funding</a:t>
                      </a:r>
                    </a:p>
                    <a:p>
                      <a:pPr>
                        <a:lnSpc>
                          <a:spcPct val="107000"/>
                        </a:lnSpc>
                        <a:spcAft>
                          <a:spcPts val="800"/>
                        </a:spcAft>
                      </a:pPr>
                      <a:r>
                        <a:rPr lang="en-GB" sz="2000" dirty="0">
                          <a:effectLst/>
                        </a:rPr>
                        <a:t>Competition in the market</a:t>
                      </a:r>
                    </a:p>
                  </a:txBody>
                  <a:tcPr marL="98448" marR="98448" marT="49224" marB="49224"/>
                </a:tc>
                <a:extLst>
                  <a:ext uri="{0D108BD9-81ED-4DB2-BD59-A6C34878D82A}">
                    <a16:rowId xmlns:a16="http://schemas.microsoft.com/office/drawing/2014/main" val="3826281922"/>
                  </a:ext>
                </a:extLst>
              </a:tr>
            </a:tbl>
          </a:graphicData>
        </a:graphic>
      </p:graphicFrame>
    </p:spTree>
    <p:extLst>
      <p:ext uri="{BB962C8B-B14F-4D97-AF65-F5344CB8AC3E}">
        <p14:creationId xmlns:p14="http://schemas.microsoft.com/office/powerpoint/2010/main" val="2707180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C143FBC-C4A6-46BF-965B-FCCCA005268D}"/>
              </a:ext>
            </a:extLst>
          </p:cNvPr>
          <p:cNvGraphicFramePr>
            <a:graphicFrameLocks noGrp="1"/>
          </p:cNvGraphicFramePr>
          <p:nvPr>
            <p:extLst>
              <p:ext uri="{D42A27DB-BD31-4B8C-83A1-F6EECF244321}">
                <p14:modId xmlns:p14="http://schemas.microsoft.com/office/powerpoint/2010/main" val="1652798496"/>
              </p:ext>
            </p:extLst>
          </p:nvPr>
        </p:nvGraphicFramePr>
        <p:xfrm>
          <a:off x="695086" y="637355"/>
          <a:ext cx="10586508" cy="5581503"/>
        </p:xfrm>
        <a:graphic>
          <a:graphicData uri="http://schemas.openxmlformats.org/drawingml/2006/table">
            <a:tbl>
              <a:tblPr firstRow="1" bandRow="1">
                <a:tableStyleId>{5C22544A-7EE6-4342-B048-85BDC9FD1C3A}</a:tableStyleId>
              </a:tblPr>
              <a:tblGrid>
                <a:gridCol w="4663536">
                  <a:extLst>
                    <a:ext uri="{9D8B030D-6E8A-4147-A177-3AD203B41FA5}">
                      <a16:colId xmlns:a16="http://schemas.microsoft.com/office/drawing/2014/main" val="3194586633"/>
                    </a:ext>
                  </a:extLst>
                </a:gridCol>
                <a:gridCol w="5922972">
                  <a:extLst>
                    <a:ext uri="{9D8B030D-6E8A-4147-A177-3AD203B41FA5}">
                      <a16:colId xmlns:a16="http://schemas.microsoft.com/office/drawing/2014/main" val="2074291193"/>
                    </a:ext>
                  </a:extLst>
                </a:gridCol>
              </a:tblGrid>
              <a:tr h="595316">
                <a:tc>
                  <a:txBody>
                    <a:bodyPr/>
                    <a:lstStyle/>
                    <a:p>
                      <a:pPr>
                        <a:lnSpc>
                          <a:spcPct val="107000"/>
                        </a:lnSpc>
                        <a:spcAft>
                          <a:spcPts val="800"/>
                        </a:spcAft>
                      </a:pPr>
                      <a:r>
                        <a:rPr lang="en-GB" sz="2700" kern="1200">
                          <a:effectLst/>
                        </a:rPr>
                        <a:t>Pestle Analysis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pPr>
                      <a:endParaRPr lang="en-GB" sz="1500">
                        <a:effectLst/>
                        <a:latin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4109093920"/>
                  </a:ext>
                </a:extLst>
              </a:tr>
              <a:tr h="1093024">
                <a:tc>
                  <a:txBody>
                    <a:bodyPr/>
                    <a:lstStyle/>
                    <a:p>
                      <a:pPr>
                        <a:lnSpc>
                          <a:spcPct val="107000"/>
                        </a:lnSpc>
                        <a:spcAft>
                          <a:spcPts val="800"/>
                        </a:spcAft>
                      </a:pPr>
                      <a:r>
                        <a:rPr lang="en-GB" sz="2300" kern="1200">
                          <a:effectLst/>
                        </a:rPr>
                        <a:t>Political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Government policy for importation from source</a:t>
                      </a:r>
                      <a:endParaRPr lang="en-GB" sz="1500" dirty="0">
                        <a:effectLst/>
                      </a:endParaRPr>
                    </a:p>
                    <a:p>
                      <a:pPr>
                        <a:lnSpc>
                          <a:spcPct val="107000"/>
                        </a:lnSpc>
                        <a:spcAft>
                          <a:spcPts val="800"/>
                        </a:spcAft>
                      </a:pPr>
                      <a:r>
                        <a:rPr lang="en-GB" sz="2300" kern="1200" dirty="0">
                          <a:effectLst/>
                        </a:rPr>
                        <a:t>New initiatives for funding(Local/National)</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430469068"/>
                  </a:ext>
                </a:extLst>
              </a:tr>
              <a:tr h="1093024">
                <a:tc>
                  <a:txBody>
                    <a:bodyPr/>
                    <a:lstStyle/>
                    <a:p>
                      <a:pPr>
                        <a:lnSpc>
                          <a:spcPct val="107000"/>
                        </a:lnSpc>
                        <a:spcAft>
                          <a:spcPts val="800"/>
                        </a:spcAft>
                      </a:pPr>
                      <a:r>
                        <a:rPr lang="en-GB" sz="2300" kern="1200">
                          <a:effectLst/>
                        </a:rPr>
                        <a:t>Social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High interest rates </a:t>
                      </a:r>
                      <a:endParaRPr lang="en-GB" sz="1500" dirty="0">
                        <a:effectLst/>
                      </a:endParaRPr>
                    </a:p>
                    <a:p>
                      <a:pPr>
                        <a:lnSpc>
                          <a:spcPct val="107000"/>
                        </a:lnSpc>
                        <a:spcAft>
                          <a:spcPts val="800"/>
                        </a:spcAft>
                      </a:pPr>
                      <a:r>
                        <a:rPr lang="en-GB" sz="2300" kern="1200" dirty="0">
                          <a:effectLst/>
                        </a:rPr>
                        <a:t>Inflation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682086583"/>
                  </a:ext>
                </a:extLst>
              </a:tr>
              <a:tr h="1093024">
                <a:tc>
                  <a:txBody>
                    <a:bodyPr/>
                    <a:lstStyle/>
                    <a:p>
                      <a:pPr>
                        <a:lnSpc>
                          <a:spcPct val="107000"/>
                        </a:lnSpc>
                        <a:spcAft>
                          <a:spcPts val="800"/>
                        </a:spcAft>
                      </a:pPr>
                      <a:r>
                        <a:rPr lang="en-GB" sz="2300" kern="1200">
                          <a:effectLst/>
                        </a:rPr>
                        <a:t>Economic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Health-related campaigns(gym and fitness groups)</a:t>
                      </a:r>
                      <a:endParaRPr lang="en-GB" sz="1500" dirty="0">
                        <a:effectLst/>
                      </a:endParaRPr>
                    </a:p>
                    <a:p>
                      <a:pPr>
                        <a:lnSpc>
                          <a:spcPct val="107000"/>
                        </a:lnSpc>
                        <a:spcAft>
                          <a:spcPts val="800"/>
                        </a:spcAft>
                      </a:pPr>
                      <a:r>
                        <a:rPr lang="en-GB" sz="2300" kern="1200" dirty="0">
                          <a:effectLst/>
                        </a:rPr>
                        <a:t>Changes in the way individuals shop moving to internet/phone app sales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09137711"/>
                  </a:ext>
                </a:extLst>
              </a:tr>
              <a:tr h="1093024">
                <a:tc>
                  <a:txBody>
                    <a:bodyPr/>
                    <a:lstStyle/>
                    <a:p>
                      <a:pPr>
                        <a:lnSpc>
                          <a:spcPct val="107000"/>
                        </a:lnSpc>
                        <a:spcAft>
                          <a:spcPts val="800"/>
                        </a:spcAft>
                      </a:pPr>
                      <a:r>
                        <a:rPr lang="en-GB" sz="2300" kern="1200" dirty="0">
                          <a:effectLst/>
                        </a:rPr>
                        <a:t>Technological factors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New mechanisation for production of items</a:t>
                      </a:r>
                      <a:endParaRPr lang="en-GB" sz="1500" dirty="0">
                        <a:effectLst/>
                      </a:endParaRPr>
                    </a:p>
                    <a:p>
                      <a:pPr>
                        <a:lnSpc>
                          <a:spcPct val="107000"/>
                        </a:lnSpc>
                        <a:spcAft>
                          <a:spcPts val="800"/>
                        </a:spcAft>
                      </a:pPr>
                      <a:r>
                        <a:rPr lang="en-GB" sz="2300" kern="1200" dirty="0">
                          <a:effectLst/>
                        </a:rPr>
                        <a:t>Research and development fields enhanced</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24507963"/>
                  </a:ext>
                </a:extLst>
              </a:tr>
            </a:tbl>
          </a:graphicData>
        </a:graphic>
      </p:graphicFrame>
    </p:spTree>
    <p:extLst>
      <p:ext uri="{BB962C8B-B14F-4D97-AF65-F5344CB8AC3E}">
        <p14:creationId xmlns:p14="http://schemas.microsoft.com/office/powerpoint/2010/main" val="82023861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85A26460-2086-434C-861D-0E8967682DB4}"/>
              </a:ext>
            </a:extLst>
          </p:cNvPr>
          <p:cNvSpPr txBox="1"/>
          <p:nvPr/>
        </p:nvSpPr>
        <p:spPr>
          <a:xfrm>
            <a:off x="130014" y="1626902"/>
            <a:ext cx="7716981" cy="5110520"/>
          </a:xfrm>
          <a:prstGeom prst="rect">
            <a:avLst/>
          </a:prstGeom>
        </p:spPr>
        <p:txBody>
          <a:bodyPr vert="horz" lIns="91440" tIns="45720" rIns="91440" bIns="45720" rtlCol="0" anchor="ctr">
            <a:normAutofit lnSpcReduction="10000"/>
          </a:bodyPr>
          <a:lstStyle/>
          <a:p>
            <a:pPr marL="457200" algn="ctr">
              <a:lnSpc>
                <a:spcPct val="90000"/>
              </a:lnSpc>
              <a:spcAft>
                <a:spcPts val="1000"/>
              </a:spcAft>
              <a:buClr>
                <a:schemeClr val="tx1"/>
              </a:buClr>
              <a:buSzPct val="100000"/>
              <a:tabLst>
                <a:tab pos="1461135" algn="l"/>
              </a:tabLst>
            </a:pPr>
            <a:r>
              <a:rPr lang="en-US" sz="1600" u="sng" dirty="0">
                <a:latin typeface="Arial" panose="020B0604020202020204" pitchFamily="34" charset="0"/>
                <a:cs typeface="Arial" panose="020B0604020202020204" pitchFamily="34" charset="0"/>
              </a:rPr>
              <a:t>TARGET MARKETS</a:t>
            </a:r>
          </a:p>
          <a:p>
            <a:pPr marL="457200">
              <a:lnSpc>
                <a:spcPct val="90000"/>
              </a:lnSpc>
              <a:spcAft>
                <a:spcPts val="1000"/>
              </a:spcAft>
              <a:buClr>
                <a:schemeClr val="tx1"/>
              </a:buClr>
              <a:buSzPct val="100000"/>
              <a:buFont typeface="Arial"/>
              <a:buChar char="•"/>
              <a:tabLst>
                <a:tab pos="1461135"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Our tracksuits are suitable for all and are not gender specific and targeted for all ages. Fresh Tracksuits are marketed as not only for usage in sports settings but also as alternative wear for any occasion.</a:t>
            </a:r>
            <a:r>
              <a:rPr lang="en-US" sz="1600" b="0" i="0" dirty="0">
                <a:latin typeface="Arial" panose="020B0604020202020204" pitchFamily="34" charset="0"/>
                <a:cs typeface="Arial" panose="020B0604020202020204" pitchFamily="34" charset="0"/>
              </a:rPr>
              <a:t> Not having a gender or identifying with a gender. </a:t>
            </a:r>
          </a:p>
          <a:p>
            <a:pPr lvl="0">
              <a:lnSpc>
                <a:spcPct val="90000"/>
              </a:lnSpc>
              <a:spcAft>
                <a:spcPts val="1000"/>
              </a:spcAft>
              <a:buClr>
                <a:schemeClr val="tx1"/>
              </a:buClr>
              <a:buSzPct val="100000"/>
              <a:tabLst>
                <a:tab pos="457200" algn="l"/>
              </a:tabLst>
            </a:pPr>
            <a:r>
              <a:rPr lang="en-US" sz="1600" b="0" i="0" dirty="0">
                <a:latin typeface="Arial" panose="020B0604020202020204" pitchFamily="34" charset="0"/>
                <a:cs typeface="Arial" panose="020B0604020202020204" pitchFamily="34" charset="0"/>
              </a:rPr>
              <a:t>They may describe themselves as being</a:t>
            </a:r>
            <a:r>
              <a:rPr lang="en-US" sz="1600" b="1" i="0" dirty="0">
                <a:latin typeface="Arial" panose="020B0604020202020204" pitchFamily="34" charset="0"/>
                <a:cs typeface="Arial" panose="020B0604020202020204" pitchFamily="34" charset="0"/>
              </a:rPr>
              <a:t> gender neutral or genderless</a:t>
            </a:r>
            <a:r>
              <a:rPr lang="en-US" sz="1600" dirty="0">
                <a:latin typeface="Arial" panose="020B0604020202020204" pitchFamily="34" charset="0"/>
                <a:cs typeface="Arial" panose="020B0604020202020204" pitchFamily="34" charset="0"/>
              </a:rPr>
              <a:t> and as such we decided to make our range available to all.</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‘’Tracksuits are worn by everyone and cross all cultural and financial boundaries, currently these are trending as casual wear. As designed, these kinds of fitness apparels provide comfort and agility during any kind of physical activity, be it jogging, walking, or working out at the gym.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‘’Customers who live healthy lifestyles and demand comfortable, flexible clothing are increasingly turning to tracksuits. The millennial generation is the target market for tracksuits globally, as millennials are more likely to take a holistic approach to fitness. This segment of the population has made fitness a priority in their daily lives.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p:txBody>
      </p:sp>
      <p:pic>
        <p:nvPicPr>
          <p:cNvPr id="6" name="Picture 5" descr="A picture containing person, person, dressed, male&#10;&#10;Description automatically generated">
            <a:extLst>
              <a:ext uri="{FF2B5EF4-FFF2-40B4-BE49-F238E27FC236}">
                <a16:creationId xmlns:a16="http://schemas.microsoft.com/office/drawing/2014/main" id="{265E8380-2E98-4B29-BF71-4F1708F301C1}"/>
              </a:ext>
            </a:extLst>
          </p:cNvPr>
          <p:cNvPicPr>
            <a:picLocks noChangeAspect="1"/>
          </p:cNvPicPr>
          <p:nvPr/>
        </p:nvPicPr>
        <p:blipFill rotWithShape="1">
          <a:blip r:embed="rId4"/>
          <a:srcRect r="-2" b="18034"/>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group of women posing for a picture&#10;&#10;Description automatically generated with medium confidence">
            <a:extLst>
              <a:ext uri="{FF2B5EF4-FFF2-40B4-BE49-F238E27FC236}">
                <a16:creationId xmlns:a16="http://schemas.microsoft.com/office/drawing/2014/main" id="{18B86AEF-5D6F-47A8-A132-F9DA21318F43}"/>
              </a:ext>
            </a:extLst>
          </p:cNvPr>
          <p:cNvPicPr>
            <a:picLocks noChangeAspect="1"/>
          </p:cNvPicPr>
          <p:nvPr/>
        </p:nvPicPr>
        <p:blipFill rotWithShape="1">
          <a:blip r:embed="rId5"/>
          <a:srcRect r="1" b="8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2016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D93FA9E4-20C3-4529-AD6C-FAD7836C9DC8}"/>
              </a:ext>
            </a:extLst>
          </p:cNvPr>
          <p:cNvSpPr txBox="1"/>
          <p:nvPr/>
        </p:nvSpPr>
        <p:spPr>
          <a:xfrm>
            <a:off x="228498" y="448212"/>
            <a:ext cx="5830014" cy="5977282"/>
          </a:xfrm>
          <a:prstGeom prst="rect">
            <a:avLst/>
          </a:prstGeom>
        </p:spPr>
        <p:txBody>
          <a:bodyPr vert="horz" lIns="91440" tIns="45720" rIns="91440" bIns="45720" rtlCol="0" anchor="ctr">
            <a:normAutofit/>
          </a:bodyPr>
          <a:lstStyle/>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People are becoming more fashion-conscious when it comes to gym attire, with many different designs and fashion trends moving at a fantastic rate and the consumer having a constant need to have fashionable clothing as well as comfort.</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consumer generally has their own specific needs, and most companies now offer bespoke designs and a choice of colors and fits.</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market will be driven by the growing popularity of sports and fitness among younger generations. Due to aim to enhance lifestyle and fashion infused activewear, the tracksuit has gained great popularity and experienced gradual increase among younger generations. (Global Tracksuit Market Report, 2022)</a:t>
            </a:r>
          </a:p>
          <a:p>
            <a:pPr marL="457200">
              <a:lnSpc>
                <a:spcPct val="90000"/>
              </a:lnSpc>
              <a:spcAft>
                <a:spcPts val="1000"/>
              </a:spcAft>
              <a:buClr>
                <a:schemeClr val="tx1"/>
              </a:buClr>
              <a:buSzPct val="100000"/>
              <a:buFont typeface="Arial"/>
              <a:buChar char="•"/>
              <a:tabLst>
                <a:tab pos="1461135" algn="l"/>
              </a:tabLst>
            </a:pPr>
            <a:endParaRPr lang="en-US" sz="1500" dirty="0"/>
          </a:p>
        </p:txBody>
      </p:sp>
      <p:grpSp>
        <p:nvGrpSpPr>
          <p:cNvPr id="267" name="Group 266">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68"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9" name="Group 268">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0" name="Straight Connector 269">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49" name="Group 348">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350"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1" name="Group 350">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2" name="Straight Connector 351">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1" name="Group 430">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432"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3" name="Group 432">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4" name="Straight Connector 433">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1" name="Picture 10" descr="A picture containing clothing, trouser, posing&#10;&#10;Description automatically generated">
            <a:extLst>
              <a:ext uri="{FF2B5EF4-FFF2-40B4-BE49-F238E27FC236}">
                <a16:creationId xmlns:a16="http://schemas.microsoft.com/office/drawing/2014/main" id="{7E4FB838-FC57-4DD0-A5A9-06CFFF2589FB}"/>
              </a:ext>
            </a:extLst>
          </p:cNvPr>
          <p:cNvPicPr>
            <a:picLocks noChangeAspect="1"/>
          </p:cNvPicPr>
          <p:nvPr/>
        </p:nvPicPr>
        <p:blipFill rotWithShape="1">
          <a:blip r:embed="rId4"/>
          <a:srcRect t="4270" r="3" b="1722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6" descr="A picture containing person, standing&#10;&#10;Description automatically generated">
            <a:extLst>
              <a:ext uri="{FF2B5EF4-FFF2-40B4-BE49-F238E27FC236}">
                <a16:creationId xmlns:a16="http://schemas.microsoft.com/office/drawing/2014/main" id="{100B0E17-A0E2-4240-878B-F1059BD2F47C}"/>
              </a:ext>
            </a:extLst>
          </p:cNvPr>
          <p:cNvPicPr>
            <a:picLocks noChangeAspect="1"/>
          </p:cNvPicPr>
          <p:nvPr/>
        </p:nvPicPr>
        <p:blipFill rotWithShape="1">
          <a:blip r:embed="rId5"/>
          <a:srcRect b="16310"/>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A picture containing person, trouser&#10;&#10;Description automatically generated">
            <a:extLst>
              <a:ext uri="{FF2B5EF4-FFF2-40B4-BE49-F238E27FC236}">
                <a16:creationId xmlns:a16="http://schemas.microsoft.com/office/drawing/2014/main" id="{6AC9CE1A-4FD0-4BDC-B1E5-54D231B40BF4}"/>
              </a:ext>
            </a:extLst>
          </p:cNvPr>
          <p:cNvPicPr>
            <a:picLocks noChangeAspect="1"/>
          </p:cNvPicPr>
          <p:nvPr/>
        </p:nvPicPr>
        <p:blipFill rotWithShape="1">
          <a:blip r:embed="rId6"/>
          <a:srcRect b="41057"/>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513960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8F7A514-4825-45AC-A669-38EC6EDA0ECE}"/>
              </a:ext>
            </a:extLst>
          </p:cNvPr>
          <p:cNvSpPr>
            <a:spLocks noGrp="1"/>
          </p:cNvSpPr>
          <p:nvPr>
            <p:ph type="title"/>
          </p:nvPr>
        </p:nvSpPr>
        <p:spPr>
          <a:xfrm>
            <a:off x="179908" y="272369"/>
            <a:ext cx="4681873" cy="1456267"/>
          </a:xfrm>
        </p:spPr>
        <p:txBody>
          <a:bodyPr>
            <a:normAutofit/>
          </a:bodyPr>
          <a:lstStyle/>
          <a:p>
            <a:pPr>
              <a:lnSpc>
                <a:spcPct val="90000"/>
              </a:lnSpc>
            </a:pPr>
            <a:r>
              <a:rPr lang="en-GB" sz="2800" dirty="0"/>
              <a:t>MARKETING &amp; SALES PLAN for fresh tracksuit company</a:t>
            </a:r>
            <a:br>
              <a:rPr lang="en-GB" sz="2800" dirty="0"/>
            </a:br>
            <a:endParaRPr lang="en-GB" sz="2800" dirty="0"/>
          </a:p>
        </p:txBody>
      </p:sp>
      <p:sp>
        <p:nvSpPr>
          <p:cNvPr id="3" name="Контейнер за съдържание 2">
            <a:extLst>
              <a:ext uri="{FF2B5EF4-FFF2-40B4-BE49-F238E27FC236}">
                <a16:creationId xmlns:a16="http://schemas.microsoft.com/office/drawing/2014/main" id="{1DA00F49-4B4F-46AA-A212-0ACD5623CF53}"/>
              </a:ext>
            </a:extLst>
          </p:cNvPr>
          <p:cNvSpPr>
            <a:spLocks noGrp="1"/>
          </p:cNvSpPr>
          <p:nvPr>
            <p:ph idx="1"/>
          </p:nvPr>
        </p:nvSpPr>
        <p:spPr>
          <a:xfrm>
            <a:off x="327050" y="508249"/>
            <a:ext cx="4681873" cy="5787646"/>
          </a:xfrm>
        </p:spPr>
        <p:txBody>
          <a:bodyPr>
            <a:normAutofit/>
          </a:bodyPr>
          <a:lstStyle/>
          <a:p>
            <a:pPr marL="0" indent="0">
              <a:lnSpc>
                <a:spcPct val="90000"/>
              </a:lnSpc>
              <a:buNone/>
            </a:pPr>
            <a:endParaRPr lang="en-GB" sz="1600" dirty="0"/>
          </a:p>
          <a:p>
            <a:pPr marL="0" indent="0">
              <a:lnSpc>
                <a:spcPct val="90000"/>
              </a:lnSpc>
              <a:buNone/>
            </a:pPr>
            <a:r>
              <a:rPr lang="en-GB" sz="1600" dirty="0"/>
              <a:t>Sales promotion every first week of each month 10 % discount for purchases over 5  pieces </a:t>
            </a:r>
          </a:p>
          <a:p>
            <a:pPr>
              <a:lnSpc>
                <a:spcPct val="90000"/>
              </a:lnSpc>
            </a:pPr>
            <a:endParaRPr lang="en-GB" sz="1600" dirty="0"/>
          </a:p>
          <a:p>
            <a:pPr marL="0" indent="0">
              <a:lnSpc>
                <a:spcPct val="90000"/>
              </a:lnSpc>
              <a:buNone/>
            </a:pPr>
            <a:r>
              <a:rPr lang="en-GB" sz="1600" dirty="0"/>
              <a:t>Using Influencers and paid promotions to enhance the brand</a:t>
            </a:r>
          </a:p>
          <a:p>
            <a:pPr>
              <a:lnSpc>
                <a:spcPct val="90000"/>
              </a:lnSpc>
            </a:pPr>
            <a:endParaRPr lang="en-GB" sz="1600" dirty="0"/>
          </a:p>
          <a:p>
            <a:pPr marL="0" indent="0">
              <a:lnSpc>
                <a:spcPct val="90000"/>
              </a:lnSpc>
              <a:buNone/>
            </a:pPr>
            <a:r>
              <a:rPr lang="en-GB" sz="1600" dirty="0"/>
              <a:t>Advertising-Billboards, Leaflets, Website, Social media Facebook, Instagram</a:t>
            </a:r>
          </a:p>
          <a:p>
            <a:pPr>
              <a:lnSpc>
                <a:spcPct val="90000"/>
              </a:lnSpc>
            </a:pPr>
            <a:endParaRPr lang="en-GB" sz="1600" dirty="0"/>
          </a:p>
          <a:p>
            <a:pPr marL="0" indent="0">
              <a:lnSpc>
                <a:spcPct val="90000"/>
              </a:lnSpc>
              <a:buNone/>
            </a:pPr>
            <a:r>
              <a:rPr lang="en-GB" sz="1600" dirty="0"/>
              <a:t>Publicity :Social Media </a:t>
            </a:r>
          </a:p>
          <a:p>
            <a:pPr marL="0" indent="0">
              <a:lnSpc>
                <a:spcPct val="90000"/>
              </a:lnSpc>
              <a:buNone/>
            </a:pPr>
            <a:r>
              <a:rPr lang="en-GB" sz="1600" dirty="0"/>
              <a:t>( Instagram/Facebook/TikTok) and Newspaper, Radio, &amp; TV)</a:t>
            </a:r>
          </a:p>
          <a:p>
            <a:pPr>
              <a:lnSpc>
                <a:spcPct val="90000"/>
              </a:lnSpc>
            </a:pPr>
            <a:endParaRPr lang="en-GB" sz="1600" dirty="0"/>
          </a:p>
          <a:p>
            <a:pPr marL="0" indent="0">
              <a:lnSpc>
                <a:spcPct val="90000"/>
              </a:lnSpc>
              <a:buNone/>
            </a:pPr>
            <a:r>
              <a:rPr lang="en-GB" sz="1600" dirty="0"/>
              <a:t>Feedback System via paper/online questionnaires and text surveys</a:t>
            </a:r>
          </a:p>
        </p:txBody>
      </p:sp>
      <p:grpSp>
        <p:nvGrpSpPr>
          <p:cNvPr id="14" name="Group 13">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8" name="Group 177">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9"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0" name="Group 179">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1" name="Straight Connector 180">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066F34C3-BBF3-4A4A-8182-8E1220B1E081}"/>
              </a:ext>
            </a:extLst>
          </p:cNvPr>
          <p:cNvPicPr>
            <a:picLocks noChangeAspect="1"/>
          </p:cNvPicPr>
          <p:nvPr/>
        </p:nvPicPr>
        <p:blipFill rotWithShape="1">
          <a:blip r:embed="rId3"/>
          <a:srcRect l="14406" r="5845" b="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a:noFill/>
        </p:spPr>
      </p:pic>
      <p:pic>
        <p:nvPicPr>
          <p:cNvPr id="9" name="Picture 8" descr="A group of people standing in a line in front of a sign&#10;&#10;Description automatically generated with low confidence">
            <a:extLst>
              <a:ext uri="{FF2B5EF4-FFF2-40B4-BE49-F238E27FC236}">
                <a16:creationId xmlns:a16="http://schemas.microsoft.com/office/drawing/2014/main" id="{F97C09B9-F9CC-4C40-89A2-C5464759C448}"/>
              </a:ext>
            </a:extLst>
          </p:cNvPr>
          <p:cNvPicPr>
            <a:picLocks noChangeAspect="1"/>
          </p:cNvPicPr>
          <p:nvPr/>
        </p:nvPicPr>
        <p:blipFill rotWithShape="1">
          <a:blip r:embed="rId4"/>
          <a:srcRect l="31344" r="1"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7" name="Picture 6" descr="A group of people in a market&#10;&#10;Description automatically generated with low confidence">
            <a:extLst>
              <a:ext uri="{FF2B5EF4-FFF2-40B4-BE49-F238E27FC236}">
                <a16:creationId xmlns:a16="http://schemas.microsoft.com/office/drawing/2014/main" id="{BFD6711C-CFBB-48EA-84E7-82897B49D7A0}"/>
              </a:ext>
            </a:extLst>
          </p:cNvPr>
          <p:cNvPicPr>
            <a:picLocks noChangeAspect="1"/>
          </p:cNvPicPr>
          <p:nvPr/>
        </p:nvPicPr>
        <p:blipFill rotWithShape="1">
          <a:blip r:embed="rId5"/>
          <a:srcRect l="7720" r="1114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380446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E62127-3036-4FE6-A4E7-1DFF5A6C0FA7}"/>
              </a:ext>
            </a:extLst>
          </p:cNvPr>
          <p:cNvSpPr>
            <a:spLocks noGrp="1"/>
          </p:cNvSpPr>
          <p:nvPr>
            <p:ph type="title"/>
          </p:nvPr>
        </p:nvSpPr>
        <p:spPr>
          <a:xfrm>
            <a:off x="147773" y="193155"/>
            <a:ext cx="3999367" cy="757918"/>
          </a:xfrm>
        </p:spPr>
        <p:txBody>
          <a:bodyPr>
            <a:normAutofit fontScale="90000"/>
          </a:bodyPr>
          <a:lstStyle/>
          <a:p>
            <a:br>
              <a:rPr lang="en-GB" dirty="0"/>
            </a:br>
            <a:r>
              <a:rPr lang="en-GB" dirty="0"/>
              <a:t>Management team</a:t>
            </a:r>
            <a:br>
              <a:rPr lang="en-GB" dirty="0"/>
            </a:br>
            <a:br>
              <a:rPr lang="en-GB" dirty="0"/>
            </a:br>
            <a:endParaRPr lang="en-GB" dirty="0"/>
          </a:p>
        </p:txBody>
      </p:sp>
      <p:sp>
        <p:nvSpPr>
          <p:cNvPr id="3" name="Контейнер за съдържание 2">
            <a:extLst>
              <a:ext uri="{FF2B5EF4-FFF2-40B4-BE49-F238E27FC236}">
                <a16:creationId xmlns:a16="http://schemas.microsoft.com/office/drawing/2014/main" id="{CCCB7D28-7D3F-408B-B4EB-3AF10FC8AF60}"/>
              </a:ext>
            </a:extLst>
          </p:cNvPr>
          <p:cNvSpPr>
            <a:spLocks noGrp="1"/>
          </p:cNvSpPr>
          <p:nvPr>
            <p:ph idx="1"/>
          </p:nvPr>
        </p:nvSpPr>
        <p:spPr>
          <a:xfrm>
            <a:off x="139953" y="3285613"/>
            <a:ext cx="2427827" cy="2430677"/>
          </a:xfrm>
        </p:spPr>
        <p:txBody>
          <a:bodyPr>
            <a:normAutofit/>
          </a:bodyPr>
          <a:lstStyle/>
          <a:p>
            <a:pPr marL="0" indent="0">
              <a:buNone/>
            </a:pPr>
            <a:endParaRPr lang="en-GB" dirty="0"/>
          </a:p>
          <a:p>
            <a:pPr marL="0" indent="0">
              <a:buNone/>
            </a:pPr>
            <a:r>
              <a:rPr lang="en-GB" dirty="0"/>
              <a:t>Owner / Development Waqar Ali     Experience: 15 years working Industry leading fashion      (Gucci)</a:t>
            </a:r>
          </a:p>
          <a:p>
            <a:endParaRPr lang="en-GB" dirty="0"/>
          </a:p>
          <a:p>
            <a:endParaRPr lang="en-GB" dirty="0"/>
          </a:p>
        </p:txBody>
      </p:sp>
      <p:sp>
        <p:nvSpPr>
          <p:cNvPr id="4" name="TextBox 3">
            <a:extLst>
              <a:ext uri="{FF2B5EF4-FFF2-40B4-BE49-F238E27FC236}">
                <a16:creationId xmlns:a16="http://schemas.microsoft.com/office/drawing/2014/main" id="{6FCD138B-6120-4F06-8572-6BB5324260C7}"/>
              </a:ext>
            </a:extLst>
          </p:cNvPr>
          <p:cNvSpPr txBox="1"/>
          <p:nvPr/>
        </p:nvSpPr>
        <p:spPr>
          <a:xfrm>
            <a:off x="9250532" y="3664677"/>
            <a:ext cx="2880805" cy="1477328"/>
          </a:xfrm>
          <a:prstGeom prst="rect">
            <a:avLst/>
          </a:prstGeom>
          <a:noFill/>
        </p:spPr>
        <p:txBody>
          <a:bodyPr wrap="square" rtlCol="0">
            <a:spAutoFit/>
          </a:bodyPr>
          <a:lstStyle/>
          <a:p>
            <a:pPr marL="0" indent="0">
              <a:buNone/>
            </a:pPr>
            <a:r>
              <a:rPr lang="en-GB" dirty="0"/>
              <a:t>Owner/Purchasing Manager</a:t>
            </a:r>
          </a:p>
          <a:p>
            <a:pPr marL="0" indent="0">
              <a:buNone/>
            </a:pPr>
            <a:r>
              <a:rPr lang="en-GB" dirty="0" err="1"/>
              <a:t>Tassadaq</a:t>
            </a:r>
            <a:r>
              <a:rPr lang="en-GB" dirty="0"/>
              <a:t> Hussain</a:t>
            </a:r>
          </a:p>
          <a:p>
            <a:r>
              <a:rPr lang="en-GB" dirty="0"/>
              <a:t>Experience: 5 years working for Prada</a:t>
            </a:r>
          </a:p>
          <a:p>
            <a:endParaRPr lang="en-GB" dirty="0"/>
          </a:p>
        </p:txBody>
      </p:sp>
      <p:sp>
        <p:nvSpPr>
          <p:cNvPr id="5" name="TextBox 4">
            <a:extLst>
              <a:ext uri="{FF2B5EF4-FFF2-40B4-BE49-F238E27FC236}">
                <a16:creationId xmlns:a16="http://schemas.microsoft.com/office/drawing/2014/main" id="{ABEA4A5B-0B50-42FE-8F02-5D622E7BD4EA}"/>
              </a:ext>
            </a:extLst>
          </p:cNvPr>
          <p:cNvSpPr txBox="1"/>
          <p:nvPr/>
        </p:nvSpPr>
        <p:spPr>
          <a:xfrm>
            <a:off x="5902441" y="3652300"/>
            <a:ext cx="3431267" cy="1200329"/>
          </a:xfrm>
          <a:prstGeom prst="rect">
            <a:avLst/>
          </a:prstGeom>
          <a:noFill/>
        </p:spPr>
        <p:txBody>
          <a:bodyPr wrap="square" rtlCol="0">
            <a:spAutoFit/>
          </a:bodyPr>
          <a:lstStyle/>
          <a:p>
            <a:r>
              <a:rPr lang="en-GB" dirty="0"/>
              <a:t>Mariana Slavcheva</a:t>
            </a:r>
          </a:p>
          <a:p>
            <a:pPr marL="0" indent="0">
              <a:buNone/>
            </a:pPr>
            <a:r>
              <a:rPr lang="en-GB" dirty="0"/>
              <a:t>Owner /Sales Manager</a:t>
            </a:r>
          </a:p>
          <a:p>
            <a:pPr marL="0" indent="0">
              <a:buNone/>
            </a:pPr>
            <a:r>
              <a:rPr lang="en-GB" dirty="0"/>
              <a:t>Experience: 5 years sales for </a:t>
            </a:r>
          </a:p>
          <a:p>
            <a:pPr marL="0" indent="0">
              <a:buNone/>
            </a:pPr>
            <a:r>
              <a:rPr lang="en-GB" dirty="0"/>
              <a:t>Super dry</a:t>
            </a:r>
          </a:p>
        </p:txBody>
      </p:sp>
      <p:sp>
        <p:nvSpPr>
          <p:cNvPr id="6" name="TextBox 5">
            <a:extLst>
              <a:ext uri="{FF2B5EF4-FFF2-40B4-BE49-F238E27FC236}">
                <a16:creationId xmlns:a16="http://schemas.microsoft.com/office/drawing/2014/main" id="{E42C7D56-C98E-4931-B1C1-030DA844AA1C}"/>
              </a:ext>
            </a:extLst>
          </p:cNvPr>
          <p:cNvSpPr txBox="1"/>
          <p:nvPr/>
        </p:nvSpPr>
        <p:spPr>
          <a:xfrm>
            <a:off x="2556159" y="3652300"/>
            <a:ext cx="2797629" cy="1477328"/>
          </a:xfrm>
          <a:prstGeom prst="rect">
            <a:avLst/>
          </a:prstGeom>
          <a:noFill/>
        </p:spPr>
        <p:txBody>
          <a:bodyPr wrap="square" rtlCol="0">
            <a:spAutoFit/>
          </a:bodyPr>
          <a:lstStyle/>
          <a:p>
            <a:pPr marL="0" indent="0">
              <a:buNone/>
            </a:pPr>
            <a:r>
              <a:rPr lang="en-GB" dirty="0"/>
              <a:t>Owner/ Marketing Lead</a:t>
            </a:r>
          </a:p>
          <a:p>
            <a:pPr marL="0" indent="0">
              <a:buNone/>
            </a:pPr>
            <a:r>
              <a:rPr lang="en-GB" dirty="0"/>
              <a:t>Natalia Stirbu</a:t>
            </a:r>
          </a:p>
          <a:p>
            <a:pPr marL="0" indent="0">
              <a:buNone/>
            </a:pPr>
            <a:r>
              <a:rPr lang="en-GB" dirty="0"/>
              <a:t>Experience : 10 years  Business Marketing for Prada</a:t>
            </a:r>
          </a:p>
        </p:txBody>
      </p:sp>
      <p:pic>
        <p:nvPicPr>
          <p:cNvPr id="8" name="Picture 7" descr="A picture containing logo&#10;&#10;Description automatically generated">
            <a:extLst>
              <a:ext uri="{FF2B5EF4-FFF2-40B4-BE49-F238E27FC236}">
                <a16:creationId xmlns:a16="http://schemas.microsoft.com/office/drawing/2014/main" id="{2D9A046C-BF28-427C-8B61-8D74DFEAEB77}"/>
              </a:ext>
            </a:extLst>
          </p:cNvPr>
          <p:cNvPicPr>
            <a:picLocks noChangeAspect="1"/>
          </p:cNvPicPr>
          <p:nvPr/>
        </p:nvPicPr>
        <p:blipFill>
          <a:blip r:embed="rId2"/>
          <a:stretch>
            <a:fillRect/>
          </a:stretch>
        </p:blipFill>
        <p:spPr>
          <a:xfrm>
            <a:off x="224992" y="5320332"/>
            <a:ext cx="2053173" cy="1308680"/>
          </a:xfrm>
          <a:prstGeom prst="rect">
            <a:avLst/>
          </a:prstGeom>
        </p:spPr>
      </p:pic>
      <p:pic>
        <p:nvPicPr>
          <p:cNvPr id="10" name="Picture 9" descr="A close up of a logo&#10;&#10;Description automatically generated with low confidence">
            <a:extLst>
              <a:ext uri="{FF2B5EF4-FFF2-40B4-BE49-F238E27FC236}">
                <a16:creationId xmlns:a16="http://schemas.microsoft.com/office/drawing/2014/main" id="{23A38DF3-8E33-4758-BE93-D3C063FE5949}"/>
              </a:ext>
            </a:extLst>
          </p:cNvPr>
          <p:cNvPicPr>
            <a:picLocks noChangeAspect="1"/>
          </p:cNvPicPr>
          <p:nvPr/>
        </p:nvPicPr>
        <p:blipFill>
          <a:blip r:embed="rId3"/>
          <a:stretch>
            <a:fillRect/>
          </a:stretch>
        </p:blipFill>
        <p:spPr>
          <a:xfrm>
            <a:off x="5902441" y="5214889"/>
            <a:ext cx="2611382" cy="1308681"/>
          </a:xfrm>
          <a:prstGeom prst="rect">
            <a:avLst/>
          </a:prstGeom>
        </p:spPr>
      </p:pic>
      <p:pic>
        <p:nvPicPr>
          <p:cNvPr id="12" name="Picture 11" descr="A picture containing text, chain, metalware, necklet&#10;&#10;Description automatically generated">
            <a:extLst>
              <a:ext uri="{FF2B5EF4-FFF2-40B4-BE49-F238E27FC236}">
                <a16:creationId xmlns:a16="http://schemas.microsoft.com/office/drawing/2014/main" id="{A2ACCEBE-5CCB-4020-B4E8-F9EA709849DF}"/>
              </a:ext>
            </a:extLst>
          </p:cNvPr>
          <p:cNvPicPr>
            <a:picLocks noChangeAspect="1"/>
          </p:cNvPicPr>
          <p:nvPr/>
        </p:nvPicPr>
        <p:blipFill>
          <a:blip r:embed="rId4"/>
          <a:stretch>
            <a:fillRect/>
          </a:stretch>
        </p:blipFill>
        <p:spPr>
          <a:xfrm>
            <a:off x="2575600" y="5303686"/>
            <a:ext cx="2187676" cy="1332831"/>
          </a:xfrm>
          <a:prstGeom prst="rect">
            <a:avLst/>
          </a:prstGeom>
        </p:spPr>
      </p:pic>
      <p:pic>
        <p:nvPicPr>
          <p:cNvPr id="14" name="Picture 13" descr="A picture containing text, chain, metalware, necklet&#10;&#10;Description automatically generated">
            <a:extLst>
              <a:ext uri="{FF2B5EF4-FFF2-40B4-BE49-F238E27FC236}">
                <a16:creationId xmlns:a16="http://schemas.microsoft.com/office/drawing/2014/main" id="{C53BE750-174F-47B3-930C-482D5DDCDE64}"/>
              </a:ext>
            </a:extLst>
          </p:cNvPr>
          <p:cNvPicPr>
            <a:picLocks noChangeAspect="1"/>
          </p:cNvPicPr>
          <p:nvPr/>
        </p:nvPicPr>
        <p:blipFill>
          <a:blip r:embed="rId4"/>
          <a:stretch>
            <a:fillRect/>
          </a:stretch>
        </p:blipFill>
        <p:spPr>
          <a:xfrm>
            <a:off x="9333708" y="5296181"/>
            <a:ext cx="2523994" cy="1332831"/>
          </a:xfrm>
          <a:prstGeom prst="rect">
            <a:avLst/>
          </a:prstGeom>
        </p:spPr>
      </p:pic>
      <p:pic>
        <p:nvPicPr>
          <p:cNvPr id="18" name="Picture 17" descr="A person with a mustache&#10;&#10;Description automatically generated with low confidence">
            <a:extLst>
              <a:ext uri="{FF2B5EF4-FFF2-40B4-BE49-F238E27FC236}">
                <a16:creationId xmlns:a16="http://schemas.microsoft.com/office/drawing/2014/main" id="{9621E43B-055C-4A1F-A6E5-6FEA5BBE62D4}"/>
              </a:ext>
            </a:extLst>
          </p:cNvPr>
          <p:cNvPicPr>
            <a:picLocks noChangeAspect="1"/>
          </p:cNvPicPr>
          <p:nvPr/>
        </p:nvPicPr>
        <p:blipFill>
          <a:blip r:embed="rId5"/>
          <a:stretch>
            <a:fillRect/>
          </a:stretch>
        </p:blipFill>
        <p:spPr>
          <a:xfrm>
            <a:off x="9463136" y="1241894"/>
            <a:ext cx="2053174" cy="2068471"/>
          </a:xfrm>
          <a:prstGeom prst="rect">
            <a:avLst/>
          </a:prstGeom>
        </p:spPr>
      </p:pic>
      <p:pic>
        <p:nvPicPr>
          <p:cNvPr id="20" name="Picture 19" descr="A person with a beard&#10;&#10;Description automatically generated">
            <a:extLst>
              <a:ext uri="{FF2B5EF4-FFF2-40B4-BE49-F238E27FC236}">
                <a16:creationId xmlns:a16="http://schemas.microsoft.com/office/drawing/2014/main" id="{FE4FC901-627F-448E-8E0C-D164A6B66C83}"/>
              </a:ext>
            </a:extLst>
          </p:cNvPr>
          <p:cNvPicPr>
            <a:picLocks noChangeAspect="1"/>
          </p:cNvPicPr>
          <p:nvPr/>
        </p:nvPicPr>
        <p:blipFill>
          <a:blip r:embed="rId6"/>
          <a:stretch>
            <a:fillRect/>
          </a:stretch>
        </p:blipFill>
        <p:spPr>
          <a:xfrm>
            <a:off x="224992" y="1217142"/>
            <a:ext cx="2053173" cy="2068471"/>
          </a:xfrm>
          <a:prstGeom prst="rect">
            <a:avLst/>
          </a:prstGeom>
        </p:spPr>
      </p:pic>
      <p:pic>
        <p:nvPicPr>
          <p:cNvPr id="9" name="Picture 8" descr="A picture containing person, person, wall, indoor&#10;&#10;Description automatically generated">
            <a:extLst>
              <a:ext uri="{FF2B5EF4-FFF2-40B4-BE49-F238E27FC236}">
                <a16:creationId xmlns:a16="http://schemas.microsoft.com/office/drawing/2014/main" id="{BB6D9D72-76F7-46F6-8F63-A29FE34BF768}"/>
              </a:ext>
            </a:extLst>
          </p:cNvPr>
          <p:cNvPicPr>
            <a:picLocks noChangeAspect="1"/>
          </p:cNvPicPr>
          <p:nvPr/>
        </p:nvPicPr>
        <p:blipFill>
          <a:blip r:embed="rId7"/>
          <a:stretch>
            <a:fillRect/>
          </a:stretch>
        </p:blipFill>
        <p:spPr>
          <a:xfrm>
            <a:off x="2795545" y="1229517"/>
            <a:ext cx="2053173" cy="2068471"/>
          </a:xfrm>
          <a:prstGeom prst="rect">
            <a:avLst/>
          </a:prstGeom>
        </p:spPr>
      </p:pic>
      <p:pic>
        <p:nvPicPr>
          <p:cNvPr id="13" name="Picture 12" descr="A picture containing person, person, hair, posing&#10;&#10;Description automatically generated">
            <a:extLst>
              <a:ext uri="{FF2B5EF4-FFF2-40B4-BE49-F238E27FC236}">
                <a16:creationId xmlns:a16="http://schemas.microsoft.com/office/drawing/2014/main" id="{B34FCF91-4A9F-4E6A-B0F5-354085B63904}"/>
              </a:ext>
            </a:extLst>
          </p:cNvPr>
          <p:cNvPicPr>
            <a:picLocks noChangeAspect="1"/>
          </p:cNvPicPr>
          <p:nvPr/>
        </p:nvPicPr>
        <p:blipFill>
          <a:blip r:embed="rId8"/>
          <a:stretch>
            <a:fillRect/>
          </a:stretch>
        </p:blipFill>
        <p:spPr>
          <a:xfrm>
            <a:off x="6096001" y="1254269"/>
            <a:ext cx="1929414" cy="2043719"/>
          </a:xfrm>
          <a:prstGeom prst="rect">
            <a:avLst/>
          </a:prstGeom>
        </p:spPr>
      </p:pic>
    </p:spTree>
    <p:extLst>
      <p:ext uri="{BB962C8B-B14F-4D97-AF65-F5344CB8AC3E}">
        <p14:creationId xmlns:p14="http://schemas.microsoft.com/office/powerpoint/2010/main" val="320789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BEED08-D0A5-45A9-BF09-260D01FB8B59}"/>
              </a:ext>
            </a:extLst>
          </p:cNvPr>
          <p:cNvSpPr txBox="1"/>
          <p:nvPr/>
        </p:nvSpPr>
        <p:spPr>
          <a:xfrm>
            <a:off x="2989385" y="0"/>
            <a:ext cx="4699697" cy="369332"/>
          </a:xfrm>
          <a:prstGeom prst="rect">
            <a:avLst/>
          </a:prstGeom>
          <a:noFill/>
        </p:spPr>
        <p:txBody>
          <a:bodyPr wrap="square" rtlCol="0">
            <a:spAutoFit/>
          </a:bodyPr>
          <a:lstStyle/>
          <a:p>
            <a:pPr algn="ctr"/>
            <a:r>
              <a:rPr lang="en-GB" u="sng" dirty="0"/>
              <a:t>FINANCIAL PLAN/PROFIT AND LOSS</a:t>
            </a:r>
          </a:p>
        </p:txBody>
      </p:sp>
      <p:pic>
        <p:nvPicPr>
          <p:cNvPr id="4" name="Picture 3">
            <a:extLst>
              <a:ext uri="{FF2B5EF4-FFF2-40B4-BE49-F238E27FC236}">
                <a16:creationId xmlns:a16="http://schemas.microsoft.com/office/drawing/2014/main" id="{57BA6F30-1127-4B07-8391-41F22581DBF2}"/>
              </a:ext>
            </a:extLst>
          </p:cNvPr>
          <p:cNvPicPr>
            <a:picLocks noChangeAspect="1"/>
          </p:cNvPicPr>
          <p:nvPr/>
        </p:nvPicPr>
        <p:blipFill>
          <a:blip r:embed="rId2"/>
          <a:stretch>
            <a:fillRect/>
          </a:stretch>
        </p:blipFill>
        <p:spPr>
          <a:xfrm>
            <a:off x="152400" y="312420"/>
            <a:ext cx="11758246" cy="6346288"/>
          </a:xfrm>
          <a:prstGeom prst="rect">
            <a:avLst/>
          </a:prstGeom>
        </p:spPr>
      </p:pic>
    </p:spTree>
    <p:extLst>
      <p:ext uri="{BB962C8B-B14F-4D97-AF65-F5344CB8AC3E}">
        <p14:creationId xmlns:p14="http://schemas.microsoft.com/office/powerpoint/2010/main" val="26683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3591FB-3BFA-49BB-8107-060A98303EC3}"/>
              </a:ext>
            </a:extLst>
          </p:cNvPr>
          <p:cNvSpPr txBox="1"/>
          <p:nvPr/>
        </p:nvSpPr>
        <p:spPr>
          <a:xfrm>
            <a:off x="310719" y="242994"/>
            <a:ext cx="11070454" cy="7112012"/>
          </a:xfrm>
          <a:prstGeom prst="rect">
            <a:avLst/>
          </a:prstGeom>
          <a:noFill/>
        </p:spPr>
        <p:txBody>
          <a:bodyPr wrap="square">
            <a:spAutoFit/>
          </a:bodyPr>
          <a:lstStyle/>
          <a:p>
            <a:pPr lvl="0">
              <a:lnSpc>
                <a:spcPct val="106000"/>
              </a:lnSpc>
              <a:tabLst>
                <a:tab pos="457200" algn="l"/>
              </a:tabLst>
            </a:pPr>
            <a:r>
              <a:rPr lang="en-GB" sz="40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6000"/>
              </a:lnSpc>
              <a:spcAft>
                <a:spcPts val="800"/>
              </a:spcAft>
            </a:pPr>
            <a:endPar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Valuemarketresearch.com. 2022. </a:t>
            </a:r>
            <a:r>
              <a:rPr lang="en-GB" sz="1800" i="1"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Global Tracksuit Market Report</a:t>
            </a: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&lt;https://www.valuemarketresearch.com/report/tracksuit-market&gt; [Accessed 13 March 2022].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40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Blueweaveconsulting.com. 2022. </a:t>
            </a:r>
            <a:r>
              <a:rPr lang="en-GB" sz="1800" i="1"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Global Tracksuit Market Size, Share, Growth &amp; Forecast 2027 | </a:t>
            </a:r>
            <a:r>
              <a:rPr lang="en-GB" sz="1800" i="1" dirty="0" err="1">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BlueWeave</a:t>
            </a: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&lt;https://www.blueweaveconsulting.com/report/global-tracksuit-market&gt; [Accessed 13 March 2022].</a:t>
            </a:r>
          </a:p>
          <a:p>
            <a:pPr>
              <a:lnSpc>
                <a:spcPct val="106000"/>
              </a:lnSpc>
              <a:spcAft>
                <a:spcPts val="800"/>
              </a:spcAft>
            </a:pPr>
            <a:endParaRPr lang="en-GB"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rPr>
              <a:t>https://www.blueweaveconsulting.com/report/global-tracksuit-market</a:t>
            </a:r>
          </a:p>
          <a:p>
            <a:pPr>
              <a:lnSpc>
                <a:spcPct val="106000"/>
              </a:lnSpc>
              <a:spcAft>
                <a:spcPts val="800"/>
              </a:spcAft>
            </a:pPr>
            <a:endParaRPr lang="en-GB"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solidFill>
                <a:srgbClr val="FFFFFF"/>
              </a:solidFill>
              <a:effectLst/>
              <a:latin typeface="Open Sans" panose="020B0606030504020204" pitchFamily="34" charset="0"/>
              <a:ea typeface="Calibri" panose="020F0502020204030204" pitchFamily="34" charset="0"/>
              <a:cs typeface="Times New Roman" panose="02020603050405020304" pitchFamily="18" charset="0"/>
            </a:endParaRPr>
          </a:p>
          <a:p>
            <a:pPr>
              <a:lnSpc>
                <a:spcPct val="106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u="none" strike="noStrike"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8135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Celestial design</Template>
  <TotalTime>5988</TotalTime>
  <Words>1226</Words>
  <Application>Microsoft Office PowerPoint</Application>
  <PresentationFormat>Широк екран</PresentationFormat>
  <Paragraphs>165</Paragraphs>
  <Slides>14</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14</vt:i4>
      </vt:variant>
    </vt:vector>
  </HeadingPairs>
  <TitlesOfParts>
    <vt:vector size="20" baseType="lpstr">
      <vt:lpstr>Arial</vt:lpstr>
      <vt:lpstr>Calibri</vt:lpstr>
      <vt:lpstr>Calibri Light</vt:lpstr>
      <vt:lpstr>Open Sans</vt:lpstr>
      <vt:lpstr>Times New Roman</vt:lpstr>
      <vt:lpstr>Celestial</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MARKETING &amp; SALES PLAN for fresh tracksuit company </vt:lpstr>
      <vt:lpstr> Management team  </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dubs 110</dc:creator>
  <cp:lastModifiedBy>Mariana Slavcheva</cp:lastModifiedBy>
  <cp:revision>13</cp:revision>
  <dcterms:created xsi:type="dcterms:W3CDTF">2022-03-10T16:27:58Z</dcterms:created>
  <dcterms:modified xsi:type="dcterms:W3CDTF">2022-03-24T23:38:33Z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