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78" r:id="rId4"/>
    <p:sldId id="27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81" r:id="rId22"/>
    <p:sldId id="280" r:id="rId23"/>
    <p:sldId id="277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4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0C5A36B9-1982-4E6B-B07A-44B867469D2E}" type="datetimeFigureOut">
              <a:rPr lang="en-GB" smtClean="0"/>
              <a:pPr/>
              <a:t>06/02/2013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23BDD157-D634-4EE6-9B71-169D37AC6B3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tiff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Ebla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7188" y="260648"/>
            <a:ext cx="85725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411832"/>
            <a:ext cx="8077200" cy="1673352"/>
          </a:xfrm>
        </p:spPr>
        <p:txBody>
          <a:bodyPr>
            <a:noAutofit/>
          </a:bodyPr>
          <a:lstStyle/>
          <a:p>
            <a:r>
              <a:rPr lang="en-GB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Pharaohs, Phoenicians and Peoples of the Sea</a:t>
            </a:r>
            <a:endParaRPr lang="en-GB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57376"/>
            <a:ext cx="8077200" cy="1499616"/>
          </a:xfrm>
        </p:spPr>
        <p:txBody>
          <a:bodyPr>
            <a:normAutofit/>
          </a:bodyPr>
          <a:lstStyle/>
          <a:p>
            <a:r>
              <a:rPr lang="en-GB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First Towns in the East</a:t>
            </a:r>
            <a:endParaRPr lang="en-GB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366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0" descr="EMed"/>
          <p:cNvPicPr>
            <a:picLocks noChangeAspect="1" noChangeArrowheads="1"/>
          </p:cNvPicPr>
          <p:nvPr/>
        </p:nvPicPr>
        <p:blipFill>
          <a:blip r:embed="rId2" cstate="email">
            <a:lum bright="-12000" contrast="-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9454" y="936104"/>
            <a:ext cx="8593026" cy="5805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Defining the Region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Levant: Ancient Near East</a:t>
            </a:r>
          </a:p>
          <a:p>
            <a:pPr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Ancient Canaan</a:t>
            </a:r>
          </a:p>
          <a:p>
            <a:pPr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Coast of </a:t>
            </a:r>
            <a:r>
              <a:rPr lang="en-GB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Syro</a:t>
            </a: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-Palestine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Syria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Lebanon</a:t>
            </a:r>
          </a:p>
          <a:p>
            <a:pPr lvl="1">
              <a:defRPr/>
            </a:pPr>
            <a:r>
              <a:rPr lang="en-GB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Palestine</a:t>
            </a:r>
          </a:p>
        </p:txBody>
      </p:sp>
    </p:spTree>
    <p:extLst>
      <p:ext uri="{BB962C8B-B14F-4D97-AF65-F5344CB8AC3E}">
        <p14:creationId xmlns:p14="http://schemas.microsoft.com/office/powerpoint/2010/main" val="1263403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Chronology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GB" dirty="0"/>
              <a:t>Southern Levant / Palestine:</a:t>
            </a:r>
          </a:p>
          <a:p>
            <a:pPr lvl="1">
              <a:lnSpc>
                <a:spcPct val="80000"/>
              </a:lnSpc>
              <a:defRPr/>
            </a:pPr>
            <a:r>
              <a:rPr lang="en-GB" dirty="0">
                <a:solidFill>
                  <a:srgbClr val="FFC000"/>
                </a:solidFill>
              </a:rPr>
              <a:t>EB I </a:t>
            </a:r>
            <a:r>
              <a:rPr lang="en-GB" dirty="0" smtClean="0">
                <a:solidFill>
                  <a:srgbClr val="FFC000"/>
                </a:solidFill>
              </a:rPr>
              <a:t>c.3500-3100: </a:t>
            </a:r>
            <a:r>
              <a:rPr lang="en-GB" dirty="0" smtClean="0"/>
              <a:t>Egyptian </a:t>
            </a:r>
            <a:r>
              <a:rPr lang="en-GB" dirty="0"/>
              <a:t>colonies</a:t>
            </a:r>
          </a:p>
          <a:p>
            <a:pPr lvl="1">
              <a:lnSpc>
                <a:spcPct val="80000"/>
              </a:lnSpc>
              <a:defRPr/>
            </a:pPr>
            <a:r>
              <a:rPr lang="en-GB" dirty="0">
                <a:solidFill>
                  <a:srgbClr val="FFC000"/>
                </a:solidFill>
              </a:rPr>
              <a:t>EB II c.3100-2700 </a:t>
            </a:r>
            <a:r>
              <a:rPr lang="en-GB" dirty="0" smtClean="0">
                <a:solidFill>
                  <a:srgbClr val="FFC000"/>
                </a:solidFill>
              </a:rPr>
              <a:t>BC: </a:t>
            </a:r>
            <a:r>
              <a:rPr lang="en-GB" dirty="0" smtClean="0"/>
              <a:t>first </a:t>
            </a:r>
            <a:r>
              <a:rPr lang="en-GB" dirty="0"/>
              <a:t>urban period </a:t>
            </a:r>
            <a:r>
              <a:rPr lang="en-GB" dirty="0" smtClean="0"/>
              <a:t>(</a:t>
            </a:r>
            <a:r>
              <a:rPr lang="en-GB" dirty="0"/>
              <a:t>Albright 1935)</a:t>
            </a:r>
          </a:p>
          <a:p>
            <a:pPr lvl="1">
              <a:lnSpc>
                <a:spcPct val="80000"/>
              </a:lnSpc>
              <a:buFontTx/>
              <a:buNone/>
              <a:defRPr/>
            </a:pPr>
            <a:endParaRPr lang="en-GB" dirty="0"/>
          </a:p>
          <a:p>
            <a:pPr>
              <a:lnSpc>
                <a:spcPct val="80000"/>
              </a:lnSpc>
              <a:defRPr/>
            </a:pPr>
            <a:r>
              <a:rPr lang="en-GB" dirty="0"/>
              <a:t>Western Syria:</a:t>
            </a:r>
          </a:p>
          <a:p>
            <a:pPr lvl="1">
              <a:lnSpc>
                <a:spcPct val="80000"/>
              </a:lnSpc>
              <a:defRPr/>
            </a:pPr>
            <a:r>
              <a:rPr lang="en-GB" dirty="0">
                <a:solidFill>
                  <a:srgbClr val="FFC000"/>
                </a:solidFill>
              </a:rPr>
              <a:t>2600-2000 BC </a:t>
            </a:r>
            <a:r>
              <a:rPr lang="en-GB" dirty="0"/>
              <a:t>= “urban Revolution”</a:t>
            </a:r>
          </a:p>
          <a:p>
            <a:pPr lvl="1">
              <a:defRPr/>
            </a:pPr>
            <a:r>
              <a:rPr lang="en-GB" dirty="0"/>
              <a:t>Fortified cities with satellite communities</a:t>
            </a:r>
          </a:p>
          <a:p>
            <a:pPr lvl="1">
              <a:defRPr/>
            </a:pPr>
            <a:r>
              <a:rPr lang="en-GB" dirty="0"/>
              <a:t>Monumental building projects</a:t>
            </a:r>
          </a:p>
          <a:p>
            <a:pPr lvl="1">
              <a:defRPr/>
            </a:pPr>
            <a:r>
              <a:rPr lang="en-GB" dirty="0"/>
              <a:t>Writing</a:t>
            </a:r>
          </a:p>
        </p:txBody>
      </p:sp>
    </p:spTree>
    <p:extLst>
      <p:ext uri="{BB962C8B-B14F-4D97-AF65-F5344CB8AC3E}">
        <p14:creationId xmlns:p14="http://schemas.microsoft.com/office/powerpoint/2010/main" val="1910079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8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Urbanisation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23528" y="1700808"/>
            <a:ext cx="4172272" cy="4623816"/>
          </a:xfrm>
        </p:spPr>
        <p:txBody>
          <a:bodyPr/>
          <a:lstStyle/>
          <a:p>
            <a:pPr>
              <a:defRPr/>
            </a:pPr>
            <a:r>
              <a:rPr lang="en-GB" dirty="0"/>
              <a:t>What do we mean by urbanisation?</a:t>
            </a:r>
          </a:p>
          <a:p>
            <a:pPr>
              <a:defRPr/>
            </a:pPr>
            <a:r>
              <a:rPr lang="en-GB" dirty="0"/>
              <a:t>How do we define a town?</a:t>
            </a:r>
          </a:p>
          <a:p>
            <a:pPr>
              <a:defRPr/>
            </a:pPr>
            <a:r>
              <a:rPr lang="en-GB" dirty="0"/>
              <a:t>Where do towns first develop?</a:t>
            </a:r>
          </a:p>
          <a:p>
            <a:pPr lvl="1">
              <a:defRPr/>
            </a:pPr>
            <a:r>
              <a:rPr lang="en-GB" dirty="0"/>
              <a:t>And why?</a:t>
            </a:r>
          </a:p>
        </p:txBody>
      </p:sp>
      <p:pic>
        <p:nvPicPr>
          <p:cNvPr id="6" name="Picture 3" descr="arad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4008" y="1700808"/>
            <a:ext cx="4224470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021855" y="4941168"/>
            <a:ext cx="798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</a:rPr>
              <a:t>Arad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2535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4800" err="1" smtClean="0"/>
              <a:t>Childe’s</a:t>
            </a:r>
            <a:r>
              <a:rPr lang="en-GB" sz="4800" smtClean="0"/>
              <a:t> Urban Revolution</a:t>
            </a:r>
            <a:endParaRPr lang="en-GB" sz="480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5544616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Transformation of small, non-literate village communities into large, socially complex, urban societies</a:t>
            </a:r>
          </a:p>
          <a:p>
            <a:pPr>
              <a:defRPr/>
            </a:pPr>
            <a:r>
              <a:rPr lang="en-GB" dirty="0"/>
              <a:t>Childe applied concepts &amp; theories from the social sciences to interpret archaeological finds</a:t>
            </a:r>
          </a:p>
          <a:p>
            <a:pPr>
              <a:defRPr/>
            </a:pPr>
            <a:r>
              <a:rPr lang="en-GB" dirty="0"/>
              <a:t>Developed model of urban revolution</a:t>
            </a:r>
          </a:p>
          <a:p>
            <a:pPr lvl="1">
              <a:defRPr/>
            </a:pPr>
            <a:r>
              <a:rPr lang="en-GB" dirty="0"/>
              <a:t>With ten separate criteria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5263" y="1988840"/>
            <a:ext cx="3035001" cy="4248472"/>
          </a:xfrm>
        </p:spPr>
      </p:pic>
    </p:spTree>
    <p:extLst>
      <p:ext uri="{BB962C8B-B14F-4D97-AF65-F5344CB8AC3E}">
        <p14:creationId xmlns:p14="http://schemas.microsoft.com/office/powerpoint/2010/main" val="4289712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4800" err="1" smtClean="0"/>
              <a:t>Childe’s</a:t>
            </a:r>
            <a:r>
              <a:rPr lang="en-GB" sz="4800" smtClean="0"/>
              <a:t> Urban Revolution</a:t>
            </a:r>
            <a:endParaRPr lang="en-GB" sz="480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2816"/>
            <a:ext cx="4968552" cy="462381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Large population &amp; large settlements (towns)</a:t>
            </a:r>
          </a:p>
          <a:p>
            <a:pPr>
              <a:defRPr/>
            </a:pPr>
            <a:r>
              <a:rPr lang="en-GB" dirty="0"/>
              <a:t>Full-time (craft) specialization &amp; division of labour</a:t>
            </a:r>
          </a:p>
          <a:p>
            <a:pPr>
              <a:defRPr/>
            </a:pPr>
            <a:r>
              <a:rPr lang="en-GB" dirty="0"/>
              <a:t>Production of an agricultural surplus to support state &amp; specialists</a:t>
            </a:r>
          </a:p>
          <a:p>
            <a:pPr>
              <a:defRPr/>
            </a:pPr>
            <a:r>
              <a:rPr lang="en-GB" dirty="0"/>
              <a:t>Monumental public architecture</a:t>
            </a:r>
          </a:p>
          <a:p>
            <a:pPr>
              <a:defRPr/>
            </a:pPr>
            <a:r>
              <a:rPr lang="en-GB" dirty="0"/>
              <a:t>A ruling class</a:t>
            </a:r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1068" y="2276872"/>
            <a:ext cx="3847564" cy="2552218"/>
          </a:xfrm>
        </p:spPr>
      </p:pic>
      <p:sp>
        <p:nvSpPr>
          <p:cNvPr id="6" name="TextBox 5"/>
          <p:cNvSpPr txBox="1"/>
          <p:nvPr/>
        </p:nvSpPr>
        <p:spPr>
          <a:xfrm>
            <a:off x="8100392" y="4829090"/>
            <a:ext cx="7008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dirty="0" err="1" smtClean="0">
                <a:solidFill>
                  <a:srgbClr val="FFC000"/>
                </a:solidFill>
              </a:rPr>
              <a:t>Uruk</a:t>
            </a:r>
            <a:endParaRPr lang="en-GB" sz="20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732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4800" err="1" smtClean="0"/>
              <a:t>Childe’s</a:t>
            </a:r>
            <a:r>
              <a:rPr lang="en-GB" sz="4800" smtClean="0"/>
              <a:t> Urban Revolution</a:t>
            </a:r>
            <a:endParaRPr lang="en-GB" sz="480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700808"/>
            <a:ext cx="5472608" cy="489542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Writing:</a:t>
            </a:r>
          </a:p>
          <a:p>
            <a:pPr lvl="1">
              <a:defRPr/>
            </a:pPr>
            <a:r>
              <a:rPr lang="en-GB" dirty="0"/>
              <a:t>Bureaucratic system of government</a:t>
            </a:r>
          </a:p>
          <a:p>
            <a:pPr>
              <a:defRPr/>
            </a:pPr>
            <a:r>
              <a:rPr lang="en-GB" dirty="0"/>
              <a:t>Exact &amp; predictive sciences </a:t>
            </a:r>
          </a:p>
          <a:p>
            <a:pPr lvl="1">
              <a:defRPr/>
            </a:pPr>
            <a:r>
              <a:rPr lang="en-GB" dirty="0"/>
              <a:t>Arithmetic, geometry, astronomy, calendars</a:t>
            </a:r>
          </a:p>
          <a:p>
            <a:pPr>
              <a:defRPr/>
            </a:pPr>
            <a:r>
              <a:rPr lang="en-GB" dirty="0"/>
              <a:t>Sophisticated art styles</a:t>
            </a:r>
          </a:p>
          <a:p>
            <a:pPr>
              <a:defRPr/>
            </a:pPr>
            <a:r>
              <a:rPr lang="en-GB" dirty="0"/>
              <a:t>Long-distance trade (for luxuries)</a:t>
            </a:r>
          </a:p>
          <a:p>
            <a:pPr>
              <a:defRPr/>
            </a:pPr>
            <a:r>
              <a:rPr lang="en-GB" dirty="0"/>
              <a:t>The state</a:t>
            </a:r>
          </a:p>
          <a:p>
            <a:pPr lvl="1">
              <a:defRPr/>
            </a:pPr>
            <a:r>
              <a:rPr lang="en-GB" dirty="0" smtClean="0"/>
              <a:t>Attached specialist craftsmen</a:t>
            </a:r>
            <a:endParaRPr lang="en-GB" dirty="0"/>
          </a:p>
        </p:txBody>
      </p:sp>
      <p:pic>
        <p:nvPicPr>
          <p:cNvPr id="8" name="Picture 6" descr="Lovrescribe besser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796136" y="1700809"/>
            <a:ext cx="3180258" cy="42403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94522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Southern Levant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2816"/>
            <a:ext cx="5400600" cy="482453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sz="3000" dirty="0"/>
              <a:t>EB I: contemporary with </a:t>
            </a:r>
            <a:r>
              <a:rPr lang="en-GB" sz="3000" dirty="0" smtClean="0"/>
              <a:t>Late Dynastic &amp; </a:t>
            </a:r>
            <a:r>
              <a:rPr lang="en-GB" sz="3000" dirty="0"/>
              <a:t>Proto Dynastic </a:t>
            </a:r>
            <a:r>
              <a:rPr lang="en-GB" sz="3000" dirty="0" smtClean="0"/>
              <a:t>Egypt</a:t>
            </a:r>
            <a:endParaRPr lang="en-GB" sz="3000" dirty="0"/>
          </a:p>
          <a:p>
            <a:pPr>
              <a:defRPr/>
            </a:pPr>
            <a:r>
              <a:rPr lang="en-GB" sz="3000" dirty="0" err="1"/>
              <a:t>Joffe</a:t>
            </a:r>
            <a:r>
              <a:rPr lang="en-GB" sz="3000" dirty="0"/>
              <a:t>: slow process of increasing social complexity</a:t>
            </a:r>
          </a:p>
          <a:p>
            <a:pPr lvl="1">
              <a:defRPr/>
            </a:pPr>
            <a:r>
              <a:rPr lang="en-GB" sz="2600" dirty="0"/>
              <a:t>control over copper resources</a:t>
            </a:r>
          </a:p>
          <a:p>
            <a:pPr>
              <a:defRPr/>
            </a:pPr>
            <a:r>
              <a:rPr lang="en-GB" dirty="0"/>
              <a:t>Small settlements (1 ha):</a:t>
            </a:r>
          </a:p>
          <a:p>
            <a:pPr lvl="1">
              <a:defRPr/>
            </a:pPr>
            <a:r>
              <a:rPr lang="en-GB" sz="2600" dirty="0"/>
              <a:t>villages with oval </a:t>
            </a:r>
            <a:r>
              <a:rPr lang="en-GB" sz="2600" dirty="0" smtClean="0"/>
              <a:t>&amp; curvilinear </a:t>
            </a:r>
            <a:r>
              <a:rPr lang="en-GB" sz="2600" dirty="0"/>
              <a:t>houses, </a:t>
            </a:r>
            <a:r>
              <a:rPr lang="en-GB" sz="2600" dirty="0" err="1"/>
              <a:t>eg</a:t>
            </a:r>
            <a:r>
              <a:rPr lang="en-GB" sz="2600" dirty="0"/>
              <a:t>. </a:t>
            </a:r>
            <a:r>
              <a:rPr lang="en-GB" sz="2600" dirty="0" err="1"/>
              <a:t>Yiftahel</a:t>
            </a:r>
            <a:r>
              <a:rPr lang="en-GB" sz="2600" dirty="0"/>
              <a:t>, En </a:t>
            </a:r>
            <a:r>
              <a:rPr lang="en-GB" sz="2600" dirty="0" err="1"/>
              <a:t>Shadud</a:t>
            </a:r>
            <a:endParaRPr lang="en-GB" sz="2600" dirty="0"/>
          </a:p>
          <a:p>
            <a:pPr>
              <a:defRPr/>
            </a:pPr>
            <a:r>
              <a:rPr lang="en-GB" dirty="0" err="1"/>
              <a:t>Joffe</a:t>
            </a:r>
            <a:r>
              <a:rPr lang="en-GB" dirty="0"/>
              <a:t>: semi-sedentary pastoral communities</a:t>
            </a:r>
          </a:p>
          <a:p>
            <a:pPr>
              <a:defRPr/>
            </a:pPr>
            <a:endParaRPr lang="en-GB" sz="2400" dirty="0"/>
          </a:p>
          <a:p>
            <a:pPr>
              <a:defRPr/>
            </a:pPr>
            <a:endParaRPr lang="en-GB" sz="2400" dirty="0"/>
          </a:p>
        </p:txBody>
      </p:sp>
      <p:pic>
        <p:nvPicPr>
          <p:cNvPr id="6" name="Picture 10" descr="en shadud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34462" y="2060849"/>
            <a:ext cx="3064170" cy="2880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5503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PlanEnBesor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43727" y="3933056"/>
            <a:ext cx="4176319" cy="23762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Egyptian Colonies EB I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3936"/>
            <a:ext cx="4320480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Trade: cosmetic palettes, copper, wine</a:t>
            </a:r>
          </a:p>
          <a:p>
            <a:pPr>
              <a:defRPr/>
            </a:pPr>
            <a:r>
              <a:rPr lang="en-GB" dirty="0" smtClean="0"/>
              <a:t>Egyptian residences, </a:t>
            </a:r>
            <a:r>
              <a:rPr lang="en-GB" dirty="0" err="1" smtClean="0"/>
              <a:t>eg</a:t>
            </a:r>
            <a:r>
              <a:rPr lang="en-GB" dirty="0" smtClean="0"/>
              <a:t>. </a:t>
            </a:r>
            <a:r>
              <a:rPr lang="en-GB" dirty="0"/>
              <a:t>En </a:t>
            </a:r>
            <a:r>
              <a:rPr lang="en-GB" dirty="0" err="1"/>
              <a:t>Besor</a:t>
            </a:r>
            <a:r>
              <a:rPr lang="en-GB" dirty="0"/>
              <a:t> &amp;Tell </a:t>
            </a:r>
            <a:r>
              <a:rPr lang="en-GB" dirty="0" err="1"/>
              <a:t>Sakan</a:t>
            </a:r>
            <a:endParaRPr lang="en-GB" dirty="0"/>
          </a:p>
          <a:p>
            <a:pPr>
              <a:defRPr/>
            </a:pPr>
            <a:r>
              <a:rPr lang="en-GB" dirty="0" err="1" smtClean="0">
                <a:solidFill>
                  <a:srgbClr val="FFC000"/>
                </a:solidFill>
              </a:rPr>
              <a:t>Serekh</a:t>
            </a:r>
            <a:r>
              <a:rPr lang="en-GB" dirty="0" smtClean="0">
                <a:solidFill>
                  <a:srgbClr val="FFC000"/>
                </a:solidFill>
              </a:rPr>
              <a:t>:</a:t>
            </a:r>
            <a:r>
              <a:rPr lang="en-GB" dirty="0" smtClean="0"/>
              <a:t> </a:t>
            </a:r>
            <a:r>
              <a:rPr lang="en-GB" dirty="0"/>
              <a:t>at numerous sites </a:t>
            </a:r>
            <a:r>
              <a:rPr lang="en-GB" dirty="0" smtClean="0"/>
              <a:t>(Tell </a:t>
            </a:r>
            <a:r>
              <a:rPr lang="en-GB" dirty="0" err="1"/>
              <a:t>Sakan</a:t>
            </a:r>
            <a:r>
              <a:rPr lang="en-GB" dirty="0"/>
              <a:t>, </a:t>
            </a:r>
            <a:r>
              <a:rPr lang="en-GB" dirty="0" smtClean="0"/>
              <a:t>Arad)</a:t>
            </a:r>
            <a:endParaRPr lang="en-GB" dirty="0"/>
          </a:p>
          <a:p>
            <a:pPr>
              <a:defRPr/>
            </a:pPr>
            <a:r>
              <a:rPr lang="en-GB" dirty="0"/>
              <a:t>Locally made Egyptian </a:t>
            </a:r>
            <a:r>
              <a:rPr lang="en-GB" dirty="0" smtClean="0"/>
              <a:t>pottery (</a:t>
            </a:r>
            <a:r>
              <a:rPr lang="en-GB" dirty="0" err="1" smtClean="0"/>
              <a:t>eg</a:t>
            </a:r>
            <a:r>
              <a:rPr lang="en-GB" dirty="0" smtClean="0"/>
              <a:t>. </a:t>
            </a:r>
            <a:r>
              <a:rPr lang="en-GB" dirty="0"/>
              <a:t>el-‘</a:t>
            </a:r>
            <a:r>
              <a:rPr lang="en-GB" dirty="0" err="1" smtClean="0"/>
              <a:t>Arieni</a:t>
            </a:r>
            <a:r>
              <a:rPr lang="en-GB" dirty="0" smtClean="0"/>
              <a:t>)</a:t>
            </a:r>
            <a:endParaRPr lang="en-GB" dirty="0"/>
          </a:p>
          <a:p>
            <a:pPr>
              <a:defRPr/>
            </a:pPr>
            <a:endParaRPr lang="en-GB" dirty="0"/>
          </a:p>
        </p:txBody>
      </p:sp>
      <p:pic>
        <p:nvPicPr>
          <p:cNvPr id="7" name="Picture 9" descr="serekh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2160" y="1628800"/>
            <a:ext cx="2172458" cy="20276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5798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EB II c. 3100-2700 BC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504" y="1700808"/>
            <a:ext cx="5472608" cy="4623816"/>
          </a:xfrm>
        </p:spPr>
        <p:txBody>
          <a:bodyPr>
            <a:normAutofit fontScale="92500" lnSpcReduction="20000"/>
          </a:bodyPr>
          <a:lstStyle/>
          <a:p>
            <a:pPr>
              <a:defRPr/>
            </a:pPr>
            <a:r>
              <a:rPr lang="en-GB" dirty="0" smtClean="0"/>
              <a:t>Expansion </a:t>
            </a:r>
            <a:r>
              <a:rPr lang="en-GB" dirty="0"/>
              <a:t>of settlement </a:t>
            </a:r>
            <a:r>
              <a:rPr lang="en-GB" dirty="0" smtClean="0"/>
              <a:t>&amp; larger </a:t>
            </a:r>
            <a:r>
              <a:rPr lang="en-GB" dirty="0"/>
              <a:t>sites </a:t>
            </a:r>
            <a:r>
              <a:rPr lang="en-GB" dirty="0" smtClean="0"/>
              <a:t>(from 6-10 hectares </a:t>
            </a:r>
            <a:r>
              <a:rPr lang="en-GB" dirty="0"/>
              <a:t>up to 20-25 hectares</a:t>
            </a:r>
            <a:r>
              <a:rPr lang="en-GB" dirty="0" smtClean="0"/>
              <a:t>)</a:t>
            </a:r>
            <a:endParaRPr lang="en-GB" dirty="0"/>
          </a:p>
          <a:p>
            <a:pPr>
              <a:defRPr/>
            </a:pPr>
            <a:r>
              <a:rPr lang="en-GB" dirty="0">
                <a:solidFill>
                  <a:srgbClr val="FFC000"/>
                </a:solidFill>
              </a:rPr>
              <a:t>First urban period </a:t>
            </a:r>
            <a:r>
              <a:rPr lang="en-GB" dirty="0"/>
              <a:t>in southern Levant</a:t>
            </a:r>
          </a:p>
          <a:p>
            <a:pPr>
              <a:defRPr/>
            </a:pPr>
            <a:r>
              <a:rPr lang="en-GB" dirty="0"/>
              <a:t>Characterised by emergence of city </a:t>
            </a:r>
            <a:r>
              <a:rPr lang="en-GB" dirty="0" smtClean="0"/>
              <a:t>states?</a:t>
            </a:r>
            <a:endParaRPr lang="en-GB" dirty="0"/>
          </a:p>
          <a:p>
            <a:pPr lvl="1">
              <a:defRPr/>
            </a:pPr>
            <a:r>
              <a:rPr lang="en-GB" dirty="0"/>
              <a:t>major tell sites are fortified</a:t>
            </a:r>
          </a:p>
          <a:p>
            <a:pPr lvl="1">
              <a:defRPr/>
            </a:pPr>
            <a:r>
              <a:rPr lang="en-GB" dirty="0"/>
              <a:t>a distinctive leap in socio-political organisation</a:t>
            </a:r>
          </a:p>
          <a:p>
            <a:pPr lvl="1">
              <a:defRPr/>
            </a:pPr>
            <a:r>
              <a:rPr lang="en-GB" dirty="0"/>
              <a:t>higher level of inter-site competition &amp; intra-site organisation, all within context of an urban society</a:t>
            </a:r>
          </a:p>
          <a:p>
            <a:pPr>
              <a:defRPr/>
            </a:pPr>
            <a:endParaRPr lang="en-GB" sz="2400" dirty="0"/>
          </a:p>
        </p:txBody>
      </p:sp>
      <p:pic>
        <p:nvPicPr>
          <p:cNvPr id="6" name="Picture 3" descr="arad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08104" y="1988840"/>
            <a:ext cx="3456384" cy="259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093863" y="4653136"/>
            <a:ext cx="79861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</a:rPr>
              <a:t>Arad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429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Fortifications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504" y="1700808"/>
            <a:ext cx="4968552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Arad: stone circuit wall 2.5m wide </a:t>
            </a:r>
            <a:r>
              <a:rPr lang="en-GB" dirty="0" smtClean="0"/>
              <a:t>traced </a:t>
            </a:r>
            <a:r>
              <a:rPr lang="en-GB" dirty="0"/>
              <a:t>over 1100m</a:t>
            </a:r>
          </a:p>
          <a:p>
            <a:pPr lvl="1">
              <a:defRPr/>
            </a:pPr>
            <a:r>
              <a:rPr lang="en-GB" dirty="0"/>
              <a:t>11 (semi)-circular towers, two gates &amp; two postern gates </a:t>
            </a:r>
          </a:p>
          <a:p>
            <a:pPr>
              <a:defRPr/>
            </a:pPr>
            <a:r>
              <a:rPr lang="en-GB" dirty="0"/>
              <a:t>‘Ai: stone wall 4-5m thick</a:t>
            </a:r>
          </a:p>
          <a:p>
            <a:pPr>
              <a:defRPr/>
            </a:pPr>
            <a:r>
              <a:rPr lang="en-GB" dirty="0"/>
              <a:t>Jericho: </a:t>
            </a:r>
            <a:r>
              <a:rPr lang="en-GB" dirty="0" err="1"/>
              <a:t>mudbrick</a:t>
            </a:r>
            <a:r>
              <a:rPr lang="en-GB" dirty="0"/>
              <a:t> wall </a:t>
            </a:r>
            <a:r>
              <a:rPr lang="en-GB" dirty="0" smtClean="0"/>
              <a:t>with </a:t>
            </a:r>
            <a:r>
              <a:rPr lang="en-GB" dirty="0"/>
              <a:t>structural </a:t>
            </a:r>
            <a:r>
              <a:rPr lang="en-GB" dirty="0" smtClean="0"/>
              <a:t>cavities built </a:t>
            </a:r>
            <a:r>
              <a:rPr lang="en-GB" dirty="0"/>
              <a:t>on sloping </a:t>
            </a:r>
            <a:r>
              <a:rPr lang="en-GB" dirty="0" smtClean="0"/>
              <a:t>earth glacis</a:t>
            </a:r>
            <a:endParaRPr lang="en-GB" dirty="0"/>
          </a:p>
          <a:p>
            <a:pPr lvl="1">
              <a:defRPr/>
            </a:pPr>
            <a:r>
              <a:rPr lang="en-GB" dirty="0"/>
              <a:t>Semi-circular towers </a:t>
            </a:r>
            <a:r>
              <a:rPr lang="en-GB" dirty="0" smtClean="0"/>
              <a:t>&amp; gates </a:t>
            </a:r>
            <a:r>
              <a:rPr lang="en-GB" dirty="0"/>
              <a:t>protected by external tower</a:t>
            </a:r>
          </a:p>
        </p:txBody>
      </p:sp>
      <p:pic>
        <p:nvPicPr>
          <p:cNvPr id="6" name="Picture 3" descr="arad walls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lum bright="-12000" contrast="-12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2276872"/>
            <a:ext cx="3966591" cy="2974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889169" y="5343599"/>
            <a:ext cx="859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</a:rPr>
              <a:t>Arad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600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Fortifications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773936"/>
            <a:ext cx="5256584" cy="4679400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 smtClean="0"/>
              <a:t>Create bounded </a:t>
            </a:r>
            <a:r>
              <a:rPr lang="en-GB" dirty="0"/>
              <a:t>spaces enclosing specialised activity </a:t>
            </a:r>
            <a:r>
              <a:rPr lang="en-GB" dirty="0" smtClean="0"/>
              <a:t>areas</a:t>
            </a:r>
          </a:p>
          <a:p>
            <a:pPr>
              <a:defRPr/>
            </a:pPr>
            <a:r>
              <a:rPr lang="en-GB" dirty="0" smtClean="0"/>
              <a:t>Control </a:t>
            </a:r>
            <a:r>
              <a:rPr lang="en-GB" dirty="0"/>
              <a:t>of access </a:t>
            </a:r>
            <a:endParaRPr lang="en-GB" dirty="0" smtClean="0"/>
          </a:p>
          <a:p>
            <a:pPr>
              <a:defRPr/>
            </a:pPr>
            <a:r>
              <a:rPr lang="en-GB" dirty="0" smtClean="0"/>
              <a:t>Represent </a:t>
            </a:r>
            <a:r>
              <a:rPr lang="en-GB" dirty="0"/>
              <a:t>mobilisation of labour on a massive scale (communal projects):</a:t>
            </a:r>
          </a:p>
          <a:p>
            <a:pPr lvl="1">
              <a:defRPr/>
            </a:pPr>
            <a:r>
              <a:rPr lang="en-GB" dirty="0" smtClean="0"/>
              <a:t>Centralised </a:t>
            </a:r>
            <a:r>
              <a:rPr lang="en-GB" dirty="0"/>
              <a:t>control?</a:t>
            </a:r>
          </a:p>
          <a:p>
            <a:pPr>
              <a:defRPr/>
            </a:pPr>
            <a:r>
              <a:rPr lang="en-GB" dirty="0" smtClean="0"/>
              <a:t>Power &amp; </a:t>
            </a:r>
            <a:r>
              <a:rPr lang="en-GB" dirty="0"/>
              <a:t>identity of </a:t>
            </a:r>
            <a:r>
              <a:rPr lang="en-GB" dirty="0" smtClean="0"/>
              <a:t>a town</a:t>
            </a:r>
            <a:endParaRPr lang="en-GB" dirty="0"/>
          </a:p>
          <a:p>
            <a:pPr>
              <a:defRPr/>
            </a:pPr>
            <a:r>
              <a:rPr lang="en-GB" dirty="0"/>
              <a:t>How effective were the walls for protection?</a:t>
            </a:r>
          </a:p>
          <a:p>
            <a:pPr lvl="1">
              <a:defRPr/>
            </a:pPr>
            <a:r>
              <a:rPr lang="en-GB" dirty="0" smtClean="0"/>
              <a:t>Symbolic </a:t>
            </a:r>
            <a:r>
              <a:rPr lang="en-GB" dirty="0"/>
              <a:t>message in competition between </a:t>
            </a:r>
            <a:r>
              <a:rPr lang="en-GB" dirty="0" smtClean="0"/>
              <a:t>sites</a:t>
            </a:r>
            <a:endParaRPr lang="en-GB" dirty="0"/>
          </a:p>
          <a:p>
            <a:pPr>
              <a:defRPr/>
            </a:pPr>
            <a:endParaRPr lang="en-GB" dirty="0"/>
          </a:p>
        </p:txBody>
      </p:sp>
      <p:pic>
        <p:nvPicPr>
          <p:cNvPr id="6" name="Content Placeholder 5" descr="arad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lum bright="-16000" contrast="-16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2420888"/>
            <a:ext cx="3562015" cy="2326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7890590" y="4881934"/>
            <a:ext cx="859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</a:rPr>
              <a:t>Arad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0197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Fortifications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512" y="1773936"/>
            <a:ext cx="4824536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Control </a:t>
            </a:r>
            <a:r>
              <a:rPr lang="en-GB" dirty="0"/>
              <a:t>over internal population </a:t>
            </a:r>
          </a:p>
          <a:p>
            <a:pPr>
              <a:defRPr/>
            </a:pPr>
            <a:r>
              <a:rPr lang="en-GB" dirty="0"/>
              <a:t>Define a new </a:t>
            </a:r>
            <a:r>
              <a:rPr lang="en-GB" dirty="0" smtClean="0"/>
              <a:t>social, </a:t>
            </a:r>
            <a:r>
              <a:rPr lang="en-GB" dirty="0"/>
              <a:t>political </a:t>
            </a:r>
            <a:r>
              <a:rPr lang="en-GB" dirty="0" smtClean="0"/>
              <a:t>&amp; symbolic </a:t>
            </a:r>
            <a:r>
              <a:rPr lang="en-GB" dirty="0"/>
              <a:t>landscape</a:t>
            </a:r>
          </a:p>
          <a:p>
            <a:pPr>
              <a:defRPr/>
            </a:pPr>
            <a:r>
              <a:rPr lang="en-GB" dirty="0" smtClean="0"/>
              <a:t>Ability of </a:t>
            </a:r>
            <a:r>
              <a:rPr lang="en-GB" dirty="0"/>
              <a:t>emergent elite </a:t>
            </a:r>
            <a:r>
              <a:rPr lang="en-GB" dirty="0" smtClean="0"/>
              <a:t>to </a:t>
            </a:r>
            <a:r>
              <a:rPr lang="en-GB" dirty="0"/>
              <a:t>plan, organise &amp; administer construction </a:t>
            </a:r>
            <a:r>
              <a:rPr lang="en-GB" dirty="0" smtClean="0"/>
              <a:t>projects</a:t>
            </a:r>
            <a:endParaRPr lang="en-GB" dirty="0"/>
          </a:p>
          <a:p>
            <a:pPr>
              <a:defRPr/>
            </a:pPr>
            <a:r>
              <a:rPr lang="en-GB" dirty="0" smtClean="0"/>
              <a:t>Centralisation </a:t>
            </a:r>
            <a:r>
              <a:rPr lang="en-GB" dirty="0"/>
              <a:t>of economic activities within the urban </a:t>
            </a:r>
            <a:r>
              <a:rPr lang="en-GB" dirty="0" smtClean="0"/>
              <a:t>environment?</a:t>
            </a:r>
            <a:endParaRPr lang="en-GB" dirty="0"/>
          </a:p>
        </p:txBody>
      </p:sp>
      <p:pic>
        <p:nvPicPr>
          <p:cNvPr id="6" name="Picture 3" descr="jericho7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6224" y="2204864"/>
            <a:ext cx="3672408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96336" y="4797152"/>
            <a:ext cx="1153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</a:rPr>
              <a:t>Jericho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351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Inside the Towns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00808"/>
            <a:ext cx="5040560" cy="4751408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/>
              <a:t>Any evidence for centralised organisation, &amp; planning ?</a:t>
            </a:r>
          </a:p>
          <a:p>
            <a:pPr>
              <a:defRPr/>
            </a:pPr>
            <a:r>
              <a:rPr lang="en-GB" dirty="0"/>
              <a:t>Organised into compounds or </a:t>
            </a:r>
            <a:r>
              <a:rPr lang="en-GB" dirty="0" err="1"/>
              <a:t>insulae</a:t>
            </a:r>
            <a:endParaRPr lang="en-GB" dirty="0"/>
          </a:p>
          <a:p>
            <a:pPr>
              <a:defRPr/>
            </a:pPr>
            <a:r>
              <a:rPr lang="en-GB" dirty="0"/>
              <a:t>Arad &amp; </a:t>
            </a:r>
            <a:r>
              <a:rPr lang="en-GB" dirty="0" smtClean="0"/>
              <a:t>‘Ai</a:t>
            </a:r>
            <a:r>
              <a:rPr lang="en-GB" dirty="0"/>
              <a:t>: houses built in alignment with the fortifications</a:t>
            </a:r>
          </a:p>
          <a:p>
            <a:pPr>
              <a:defRPr/>
            </a:pPr>
            <a:r>
              <a:rPr lang="en-GB" dirty="0"/>
              <a:t>Some very large well built </a:t>
            </a:r>
            <a:r>
              <a:rPr lang="en-GB" dirty="0" smtClean="0"/>
              <a:t>structures:</a:t>
            </a:r>
            <a:endParaRPr lang="en-GB" dirty="0"/>
          </a:p>
          <a:p>
            <a:pPr lvl="1">
              <a:defRPr/>
            </a:pPr>
            <a:r>
              <a:rPr lang="en-US" dirty="0"/>
              <a:t>Public buildings?</a:t>
            </a:r>
          </a:p>
          <a:p>
            <a:pPr lvl="1">
              <a:defRPr/>
            </a:pPr>
            <a:r>
              <a:rPr lang="en-US" dirty="0"/>
              <a:t>Homes of elite, “patrician” </a:t>
            </a:r>
            <a:r>
              <a:rPr lang="en-US" dirty="0" smtClean="0"/>
              <a:t>families?</a:t>
            </a:r>
            <a:endParaRPr lang="en-US" dirty="0"/>
          </a:p>
        </p:txBody>
      </p:sp>
      <p:pic>
        <p:nvPicPr>
          <p:cNvPr id="7" name="Content Placeholder 6" descr="arad3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92080" y="2132856"/>
            <a:ext cx="3561613" cy="2376264"/>
          </a:xfrm>
        </p:spPr>
      </p:pic>
      <p:sp>
        <p:nvSpPr>
          <p:cNvPr id="8" name="TextBox 7"/>
          <p:cNvSpPr txBox="1"/>
          <p:nvPr/>
        </p:nvSpPr>
        <p:spPr>
          <a:xfrm>
            <a:off x="7884368" y="4653136"/>
            <a:ext cx="8592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</a:rPr>
              <a:t>Arad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382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EB II c. 3100-2700 BC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2800" dirty="0"/>
              <a:t>Are these towns?</a:t>
            </a:r>
          </a:p>
          <a:p>
            <a:pPr>
              <a:defRPr/>
            </a:pPr>
            <a:r>
              <a:rPr lang="en-GB" sz="2800" dirty="0" smtClean="0"/>
              <a:t>Why do </a:t>
            </a:r>
            <a:r>
              <a:rPr lang="en-GB" sz="2800" dirty="0"/>
              <a:t>towns develop in the southern Levant at beginning of third millennium BC?</a:t>
            </a:r>
          </a:p>
          <a:p>
            <a:pPr>
              <a:defRPr/>
            </a:pPr>
            <a:r>
              <a:rPr lang="en-GB" sz="2800" dirty="0"/>
              <a:t>“the outcome of a long process of social evolution, resulting in the emergence of complex society” (</a:t>
            </a:r>
            <a:r>
              <a:rPr lang="en-GB" sz="2800" dirty="0" err="1"/>
              <a:t>Gophna</a:t>
            </a:r>
            <a:r>
              <a:rPr lang="en-GB" sz="2800" dirty="0"/>
              <a:t> 1998: 273).</a:t>
            </a:r>
          </a:p>
          <a:p>
            <a:pPr>
              <a:defRPr/>
            </a:pPr>
            <a:r>
              <a:rPr lang="en-GB" sz="2800" dirty="0" err="1"/>
              <a:t>Joffe</a:t>
            </a:r>
            <a:r>
              <a:rPr lang="en-GB" sz="2800" dirty="0"/>
              <a:t>: state formation/urbanisation grew up following the withdrawal of Egyptian presence &amp; end of direct overland trade with Egypt</a:t>
            </a:r>
          </a:p>
          <a:p>
            <a:pPr>
              <a:defRPr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7469261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Syria: 2600-2000 BC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2816"/>
            <a:ext cx="4680520" cy="46238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Urban communities found throughout </a:t>
            </a:r>
            <a:r>
              <a:rPr lang="en-GB" dirty="0" smtClean="0"/>
              <a:t>region:</a:t>
            </a:r>
          </a:p>
          <a:p>
            <a:pPr lvl="1">
              <a:defRPr/>
            </a:pPr>
            <a:r>
              <a:rPr lang="en-GB" dirty="0" smtClean="0"/>
              <a:t>Fortified </a:t>
            </a:r>
            <a:r>
              <a:rPr lang="en-GB" dirty="0"/>
              <a:t>cities with satellite communities</a:t>
            </a:r>
          </a:p>
          <a:p>
            <a:pPr>
              <a:defRPr/>
            </a:pPr>
            <a:r>
              <a:rPr lang="en-GB" dirty="0"/>
              <a:t>Hierarchical political organisation</a:t>
            </a:r>
          </a:p>
          <a:p>
            <a:pPr>
              <a:defRPr/>
            </a:pPr>
            <a:r>
              <a:rPr lang="en-GB" dirty="0"/>
              <a:t>Monumental building projects</a:t>
            </a:r>
          </a:p>
          <a:p>
            <a:pPr>
              <a:defRPr/>
            </a:pPr>
            <a:r>
              <a:rPr lang="en-GB" dirty="0"/>
              <a:t>Lavish funerary display</a:t>
            </a:r>
          </a:p>
          <a:p>
            <a:pPr>
              <a:defRPr/>
            </a:pPr>
            <a:r>
              <a:rPr lang="en-GB" dirty="0"/>
              <a:t>Writing</a:t>
            </a:r>
            <a:endParaRPr lang="en-US" dirty="0"/>
          </a:p>
        </p:txBody>
      </p:sp>
      <p:pic>
        <p:nvPicPr>
          <p:cNvPr id="6" name="Picture 3" descr="Ebla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48064" y="2132856"/>
            <a:ext cx="3744416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956376" y="5157192"/>
            <a:ext cx="7425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</a:rPr>
              <a:t>Ebla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4341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Settlement Hierarchy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3936"/>
            <a:ext cx="4464496" cy="482341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 smtClean="0"/>
              <a:t>Large towns: agriculturally dependent on hinterland </a:t>
            </a:r>
            <a:endParaRPr lang="en-GB" dirty="0"/>
          </a:p>
          <a:p>
            <a:pPr lvl="1">
              <a:defRPr/>
            </a:pPr>
            <a:r>
              <a:rPr lang="en-GB" dirty="0"/>
              <a:t>Satellite </a:t>
            </a:r>
            <a:r>
              <a:rPr lang="en-GB" dirty="0" smtClean="0"/>
              <a:t>settlements: smaller </a:t>
            </a:r>
            <a:r>
              <a:rPr lang="en-GB" dirty="0"/>
              <a:t>towns, villages, </a:t>
            </a:r>
            <a:r>
              <a:rPr lang="en-GB" dirty="0" smtClean="0"/>
              <a:t>farmsteads</a:t>
            </a:r>
            <a:endParaRPr lang="en-GB" dirty="0"/>
          </a:p>
          <a:p>
            <a:pPr>
              <a:defRPr/>
            </a:pPr>
            <a:r>
              <a:rPr lang="en-GB" dirty="0"/>
              <a:t>Development of settlement </a:t>
            </a:r>
            <a:r>
              <a:rPr lang="en-GB" dirty="0" smtClean="0"/>
              <a:t>hierarchy</a:t>
            </a:r>
            <a:endParaRPr lang="en-GB" dirty="0"/>
          </a:p>
          <a:p>
            <a:pPr>
              <a:defRPr/>
            </a:pPr>
            <a:r>
              <a:rPr lang="en-GB" dirty="0"/>
              <a:t>Some towns/cities are massive:</a:t>
            </a:r>
          </a:p>
          <a:p>
            <a:pPr lvl="1">
              <a:defRPr/>
            </a:pPr>
            <a:r>
              <a:rPr lang="en-GB" dirty="0"/>
              <a:t>Mari </a:t>
            </a:r>
            <a:r>
              <a:rPr lang="en-GB" dirty="0" smtClean="0"/>
              <a:t> = </a:t>
            </a:r>
            <a:r>
              <a:rPr lang="en-GB" dirty="0"/>
              <a:t>250 ha</a:t>
            </a:r>
          </a:p>
        </p:txBody>
      </p:sp>
      <p:pic>
        <p:nvPicPr>
          <p:cNvPr id="5" name="Content Placeholder 4" descr="syria_EB.tif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2000" y="2060848"/>
            <a:ext cx="4456130" cy="4093038"/>
          </a:xfrm>
        </p:spPr>
      </p:pic>
    </p:spTree>
    <p:extLst>
      <p:ext uri="{BB962C8B-B14F-4D97-AF65-F5344CB8AC3E}">
        <p14:creationId xmlns:p14="http://schemas.microsoft.com/office/powerpoint/2010/main" val="115814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Fortifications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773936"/>
            <a:ext cx="4244280" cy="4623816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 smtClean="0"/>
              <a:t>Increasing </a:t>
            </a:r>
            <a:r>
              <a:rPr lang="en-GB" dirty="0"/>
              <a:t>wealth &amp; territorial expansion of </a:t>
            </a:r>
            <a:r>
              <a:rPr lang="en-GB" dirty="0" smtClean="0"/>
              <a:t>towns: defensive</a:t>
            </a:r>
            <a:endParaRPr lang="en-GB" dirty="0"/>
          </a:p>
          <a:p>
            <a:pPr>
              <a:defRPr/>
            </a:pPr>
            <a:r>
              <a:rPr lang="en-GB" dirty="0" smtClean="0"/>
              <a:t>Textual evidence </a:t>
            </a:r>
            <a:r>
              <a:rPr lang="en-GB" dirty="0"/>
              <a:t>for military aggression </a:t>
            </a:r>
          </a:p>
          <a:p>
            <a:pPr>
              <a:defRPr/>
            </a:pPr>
            <a:r>
              <a:rPr lang="en-GB" dirty="0" smtClean="0">
                <a:solidFill>
                  <a:srgbClr val="FFC000"/>
                </a:solidFill>
              </a:rPr>
              <a:t>Citadel cities:</a:t>
            </a:r>
          </a:p>
          <a:p>
            <a:pPr lvl="1">
              <a:defRPr/>
            </a:pPr>
            <a:r>
              <a:rPr lang="en-GB" dirty="0" smtClean="0"/>
              <a:t>Upper town walled</a:t>
            </a:r>
            <a:endParaRPr lang="en-GB" dirty="0"/>
          </a:p>
          <a:p>
            <a:pPr lvl="1">
              <a:defRPr/>
            </a:pPr>
            <a:r>
              <a:rPr lang="en-GB" dirty="0"/>
              <a:t>Second wall surrounding lower town: with towers, fortified gates, buttresses, </a:t>
            </a:r>
            <a:r>
              <a:rPr lang="en-GB" dirty="0" smtClean="0"/>
              <a:t>rampart &amp; </a:t>
            </a:r>
            <a:r>
              <a:rPr lang="en-GB" dirty="0" smtClean="0">
                <a:solidFill>
                  <a:srgbClr val="FFC000"/>
                </a:solidFill>
              </a:rPr>
              <a:t>glacis</a:t>
            </a:r>
            <a:endParaRPr lang="en-GB" dirty="0">
              <a:solidFill>
                <a:srgbClr val="FFC000"/>
              </a:solidFill>
            </a:endParaRPr>
          </a:p>
          <a:p>
            <a:pPr>
              <a:defRPr/>
            </a:pPr>
            <a:endParaRPr lang="en-GB" dirty="0"/>
          </a:p>
        </p:txBody>
      </p:sp>
      <p:pic>
        <p:nvPicPr>
          <p:cNvPr id="5" name="Content Placeholder 4" descr="scavi__la_citta_protosiriana_3b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4008" y="879103"/>
            <a:ext cx="4265342" cy="5112568"/>
          </a:xfrm>
        </p:spPr>
      </p:pic>
      <p:sp>
        <p:nvSpPr>
          <p:cNvPr id="6" name="TextBox 5"/>
          <p:cNvSpPr txBox="1"/>
          <p:nvPr/>
        </p:nvSpPr>
        <p:spPr>
          <a:xfrm>
            <a:off x="8028384" y="6063679"/>
            <a:ext cx="7425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</a:rPr>
              <a:t>Ebla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6507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Central Buildings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73936"/>
            <a:ext cx="4392488" cy="4823416"/>
          </a:xfrm>
        </p:spPr>
        <p:txBody>
          <a:bodyPr>
            <a:normAutofit fontScale="92500" lnSpcReduction="10000"/>
          </a:bodyPr>
          <a:lstStyle/>
          <a:p>
            <a:pPr>
              <a:defRPr/>
            </a:pPr>
            <a:r>
              <a:rPr lang="en-GB" dirty="0"/>
              <a:t>Two types of central building develop in Syria:</a:t>
            </a:r>
          </a:p>
          <a:p>
            <a:pPr lvl="1">
              <a:defRPr/>
            </a:pPr>
            <a:r>
              <a:rPr lang="en-GB" dirty="0"/>
              <a:t>Religious structures: temples</a:t>
            </a:r>
          </a:p>
          <a:p>
            <a:pPr lvl="1">
              <a:defRPr/>
            </a:pPr>
            <a:r>
              <a:rPr lang="en-GB" dirty="0"/>
              <a:t>Secular buildings: palaces</a:t>
            </a:r>
          </a:p>
          <a:p>
            <a:pPr>
              <a:defRPr/>
            </a:pPr>
            <a:r>
              <a:rPr lang="en-GB" dirty="0"/>
              <a:t>Palaces: grander architecture, central location, more complex arrangement of rooms</a:t>
            </a:r>
          </a:p>
          <a:p>
            <a:pPr lvl="1">
              <a:defRPr/>
            </a:pPr>
            <a:r>
              <a:rPr lang="en-GB" dirty="0"/>
              <a:t>Elite residences?</a:t>
            </a:r>
          </a:p>
          <a:p>
            <a:pPr lvl="1">
              <a:defRPr/>
            </a:pPr>
            <a:r>
              <a:rPr lang="en-GB" dirty="0"/>
              <a:t>Individuals responsible for their construction had control over resources</a:t>
            </a:r>
          </a:p>
          <a:p>
            <a:pPr lvl="1">
              <a:defRPr/>
            </a:pPr>
            <a:r>
              <a:rPr lang="en-GB" dirty="0"/>
              <a:t>Economic role?</a:t>
            </a:r>
          </a:p>
          <a:p>
            <a:pPr>
              <a:buFont typeface="Wingdings" pitchFamily="2" charset="2"/>
              <a:buNone/>
              <a:defRPr/>
            </a:pPr>
            <a:endParaRPr lang="en-GB" dirty="0"/>
          </a:p>
        </p:txBody>
      </p:sp>
      <p:pic>
        <p:nvPicPr>
          <p:cNvPr id="6" name="Picture 3" descr="ebla1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1916832"/>
            <a:ext cx="4038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8028384" y="5085184"/>
            <a:ext cx="7425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</a:rPr>
              <a:t>Ebla</a:t>
            </a:r>
            <a:endParaRPr lang="en-GB" sz="2400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0551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Central Buildings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23528" y="1700808"/>
            <a:ext cx="4608512" cy="4896544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GB" dirty="0"/>
              <a:t>Monumental sacred complexes segregated from domestic areas</a:t>
            </a:r>
          </a:p>
          <a:p>
            <a:pPr lvl="1">
              <a:defRPr/>
            </a:pPr>
            <a:r>
              <a:rPr lang="en-GB" dirty="0"/>
              <a:t>Institutionalised control of religious </a:t>
            </a:r>
            <a:r>
              <a:rPr lang="en-GB" dirty="0" smtClean="0"/>
              <a:t>practices</a:t>
            </a:r>
          </a:p>
          <a:p>
            <a:pPr lvl="1">
              <a:defRPr/>
            </a:pPr>
            <a:r>
              <a:rPr lang="en-GB" dirty="0" smtClean="0"/>
              <a:t>Economic &amp; political role?</a:t>
            </a:r>
            <a:endParaRPr lang="en-GB" dirty="0"/>
          </a:p>
        </p:txBody>
      </p:sp>
      <p:pic>
        <p:nvPicPr>
          <p:cNvPr id="7" name="Picture 4" descr="mari statuette.jpg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9930" y="980728"/>
            <a:ext cx="4104456" cy="5472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205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Central Buildings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20" y="1628800"/>
            <a:ext cx="4608512" cy="4968552"/>
          </a:xfrm>
        </p:spPr>
        <p:txBody>
          <a:bodyPr>
            <a:normAutofit lnSpcReduction="10000"/>
          </a:bodyPr>
          <a:lstStyle/>
          <a:p>
            <a:pPr>
              <a:defRPr/>
            </a:pPr>
            <a:r>
              <a:rPr lang="en-GB" dirty="0" smtClean="0"/>
              <a:t>Mari</a:t>
            </a:r>
            <a:r>
              <a:rPr lang="en-GB" dirty="0"/>
              <a:t>: Temple to Ishtar </a:t>
            </a:r>
          </a:p>
          <a:p>
            <a:pPr lvl="1">
              <a:defRPr/>
            </a:pPr>
            <a:r>
              <a:rPr lang="en-GB" dirty="0" smtClean="0"/>
              <a:t>Built over earlier “royal” tombs</a:t>
            </a:r>
          </a:p>
          <a:p>
            <a:pPr lvl="1">
              <a:defRPr/>
            </a:pPr>
            <a:r>
              <a:rPr lang="en-GB" dirty="0" smtClean="0"/>
              <a:t>3 construction phases</a:t>
            </a:r>
          </a:p>
          <a:p>
            <a:pPr lvl="1">
              <a:defRPr/>
            </a:pPr>
            <a:r>
              <a:rPr lang="en-GB" dirty="0" smtClean="0"/>
              <a:t>final </a:t>
            </a:r>
            <a:r>
              <a:rPr lang="en-GB" dirty="0"/>
              <a:t>phase </a:t>
            </a:r>
            <a:r>
              <a:rPr lang="en-GB" dirty="0" smtClean="0"/>
              <a:t>: rectangular </a:t>
            </a:r>
            <a:r>
              <a:rPr lang="en-GB" dirty="0" err="1"/>
              <a:t>cella</a:t>
            </a:r>
            <a:r>
              <a:rPr lang="en-GB" dirty="0"/>
              <a:t> &amp; brick-pillared courtyard to north</a:t>
            </a:r>
          </a:p>
          <a:p>
            <a:pPr lvl="1">
              <a:defRPr/>
            </a:pPr>
            <a:r>
              <a:rPr lang="en-GB" dirty="0" smtClean="0"/>
              <a:t>Foundation deposits: bronze peg </a:t>
            </a:r>
            <a:r>
              <a:rPr lang="en-GB" dirty="0"/>
              <a:t>&amp; </a:t>
            </a:r>
            <a:r>
              <a:rPr lang="en-GB" dirty="0" err="1"/>
              <a:t>uninscribed</a:t>
            </a:r>
            <a:r>
              <a:rPr lang="en-GB" dirty="0"/>
              <a:t> stone </a:t>
            </a:r>
            <a:r>
              <a:rPr lang="en-GB" dirty="0" smtClean="0"/>
              <a:t>tablets</a:t>
            </a:r>
            <a:endParaRPr lang="en-GB" dirty="0"/>
          </a:p>
          <a:p>
            <a:pPr lvl="1">
              <a:defRPr/>
            </a:pPr>
            <a:r>
              <a:rPr lang="en-GB" dirty="0"/>
              <a:t>Benches with bowls </a:t>
            </a:r>
          </a:p>
          <a:p>
            <a:pPr lvl="1">
              <a:defRPr/>
            </a:pPr>
            <a:r>
              <a:rPr lang="en-GB" dirty="0" smtClean="0"/>
              <a:t>100+ </a:t>
            </a:r>
            <a:r>
              <a:rPr lang="en-GB" dirty="0"/>
              <a:t>votive statues inscribed with names of individuals</a:t>
            </a:r>
          </a:p>
        </p:txBody>
      </p:sp>
      <p:pic>
        <p:nvPicPr>
          <p:cNvPr id="6" name="Content Placeholder 5" descr="mari_ishtar.jpg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05400" y="1412776"/>
            <a:ext cx="4038600" cy="2658745"/>
          </a:xfrm>
        </p:spPr>
      </p:pic>
      <p:sp>
        <p:nvSpPr>
          <p:cNvPr id="8" name="TextBox 7"/>
          <p:cNvSpPr txBox="1"/>
          <p:nvPr/>
        </p:nvSpPr>
        <p:spPr>
          <a:xfrm>
            <a:off x="8028384" y="4077072"/>
            <a:ext cx="76335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 smtClean="0">
                <a:solidFill>
                  <a:srgbClr val="FFC000"/>
                </a:solidFill>
              </a:rPr>
              <a:t>Mari</a:t>
            </a:r>
            <a:endParaRPr lang="en-GB" sz="2400" dirty="0">
              <a:solidFill>
                <a:srgbClr val="FFC000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5652120" y="1628800"/>
            <a:ext cx="936104" cy="86409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052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 descr="gravegoods.tif"/>
          <p:cNvPicPr>
            <a:picLocks noGrp="1" noChangeAspect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1920" y="3284984"/>
            <a:ext cx="5140822" cy="338437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Craft Specialisation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79512" y="1685504"/>
            <a:ext cx="4248472" cy="4623816"/>
          </a:xfrm>
        </p:spPr>
        <p:txBody>
          <a:bodyPr>
            <a:normAutofit/>
          </a:bodyPr>
          <a:lstStyle/>
          <a:p>
            <a:r>
              <a:rPr lang="en-GB" dirty="0" smtClean="0"/>
              <a:t>Movement of craft specialisation away from the household</a:t>
            </a:r>
          </a:p>
          <a:p>
            <a:r>
              <a:rPr lang="en-GB" dirty="0" err="1" smtClean="0"/>
              <a:t>Wheelmade</a:t>
            </a:r>
            <a:r>
              <a:rPr lang="en-GB" dirty="0" smtClean="0"/>
              <a:t> pottery:</a:t>
            </a:r>
          </a:p>
          <a:p>
            <a:pPr lvl="1"/>
            <a:r>
              <a:rPr lang="en-GB" dirty="0" smtClean="0"/>
              <a:t>Mass-produced</a:t>
            </a:r>
          </a:p>
          <a:p>
            <a:pPr lvl="1"/>
            <a:r>
              <a:rPr lang="en-GB" dirty="0" smtClean="0"/>
              <a:t>Elaborate forms</a:t>
            </a:r>
          </a:p>
          <a:p>
            <a:r>
              <a:rPr lang="en-GB" dirty="0" smtClean="0"/>
              <a:t>Bronzes</a:t>
            </a:r>
          </a:p>
          <a:p>
            <a:r>
              <a:rPr lang="en-GB" dirty="0" smtClean="0"/>
              <a:t>Attached specialists:</a:t>
            </a:r>
          </a:p>
          <a:p>
            <a:pPr lvl="1"/>
            <a:r>
              <a:rPr lang="en-GB" dirty="0" smtClean="0"/>
              <a:t>Standard of Ebla</a:t>
            </a:r>
            <a:endParaRPr lang="en-GB" dirty="0"/>
          </a:p>
        </p:txBody>
      </p:sp>
      <p:pic>
        <p:nvPicPr>
          <p:cNvPr id="7" name="Picture 6" descr="standard of be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36096" y="332656"/>
            <a:ext cx="3302916" cy="25922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mtClean="0"/>
              <a:t>Summary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GB" sz="2800" dirty="0"/>
              <a:t>Significant changes in settlement organisation in Levant during 3</a:t>
            </a:r>
            <a:r>
              <a:rPr lang="en-GB" sz="2800" baseline="30000" dirty="0"/>
              <a:t>rd</a:t>
            </a:r>
            <a:r>
              <a:rPr lang="en-GB" sz="2800" dirty="0"/>
              <a:t> millennium BC</a:t>
            </a:r>
          </a:p>
          <a:p>
            <a:pPr>
              <a:defRPr/>
            </a:pPr>
            <a:r>
              <a:rPr lang="en-GB" sz="2800" dirty="0"/>
              <a:t>Appearance of fortified central places in the </a:t>
            </a:r>
            <a:r>
              <a:rPr lang="en-GB" sz="2800" dirty="0" smtClean="0"/>
              <a:t>landscape – dramatic modification of landscape &amp; peoples</a:t>
            </a:r>
            <a:r>
              <a:rPr lang="en-GB" sz="2800" smtClean="0"/>
              <a:t>’ experience of space</a:t>
            </a:r>
            <a:endParaRPr lang="en-GB" sz="2800" dirty="0"/>
          </a:p>
          <a:p>
            <a:pPr>
              <a:defRPr/>
            </a:pPr>
            <a:r>
              <a:rPr lang="en-GB" sz="2800" dirty="0"/>
              <a:t>Significant evidence for mobilisation of labour</a:t>
            </a:r>
          </a:p>
          <a:p>
            <a:pPr>
              <a:defRPr/>
            </a:pPr>
            <a:r>
              <a:rPr lang="en-GB" sz="2800" dirty="0"/>
              <a:t>Elaborate architecture within the cities: early examples of palaces &amp; </a:t>
            </a:r>
            <a:r>
              <a:rPr lang="en-GB" sz="2800" dirty="0" smtClean="0"/>
              <a:t>temples</a:t>
            </a:r>
          </a:p>
          <a:p>
            <a:pPr>
              <a:defRPr/>
            </a:pPr>
            <a:r>
              <a:rPr lang="en-GB" sz="2800" dirty="0" smtClean="0"/>
              <a:t>Craft specialisation: Syria</a:t>
            </a:r>
            <a:endParaRPr lang="en-GB" sz="2800" dirty="0"/>
          </a:p>
          <a:p>
            <a:pPr>
              <a:defRPr/>
            </a:pPr>
            <a:r>
              <a:rPr lang="en-GB" sz="2800" dirty="0"/>
              <a:t>Are these settlements urban centres?</a:t>
            </a:r>
          </a:p>
        </p:txBody>
      </p:sp>
    </p:spTree>
    <p:extLst>
      <p:ext uri="{BB962C8B-B14F-4D97-AF65-F5344CB8AC3E}">
        <p14:creationId xmlns:p14="http://schemas.microsoft.com/office/powerpoint/2010/main" val="175244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128</TotalTime>
  <Words>912</Words>
  <Application>Microsoft Office PowerPoint</Application>
  <PresentationFormat>On-screen Show (4:3)</PresentationFormat>
  <Paragraphs>159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Module</vt:lpstr>
      <vt:lpstr>Pharaohs, Phoenicians and Peoples of the Sea</vt:lpstr>
      <vt:lpstr>Defining the Region</vt:lpstr>
      <vt:lpstr>Chronology</vt:lpstr>
      <vt:lpstr>Urbanisation</vt:lpstr>
      <vt:lpstr>Childe’s Urban Revolution</vt:lpstr>
      <vt:lpstr>Childe’s Urban Revolution</vt:lpstr>
      <vt:lpstr>Childe’s Urban Revolution</vt:lpstr>
      <vt:lpstr>Southern Levant</vt:lpstr>
      <vt:lpstr>Egyptian Colonies EB I</vt:lpstr>
      <vt:lpstr>EB II c. 3100-2700 BC</vt:lpstr>
      <vt:lpstr>Fortifications</vt:lpstr>
      <vt:lpstr>Fortifications</vt:lpstr>
      <vt:lpstr>Fortifications</vt:lpstr>
      <vt:lpstr>Inside the Towns</vt:lpstr>
      <vt:lpstr>EB II c. 3100-2700 BC</vt:lpstr>
      <vt:lpstr>Syria: 2600-2000 BC</vt:lpstr>
      <vt:lpstr>Settlement Hierarchy</vt:lpstr>
      <vt:lpstr>Fortifications</vt:lpstr>
      <vt:lpstr>Central Buildings</vt:lpstr>
      <vt:lpstr>Central Buildings</vt:lpstr>
      <vt:lpstr>Central Buildings</vt:lpstr>
      <vt:lpstr>Craft Specialisation</vt:lpstr>
      <vt:lpstr>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Pharaohs, Phoenicians and Peoples of the Sea</dc:title>
  <dc:creator>Louise Steel</dc:creator>
  <cp:lastModifiedBy>Louise Steel</cp:lastModifiedBy>
  <cp:revision>41</cp:revision>
  <dcterms:created xsi:type="dcterms:W3CDTF">2012-02-08T15:29:29Z</dcterms:created>
  <dcterms:modified xsi:type="dcterms:W3CDTF">2013-02-06T13:21:15Z</dcterms:modified>
</cp:coreProperties>
</file>