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1" r:id="rId3"/>
    <p:sldId id="269" r:id="rId4"/>
    <p:sldId id="291" r:id="rId5"/>
    <p:sldId id="292" r:id="rId6"/>
    <p:sldId id="290" r:id="rId7"/>
    <p:sldId id="281" r:id="rId8"/>
    <p:sldId id="276" r:id="rId9"/>
    <p:sldId id="277" r:id="rId10"/>
    <p:sldId id="262" r:id="rId11"/>
    <p:sldId id="263" r:id="rId12"/>
    <p:sldId id="274" r:id="rId13"/>
    <p:sldId id="278" r:id="rId14"/>
    <p:sldId id="279" r:id="rId15"/>
    <p:sldId id="264" r:id="rId16"/>
    <p:sldId id="289" r:id="rId17"/>
    <p:sldId id="272" r:id="rId18"/>
    <p:sldId id="266" r:id="rId19"/>
    <p:sldId id="271" r:id="rId20"/>
    <p:sldId id="267" r:id="rId21"/>
    <p:sldId id="268" r:id="rId22"/>
    <p:sldId id="282" r:id="rId23"/>
    <p:sldId id="285" r:id="rId24"/>
    <p:sldId id="286" r:id="rId25"/>
    <p:sldId id="287" r:id="rId26"/>
    <p:sldId id="288" r:id="rId27"/>
    <p:sldId id="293" r:id="rId28"/>
    <p:sldId id="295" r:id="rId29"/>
    <p:sldId id="294" r:id="rId30"/>
    <p:sldId id="27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331" autoAdjust="0"/>
  </p:normalViewPr>
  <p:slideViewPr>
    <p:cSldViewPr snapToGrid="0">
      <p:cViewPr varScale="1">
        <p:scale>
          <a:sx n="72" d="100"/>
          <a:sy n="72" d="100"/>
        </p:scale>
        <p:origin x="18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DB3CDD8-EB30-BA45-BF85-E19BB9EBA4C7}" type="datetimeFigureOut">
              <a:rPr lang="en-US" smtClean="0"/>
              <a:t>1/27/2020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559A59-ABA3-3C4E-B225-6339756CB083}" type="slidenum">
              <a:rPr lang="en-US" smtClean="0"/>
              <a:t>‹#›</a:t>
            </a:fld>
            <a:endParaRPr lang="en-US"/>
          </a:p>
        </p:txBody>
      </p:sp>
    </p:spTree>
    <p:extLst>
      <p:ext uri="{BB962C8B-B14F-4D97-AF65-F5344CB8AC3E}">
        <p14:creationId xmlns:p14="http://schemas.microsoft.com/office/powerpoint/2010/main" val="153453750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represent platform where work can be located, advertised,</a:t>
            </a:r>
            <a:r>
              <a:rPr lang="en-GB" baseline="0" dirty="0" smtClean="0"/>
              <a:t> communicated, reviewed, shared and commented upon.</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5</a:t>
            </a:fld>
            <a:endParaRPr lang="en-US"/>
          </a:p>
        </p:txBody>
      </p:sp>
    </p:spTree>
    <p:extLst>
      <p:ext uri="{BB962C8B-B14F-4D97-AF65-F5344CB8AC3E}">
        <p14:creationId xmlns:p14="http://schemas.microsoft.com/office/powerpoint/2010/main" val="459567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did you watch last night? On what format? </a:t>
            </a:r>
          </a:p>
          <a:p>
            <a:r>
              <a:rPr lang="en-US" dirty="0" smtClean="0"/>
              <a:t>Accessibility/ Cost / Choice/ Morals?</a:t>
            </a:r>
            <a:endParaRPr lang="en-US" dirty="0"/>
          </a:p>
        </p:txBody>
      </p:sp>
      <p:sp>
        <p:nvSpPr>
          <p:cNvPr id="4" name="Slide Number Placeholder 3"/>
          <p:cNvSpPr>
            <a:spLocks noGrp="1"/>
          </p:cNvSpPr>
          <p:nvPr>
            <p:ph type="sldNum" sz="quarter" idx="10"/>
          </p:nvPr>
        </p:nvSpPr>
        <p:spPr/>
        <p:txBody>
          <a:bodyPr/>
          <a:lstStyle/>
          <a:p>
            <a:fld id="{15559A59-ABA3-3C4E-B225-6339756CB083}" type="slidenum">
              <a:rPr lang="en-US" smtClean="0"/>
              <a:t>10</a:t>
            </a:fld>
            <a:endParaRPr lang="en-US"/>
          </a:p>
        </p:txBody>
      </p:sp>
    </p:spTree>
    <p:extLst>
      <p:ext uri="{BB962C8B-B14F-4D97-AF65-F5344CB8AC3E}">
        <p14:creationId xmlns:p14="http://schemas.microsoft.com/office/powerpoint/2010/main" val="3679058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Content depends</a:t>
            </a:r>
            <a:r>
              <a:rPr lang="en-GB" baseline="0" dirty="0" smtClean="0"/>
              <a:t> on the stance of the creator – user generated content.</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12</a:t>
            </a:fld>
            <a:endParaRPr lang="en-US"/>
          </a:p>
        </p:txBody>
      </p:sp>
    </p:spTree>
    <p:extLst>
      <p:ext uri="{BB962C8B-B14F-4D97-AF65-F5344CB8AC3E}">
        <p14:creationId xmlns:p14="http://schemas.microsoft.com/office/powerpoint/2010/main" val="277321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Taking part somehow = interactivity = Physical (gaming), emotional (laugh</a:t>
            </a:r>
            <a:r>
              <a:rPr lang="en-US" baseline="0" dirty="0" smtClean="0"/>
              <a:t> cry</a:t>
            </a:r>
            <a:r>
              <a:rPr lang="en-US" dirty="0" smtClean="0"/>
              <a:t>,</a:t>
            </a:r>
            <a:r>
              <a:rPr lang="en-US" baseline="0" dirty="0" smtClean="0"/>
              <a:t> intellectual (opinion forming), social(discussing) and content creation (responding </a:t>
            </a:r>
            <a:r>
              <a:rPr lang="mr-IN" baseline="0" dirty="0" smtClean="0"/>
              <a:t>–</a:t>
            </a:r>
            <a:r>
              <a:rPr lang="en-US" baseline="0" dirty="0" smtClean="0"/>
              <a:t> blog or social media).  </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Article is from 1988 – does it or can it have a valid stance on social media?</a:t>
            </a:r>
            <a:endParaRPr lang="en-US" dirty="0"/>
          </a:p>
        </p:txBody>
      </p:sp>
      <p:sp>
        <p:nvSpPr>
          <p:cNvPr id="4" name="Slide Number Placeholder 3"/>
          <p:cNvSpPr>
            <a:spLocks noGrp="1"/>
          </p:cNvSpPr>
          <p:nvPr>
            <p:ph type="sldNum" sz="quarter" idx="10"/>
          </p:nvPr>
        </p:nvSpPr>
        <p:spPr/>
        <p:txBody>
          <a:bodyPr/>
          <a:lstStyle/>
          <a:p>
            <a:fld id="{15559A59-ABA3-3C4E-B225-6339756CB083}" type="slidenum">
              <a:rPr lang="en-US" smtClean="0"/>
              <a:t>14</a:t>
            </a:fld>
            <a:endParaRPr lang="en-US"/>
          </a:p>
        </p:txBody>
      </p:sp>
    </p:spTree>
    <p:extLst>
      <p:ext uri="{BB962C8B-B14F-4D97-AF65-F5344CB8AC3E}">
        <p14:creationId xmlns:p14="http://schemas.microsoft.com/office/powerpoint/2010/main" val="2062719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806866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2481151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BE83E4-2F95-443D-8D5F-D1642B8C8FD0}"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983252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BE83E4-2F95-443D-8D5F-D1642B8C8FD0}"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90542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BE83E4-2F95-443D-8D5F-D1642B8C8FD0}"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92083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BE83E4-2F95-443D-8D5F-D1642B8C8FD0}" type="datetimeFigureOut">
              <a:rPr lang="en-GB" smtClean="0"/>
              <a:t>27/01/2020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211711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E83E4-2F95-443D-8D5F-D1642B8C8FD0}" type="datetimeFigureOut">
              <a:rPr lang="en-GB" smtClean="0"/>
              <a:t>27/01/2020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40548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0954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737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9741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08912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BE83E4-2F95-443D-8D5F-D1642B8C8FD0}" type="datetimeFigureOut">
              <a:rPr lang="en-GB" smtClean="0"/>
              <a:t>27/01/2020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655B6-AC37-49AF-9F92-0BB6EC29ABAD}" type="slidenum">
              <a:rPr lang="en-GB" smtClean="0"/>
              <a:t>‹#›</a:t>
            </a:fld>
            <a:endParaRPr lang="en-GB"/>
          </a:p>
        </p:txBody>
      </p:sp>
    </p:spTree>
    <p:extLst>
      <p:ext uri="{BB962C8B-B14F-4D97-AF65-F5344CB8AC3E}">
        <p14:creationId xmlns:p14="http://schemas.microsoft.com/office/powerpoint/2010/main" val="1068868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researchgate.net/profile/Frank_Biocca/publication/237635217_2_Opposing_Conceptions_of_the_Audience_The_Active_and_Passive_Hemispheres_of_Mass_Communication_Theory/links/5486106d0cf2ef34478bf3d8.pdf" TargetMode="External"/><Relationship Id="rId4" Type="http://schemas.openxmlformats.org/officeDocument/2006/relationships/hyperlink" Target="https://medialectic.wordpress.com/2017/12/20/active-vs-passive-viewing/"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hyperlink" Target="https://www.youtube.com/watch?v=GrRVJlMfeC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lasttheory.co.uk/projects/spit-spreads-death/"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blasttheory.co.uk/projects/flypad/" TargetMode="External"/><Relationship Id="rId2" Type="http://schemas.openxmlformats.org/officeDocument/2006/relationships/hyperlink" Target="https://www.blasttheory.co.uk/projects/gift/" TargetMode="External"/><Relationship Id="rId1" Type="http://schemas.openxmlformats.org/officeDocument/2006/relationships/slideLayout" Target="../slideLayouts/slideLayout4.xml"/><Relationship Id="rId4" Type="http://schemas.openxmlformats.org/officeDocument/2006/relationships/hyperlink" Target="https://www.blasttheory.co.uk/projects/too-much-information"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blasttheory.co.uk/about-us/?from=header"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Digital Arts in Performance</a:t>
            </a:r>
            <a:endParaRPr lang="en-GB" dirty="0"/>
          </a:p>
        </p:txBody>
      </p:sp>
      <p:sp>
        <p:nvSpPr>
          <p:cNvPr id="3" name="Subtitle 2"/>
          <p:cNvSpPr>
            <a:spLocks noGrp="1"/>
          </p:cNvSpPr>
          <p:nvPr>
            <p:ph type="subTitle" idx="1"/>
          </p:nvPr>
        </p:nvSpPr>
        <p:spPr/>
        <p:txBody>
          <a:bodyPr/>
          <a:lstStyle/>
          <a:p>
            <a:r>
              <a:rPr lang="en-GB" dirty="0" smtClean="0"/>
              <a:t>Ritual and revolt</a:t>
            </a:r>
            <a:r>
              <a:rPr lang="mr-IN" dirty="0" smtClean="0"/>
              <a:t>…</a:t>
            </a:r>
            <a:endParaRPr lang="en-GB" dirty="0" smtClean="0"/>
          </a:p>
          <a:p>
            <a:r>
              <a:rPr lang="en-GB" dirty="0" smtClean="0"/>
              <a:t>(</a:t>
            </a:r>
            <a:r>
              <a:rPr lang="en-GB" dirty="0" err="1" smtClean="0"/>
              <a:t>Lonergan</a:t>
            </a:r>
            <a:r>
              <a:rPr lang="en-GB" dirty="0" smtClean="0"/>
              <a:t>, 2016:ix)</a:t>
            </a:r>
            <a:endParaRPr lang="en-GB" dirty="0"/>
          </a:p>
        </p:txBody>
      </p:sp>
    </p:spTree>
    <p:extLst>
      <p:ext uri="{BB962C8B-B14F-4D97-AF65-F5344CB8AC3E}">
        <p14:creationId xmlns:p14="http://schemas.microsoft.com/office/powerpoint/2010/main" val="274318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lstStyle/>
          <a:p>
            <a:r>
              <a:rPr lang="en-GB" dirty="0" smtClean="0"/>
              <a:t>What does the word digital mean?</a:t>
            </a:r>
          </a:p>
          <a:p>
            <a:r>
              <a:rPr lang="en-GB" dirty="0" smtClean="0"/>
              <a:t>What does the word arts mean?</a:t>
            </a:r>
            <a:endParaRPr lang="en-GB" dirty="0"/>
          </a:p>
        </p:txBody>
      </p:sp>
    </p:spTree>
    <p:extLst>
      <p:ext uri="{BB962C8B-B14F-4D97-AF65-F5344CB8AC3E}">
        <p14:creationId xmlns:p14="http://schemas.microsoft.com/office/powerpoint/2010/main" val="126622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normAutofit lnSpcReduction="10000"/>
          </a:bodyPr>
          <a:lstStyle/>
          <a:p>
            <a:r>
              <a:rPr lang="en-GB" dirty="0" smtClean="0"/>
              <a:t>What does the word digital mean?</a:t>
            </a:r>
          </a:p>
          <a:p>
            <a:r>
              <a:rPr lang="en-GB" dirty="0" smtClean="0"/>
              <a:t>What does the word arts mean?</a:t>
            </a:r>
          </a:p>
          <a:p>
            <a:endParaRPr lang="en-GB" dirty="0"/>
          </a:p>
          <a:p>
            <a:r>
              <a:rPr lang="en-GB" dirty="0" smtClean="0"/>
              <a:t>Digital is the word used to describe electronic technology that generates, stores and processes data. </a:t>
            </a:r>
          </a:p>
          <a:p>
            <a:r>
              <a:rPr lang="en-GB" dirty="0" smtClean="0"/>
              <a:t>Arts are expressions of human imagination.</a:t>
            </a:r>
            <a:endParaRPr lang="en-GB" dirty="0"/>
          </a:p>
        </p:txBody>
      </p:sp>
    </p:spTree>
    <p:extLst>
      <p:ext uri="{BB962C8B-B14F-4D97-AF65-F5344CB8AC3E}">
        <p14:creationId xmlns:p14="http://schemas.microsoft.com/office/powerpoint/2010/main" val="279654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Media and Web 2.0</a:t>
            </a:r>
            <a:endParaRPr lang="en-US" dirty="0"/>
          </a:p>
        </p:txBody>
      </p:sp>
      <p:sp>
        <p:nvSpPr>
          <p:cNvPr id="3" name="Content Placeholder 2"/>
          <p:cNvSpPr>
            <a:spLocks noGrp="1"/>
          </p:cNvSpPr>
          <p:nvPr>
            <p:ph sz="half" idx="1"/>
          </p:nvPr>
        </p:nvSpPr>
        <p:spPr>
          <a:xfrm>
            <a:off x="838200" y="1549400"/>
            <a:ext cx="5181600" cy="4627563"/>
          </a:xfrm>
        </p:spPr>
        <p:txBody>
          <a:bodyPr>
            <a:normAutofit fontScale="92500" lnSpcReduction="20000"/>
          </a:bodyPr>
          <a:lstStyle/>
          <a:p>
            <a:r>
              <a:rPr lang="en-US" dirty="0" smtClean="0"/>
              <a:t>What is social media?</a:t>
            </a:r>
          </a:p>
          <a:p>
            <a:r>
              <a:rPr lang="en-GB" dirty="0" smtClean="0"/>
              <a:t>Definition: ‘websites </a:t>
            </a:r>
            <a:r>
              <a:rPr lang="en-GB" dirty="0"/>
              <a:t>and applications that enable users to create and share content or to participate in social networking</a:t>
            </a:r>
            <a:r>
              <a:rPr lang="en-GB" dirty="0" smtClean="0"/>
              <a:t>.’ </a:t>
            </a:r>
          </a:p>
          <a:p>
            <a:r>
              <a:rPr lang="en-GB" dirty="0" smtClean="0"/>
              <a:t>Can be broken down into:</a:t>
            </a:r>
          </a:p>
          <a:p>
            <a:r>
              <a:rPr lang="en-GB" dirty="0" smtClean="0"/>
              <a:t>Social Networks</a:t>
            </a:r>
          </a:p>
          <a:p>
            <a:r>
              <a:rPr lang="en-GB" dirty="0" smtClean="0"/>
              <a:t>Bookmarking sites</a:t>
            </a:r>
          </a:p>
          <a:p>
            <a:r>
              <a:rPr lang="en-GB" dirty="0" smtClean="0"/>
              <a:t>Social News/Reviews</a:t>
            </a:r>
          </a:p>
          <a:p>
            <a:r>
              <a:rPr lang="en-GB" dirty="0" smtClean="0"/>
              <a:t>Media Sharing</a:t>
            </a:r>
          </a:p>
          <a:p>
            <a:r>
              <a:rPr lang="en-GB" dirty="0" smtClean="0"/>
              <a:t>Micro blogging</a:t>
            </a:r>
          </a:p>
          <a:p>
            <a:r>
              <a:rPr lang="en-GB" dirty="0" smtClean="0"/>
              <a:t>Comments and forums</a:t>
            </a:r>
            <a:endParaRPr lang="en-US" dirty="0"/>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562649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14424" y="2032000"/>
            <a:ext cx="9858376" cy="2464594"/>
          </a:xfrm>
          <a:prstGeom prst="rect">
            <a:avLst/>
          </a:prstGeom>
        </p:spPr>
      </p:pic>
    </p:spTree>
    <p:extLst>
      <p:ext uri="{BB962C8B-B14F-4D97-AF65-F5344CB8AC3E}">
        <p14:creationId xmlns:p14="http://schemas.microsoft.com/office/powerpoint/2010/main" val="216456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Media and Web 2.0</a:t>
            </a:r>
            <a:endParaRPr lang="en-US" dirty="0"/>
          </a:p>
        </p:txBody>
      </p:sp>
      <p:sp>
        <p:nvSpPr>
          <p:cNvPr id="3" name="Content Placeholder 2"/>
          <p:cNvSpPr>
            <a:spLocks noGrp="1"/>
          </p:cNvSpPr>
          <p:nvPr>
            <p:ph sz="half" idx="1"/>
          </p:nvPr>
        </p:nvSpPr>
        <p:spPr>
          <a:xfrm>
            <a:off x="431800" y="1549400"/>
            <a:ext cx="5994400" cy="4902200"/>
          </a:xfrm>
        </p:spPr>
        <p:txBody>
          <a:bodyPr>
            <a:normAutofit/>
          </a:bodyPr>
          <a:lstStyle/>
          <a:p>
            <a:r>
              <a:rPr lang="en-US" sz="3200" dirty="0" smtClean="0"/>
              <a:t>Web 2.0 is software that allows ‘for greater levels of collaboration and interactivity, making the web a ‘platform whereby content and applications are no longer created and published by individuals, but instead are continuously modified by all users in a participatory and collaborative fashion.’  </a:t>
            </a:r>
            <a:r>
              <a:rPr lang="en-US" sz="2000" dirty="0" smtClean="0"/>
              <a:t>(</a:t>
            </a:r>
            <a:r>
              <a:rPr lang="en-US" sz="2000" dirty="0" err="1" smtClean="0"/>
              <a:t>Lonergan</a:t>
            </a:r>
            <a:r>
              <a:rPr lang="en-US" sz="2000" dirty="0" smtClean="0"/>
              <a:t>, 2016:23)</a:t>
            </a:r>
            <a:endParaRPr lang="en-US" sz="2000" dirty="0"/>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1310181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Important </a:t>
            </a:r>
            <a:r>
              <a:rPr lang="en-US" smtClean="0"/>
              <a:t>discussion point:</a:t>
            </a:r>
            <a:endParaRPr lang="en-US" dirty="0"/>
          </a:p>
        </p:txBody>
      </p:sp>
      <p:sp>
        <p:nvSpPr>
          <p:cNvPr id="3" name="Content Placeholder 2"/>
          <p:cNvSpPr>
            <a:spLocks noGrp="1"/>
          </p:cNvSpPr>
          <p:nvPr>
            <p:ph idx="1"/>
          </p:nvPr>
        </p:nvSpPr>
        <p:spPr/>
        <p:txBody>
          <a:bodyPr/>
          <a:lstStyle/>
          <a:p>
            <a:r>
              <a:rPr lang="en-US" dirty="0" smtClean="0"/>
              <a:t>‘When we use social media, we constitute social media </a:t>
            </a:r>
            <a:r>
              <a:rPr lang="mr-IN" dirty="0" smtClean="0"/>
              <a:t>–</a:t>
            </a:r>
            <a:r>
              <a:rPr lang="en-US" dirty="0" smtClean="0"/>
              <a:t> we help to make it seem useful; we appear to endorse one company’s claims that they do no evil, and another’s that they serve only to allow us to ‘connect and share’, or to ‘broadcast ourselves’. The fact that we give authenticity and credibility to services when we use them requires greater consideration.’ </a:t>
            </a:r>
            <a:r>
              <a:rPr lang="en-US" sz="2000" dirty="0" smtClean="0"/>
              <a:t>(</a:t>
            </a:r>
            <a:r>
              <a:rPr lang="en-US" sz="2000" dirty="0" err="1" smtClean="0"/>
              <a:t>Lonergan</a:t>
            </a:r>
            <a:r>
              <a:rPr lang="en-US" sz="2000" dirty="0" smtClean="0"/>
              <a:t>, 79:2016)</a:t>
            </a:r>
            <a:endParaRPr lang="en-US" sz="2000" dirty="0"/>
          </a:p>
        </p:txBody>
      </p:sp>
    </p:spTree>
    <p:extLst>
      <p:ext uri="{BB962C8B-B14F-4D97-AF65-F5344CB8AC3E}">
        <p14:creationId xmlns:p14="http://schemas.microsoft.com/office/powerpoint/2010/main" val="134773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Quick task</a:t>
            </a:r>
            <a:endParaRPr lang="en-US" dirty="0"/>
          </a:p>
        </p:txBody>
      </p:sp>
      <p:sp>
        <p:nvSpPr>
          <p:cNvPr id="3" name="Content Placeholder 2"/>
          <p:cNvSpPr>
            <a:spLocks noGrp="1"/>
          </p:cNvSpPr>
          <p:nvPr>
            <p:ph idx="1"/>
          </p:nvPr>
        </p:nvSpPr>
        <p:spPr/>
        <p:txBody>
          <a:bodyPr>
            <a:normAutofit/>
          </a:bodyPr>
          <a:lstStyle/>
          <a:p>
            <a:r>
              <a:rPr lang="en-US" dirty="0" smtClean="0"/>
              <a:t>On your phones or a lap top, open </a:t>
            </a:r>
            <a:r>
              <a:rPr lang="en-US" dirty="0"/>
              <a:t>W</a:t>
            </a:r>
            <a:r>
              <a:rPr lang="en-US" dirty="0" smtClean="0"/>
              <a:t>ikipedia.</a:t>
            </a:r>
          </a:p>
          <a:p>
            <a:r>
              <a:rPr lang="en-US" dirty="0" smtClean="0"/>
              <a:t>Search for the word ‘egg’</a:t>
            </a:r>
          </a:p>
          <a:p>
            <a:r>
              <a:rPr lang="en-US" dirty="0" smtClean="0"/>
              <a:t>Read a section of the page and choose a hyperlink that draws your attention. </a:t>
            </a:r>
          </a:p>
          <a:p>
            <a:r>
              <a:rPr lang="en-US" dirty="0" smtClean="0"/>
              <a:t>Open this hyperlink.</a:t>
            </a:r>
          </a:p>
          <a:p>
            <a:r>
              <a:rPr lang="en-US" dirty="0" smtClean="0"/>
              <a:t>Read a section of the new page and </a:t>
            </a:r>
            <a:r>
              <a:rPr lang="en-US" dirty="0"/>
              <a:t>and choose a hyperlink that draws your attention. </a:t>
            </a:r>
            <a:endParaRPr lang="en-US" dirty="0" smtClean="0"/>
          </a:p>
          <a:p>
            <a:r>
              <a:rPr lang="en-US" dirty="0" smtClean="0"/>
              <a:t>Repeat the process another 4 times, noting each new page. </a:t>
            </a:r>
          </a:p>
          <a:p>
            <a:r>
              <a:rPr lang="en-US" dirty="0" smtClean="0"/>
              <a:t>Report back on the page you have ended up reading. </a:t>
            </a:r>
            <a:endParaRPr lang="en-US" dirty="0"/>
          </a:p>
        </p:txBody>
      </p:sp>
    </p:spTree>
    <p:extLst>
      <p:ext uri="{BB962C8B-B14F-4D97-AF65-F5344CB8AC3E}">
        <p14:creationId xmlns:p14="http://schemas.microsoft.com/office/powerpoint/2010/main" val="283785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Quick task</a:t>
            </a:r>
            <a:endParaRPr lang="en-US" dirty="0"/>
          </a:p>
        </p:txBody>
      </p:sp>
      <p:sp>
        <p:nvSpPr>
          <p:cNvPr id="3" name="Content Placeholder 2"/>
          <p:cNvSpPr>
            <a:spLocks noGrp="1"/>
          </p:cNvSpPr>
          <p:nvPr>
            <p:ph idx="1"/>
          </p:nvPr>
        </p:nvSpPr>
        <p:spPr/>
        <p:txBody>
          <a:bodyPr/>
          <a:lstStyle/>
          <a:p>
            <a:r>
              <a:rPr lang="en-US" dirty="0" smtClean="0"/>
              <a:t>Where did you end up?</a:t>
            </a:r>
          </a:p>
          <a:p>
            <a:endParaRPr lang="en-US" dirty="0"/>
          </a:p>
          <a:p>
            <a:r>
              <a:rPr lang="en-US" dirty="0" smtClean="0"/>
              <a:t>Do you believe this information?</a:t>
            </a:r>
          </a:p>
          <a:p>
            <a:endParaRPr lang="en-US" dirty="0"/>
          </a:p>
          <a:p>
            <a:r>
              <a:rPr lang="en-US" dirty="0" smtClean="0"/>
              <a:t>Did you know that you can edit the information?</a:t>
            </a:r>
          </a:p>
          <a:p>
            <a:r>
              <a:rPr lang="en-US" dirty="0" smtClean="0"/>
              <a:t>What does that mean?</a:t>
            </a:r>
            <a:endParaRPr lang="en-US" dirty="0"/>
          </a:p>
        </p:txBody>
      </p:sp>
    </p:spTree>
    <p:extLst>
      <p:ext uri="{BB962C8B-B14F-4D97-AF65-F5344CB8AC3E}">
        <p14:creationId xmlns:p14="http://schemas.microsoft.com/office/powerpoint/2010/main" val="202272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sp>
        <p:nvSpPr>
          <p:cNvPr id="3" name="Content Placeholder 2"/>
          <p:cNvSpPr>
            <a:spLocks noGrp="1"/>
          </p:cNvSpPr>
          <p:nvPr>
            <p:ph sz="half" idx="1"/>
          </p:nvPr>
        </p:nvSpPr>
        <p:spPr>
          <a:xfrm>
            <a:off x="482600" y="1835150"/>
            <a:ext cx="5181600" cy="4351338"/>
          </a:xfrm>
        </p:spPr>
        <p:txBody>
          <a:bodyPr/>
          <a:lstStyle/>
          <a:p>
            <a:r>
              <a:rPr lang="en-GB" dirty="0" smtClean="0"/>
              <a:t>How do you access technology?</a:t>
            </a:r>
          </a:p>
          <a:p>
            <a:endParaRPr lang="en-GB" dirty="0"/>
          </a:p>
          <a:p>
            <a:r>
              <a:rPr lang="en-GB" dirty="0" smtClean="0"/>
              <a:t>How do you access digital technology?</a:t>
            </a:r>
          </a:p>
          <a:p>
            <a:endParaRPr lang="en-GB" dirty="0"/>
          </a:p>
          <a:p>
            <a:r>
              <a:rPr lang="en-GB" dirty="0" smtClean="0"/>
              <a:t>How do you access the arts?</a:t>
            </a:r>
            <a:endParaRPr lang="en-GB" dirty="0"/>
          </a:p>
        </p:txBody>
      </p:sp>
      <p:pic>
        <p:nvPicPr>
          <p:cNvPr id="5" name="Content Placeholder 4"/>
          <p:cNvPicPr>
            <a:picLocks noGrp="1" noChangeAspect="1"/>
          </p:cNvPicPr>
          <p:nvPr>
            <p:ph sz="half" idx="2"/>
          </p:nvPr>
        </p:nvPicPr>
        <p:blipFill rotWithShape="1">
          <a:blip r:embed="rId3"/>
          <a:srcRect t="1303" r="8400"/>
          <a:stretch/>
        </p:blipFill>
        <p:spPr>
          <a:xfrm>
            <a:off x="6197600" y="1825625"/>
            <a:ext cx="5702686" cy="4351338"/>
          </a:xfrm>
          <a:prstGeom prst="rect">
            <a:avLst/>
          </a:prstGeom>
        </p:spPr>
      </p:pic>
    </p:spTree>
    <p:extLst>
      <p:ext uri="{BB962C8B-B14F-4D97-AF65-F5344CB8AC3E}">
        <p14:creationId xmlns:p14="http://schemas.microsoft.com/office/powerpoint/2010/main" val="165050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smtClean="0"/>
              <a:t>‘The spectacle is not a collection of images, but a social relation among people, mediated by images.’ </a:t>
            </a:r>
            <a:r>
              <a:rPr lang="en-GB" dirty="0" err="1" smtClean="0"/>
              <a:t>Debord</a:t>
            </a:r>
            <a:r>
              <a:rPr lang="en-GB" dirty="0" smtClean="0"/>
              <a:t>, 1983:4)</a:t>
            </a:r>
            <a:endParaRPr lang="en-GB" dirty="0"/>
          </a:p>
          <a:p>
            <a:endParaRPr lang="en-GB" dirty="0" smtClean="0"/>
          </a:p>
          <a:p>
            <a:r>
              <a:rPr lang="en-GB" dirty="0" smtClean="0"/>
              <a:t>Mediated means that a medium stands in between or facilitates your experience of a ‘thing’ and the original experience.</a:t>
            </a:r>
          </a:p>
        </p:txBody>
      </p:sp>
    </p:spTree>
    <p:extLst>
      <p:ext uri="{BB962C8B-B14F-4D97-AF65-F5344CB8AC3E}">
        <p14:creationId xmlns:p14="http://schemas.microsoft.com/office/powerpoint/2010/main" val="3916825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smtClean="0"/>
              <a:t>Mediated performance </a:t>
            </a:r>
          </a:p>
          <a:p>
            <a:endParaRPr lang="en-GB" dirty="0" smtClean="0"/>
          </a:p>
          <a:p>
            <a:r>
              <a:rPr lang="en-GB" dirty="0" smtClean="0"/>
              <a:t>Issues with mediated experience can be positive or negative:</a:t>
            </a:r>
          </a:p>
          <a:p>
            <a:r>
              <a:rPr lang="en-GB" dirty="0" smtClean="0"/>
              <a:t>Lens</a:t>
            </a:r>
          </a:p>
          <a:p>
            <a:r>
              <a:rPr lang="en-GB" dirty="0" smtClean="0"/>
              <a:t>Focus</a:t>
            </a:r>
          </a:p>
          <a:p>
            <a:r>
              <a:rPr lang="en-GB" dirty="0" smtClean="0"/>
              <a:t>Representation</a:t>
            </a:r>
          </a:p>
          <a:p>
            <a:r>
              <a:rPr lang="en-GB" dirty="0" smtClean="0"/>
              <a:t>Voice</a:t>
            </a:r>
            <a:endParaRPr lang="en-GB" dirty="0"/>
          </a:p>
          <a:p>
            <a:endParaRPr lang="en-GB" dirty="0" smtClean="0"/>
          </a:p>
        </p:txBody>
      </p:sp>
    </p:spTree>
    <p:extLst>
      <p:ext uri="{BB962C8B-B14F-4D97-AF65-F5344CB8AC3E}">
        <p14:creationId xmlns:p14="http://schemas.microsoft.com/office/powerpoint/2010/main" val="110083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normAutofit lnSpcReduction="10000"/>
          </a:bodyPr>
          <a:lstStyle/>
          <a:p>
            <a:r>
              <a:rPr lang="en-GB" dirty="0" smtClean="0"/>
              <a:t>User generated content:</a:t>
            </a:r>
          </a:p>
          <a:p>
            <a:endParaRPr lang="en-GB" dirty="0"/>
          </a:p>
          <a:p>
            <a:r>
              <a:rPr lang="en-GB" sz="3200" dirty="0" smtClean="0"/>
              <a:t>‘content made publicly available over the internet</a:t>
            </a:r>
            <a:r>
              <a:rPr lang="mr-IN" sz="3200" dirty="0" smtClean="0"/>
              <a:t>…</a:t>
            </a:r>
            <a:r>
              <a:rPr lang="en-GB" sz="3200" dirty="0" smtClean="0"/>
              <a:t>which reflects a certain amount of creative effort, and</a:t>
            </a:r>
            <a:r>
              <a:rPr lang="mr-IN" sz="3200" dirty="0" smtClean="0"/>
              <a:t>…</a:t>
            </a:r>
            <a:r>
              <a:rPr lang="en-GB" sz="3200" dirty="0" smtClean="0"/>
              <a:t>which is created outside of professional routines and practices’ </a:t>
            </a:r>
            <a:r>
              <a:rPr lang="en-GB" sz="2000" dirty="0" smtClean="0"/>
              <a:t>(</a:t>
            </a:r>
            <a:r>
              <a:rPr lang="en-GB" sz="2000" dirty="0" err="1" smtClean="0"/>
              <a:t>Lonergan</a:t>
            </a:r>
            <a:r>
              <a:rPr lang="en-GB" sz="2000" dirty="0" smtClean="0"/>
              <a:t>, 2016:23)</a:t>
            </a:r>
            <a:endParaRPr lang="en-GB" sz="2000" dirty="0"/>
          </a:p>
        </p:txBody>
      </p:sp>
    </p:spTree>
    <p:extLst>
      <p:ext uri="{BB962C8B-B14F-4D97-AF65-F5344CB8AC3E}">
        <p14:creationId xmlns:p14="http://schemas.microsoft.com/office/powerpoint/2010/main" val="2114772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a:xfrm>
            <a:off x="6250352" y="1699846"/>
            <a:ext cx="5570415" cy="4672501"/>
          </a:xfrm>
        </p:spPr>
        <p:txBody>
          <a:bodyPr>
            <a:normAutofit fontScale="92500" lnSpcReduction="20000"/>
          </a:bodyPr>
          <a:lstStyle/>
          <a:p>
            <a:r>
              <a:rPr lang="en-GB" dirty="0" smtClean="0"/>
              <a:t>Passive and active viewing:</a:t>
            </a:r>
          </a:p>
          <a:p>
            <a:r>
              <a:rPr lang="en-GB" dirty="0" smtClean="0"/>
              <a:t>Media audience theory</a:t>
            </a:r>
          </a:p>
          <a:p>
            <a:r>
              <a:rPr lang="en-GB" dirty="0" smtClean="0"/>
              <a:t>Active: engaged, making choices, taking part somehow*</a:t>
            </a:r>
          </a:p>
          <a:p>
            <a:endParaRPr lang="en-GB" dirty="0" smtClean="0"/>
          </a:p>
          <a:p>
            <a:r>
              <a:rPr lang="en-GB" dirty="0" smtClean="0"/>
              <a:t>Passive: Absorbing information without criticality </a:t>
            </a:r>
            <a:r>
              <a:rPr lang="mr-IN" dirty="0" smtClean="0"/>
              <a:t>–</a:t>
            </a:r>
            <a:r>
              <a:rPr lang="en-GB" dirty="0" smtClean="0"/>
              <a:t> believing, being effected by content. </a:t>
            </a:r>
          </a:p>
          <a:p>
            <a:endParaRPr lang="en-GB" dirty="0"/>
          </a:p>
          <a:p>
            <a:r>
              <a:rPr lang="en-GB" sz="1600" dirty="0">
                <a:hlinkClick r:id="rId4"/>
              </a:rPr>
              <a:t>https://medialectic.wordpress.com/2017/12/20/active-vs-passive-viewing/</a:t>
            </a:r>
            <a:endParaRPr lang="en-GB" sz="1600" dirty="0"/>
          </a:p>
          <a:p>
            <a:r>
              <a:rPr lang="en-US" sz="1400" u="sng" dirty="0">
                <a:hlinkClick r:id="rId5"/>
              </a:rPr>
              <a:t>https://www.researchgate.net/profile/Frank_Biocca/publication/237635217_2_Opposing_Conceptions_of_the_Audience_The_Active_and_Passive_Hemispheres_of_Mass_Communication_Theory/links/5486106d0cf2ef34478bf3d8.pdf</a:t>
            </a:r>
            <a:endParaRPr lang="en-GB" sz="1400" dirty="0"/>
          </a:p>
          <a:p>
            <a:endParaRPr lang="en-GB" dirty="0"/>
          </a:p>
        </p:txBody>
      </p:sp>
    </p:spTree>
    <p:extLst>
      <p:ext uri="{BB962C8B-B14F-4D97-AF65-F5344CB8AC3E}">
        <p14:creationId xmlns:p14="http://schemas.microsoft.com/office/powerpoint/2010/main" val="2958838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Digital Arts in Performance</a:t>
            </a:r>
            <a:endParaRPr lang="en-GB" dirty="0"/>
          </a:p>
        </p:txBody>
      </p:sp>
      <p:sp>
        <p:nvSpPr>
          <p:cNvPr id="3" name="Content Placeholder 2"/>
          <p:cNvSpPr>
            <a:spLocks noGrp="1"/>
          </p:cNvSpPr>
          <p:nvPr>
            <p:ph sz="half" idx="1"/>
          </p:nvPr>
        </p:nvSpPr>
        <p:spPr/>
        <p:txBody>
          <a:bodyPr/>
          <a:lstStyle/>
          <a:p>
            <a:r>
              <a:rPr lang="en-GB" dirty="0" smtClean="0"/>
              <a:t>Think</a:t>
            </a:r>
          </a:p>
          <a:p>
            <a:r>
              <a:rPr lang="en-GB" dirty="0" smtClean="0"/>
              <a:t>Plan</a:t>
            </a:r>
          </a:p>
          <a:p>
            <a:r>
              <a:rPr lang="en-GB" dirty="0" smtClean="0"/>
              <a:t>Do</a:t>
            </a:r>
          </a:p>
          <a:p>
            <a:r>
              <a:rPr lang="en-GB" dirty="0" smtClean="0"/>
              <a:t>Assessment</a:t>
            </a:r>
            <a:endParaRPr lang="en-GB" dirty="0"/>
          </a:p>
          <a:p>
            <a:endParaRPr lang="en-GB" dirty="0" smtClean="0"/>
          </a:p>
          <a:p>
            <a:r>
              <a:rPr lang="en-GB" dirty="0" smtClean="0"/>
              <a:t>The answer is always Moodle.</a:t>
            </a:r>
            <a:endParaRPr lang="en-GB" dirty="0"/>
          </a:p>
        </p:txBody>
      </p:sp>
      <p:pic>
        <p:nvPicPr>
          <p:cNvPr id="5" name="Content Placeholder 4"/>
          <p:cNvPicPr>
            <a:picLocks noGrp="1" noChangeAspect="1"/>
          </p:cNvPicPr>
          <p:nvPr>
            <p:ph sz="half" idx="2"/>
          </p:nvPr>
        </p:nvPicPr>
        <p:blipFill>
          <a:blip r:embed="rId2"/>
          <a:stretch>
            <a:fillRect/>
          </a:stretch>
        </p:blipFill>
        <p:spPr>
          <a:xfrm>
            <a:off x="6536530" y="1516459"/>
            <a:ext cx="4969669" cy="4969669"/>
          </a:xfrm>
          <a:prstGeom prst="rect">
            <a:avLst/>
          </a:prstGeom>
        </p:spPr>
      </p:pic>
    </p:spTree>
    <p:extLst>
      <p:ext uri="{BB962C8B-B14F-4D97-AF65-F5344CB8AC3E}">
        <p14:creationId xmlns:p14="http://schemas.microsoft.com/office/powerpoint/2010/main" val="4024424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endParaRPr lang="en-US" dirty="0"/>
          </a:p>
        </p:txBody>
      </p:sp>
      <p:sp>
        <p:nvSpPr>
          <p:cNvPr id="3" name="Text Placeholder 2"/>
          <p:cNvSpPr>
            <a:spLocks noGrp="1"/>
          </p:cNvSpPr>
          <p:nvPr>
            <p:ph type="body" idx="1"/>
          </p:nvPr>
        </p:nvSpPr>
        <p:spPr>
          <a:xfrm>
            <a:off x="611188" y="1681163"/>
            <a:ext cx="5157787" cy="823912"/>
          </a:xfrm>
        </p:spPr>
        <p:txBody>
          <a:bodyPr/>
          <a:lstStyle/>
          <a:p>
            <a:r>
              <a:rPr lang="en-US" dirty="0" smtClean="0"/>
              <a:t>Theme ‘Mapping’ </a:t>
            </a:r>
            <a:endParaRPr lang="en-US" dirty="0"/>
          </a:p>
        </p:txBody>
      </p:sp>
      <p:sp>
        <p:nvSpPr>
          <p:cNvPr id="4" name="Content Placeholder 3"/>
          <p:cNvSpPr>
            <a:spLocks noGrp="1"/>
          </p:cNvSpPr>
          <p:nvPr>
            <p:ph sz="half" idx="2"/>
          </p:nvPr>
        </p:nvSpPr>
        <p:spPr>
          <a:xfrm>
            <a:off x="611188" y="2505075"/>
            <a:ext cx="5157787" cy="3684588"/>
          </a:xfrm>
        </p:spPr>
        <p:txBody>
          <a:bodyPr/>
          <a:lstStyle/>
          <a:p>
            <a:r>
              <a:rPr lang="en-GB" dirty="0"/>
              <a:t>4 weeks – 4 </a:t>
            </a:r>
            <a:r>
              <a:rPr lang="en-GB" dirty="0" smtClean="0"/>
              <a:t>in-class experiments</a:t>
            </a:r>
            <a:endParaRPr lang="en-GB" dirty="0"/>
          </a:p>
          <a:p>
            <a:pPr marL="0" indent="0">
              <a:buNone/>
            </a:pPr>
            <a:endParaRPr lang="en-GB" dirty="0"/>
          </a:p>
          <a:p>
            <a:r>
              <a:rPr lang="en-GB" dirty="0" smtClean="0"/>
              <a:t>Throughout </a:t>
            </a:r>
            <a:r>
              <a:rPr lang="en-GB" dirty="0"/>
              <a:t>– </a:t>
            </a:r>
            <a:r>
              <a:rPr lang="en-GB" dirty="0" err="1"/>
              <a:t>Wordpress</a:t>
            </a:r>
            <a:r>
              <a:rPr lang="en-GB" dirty="0"/>
              <a:t> </a:t>
            </a:r>
            <a:r>
              <a:rPr lang="en-GB" dirty="0" smtClean="0"/>
              <a:t>blog to be populated with reflective work and the digital files from the class work.</a:t>
            </a:r>
          </a:p>
          <a:p>
            <a:endParaRPr lang="en-GB" dirty="0" smtClean="0"/>
          </a:p>
          <a:p>
            <a:r>
              <a:rPr lang="en-GB" dirty="0" smtClean="0"/>
              <a:t>We’ll learn as we go along. </a:t>
            </a:r>
            <a:endParaRPr lang="en-GB" dirty="0"/>
          </a:p>
          <a:p>
            <a:endParaRPr lang="en-US" dirty="0"/>
          </a:p>
        </p:txBody>
      </p:sp>
      <p:sp>
        <p:nvSpPr>
          <p:cNvPr id="5" name="Text Placeholder 4"/>
          <p:cNvSpPr>
            <a:spLocks noGrp="1"/>
          </p:cNvSpPr>
          <p:nvPr>
            <p:ph type="body" sz="quarter" idx="3"/>
          </p:nvPr>
        </p:nvSpPr>
        <p:spPr>
          <a:xfrm>
            <a:off x="6400800" y="1681163"/>
            <a:ext cx="5183188" cy="823912"/>
          </a:xfrm>
        </p:spPr>
        <p:txBody>
          <a:bodyPr/>
          <a:lstStyle/>
          <a:p>
            <a:r>
              <a:rPr lang="en-US" dirty="0" smtClean="0"/>
              <a:t>Classwork</a:t>
            </a:r>
            <a:endParaRPr lang="en-US" dirty="0"/>
          </a:p>
        </p:txBody>
      </p:sp>
      <p:sp>
        <p:nvSpPr>
          <p:cNvPr id="6" name="Content Placeholder 5"/>
          <p:cNvSpPr>
            <a:spLocks noGrp="1"/>
          </p:cNvSpPr>
          <p:nvPr>
            <p:ph sz="quarter" idx="4"/>
          </p:nvPr>
        </p:nvSpPr>
        <p:spPr>
          <a:xfrm>
            <a:off x="6400800" y="2505075"/>
            <a:ext cx="5183188" cy="3684588"/>
          </a:xfrm>
        </p:spPr>
        <p:txBody>
          <a:bodyPr/>
          <a:lstStyle/>
          <a:p>
            <a:r>
              <a:rPr lang="en-GB" dirty="0"/>
              <a:t>Week 1 – ‘Soundscapes’</a:t>
            </a:r>
          </a:p>
          <a:p>
            <a:r>
              <a:rPr lang="en-GB" dirty="0"/>
              <a:t>Week 2 – Podcasts </a:t>
            </a:r>
          </a:p>
          <a:p>
            <a:r>
              <a:rPr lang="en-GB" dirty="0"/>
              <a:t>Weeks 3 – Projection</a:t>
            </a:r>
          </a:p>
          <a:p>
            <a:r>
              <a:rPr lang="en-GB" dirty="0"/>
              <a:t>Week 4 – Pop video</a:t>
            </a:r>
          </a:p>
          <a:p>
            <a:endParaRPr lang="en-US" dirty="0"/>
          </a:p>
        </p:txBody>
      </p:sp>
    </p:spTree>
    <p:extLst>
      <p:ext uri="{BB962C8B-B14F-4D97-AF65-F5344CB8AC3E}">
        <p14:creationId xmlns:p14="http://schemas.microsoft.com/office/powerpoint/2010/main" val="677075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Eddie Ladd</a:t>
            </a:r>
            <a:endParaRPr lang="en-GB" dirty="0"/>
          </a:p>
        </p:txBody>
      </p:sp>
      <p:pic>
        <p:nvPicPr>
          <p:cNvPr id="5" name="Content Placeholder 4"/>
          <p:cNvPicPr>
            <a:picLocks noGrp="1" noChangeAspect="1"/>
          </p:cNvPicPr>
          <p:nvPr>
            <p:ph sz="half" idx="1"/>
          </p:nvPr>
        </p:nvPicPr>
        <p:blipFill>
          <a:blip r:embed="rId2"/>
          <a:stretch>
            <a:fillRect/>
          </a:stretch>
        </p:blipFill>
        <p:spPr>
          <a:xfrm>
            <a:off x="791886" y="1806086"/>
            <a:ext cx="3242227" cy="4351338"/>
          </a:xfrm>
          <a:prstGeom prst="rect">
            <a:avLst/>
          </a:prstGeom>
        </p:spPr>
      </p:pic>
      <p:sp>
        <p:nvSpPr>
          <p:cNvPr id="4" name="Content Placeholder 3"/>
          <p:cNvSpPr>
            <a:spLocks noGrp="1"/>
          </p:cNvSpPr>
          <p:nvPr>
            <p:ph sz="half" idx="2"/>
          </p:nvPr>
        </p:nvSpPr>
        <p:spPr/>
        <p:txBody>
          <a:bodyPr/>
          <a:lstStyle/>
          <a:p>
            <a:r>
              <a:rPr lang="en-GB" dirty="0" smtClean="0"/>
              <a:t>Multi-disciplinary performer.</a:t>
            </a:r>
          </a:p>
          <a:p>
            <a:r>
              <a:rPr lang="en-GB" dirty="0" smtClean="0"/>
              <a:t>Mixes layers of performance and research with technology </a:t>
            </a:r>
            <a:endParaRPr lang="en-GB" dirty="0" smtClean="0">
              <a:hlinkClick r:id="rId3"/>
            </a:endParaRPr>
          </a:p>
          <a:p>
            <a:r>
              <a:rPr lang="en-GB" dirty="0" smtClean="0"/>
              <a:t>Explores topics that are human, biological, historical and always mediates performance in final public work.</a:t>
            </a:r>
            <a:endParaRPr lang="en-GB" dirty="0"/>
          </a:p>
        </p:txBody>
      </p:sp>
    </p:spTree>
    <p:extLst>
      <p:ext uri="{BB962C8B-B14F-4D97-AF65-F5344CB8AC3E}">
        <p14:creationId xmlns:p14="http://schemas.microsoft.com/office/powerpoint/2010/main" val="329115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Eddie Ladd</a:t>
            </a:r>
            <a:endParaRPr lang="en-GB" dirty="0"/>
          </a:p>
        </p:txBody>
      </p:sp>
      <p:pic>
        <p:nvPicPr>
          <p:cNvPr id="5" name="Content Placeholder 4"/>
          <p:cNvPicPr>
            <a:picLocks noGrp="1" noChangeAspect="1"/>
          </p:cNvPicPr>
          <p:nvPr>
            <p:ph sz="half" idx="1"/>
          </p:nvPr>
        </p:nvPicPr>
        <p:blipFill>
          <a:blip r:embed="rId2"/>
          <a:stretch>
            <a:fillRect/>
          </a:stretch>
        </p:blipFill>
        <p:spPr>
          <a:xfrm>
            <a:off x="230246" y="2197100"/>
            <a:ext cx="5865754" cy="3979863"/>
          </a:xfrm>
          <a:prstGeom prst="rect">
            <a:avLst/>
          </a:prstGeom>
        </p:spPr>
      </p:pic>
      <p:sp>
        <p:nvSpPr>
          <p:cNvPr id="4" name="Content Placeholder 3"/>
          <p:cNvSpPr>
            <a:spLocks noGrp="1"/>
          </p:cNvSpPr>
          <p:nvPr>
            <p:ph sz="half" idx="2"/>
          </p:nvPr>
        </p:nvSpPr>
        <p:spPr/>
        <p:txBody>
          <a:bodyPr>
            <a:normAutofit fontScale="92500" lnSpcReduction="10000"/>
          </a:bodyPr>
          <a:lstStyle/>
          <a:p>
            <a:endParaRPr lang="en-GB" dirty="0" smtClean="0">
              <a:hlinkClick r:id="rId3"/>
            </a:endParaRPr>
          </a:p>
          <a:p>
            <a:r>
              <a:rPr lang="en-GB" dirty="0" smtClean="0"/>
              <a:t>Often political, always physical, Eddie Ladd performs the pathways and creative links between symbolic representation and physical exertion </a:t>
            </a:r>
            <a:endParaRPr lang="en-GB" dirty="0" smtClean="0">
              <a:hlinkClick r:id="rId3"/>
            </a:endParaRPr>
          </a:p>
          <a:p>
            <a:endParaRPr lang="en-GB" dirty="0">
              <a:hlinkClick r:id="rId3"/>
            </a:endParaRPr>
          </a:p>
          <a:p>
            <a:r>
              <a:rPr lang="en-GB" sz="2000" dirty="0" smtClean="0">
                <a:hlinkClick r:id="rId4"/>
              </a:rPr>
              <a:t>https://www.youtube.com/watch?v=GrRVJlMfeCs</a:t>
            </a:r>
            <a:endParaRPr lang="en-GB" sz="2000" dirty="0" smtClean="0">
              <a:hlinkClick r:id="rId3"/>
            </a:endParaRPr>
          </a:p>
          <a:p>
            <a:endParaRPr lang="en-GB" sz="2000" dirty="0">
              <a:hlinkClick r:id="rId3"/>
            </a:endParaRPr>
          </a:p>
          <a:p>
            <a:r>
              <a:rPr lang="en-GB" sz="2000" dirty="0" smtClean="0">
                <a:hlinkClick r:id="rId3"/>
              </a:rPr>
              <a:t>https://www.youtube.com/watch?v=_N-1zsvOo2M</a:t>
            </a:r>
            <a:endParaRPr lang="en-GB" sz="2000" dirty="0"/>
          </a:p>
        </p:txBody>
      </p:sp>
    </p:spTree>
    <p:extLst>
      <p:ext uri="{BB962C8B-B14F-4D97-AF65-F5344CB8AC3E}">
        <p14:creationId xmlns:p14="http://schemas.microsoft.com/office/powerpoint/2010/main" val="3906219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Blast Theory</a:t>
            </a:r>
            <a:endParaRPr lang="en-GB" dirty="0"/>
          </a:p>
        </p:txBody>
      </p:sp>
      <p:sp>
        <p:nvSpPr>
          <p:cNvPr id="3" name="Content Placeholder 2"/>
          <p:cNvSpPr>
            <a:spLocks noGrp="1"/>
          </p:cNvSpPr>
          <p:nvPr>
            <p:ph sz="half" idx="1"/>
          </p:nvPr>
        </p:nvSpPr>
        <p:spPr>
          <a:xfrm>
            <a:off x="584200" y="2158999"/>
            <a:ext cx="5181600" cy="4017963"/>
          </a:xfrm>
        </p:spPr>
        <p:txBody>
          <a:bodyPr>
            <a:normAutofit/>
          </a:bodyPr>
          <a:lstStyle/>
          <a:p>
            <a:endParaRPr lang="en-GB" dirty="0" smtClean="0"/>
          </a:p>
          <a:p>
            <a:endParaRPr lang="en-GB" dirty="0"/>
          </a:p>
          <a:p>
            <a:r>
              <a:rPr lang="en-GB" dirty="0" smtClean="0"/>
              <a:t>‘the </a:t>
            </a:r>
            <a:r>
              <a:rPr lang="en-GB" dirty="0"/>
              <a:t>most contemporary media-poet of this age</a:t>
            </a:r>
            <a:r>
              <a:rPr lang="en-GB" dirty="0" smtClean="0"/>
              <a:t>.’</a:t>
            </a:r>
          </a:p>
          <a:p>
            <a:r>
              <a:rPr lang="en-GB" sz="2000" dirty="0" err="1"/>
              <a:t>Soh</a:t>
            </a:r>
            <a:r>
              <a:rPr lang="en-GB" sz="2000" dirty="0"/>
              <a:t> </a:t>
            </a:r>
            <a:r>
              <a:rPr lang="en-GB" sz="2000" dirty="0" err="1"/>
              <a:t>Yeong</a:t>
            </a:r>
            <a:r>
              <a:rPr lang="en-GB" sz="2000" dirty="0"/>
              <a:t> </a:t>
            </a:r>
            <a:r>
              <a:rPr lang="en-GB" sz="2000" dirty="0" err="1" smtClean="0"/>
              <a:t>Roh</a:t>
            </a:r>
            <a:r>
              <a:rPr lang="en-GB" sz="2000" dirty="0" smtClean="0"/>
              <a:t> 2016</a:t>
            </a:r>
          </a:p>
          <a:p>
            <a:endParaRPr lang="en-GB" sz="2000" dirty="0"/>
          </a:p>
          <a:p>
            <a:endParaRPr lang="en-GB" sz="2000" dirty="0" smtClean="0"/>
          </a:p>
          <a:p>
            <a:endParaRPr lang="en-GB" sz="2000" dirty="0"/>
          </a:p>
          <a:p>
            <a:r>
              <a:rPr lang="en-GB" sz="1400" dirty="0" smtClean="0">
                <a:hlinkClick r:id="rId2"/>
              </a:rPr>
              <a:t>https://www.blasttheory.co.uk/projects/spit-spreads-death/</a:t>
            </a:r>
            <a:endParaRPr lang="en-GB" sz="1400" dirty="0"/>
          </a:p>
        </p:txBody>
      </p:sp>
      <p:pic>
        <p:nvPicPr>
          <p:cNvPr id="5" name="Content Placeholder 4"/>
          <p:cNvPicPr>
            <a:picLocks noGrp="1" noChangeAspect="1"/>
          </p:cNvPicPr>
          <p:nvPr>
            <p:ph sz="half" idx="2"/>
          </p:nvPr>
        </p:nvPicPr>
        <p:blipFill rotWithShape="1">
          <a:blip r:embed="rId3"/>
          <a:srcRect l="7108" t="17293" r="51225" b="41748"/>
          <a:stretch/>
        </p:blipFill>
        <p:spPr>
          <a:xfrm>
            <a:off x="6019800" y="2159000"/>
            <a:ext cx="5738455" cy="4017963"/>
          </a:xfrm>
          <a:prstGeom prst="rect">
            <a:avLst/>
          </a:prstGeom>
        </p:spPr>
      </p:pic>
    </p:spTree>
    <p:extLst>
      <p:ext uri="{BB962C8B-B14F-4D97-AF65-F5344CB8AC3E}">
        <p14:creationId xmlns:p14="http://schemas.microsoft.com/office/powerpoint/2010/main" val="1388795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Blast Theory</a:t>
            </a:r>
            <a:endParaRPr lang="en-GB" dirty="0"/>
          </a:p>
        </p:txBody>
      </p:sp>
      <p:sp>
        <p:nvSpPr>
          <p:cNvPr id="3" name="Content Placeholder 2"/>
          <p:cNvSpPr>
            <a:spLocks noGrp="1"/>
          </p:cNvSpPr>
          <p:nvPr>
            <p:ph sz="half" idx="1"/>
          </p:nvPr>
        </p:nvSpPr>
        <p:spPr>
          <a:xfrm>
            <a:off x="838200" y="1825624"/>
            <a:ext cx="5181600" cy="4689475"/>
          </a:xfrm>
        </p:spPr>
        <p:txBody>
          <a:bodyPr>
            <a:normAutofit fontScale="85000" lnSpcReduction="20000"/>
          </a:bodyPr>
          <a:lstStyle/>
          <a:p>
            <a:r>
              <a:rPr lang="en-GB" dirty="0"/>
              <a:t>Blast Theory creates interactive art to explore social and political questions, placing audience members at the centre of our work.</a:t>
            </a:r>
          </a:p>
          <a:p>
            <a:r>
              <a:rPr lang="en-GB" dirty="0" smtClean="0"/>
              <a:t>Blast </a:t>
            </a:r>
            <a:r>
              <a:rPr lang="en-GB" dirty="0"/>
              <a:t>Theory draw on popular culture, performance, technology and games, the work often blurring the boundaries between the real and the fictional.</a:t>
            </a:r>
          </a:p>
          <a:p>
            <a:r>
              <a:rPr lang="en-GB" dirty="0"/>
              <a:t>In virtual and physical spaces from pubs, canals and abandoned warehouses to libraries, museums and apps – we go to unexpected places to make our work accessible to everyone</a:t>
            </a:r>
            <a:r>
              <a:rPr lang="en-GB" dirty="0" smtClean="0"/>
              <a:t>.</a:t>
            </a:r>
          </a:p>
          <a:p>
            <a:r>
              <a:rPr lang="en-GB" dirty="0" smtClean="0"/>
              <a:t>Ref in bibliography</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hlinkClick r:id="rId2"/>
              </a:rPr>
              <a:t>https://www.blasttheory.co.uk/projects/gift/</a:t>
            </a:r>
            <a:endParaRPr lang="en-GB" dirty="0" smtClean="0"/>
          </a:p>
          <a:p>
            <a:endParaRPr lang="en-GB" dirty="0"/>
          </a:p>
          <a:p>
            <a:r>
              <a:rPr lang="en-GB" dirty="0" smtClean="0">
                <a:hlinkClick r:id="rId3"/>
              </a:rPr>
              <a:t>https://www.blasttheory.co.uk/projects/flypad/</a:t>
            </a:r>
            <a:endParaRPr lang="en-GB" dirty="0" smtClean="0"/>
          </a:p>
          <a:p>
            <a:endParaRPr lang="en-GB" dirty="0"/>
          </a:p>
          <a:p>
            <a:r>
              <a:rPr lang="en-GB" dirty="0" smtClean="0">
                <a:hlinkClick r:id="rId4"/>
              </a:rPr>
              <a:t>https://www.blasttheory.co.uk/projects/too-much-information</a:t>
            </a:r>
            <a:endParaRPr lang="en-GB" dirty="0"/>
          </a:p>
        </p:txBody>
      </p:sp>
    </p:spTree>
    <p:extLst>
      <p:ext uri="{BB962C8B-B14F-4D97-AF65-F5344CB8AC3E}">
        <p14:creationId xmlns:p14="http://schemas.microsoft.com/office/powerpoint/2010/main" val="327521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lstStyle/>
          <a:p>
            <a:r>
              <a:rPr lang="en-GB" dirty="0" smtClean="0"/>
              <a:t>To start with </a:t>
            </a:r>
            <a:r>
              <a:rPr lang="mr-IN" dirty="0" smtClean="0"/>
              <a:t>–</a:t>
            </a:r>
            <a:r>
              <a:rPr lang="en-GB" dirty="0" smtClean="0"/>
              <a:t> this is not all about sound.</a:t>
            </a:r>
          </a:p>
          <a:p>
            <a:endParaRPr lang="en-GB" dirty="0"/>
          </a:p>
          <a:p>
            <a:r>
              <a:rPr lang="en-GB" dirty="0" smtClean="0"/>
              <a:t>This part of the project is about ‘making you aware of the way (they – ‘we’) are anchored in the environment and of your relationship to the earth and the sky.’ </a:t>
            </a:r>
            <a:r>
              <a:rPr lang="en-GB" sz="2000" dirty="0" smtClean="0"/>
              <a:t>(</a:t>
            </a:r>
            <a:r>
              <a:rPr lang="en-GB" sz="2000" dirty="0" err="1" smtClean="0"/>
              <a:t>Solomos</a:t>
            </a:r>
            <a:r>
              <a:rPr lang="en-GB" sz="2000" dirty="0" smtClean="0"/>
              <a:t>, 2018:95)</a:t>
            </a:r>
            <a:endParaRPr lang="en-GB" sz="2000" dirty="0"/>
          </a:p>
        </p:txBody>
      </p:sp>
    </p:spTree>
    <p:extLst>
      <p:ext uri="{BB962C8B-B14F-4D97-AF65-F5344CB8AC3E}">
        <p14:creationId xmlns:p14="http://schemas.microsoft.com/office/powerpoint/2010/main" val="2341602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smtClean="0"/>
              <a:t>‘Sound</a:t>
            </a:r>
            <a:r>
              <a:rPr lang="mr-IN" dirty="0" smtClean="0"/>
              <a:t>…</a:t>
            </a:r>
            <a:r>
              <a:rPr lang="en-GB" dirty="0" smtClean="0"/>
              <a:t>constitutes a form of energy</a:t>
            </a:r>
            <a:r>
              <a:rPr lang="mr-IN" dirty="0" smtClean="0"/>
              <a:t>…</a:t>
            </a:r>
            <a:r>
              <a:rPr lang="en-GB" dirty="0" smtClean="0"/>
              <a:t>This form of energy impacts the listener in his entirety, as well as the environment.</a:t>
            </a:r>
            <a:r>
              <a:rPr lang="en-GB" dirty="0"/>
              <a:t>’ </a:t>
            </a:r>
            <a:r>
              <a:rPr lang="en-GB" sz="2200" dirty="0"/>
              <a:t>(</a:t>
            </a:r>
            <a:r>
              <a:rPr lang="en-GB" sz="2200" dirty="0" err="1"/>
              <a:t>Solomos</a:t>
            </a:r>
            <a:r>
              <a:rPr lang="en-GB" sz="2200" dirty="0"/>
              <a:t>, 2018:</a:t>
            </a:r>
            <a:r>
              <a:rPr lang="en-GB" sz="2200" dirty="0" smtClean="0"/>
              <a:t>97)</a:t>
            </a:r>
          </a:p>
          <a:p>
            <a:endParaRPr lang="en-GB" dirty="0"/>
          </a:p>
          <a:p>
            <a:r>
              <a:rPr lang="en-GB" dirty="0" smtClean="0"/>
              <a:t>From pneumatic drills to thunder, birdsong to flutes we should ‘consider the </a:t>
            </a:r>
            <a:r>
              <a:rPr lang="en-GB" i="1" dirty="0" smtClean="0"/>
              <a:t>inextricable links between the vibrating object, the milieu which the vibration spreads and the subject who listens</a:t>
            </a:r>
            <a:r>
              <a:rPr lang="en-GB" dirty="0" smtClean="0"/>
              <a:t>.</a:t>
            </a:r>
            <a:r>
              <a:rPr lang="en-GB" dirty="0"/>
              <a:t>’ </a:t>
            </a:r>
            <a:r>
              <a:rPr lang="en-GB" sz="2200" dirty="0"/>
              <a:t>(</a:t>
            </a:r>
            <a:r>
              <a:rPr lang="en-GB" sz="2200" dirty="0" err="1"/>
              <a:t>Solomos</a:t>
            </a:r>
            <a:r>
              <a:rPr lang="en-GB" sz="2200" dirty="0"/>
              <a:t>, 2018:</a:t>
            </a:r>
            <a:r>
              <a:rPr lang="en-GB" sz="2200" dirty="0" smtClean="0"/>
              <a:t>99)</a:t>
            </a:r>
            <a:endParaRPr lang="en-GB" sz="2200" dirty="0"/>
          </a:p>
        </p:txBody>
      </p:sp>
    </p:spTree>
    <p:extLst>
      <p:ext uri="{BB962C8B-B14F-4D97-AF65-F5344CB8AC3E}">
        <p14:creationId xmlns:p14="http://schemas.microsoft.com/office/powerpoint/2010/main" val="3645341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sz="3600" dirty="0" smtClean="0"/>
              <a:t>Fun fact</a:t>
            </a:r>
            <a:r>
              <a:rPr lang="en-GB" dirty="0" smtClean="0"/>
              <a:t>: the word ‘soundscape’ was reportedly invented by Murray Schafer to help teach music, in the same way as the word ‘landscape’ was invented by Petrarch, a 14</a:t>
            </a:r>
            <a:r>
              <a:rPr lang="en-GB" baseline="30000" dirty="0" smtClean="0"/>
              <a:t>th</a:t>
            </a:r>
            <a:r>
              <a:rPr lang="en-GB" dirty="0" smtClean="0"/>
              <a:t> century Italian poet who felt obliged to invent a new word to describe an inspirational view of a mountain. </a:t>
            </a:r>
            <a:r>
              <a:rPr lang="en-GB" sz="2000" dirty="0"/>
              <a:t>(</a:t>
            </a:r>
            <a:r>
              <a:rPr lang="en-GB" sz="2000" dirty="0" err="1"/>
              <a:t>Solomos</a:t>
            </a:r>
            <a:r>
              <a:rPr lang="en-GB" sz="2000" dirty="0"/>
              <a:t>, </a:t>
            </a:r>
            <a:r>
              <a:rPr lang="en-GB" sz="2000" dirty="0" smtClean="0"/>
              <a:t>2018:100)</a:t>
            </a:r>
            <a:endParaRPr lang="en-GB" sz="2000" dirty="0"/>
          </a:p>
        </p:txBody>
      </p:sp>
    </p:spTree>
    <p:extLst>
      <p:ext uri="{BB962C8B-B14F-4D97-AF65-F5344CB8AC3E}">
        <p14:creationId xmlns:p14="http://schemas.microsoft.com/office/powerpoint/2010/main" val="14237936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Soundscapes: Schafer</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smtClean="0"/>
              <a:t>Wanting </a:t>
            </a:r>
            <a:r>
              <a:rPr lang="en-GB" i="1" dirty="0" err="1" smtClean="0"/>
              <a:t>interdisciplinarity</a:t>
            </a:r>
            <a:r>
              <a:rPr lang="en-GB" dirty="0" smtClean="0"/>
              <a:t> Schafer says that ‘the home territory of soundscape studies will be the middle ground between science, society and the arts.</a:t>
            </a:r>
            <a:r>
              <a:rPr lang="en-GB" dirty="0"/>
              <a:t>’ </a:t>
            </a:r>
            <a:r>
              <a:rPr lang="en-GB" sz="2200" dirty="0"/>
              <a:t>(</a:t>
            </a:r>
            <a:r>
              <a:rPr lang="en-GB" sz="2200" dirty="0" err="1"/>
              <a:t>Solomos</a:t>
            </a:r>
            <a:r>
              <a:rPr lang="en-GB" sz="2200" dirty="0"/>
              <a:t>, 2018:95</a:t>
            </a:r>
            <a:r>
              <a:rPr lang="en-GB" sz="2200" dirty="0" smtClean="0"/>
              <a:t>)</a:t>
            </a:r>
          </a:p>
          <a:p>
            <a:r>
              <a:rPr lang="en-GB" dirty="0" smtClean="0"/>
              <a:t>And of acoustic design says: </a:t>
            </a:r>
          </a:p>
          <a:p>
            <a:r>
              <a:rPr lang="en-GB" dirty="0" smtClean="0"/>
              <a:t>‘We are simultaneously its audience, its performers and its composers. Which sounds do we want to preserve, encourage, multiply?’ </a:t>
            </a:r>
            <a:r>
              <a:rPr lang="en-GB" sz="2200" dirty="0"/>
              <a:t>(</a:t>
            </a:r>
            <a:r>
              <a:rPr lang="en-GB" sz="2200" dirty="0" err="1"/>
              <a:t>Solomos</a:t>
            </a:r>
            <a:r>
              <a:rPr lang="en-GB" sz="2200" dirty="0"/>
              <a:t>, </a:t>
            </a:r>
            <a:r>
              <a:rPr lang="en-GB" sz="2200" dirty="0" smtClean="0"/>
              <a:t>2018:101)</a:t>
            </a:r>
            <a:endParaRPr lang="en-GB" sz="2200" dirty="0"/>
          </a:p>
        </p:txBody>
      </p:sp>
    </p:spTree>
    <p:extLst>
      <p:ext uri="{BB962C8B-B14F-4D97-AF65-F5344CB8AC3E}">
        <p14:creationId xmlns:p14="http://schemas.microsoft.com/office/powerpoint/2010/main" val="1423793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dirty="0" smtClean="0"/>
              <a:t>‘A landscape becomes visual only when it is painted; it is sonic only when it is recorded.’ </a:t>
            </a:r>
            <a:r>
              <a:rPr lang="en-GB" sz="2000" dirty="0"/>
              <a:t>(</a:t>
            </a:r>
            <a:r>
              <a:rPr lang="en-GB" sz="2000" dirty="0" err="1"/>
              <a:t>Solomos</a:t>
            </a:r>
            <a:r>
              <a:rPr lang="en-GB" sz="2000" dirty="0"/>
              <a:t>, 2018</a:t>
            </a:r>
            <a:r>
              <a:rPr lang="en-GB" sz="2000" dirty="0" smtClean="0"/>
              <a:t>:102)</a:t>
            </a:r>
          </a:p>
          <a:p>
            <a:endParaRPr lang="en-GB" dirty="0"/>
          </a:p>
          <a:p>
            <a:r>
              <a:rPr lang="en-GB" dirty="0" smtClean="0"/>
              <a:t>We are able to control the amount of layers that we use to create a ‘scape’ that represents our understanding of a landscape </a:t>
            </a:r>
            <a:r>
              <a:rPr lang="mr-IN" dirty="0" smtClean="0"/>
              <a:t>–</a:t>
            </a:r>
            <a:r>
              <a:rPr lang="en-GB" dirty="0" smtClean="0"/>
              <a:t> represented by us. </a:t>
            </a:r>
            <a:endParaRPr lang="en-GB" dirty="0"/>
          </a:p>
        </p:txBody>
      </p:sp>
    </p:spTree>
    <p:extLst>
      <p:ext uri="{BB962C8B-B14F-4D97-AF65-F5344CB8AC3E}">
        <p14:creationId xmlns:p14="http://schemas.microsoft.com/office/powerpoint/2010/main" val="142379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smtClean="0"/>
              <a:t>‘Each living species possess its own Umwelt and gives it meaning, and it in turn imposes its attributes on that species.’ </a:t>
            </a:r>
          </a:p>
          <a:p>
            <a:endParaRPr lang="en-GB" dirty="0"/>
          </a:p>
          <a:p>
            <a:r>
              <a:rPr lang="en-GB" dirty="0" smtClean="0"/>
              <a:t>‘These interactions are based upon the perception-action loop and produced by the physiological senses, which inject a sense of subjectivity, albeit one that is species-centric.’ </a:t>
            </a:r>
          </a:p>
          <a:p>
            <a:r>
              <a:rPr lang="en-GB" sz="2200" dirty="0"/>
              <a:t>(</a:t>
            </a:r>
            <a:r>
              <a:rPr lang="en-GB" sz="2200" dirty="0" err="1"/>
              <a:t>Solomos</a:t>
            </a:r>
            <a:r>
              <a:rPr lang="en-GB" sz="2200" dirty="0"/>
              <a:t>, 2018</a:t>
            </a:r>
            <a:r>
              <a:rPr lang="en-GB" sz="2200" dirty="0" smtClean="0"/>
              <a:t>:103)</a:t>
            </a:r>
            <a:endParaRPr lang="en-GB" sz="2200" dirty="0"/>
          </a:p>
          <a:p>
            <a:endParaRPr lang="en-GB" dirty="0"/>
          </a:p>
        </p:txBody>
      </p:sp>
    </p:spTree>
    <p:extLst>
      <p:ext uri="{BB962C8B-B14F-4D97-AF65-F5344CB8AC3E}">
        <p14:creationId xmlns:p14="http://schemas.microsoft.com/office/powerpoint/2010/main" val="1423793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Soundscapes: So…?</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lnSpcReduction="10000"/>
          </a:bodyPr>
          <a:lstStyle/>
          <a:p>
            <a:r>
              <a:rPr lang="en-GB" dirty="0" smtClean="0"/>
              <a:t>Think of a personal ‘map’ of Swansea.</a:t>
            </a:r>
          </a:p>
          <a:p>
            <a:r>
              <a:rPr lang="en-GB" dirty="0" smtClean="0"/>
              <a:t>Imagine the ‘scape’ of a short journey through the map from point ‘a’ to point ‘b’.</a:t>
            </a:r>
          </a:p>
          <a:p>
            <a:r>
              <a:rPr lang="en-GB" dirty="0" smtClean="0"/>
              <a:t>How would represent your journey in sound/ image/ ambience?</a:t>
            </a:r>
          </a:p>
          <a:p>
            <a:r>
              <a:rPr lang="en-GB" dirty="0" smtClean="0"/>
              <a:t>What would you put in your journey and what would you omit?</a:t>
            </a:r>
            <a:endParaRPr lang="en-GB" dirty="0"/>
          </a:p>
        </p:txBody>
      </p:sp>
    </p:spTree>
    <p:extLst>
      <p:ext uri="{BB962C8B-B14F-4D97-AF65-F5344CB8AC3E}">
        <p14:creationId xmlns:p14="http://schemas.microsoft.com/office/powerpoint/2010/main" val="3012089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3407" t="17793" r="12238" b="16461"/>
          <a:stretch/>
        </p:blipFill>
        <p:spPr>
          <a:xfrm>
            <a:off x="1147564" y="14748"/>
            <a:ext cx="9940412" cy="6763424"/>
          </a:xfrm>
          <a:prstGeom prst="rect">
            <a:avLst/>
          </a:prstGeom>
        </p:spPr>
      </p:pic>
    </p:spTree>
    <p:extLst>
      <p:ext uri="{BB962C8B-B14F-4D97-AF65-F5344CB8AC3E}">
        <p14:creationId xmlns:p14="http://schemas.microsoft.com/office/powerpoint/2010/main" val="33745217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Soundscapes: So…?</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dirty="0" smtClean="0"/>
              <a:t>Tomorrow:</a:t>
            </a:r>
          </a:p>
          <a:p>
            <a:endParaRPr lang="en-GB" dirty="0"/>
          </a:p>
          <a:p>
            <a:r>
              <a:rPr lang="en-GB" dirty="0" smtClean="0"/>
              <a:t>We will travel these journeys and record the ambience information through photograph (on phones), sound (on phone or H1 recorder), and physical experience. </a:t>
            </a:r>
          </a:p>
          <a:p>
            <a:r>
              <a:rPr lang="en-GB" dirty="0" smtClean="0"/>
              <a:t>Thursday: we will use Audacity to edit the work together. </a:t>
            </a:r>
            <a:endParaRPr lang="en-GB" dirty="0"/>
          </a:p>
        </p:txBody>
      </p:sp>
    </p:spTree>
    <p:extLst>
      <p:ext uri="{BB962C8B-B14F-4D97-AF65-F5344CB8AC3E}">
        <p14:creationId xmlns:p14="http://schemas.microsoft.com/office/powerpoint/2010/main" val="24235329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half" idx="1"/>
          </p:nvPr>
        </p:nvSpPr>
        <p:spPr/>
        <p:txBody>
          <a:bodyPr/>
          <a:lstStyle/>
          <a:p>
            <a:r>
              <a:rPr lang="en-GB" dirty="0" smtClean="0">
                <a:hlinkClick r:id="rId2"/>
              </a:rPr>
              <a:t>https://www.blasttheory.co.uk/about-us/?from=header</a:t>
            </a:r>
            <a:r>
              <a:rPr lang="en-GB" dirty="0" smtClean="0"/>
              <a:t> </a:t>
            </a:r>
            <a:r>
              <a:rPr lang="en-GB" sz="2000" dirty="0" smtClean="0"/>
              <a:t>accessed 20/21/2020</a:t>
            </a:r>
          </a:p>
          <a:p>
            <a:pPr marL="0" indent="0">
              <a:buNone/>
            </a:pPr>
            <a:endParaRPr lang="en-GB" dirty="0" smtClean="0"/>
          </a:p>
          <a:p>
            <a:pPr marL="0" indent="0">
              <a:buNone/>
            </a:pPr>
            <a:r>
              <a:rPr lang="en-GB" dirty="0" err="1" smtClean="0"/>
              <a:t>Lonergan</a:t>
            </a:r>
            <a:r>
              <a:rPr lang="en-GB" dirty="0" smtClean="0"/>
              <a:t>, P. (2016) </a:t>
            </a:r>
            <a:r>
              <a:rPr lang="en-GB" i="1" dirty="0" smtClean="0"/>
              <a:t>Theatre &amp; Social Media</a:t>
            </a:r>
            <a:r>
              <a:rPr lang="en-GB" dirty="0" smtClean="0"/>
              <a:t>. Palgrave, London.</a:t>
            </a:r>
          </a:p>
          <a:p>
            <a:pPr marL="0" indent="0">
              <a:buNone/>
            </a:pPr>
            <a:endParaRPr lang="en-GB" dirty="0"/>
          </a:p>
          <a:p>
            <a:pPr marL="0" indent="0">
              <a:buNone/>
            </a:pPr>
            <a:r>
              <a:rPr lang="en-GB" dirty="0" err="1" smtClean="0"/>
              <a:t>Debord</a:t>
            </a:r>
            <a:r>
              <a:rPr lang="en-GB" dirty="0" smtClean="0"/>
              <a:t>, G. (1983</a:t>
            </a:r>
            <a:r>
              <a:rPr lang="en-GB" i="1" dirty="0" smtClean="0"/>
              <a:t>) Society of the Spectacle.</a:t>
            </a:r>
            <a:r>
              <a:rPr lang="en-GB" dirty="0" smtClean="0"/>
              <a:t> Black and Red, Detroit.  </a:t>
            </a:r>
            <a:endParaRPr lang="en-GB" dirty="0"/>
          </a:p>
        </p:txBody>
      </p:sp>
      <p:sp>
        <p:nvSpPr>
          <p:cNvPr id="4" name="Content Placeholder 3"/>
          <p:cNvSpPr>
            <a:spLocks noGrp="1"/>
          </p:cNvSpPr>
          <p:nvPr>
            <p:ph sz="half" idx="2"/>
          </p:nvPr>
        </p:nvSpPr>
        <p:spPr/>
        <p:txBody>
          <a:bodyPr>
            <a:normAutofit/>
          </a:bodyPr>
          <a:lstStyle/>
          <a:p>
            <a:r>
              <a:rPr lang="en-GB" sz="2400" dirty="0" smtClean="0"/>
              <a:t>6 types of social media: </a:t>
            </a:r>
            <a:r>
              <a:rPr lang="en-GB" sz="2000" dirty="0" smtClean="0"/>
              <a:t>mediahttps</a:t>
            </a:r>
            <a:r>
              <a:rPr lang="en-GB" sz="2000" dirty="0"/>
              <a:t>://seopressor.com/social-media-marketing/types-of-social-media</a:t>
            </a:r>
            <a:r>
              <a:rPr lang="en-GB" sz="2000" dirty="0" smtClean="0"/>
              <a:t>/</a:t>
            </a:r>
            <a:r>
              <a:rPr lang="en-GB" sz="2000" dirty="0"/>
              <a:t> </a:t>
            </a:r>
            <a:r>
              <a:rPr lang="en-GB" sz="2000" dirty="0" smtClean="0"/>
              <a:t>accessed 25/01/2020</a:t>
            </a:r>
          </a:p>
        </p:txBody>
      </p:sp>
    </p:spTree>
    <p:extLst>
      <p:ext uri="{BB962C8B-B14F-4D97-AF65-F5344CB8AC3E}">
        <p14:creationId xmlns:p14="http://schemas.microsoft.com/office/powerpoint/2010/main" val="1070133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659</TotalTime>
  <Words>1437</Words>
  <Application>Microsoft Office PowerPoint</Application>
  <PresentationFormat>Widescreen</PresentationFormat>
  <Paragraphs>172</Paragraphs>
  <Slides>30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Mangal</vt:lpstr>
      <vt:lpstr>Office Theme</vt:lpstr>
      <vt:lpstr>Digital Arts in Performance</vt:lpstr>
      <vt:lpstr>Digital Arts in Performance</vt:lpstr>
      <vt:lpstr>Digital Arts in Performance</vt:lpstr>
      <vt:lpstr>Social Media and Web 2.0</vt:lpstr>
      <vt:lpstr>PowerPoint Presentation</vt:lpstr>
      <vt:lpstr>Social Media and Web 2.0</vt:lpstr>
      <vt:lpstr>Important discussion point:</vt:lpstr>
      <vt:lpstr>Quick task</vt:lpstr>
      <vt:lpstr>Quick task</vt:lpstr>
      <vt:lpstr>Digital Arts in Performance</vt:lpstr>
      <vt:lpstr>Digital Arts in Performance</vt:lpstr>
      <vt:lpstr>Digital Arts in Performance</vt:lpstr>
      <vt:lpstr>Digital Arts in Performance</vt:lpstr>
      <vt:lpstr>Digital Arts in Performance</vt:lpstr>
      <vt:lpstr>Digital Arts in Performance</vt:lpstr>
      <vt:lpstr>Assessment</vt:lpstr>
      <vt:lpstr>Eddie Ladd</vt:lpstr>
      <vt:lpstr>Eddie Ladd</vt:lpstr>
      <vt:lpstr>Blast Theory</vt:lpstr>
      <vt:lpstr>Blast Theory</vt:lpstr>
      <vt:lpstr>Soundscapes</vt:lpstr>
      <vt:lpstr>Soundscapes</vt:lpstr>
      <vt:lpstr>Soundscapes</vt:lpstr>
      <vt:lpstr>Soundscapes: Schafer</vt:lpstr>
      <vt:lpstr>Soundscapes</vt:lpstr>
      <vt:lpstr>Soundscapes</vt:lpstr>
      <vt:lpstr>Soundscapes: So…?</vt:lpstr>
      <vt:lpstr>PowerPoint Presentation</vt:lpstr>
      <vt:lpstr>Soundscapes: So…?</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32</cp:revision>
  <dcterms:created xsi:type="dcterms:W3CDTF">2020-01-24T14:22:01Z</dcterms:created>
  <dcterms:modified xsi:type="dcterms:W3CDTF">2020-01-27T17:21:13Z</dcterms:modified>
</cp:coreProperties>
</file>