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95" r:id="rId2"/>
    <p:sldId id="334" r:id="rId3"/>
    <p:sldId id="341" r:id="rId4"/>
    <p:sldId id="264" r:id="rId5"/>
    <p:sldId id="321" r:id="rId6"/>
    <p:sldId id="271" r:id="rId7"/>
    <p:sldId id="326" r:id="rId8"/>
    <p:sldId id="333" r:id="rId9"/>
    <p:sldId id="335" r:id="rId10"/>
    <p:sldId id="336" r:id="rId11"/>
    <p:sldId id="345" r:id="rId12"/>
    <p:sldId id="346" r:id="rId13"/>
    <p:sldId id="269" r:id="rId14"/>
    <p:sldId id="262" r:id="rId15"/>
    <p:sldId id="26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1"/>
    <p:restoredTop sz="95728"/>
  </p:normalViewPr>
  <p:slideViewPr>
    <p:cSldViewPr snapToGrid="0" snapToObjects="1">
      <p:cViewPr varScale="1">
        <p:scale>
          <a:sx n="64" d="100"/>
          <a:sy n="64" d="100"/>
        </p:scale>
        <p:origin x="72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972D6-92EB-D94C-B0FE-9056B3FBCF55}" type="datetimeFigureOut">
              <a:rPr lang="en-US" smtClean="0"/>
              <a:t>9/9/2024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F3C511-90A9-4645-A401-33293B8ED369}" type="slidenum">
              <a:rPr lang="en-US" smtClean="0"/>
              <a:t>‹#›</a:t>
            </a:fld>
            <a:endParaRPr lang="en-US"/>
          </a:p>
        </p:txBody>
      </p:sp>
    </p:spTree>
    <p:extLst>
      <p:ext uri="{BB962C8B-B14F-4D97-AF65-F5344CB8AC3E}">
        <p14:creationId xmlns:p14="http://schemas.microsoft.com/office/powerpoint/2010/main" val="18527944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Franklin and McKinnon offer</a:t>
            </a:r>
            <a:r>
              <a:rPr lang="en-US" baseline="0" dirty="0"/>
              <a:t> a nice overview of this in their Introduction in </a:t>
            </a:r>
            <a:r>
              <a:rPr lang="en-US" i="1" baseline="0" dirty="0"/>
              <a:t>Relative Values: reconfiguring kinship studies </a:t>
            </a:r>
            <a:r>
              <a:rPr lang="en-US" baseline="0" dirty="0"/>
              <a:t>(2001), Duke Press</a:t>
            </a:r>
            <a:endParaRPr lang="en-US" dirty="0"/>
          </a:p>
        </p:txBody>
      </p:sp>
      <p:sp>
        <p:nvSpPr>
          <p:cNvPr id="4" name="Slide Number Placeholder 3"/>
          <p:cNvSpPr>
            <a:spLocks noGrp="1"/>
          </p:cNvSpPr>
          <p:nvPr>
            <p:ph type="sldNum" sz="quarter" idx="10"/>
          </p:nvPr>
        </p:nvSpPr>
        <p:spPr/>
        <p:txBody>
          <a:bodyPr/>
          <a:lstStyle/>
          <a:p>
            <a:fld id="{521C7B94-0634-5F4A-A11A-40F123814A1D}" type="slidenum">
              <a:rPr lang="en-US" smtClean="0"/>
              <a:t>2</a:t>
            </a:fld>
            <a:endParaRPr lang="en-US"/>
          </a:p>
        </p:txBody>
      </p:sp>
    </p:spTree>
    <p:extLst>
      <p:ext uri="{BB962C8B-B14F-4D97-AF65-F5344CB8AC3E}">
        <p14:creationId xmlns:p14="http://schemas.microsoft.com/office/powerpoint/2010/main" val="17754756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21C7B94-0634-5F4A-A11A-40F123814A1D}" type="slidenum">
              <a:rPr lang="en-US" smtClean="0"/>
              <a:t>3</a:t>
            </a:fld>
            <a:endParaRPr lang="en-US"/>
          </a:p>
        </p:txBody>
      </p:sp>
    </p:spTree>
    <p:extLst>
      <p:ext uri="{BB962C8B-B14F-4D97-AF65-F5344CB8AC3E}">
        <p14:creationId xmlns:p14="http://schemas.microsoft.com/office/powerpoint/2010/main" val="39962380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Silk (2001) chapter</a:t>
            </a:r>
            <a:r>
              <a:rPr lang="en-US" baseline="0" dirty="0"/>
              <a:t> entitled</a:t>
            </a:r>
            <a:r>
              <a:rPr lang="en-US" dirty="0"/>
              <a:t> </a:t>
            </a:r>
            <a:r>
              <a:rPr lang="en-US" u="sng" dirty="0"/>
              <a:t>Ties That Bond: the Role of Kinship in Primate Societies </a:t>
            </a:r>
            <a:r>
              <a:rPr lang="en-US" dirty="0"/>
              <a:t>in  Stone (2001)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Stone (2001)</a:t>
            </a:r>
            <a:r>
              <a:rPr lang="en-US" baseline="0" dirty="0"/>
              <a:t> </a:t>
            </a:r>
            <a:r>
              <a:rPr lang="mr-IN" baseline="0" dirty="0"/>
              <a:t>–</a:t>
            </a:r>
            <a:r>
              <a:rPr lang="en-US" baseline="0" dirty="0"/>
              <a:t> intro - </a:t>
            </a:r>
            <a:r>
              <a:rPr lang="en-US" dirty="0"/>
              <a:t>states that despite variations she believes</a:t>
            </a:r>
            <a:r>
              <a:rPr lang="en-US" baseline="0" dirty="0"/>
              <a:t> that</a:t>
            </a:r>
            <a:r>
              <a:rPr lang="en-US" dirty="0"/>
              <a:t> there</a:t>
            </a:r>
            <a:r>
              <a:rPr lang="en-US" baseline="0" dirty="0"/>
              <a:t> is always something like an </a:t>
            </a:r>
            <a:r>
              <a:rPr lang="en-US" dirty="0"/>
              <a:t>ancient social instinct that culture then crafts further into ways of being.</a:t>
            </a:r>
            <a:r>
              <a:rPr kumimoji="0" lang="en-US" sz="1200" b="0" i="0" u="none" strike="noStrike" kern="1200" cap="none" spc="0" normalizeH="0" baseline="0" noProof="0" dirty="0">
                <a:ln>
                  <a:noFill/>
                </a:ln>
                <a:solidFill>
                  <a:prstClr val="black"/>
                </a:solidFill>
                <a:effectLst/>
                <a:uLnTx/>
                <a:uFillTx/>
                <a:latin typeface="+mn-lt"/>
                <a:ea typeface="+mn-ea"/>
                <a:cs typeface="+mn-cs"/>
              </a:rPr>
              <a:t>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‘If we mean by “kinship studies” the old dichotomy between alliance and descent theory, or how residence rules or domestic group cycles operate, then kinship did die out. But if we are looking for the ways in which people utilize kin ties, conceive of family and sexuality, and shape marriage arrangements, then the study of “kinship” did not disappear so much as move to new arenas of study and new conceptualizations driven by the work of a new set of theorists. Feminism and political economy were the twin approaches that had the most impact on altering kinship studies. I can best discuss these transformations through the history’ Stone. , L. 2001 </a:t>
            </a:r>
            <a:r>
              <a:rPr kumimoji="0" lang="en-US" sz="1200" b="0" i="1" u="none" strike="noStrike" kern="1200" cap="none" spc="0" normalizeH="0" baseline="0" noProof="0" dirty="0">
                <a:ln>
                  <a:noFill/>
                </a:ln>
                <a:solidFill>
                  <a:prstClr val="black"/>
                </a:solidFill>
                <a:effectLst/>
                <a:uLnTx/>
                <a:uFillTx/>
                <a:latin typeface="+mn-lt"/>
                <a:ea typeface="+mn-ea"/>
                <a:cs typeface="+mn-cs"/>
              </a:rPr>
              <a:t>New Directions in Anthropological Kinship </a:t>
            </a:r>
            <a:r>
              <a:rPr kumimoji="0" lang="en-US" sz="1200" b="0" i="0" u="none" strike="noStrike" kern="1200" cap="none" spc="0" normalizeH="0" baseline="0" noProof="0" dirty="0">
                <a:ln>
                  <a:noFill/>
                </a:ln>
                <a:solidFill>
                  <a:prstClr val="black"/>
                </a:solidFill>
                <a:effectLst/>
                <a:uLnTx/>
                <a:uFillTx/>
                <a:latin typeface="+mn-lt"/>
                <a:ea typeface="+mn-ea"/>
                <a:cs typeface="+mn-cs"/>
              </a:rPr>
              <a:t>(pp. 21-22). Rowman &amp; Littlefield Publishers. Kindle Edition.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endParaRPr lang="en-US" dirty="0"/>
          </a:p>
          <a:p>
            <a:pPr marL="0" marR="0" indent="0" algn="l" defTabSz="457200" rtl="0" eaLnBrk="1" fontAlgn="auto" latinLnBrk="0" hangingPunct="1">
              <a:lnSpc>
                <a:spcPct val="100000"/>
              </a:lnSpc>
              <a:spcBef>
                <a:spcPts val="0"/>
              </a:spcBef>
              <a:spcAft>
                <a:spcPts val="0"/>
              </a:spcAft>
              <a:buClrTx/>
              <a:buSzTx/>
              <a:buFontTx/>
              <a:buNone/>
              <a:tabLst/>
              <a:defRPr/>
            </a:pPr>
            <a:endParaRPr lang="en-US" dirty="0"/>
          </a:p>
          <a:p>
            <a:endParaRPr lang="en-US" dirty="0"/>
          </a:p>
        </p:txBody>
      </p:sp>
      <p:sp>
        <p:nvSpPr>
          <p:cNvPr id="4" name="Slide Number Placeholder 3"/>
          <p:cNvSpPr>
            <a:spLocks noGrp="1"/>
          </p:cNvSpPr>
          <p:nvPr>
            <p:ph type="sldNum" sz="quarter" idx="10"/>
          </p:nvPr>
        </p:nvSpPr>
        <p:spPr/>
        <p:txBody>
          <a:bodyPr/>
          <a:lstStyle/>
          <a:p>
            <a:fld id="{521C7B94-0634-5F4A-A11A-40F123814A1D}" type="slidenum">
              <a:rPr lang="en-US" smtClean="0"/>
              <a:t>4</a:t>
            </a:fld>
            <a:endParaRPr lang="en-US"/>
          </a:p>
        </p:txBody>
      </p:sp>
    </p:spTree>
    <p:extLst>
      <p:ext uri="{BB962C8B-B14F-4D97-AF65-F5344CB8AC3E}">
        <p14:creationId xmlns:p14="http://schemas.microsoft.com/office/powerpoint/2010/main" val="4677516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21C7B94-0634-5F4A-A11A-40F123814A1D}" type="slidenum">
              <a:rPr lang="en-US" smtClean="0"/>
              <a:t>5</a:t>
            </a:fld>
            <a:endParaRPr lang="en-US"/>
          </a:p>
        </p:txBody>
      </p:sp>
    </p:spTree>
    <p:extLst>
      <p:ext uri="{BB962C8B-B14F-4D97-AF65-F5344CB8AC3E}">
        <p14:creationId xmlns:p14="http://schemas.microsoft.com/office/powerpoint/2010/main" val="29676400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21C7B94-0634-5F4A-A11A-40F123814A1D}" type="slidenum">
              <a:rPr lang="en-US" smtClean="0"/>
              <a:t>6</a:t>
            </a:fld>
            <a:endParaRPr lang="en-US"/>
          </a:p>
        </p:txBody>
      </p:sp>
    </p:spTree>
    <p:extLst>
      <p:ext uri="{BB962C8B-B14F-4D97-AF65-F5344CB8AC3E}">
        <p14:creationId xmlns:p14="http://schemas.microsoft.com/office/powerpoint/2010/main" val="16678146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Chapter 2 </a:t>
            </a:r>
            <a:r>
              <a:rPr lang="mr-IN" dirty="0"/>
              <a:t>–</a:t>
            </a:r>
            <a:r>
              <a:rPr lang="en-US" dirty="0"/>
              <a:t> </a:t>
            </a:r>
            <a:r>
              <a:rPr lang="en-US" i="1" dirty="0"/>
              <a:t>Whatever happened</a:t>
            </a:r>
            <a:r>
              <a:rPr lang="en-US" i="1" baseline="0" dirty="0"/>
              <a:t> to kinship studies? Reflections of a feminist anthropologist </a:t>
            </a:r>
            <a:r>
              <a:rPr lang="en-US" baseline="0" dirty="0" err="1"/>
              <a:t>Lamphere</a:t>
            </a:r>
            <a:r>
              <a:rPr lang="en-US" baseline="0" dirty="0"/>
              <a:t>, L. 2001 in Stone, L</a:t>
            </a:r>
            <a:endParaRPr lang="en-US" dirty="0"/>
          </a:p>
          <a:p>
            <a:endParaRPr lang="en-US" dirty="0"/>
          </a:p>
          <a:p>
            <a:r>
              <a:rPr lang="en-US" dirty="0"/>
              <a:t>Schneider’s analysis in </a:t>
            </a:r>
            <a:r>
              <a:rPr lang="en-US" i="1" dirty="0"/>
              <a:t>American Kinship </a:t>
            </a:r>
            <a:r>
              <a:rPr lang="en-US" dirty="0"/>
              <a:t>(1968) led him to argue that our own Euro-American models of kinship were based on ideas about biological reproduction (and the assumption that “blood is thicker than water”) </a:t>
            </a:r>
            <a:r>
              <a:rPr lang="en-US" dirty="0">
                <a:solidFill>
                  <a:prstClr val="black"/>
                </a:solidFill>
              </a:rPr>
              <a:t>Publishers</a:t>
            </a:r>
            <a:endParaRPr lang="en-US" dirty="0"/>
          </a:p>
        </p:txBody>
      </p:sp>
      <p:sp>
        <p:nvSpPr>
          <p:cNvPr id="4" name="Slide Number Placeholder 3"/>
          <p:cNvSpPr>
            <a:spLocks noGrp="1"/>
          </p:cNvSpPr>
          <p:nvPr>
            <p:ph type="sldNum" sz="quarter" idx="10"/>
          </p:nvPr>
        </p:nvSpPr>
        <p:spPr/>
        <p:txBody>
          <a:bodyPr/>
          <a:lstStyle/>
          <a:p>
            <a:fld id="{521C7B94-0634-5F4A-A11A-40F123814A1D}" type="slidenum">
              <a:rPr lang="en-US" smtClean="0"/>
              <a:t>7</a:t>
            </a:fld>
            <a:endParaRPr lang="en-US"/>
          </a:p>
        </p:txBody>
      </p:sp>
    </p:spTree>
    <p:extLst>
      <p:ext uri="{BB962C8B-B14F-4D97-AF65-F5344CB8AC3E}">
        <p14:creationId xmlns:p14="http://schemas.microsoft.com/office/powerpoint/2010/main" val="29007784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a:t>Amniocentesis, maternal serum alpha fetoprotein screening, ultrasound, infertility,</a:t>
            </a:r>
            <a:r>
              <a:rPr lang="en-US" baseline="0" dirty="0"/>
              <a:t> </a:t>
            </a:r>
            <a:r>
              <a:rPr lang="en-US" dirty="0"/>
              <a:t>assisted</a:t>
            </a:r>
            <a:r>
              <a:rPr lang="en-US" baseline="0" dirty="0"/>
              <a:t> conception and surrogacy have all been studies by anthropologists. Some of these topics challenge the notion of who the mother actually is, thereby redefining motherhood. NRT creates a distance between mothers and embryos see also</a:t>
            </a:r>
            <a:r>
              <a:rPr lang="en-US" dirty="0"/>
              <a:t> </a:t>
            </a:r>
            <a:r>
              <a:rPr lang="en-US" dirty="0" err="1"/>
              <a:t>Charis</a:t>
            </a:r>
            <a:r>
              <a:rPr lang="en-US" dirty="0"/>
              <a:t> Thompson’s chapter Strategic </a:t>
            </a:r>
            <a:r>
              <a:rPr lang="en-US" dirty="0" err="1"/>
              <a:t>Naturalising</a:t>
            </a:r>
            <a:r>
              <a:rPr lang="en-US" dirty="0"/>
              <a:t> in Franklin, S., and McKinnon, S. 2002 </a:t>
            </a:r>
            <a:r>
              <a:rPr lang="en-US" i="1" dirty="0"/>
              <a:t>Relative Values (</a:t>
            </a:r>
            <a:r>
              <a:rPr lang="en-US" dirty="0"/>
              <a:t>Case</a:t>
            </a:r>
            <a:r>
              <a:rPr lang="en-US" baseline="0" dirty="0"/>
              <a:t> studies on page 179) Duke University Press</a:t>
            </a:r>
            <a:endParaRPr lang="en-US" dirty="0"/>
          </a:p>
          <a:p>
            <a:endParaRPr lang="en-US" dirty="0"/>
          </a:p>
        </p:txBody>
      </p:sp>
      <p:sp>
        <p:nvSpPr>
          <p:cNvPr id="4" name="Slide Number Placeholder 3"/>
          <p:cNvSpPr>
            <a:spLocks noGrp="1"/>
          </p:cNvSpPr>
          <p:nvPr>
            <p:ph type="sldNum" sz="quarter" idx="10"/>
          </p:nvPr>
        </p:nvSpPr>
        <p:spPr/>
        <p:txBody>
          <a:bodyPr/>
          <a:lstStyle/>
          <a:p>
            <a:fld id="{521C7B94-0634-5F4A-A11A-40F123814A1D}" type="slidenum">
              <a:rPr lang="en-US" smtClean="0"/>
              <a:t>8</a:t>
            </a:fld>
            <a:endParaRPr lang="en-US"/>
          </a:p>
        </p:txBody>
      </p:sp>
    </p:spTree>
    <p:extLst>
      <p:ext uri="{BB962C8B-B14F-4D97-AF65-F5344CB8AC3E}">
        <p14:creationId xmlns:p14="http://schemas.microsoft.com/office/powerpoint/2010/main" val="10988298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Frankin’s</a:t>
            </a:r>
            <a:r>
              <a:rPr lang="en-US" dirty="0"/>
              <a:t> work demonstrates</a:t>
            </a:r>
            <a:r>
              <a:rPr lang="en-US" baseline="0" dirty="0"/>
              <a:t> how new technologies have forced us to think differently about kinship. In this case she shows how embryos now have emerged into kinship discussions in ways they hadn’t previously been able to do. Embryos came to represent humanness in potential in the discussions </a:t>
            </a:r>
            <a:r>
              <a:rPr lang="mr-IN" baseline="0" dirty="0"/>
              <a:t>–</a:t>
            </a:r>
            <a:r>
              <a:rPr lang="en-US" baseline="0" dirty="0"/>
              <a:t> in a way that made the mother invisible in the relationships. All of this brought the embryo into the status of individual alongside technology.</a:t>
            </a:r>
            <a:endParaRPr lang="en-US" dirty="0"/>
          </a:p>
        </p:txBody>
      </p:sp>
      <p:sp>
        <p:nvSpPr>
          <p:cNvPr id="4" name="Slide Number Placeholder 3"/>
          <p:cNvSpPr>
            <a:spLocks noGrp="1"/>
          </p:cNvSpPr>
          <p:nvPr>
            <p:ph type="sldNum" sz="quarter" idx="10"/>
          </p:nvPr>
        </p:nvSpPr>
        <p:spPr/>
        <p:txBody>
          <a:bodyPr/>
          <a:lstStyle/>
          <a:p>
            <a:fld id="{521C7B94-0634-5F4A-A11A-40F123814A1D}" type="slidenum">
              <a:rPr lang="en-US" smtClean="0"/>
              <a:t>9</a:t>
            </a:fld>
            <a:endParaRPr lang="en-US"/>
          </a:p>
        </p:txBody>
      </p:sp>
    </p:spTree>
    <p:extLst>
      <p:ext uri="{BB962C8B-B14F-4D97-AF65-F5344CB8AC3E}">
        <p14:creationId xmlns:p14="http://schemas.microsoft.com/office/powerpoint/2010/main" val="11893845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a:t>Franklin queries what is happening here. The boundaries between nature and culture are blurred.</a:t>
            </a:r>
          </a:p>
          <a:p>
            <a:pPr marL="0" marR="0" indent="0" algn="l" defTabSz="457200" rtl="0" eaLnBrk="1" fontAlgn="auto" latinLnBrk="0" hangingPunct="1">
              <a:lnSpc>
                <a:spcPct val="100000"/>
              </a:lnSpc>
              <a:spcBef>
                <a:spcPts val="0"/>
              </a:spcBef>
              <a:spcAft>
                <a:spcPts val="0"/>
              </a:spcAft>
              <a:buClrTx/>
              <a:buSzTx/>
              <a:buFontTx/>
              <a:buNone/>
              <a:tabLst/>
              <a:defRPr/>
            </a:pPr>
            <a:endParaRPr lang="en-US" dirty="0"/>
          </a:p>
          <a:p>
            <a:pPr marL="0" marR="0" indent="0" algn="l" defTabSz="457200" rtl="0" eaLnBrk="1" fontAlgn="auto" latinLnBrk="0" hangingPunct="1">
              <a:lnSpc>
                <a:spcPct val="100000"/>
              </a:lnSpc>
              <a:spcBef>
                <a:spcPts val="0"/>
              </a:spcBef>
              <a:spcAft>
                <a:spcPts val="0"/>
              </a:spcAft>
              <a:buClrTx/>
              <a:buSzTx/>
              <a:buFontTx/>
              <a:buNone/>
              <a:tabLst/>
              <a:defRPr/>
            </a:pPr>
            <a:r>
              <a:rPr lang="en-US" dirty="0"/>
              <a:t>Surrogacy draws</a:t>
            </a:r>
            <a:r>
              <a:rPr lang="en-US" baseline="0" dirty="0"/>
              <a:t> another economic component into kinship</a:t>
            </a:r>
            <a:endParaRPr lang="en-US" dirty="0"/>
          </a:p>
          <a:p>
            <a:pPr marL="0" marR="0" indent="0" algn="l" defTabSz="457200" rtl="0" eaLnBrk="1" fontAlgn="auto" latinLnBrk="0" hangingPunct="1">
              <a:lnSpc>
                <a:spcPct val="100000"/>
              </a:lnSpc>
              <a:spcBef>
                <a:spcPts val="0"/>
              </a:spcBef>
              <a:spcAft>
                <a:spcPts val="0"/>
              </a:spcAft>
              <a:buClrTx/>
              <a:buSzTx/>
              <a:buFontTx/>
              <a:buNone/>
              <a:tabLst/>
              <a:defRPr/>
            </a:pPr>
            <a:endParaRPr lang="en-US" dirty="0"/>
          </a:p>
          <a:p>
            <a:pPr marL="0" marR="0" indent="0" algn="l" defTabSz="457200" rtl="0" eaLnBrk="1" fontAlgn="auto" latinLnBrk="0" hangingPunct="1">
              <a:lnSpc>
                <a:spcPct val="100000"/>
              </a:lnSpc>
              <a:spcBef>
                <a:spcPts val="0"/>
              </a:spcBef>
              <a:spcAft>
                <a:spcPts val="0"/>
              </a:spcAft>
              <a:buClrTx/>
              <a:buSzTx/>
              <a:buFontTx/>
              <a:buNone/>
              <a:tabLst/>
              <a:defRPr/>
            </a:pPr>
            <a:r>
              <a:rPr lang="en-US" dirty="0"/>
              <a:t>Ultrasound: psychologically</a:t>
            </a:r>
            <a:r>
              <a:rPr lang="en-US" baseline="0" dirty="0"/>
              <a:t> beneficial and reassuring or giving power over to the technology? Does the technology help mothers bond with their babies?</a:t>
            </a:r>
          </a:p>
          <a:p>
            <a:pPr marL="0" marR="0" indent="0" algn="l" defTabSz="457200" rtl="0" eaLnBrk="1" fontAlgn="auto" latinLnBrk="0" hangingPunct="1">
              <a:lnSpc>
                <a:spcPct val="100000"/>
              </a:lnSpc>
              <a:spcBef>
                <a:spcPts val="0"/>
              </a:spcBef>
              <a:spcAft>
                <a:spcPts val="0"/>
              </a:spcAft>
              <a:buClrTx/>
              <a:buSzTx/>
              <a:buFontTx/>
              <a:buNone/>
              <a:tabLst/>
              <a:defRPr/>
            </a:pPr>
            <a:endParaRPr lang="en-US" baseline="0" dirty="0"/>
          </a:p>
          <a:p>
            <a:pPr marL="0" marR="0" indent="0" algn="l" defTabSz="457200" rtl="0" eaLnBrk="1" fontAlgn="auto" latinLnBrk="0" hangingPunct="1">
              <a:lnSpc>
                <a:spcPct val="100000"/>
              </a:lnSpc>
              <a:spcBef>
                <a:spcPts val="0"/>
              </a:spcBef>
              <a:spcAft>
                <a:spcPts val="0"/>
              </a:spcAft>
              <a:buClrTx/>
              <a:buSzTx/>
              <a:buFontTx/>
              <a:buNone/>
              <a:tabLst/>
              <a:defRPr/>
            </a:pPr>
            <a:r>
              <a:rPr lang="en-US" baseline="0" dirty="0"/>
              <a:t>For more info go to Chapter 7 in </a:t>
            </a:r>
            <a:r>
              <a:rPr lang="en-US" i="1" baseline="0" dirty="0"/>
              <a:t>After Kinship </a:t>
            </a:r>
            <a:r>
              <a:rPr lang="en-US" baseline="0" dirty="0"/>
              <a:t>by </a:t>
            </a:r>
            <a:r>
              <a:rPr lang="en-US" baseline="0" dirty="0" err="1"/>
              <a:t>Carsten</a:t>
            </a:r>
            <a:r>
              <a:rPr lang="en-US" baseline="0" dirty="0"/>
              <a:t>, J</a:t>
            </a:r>
          </a:p>
          <a:p>
            <a:pPr marL="0" marR="0" indent="0" algn="l" defTabSz="457200" rtl="0" eaLnBrk="1" fontAlgn="auto" latinLnBrk="0" hangingPunct="1">
              <a:lnSpc>
                <a:spcPct val="100000"/>
              </a:lnSpc>
              <a:spcBef>
                <a:spcPts val="0"/>
              </a:spcBef>
              <a:spcAft>
                <a:spcPts val="0"/>
              </a:spcAft>
              <a:buClrTx/>
              <a:buSzTx/>
              <a:buFontTx/>
              <a:buNone/>
              <a:tabLst/>
              <a:defRPr/>
            </a:pPr>
            <a:r>
              <a:rPr lang="en-US" dirty="0"/>
              <a:t>Also see </a:t>
            </a:r>
            <a:r>
              <a:rPr lang="en-US" dirty="0" err="1"/>
              <a:t>Charis</a:t>
            </a:r>
            <a:r>
              <a:rPr lang="en-US" dirty="0"/>
              <a:t> Thompson’s chapter ‘Strategic </a:t>
            </a:r>
            <a:r>
              <a:rPr lang="en-US" dirty="0" err="1"/>
              <a:t>Naturalising</a:t>
            </a:r>
            <a:r>
              <a:rPr lang="en-US" dirty="0"/>
              <a:t>’ in Franklin, S., and McKinnon, S. 2002</a:t>
            </a:r>
            <a:r>
              <a:rPr lang="en-US" i="1" dirty="0"/>
              <a:t>Relative Values (</a:t>
            </a:r>
            <a:r>
              <a:rPr lang="en-US" dirty="0"/>
              <a:t>Case</a:t>
            </a:r>
            <a:r>
              <a:rPr lang="en-US" baseline="0" dirty="0"/>
              <a:t> studies on page 179)</a:t>
            </a:r>
            <a:endParaRPr lang="en-US" dirty="0"/>
          </a:p>
          <a:p>
            <a:pPr marL="0" marR="0" indent="0" algn="l" defTabSz="457200" rtl="0" eaLnBrk="1" fontAlgn="auto" latinLnBrk="0" hangingPunct="1">
              <a:lnSpc>
                <a:spcPct val="100000"/>
              </a:lnSpc>
              <a:spcBef>
                <a:spcPts val="0"/>
              </a:spcBef>
              <a:spcAft>
                <a:spcPts val="0"/>
              </a:spcAft>
              <a:buClrTx/>
              <a:buSzTx/>
              <a:buFontTx/>
              <a:buNone/>
              <a:tabLst/>
              <a:defRPr/>
            </a:pPr>
            <a:endParaRPr lang="en-US" dirty="0"/>
          </a:p>
          <a:p>
            <a:endParaRPr lang="en-US" dirty="0"/>
          </a:p>
        </p:txBody>
      </p:sp>
      <p:sp>
        <p:nvSpPr>
          <p:cNvPr id="4" name="Slide Number Placeholder 3"/>
          <p:cNvSpPr>
            <a:spLocks noGrp="1"/>
          </p:cNvSpPr>
          <p:nvPr>
            <p:ph type="sldNum" sz="quarter" idx="10"/>
          </p:nvPr>
        </p:nvSpPr>
        <p:spPr/>
        <p:txBody>
          <a:bodyPr/>
          <a:lstStyle/>
          <a:p>
            <a:fld id="{521C7B94-0634-5F4A-A11A-40F123814A1D}" type="slidenum">
              <a:rPr lang="en-US" smtClean="0"/>
              <a:t>10</a:t>
            </a:fld>
            <a:endParaRPr lang="en-US"/>
          </a:p>
        </p:txBody>
      </p:sp>
    </p:spTree>
    <p:extLst>
      <p:ext uri="{BB962C8B-B14F-4D97-AF65-F5344CB8AC3E}">
        <p14:creationId xmlns:p14="http://schemas.microsoft.com/office/powerpoint/2010/main" val="20948274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Step</a:t>
            </a:r>
            <a:r>
              <a:rPr lang="en-US" baseline="0" dirty="0"/>
              <a:t> have no biological connection</a:t>
            </a:r>
          </a:p>
          <a:p>
            <a:r>
              <a:rPr lang="en-US" baseline="0" dirty="0"/>
              <a:t>Half have one shared parent</a:t>
            </a:r>
          </a:p>
          <a:p>
            <a:endParaRPr lang="en-US" baseline="0" dirty="0"/>
          </a:p>
          <a:p>
            <a:r>
              <a:rPr lang="en-US" baseline="0" dirty="0"/>
              <a:t>Now there are significant numbers of people related to each other this way. </a:t>
            </a:r>
            <a:r>
              <a:rPr lang="en-US" baseline="0" dirty="0" err="1"/>
              <a:t>Diblings</a:t>
            </a:r>
            <a:r>
              <a:rPr lang="en-US" baseline="0" dirty="0"/>
              <a:t> connect up using their identity codes and clans now exist on the internet. They meet each other and their donors.</a:t>
            </a:r>
          </a:p>
          <a:p>
            <a:endParaRPr lang="en-US" baseline="0" dirty="0"/>
          </a:p>
          <a:p>
            <a:pPr marL="0" marR="0" indent="0" algn="l" defTabSz="4572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Edwards,</a:t>
            </a:r>
            <a:r>
              <a:rPr lang="en-US" sz="1200" kern="1200" baseline="0" dirty="0">
                <a:solidFill>
                  <a:schemeClr val="tx1"/>
                </a:solidFill>
                <a:effectLst/>
                <a:latin typeface="+mn-lt"/>
                <a:ea typeface="+mn-ea"/>
                <a:cs typeface="+mn-cs"/>
              </a:rPr>
              <a:t> J. </a:t>
            </a:r>
            <a:r>
              <a:rPr lang="en-US" sz="1200" kern="1200" dirty="0">
                <a:solidFill>
                  <a:schemeClr val="tx1"/>
                </a:solidFill>
                <a:effectLst/>
                <a:latin typeface="+mn-lt"/>
                <a:ea typeface="+mn-ea"/>
                <a:cs typeface="+mn-cs"/>
              </a:rPr>
              <a:t>2013 Donor Siblings: participating in each others conception | </a:t>
            </a:r>
            <a:r>
              <a:rPr lang="en-US" sz="1200" i="1" kern="1200" dirty="0">
                <a:solidFill>
                  <a:schemeClr val="tx1"/>
                </a:solidFill>
                <a:effectLst/>
                <a:latin typeface="+mn-lt"/>
                <a:ea typeface="+mn-ea"/>
                <a:cs typeface="+mn-cs"/>
              </a:rPr>
              <a:t>HAU: Journal of Ethnographic Theory </a:t>
            </a:r>
            <a:r>
              <a:rPr lang="en-US" sz="1200" kern="1200" dirty="0">
                <a:solidFill>
                  <a:schemeClr val="tx1"/>
                </a:solidFill>
                <a:effectLst/>
                <a:latin typeface="+mn-lt"/>
                <a:ea typeface="+mn-ea"/>
                <a:cs typeface="+mn-cs"/>
              </a:rPr>
              <a:t>3 (2): 285–92 </a:t>
            </a:r>
            <a:endParaRPr lang="en-US" dirty="0"/>
          </a:p>
          <a:p>
            <a:endParaRPr lang="en-US" dirty="0"/>
          </a:p>
        </p:txBody>
      </p:sp>
      <p:sp>
        <p:nvSpPr>
          <p:cNvPr id="4" name="Slide Number Placeholder 3"/>
          <p:cNvSpPr>
            <a:spLocks noGrp="1"/>
          </p:cNvSpPr>
          <p:nvPr>
            <p:ph type="sldNum" sz="quarter" idx="10"/>
          </p:nvPr>
        </p:nvSpPr>
        <p:spPr/>
        <p:txBody>
          <a:bodyPr/>
          <a:lstStyle/>
          <a:p>
            <a:fld id="{521C7B94-0634-5F4A-A11A-40F123814A1D}" type="slidenum">
              <a:rPr lang="en-US" smtClean="0"/>
              <a:t>11</a:t>
            </a:fld>
            <a:endParaRPr lang="en-US"/>
          </a:p>
        </p:txBody>
      </p:sp>
    </p:spTree>
    <p:extLst>
      <p:ext uri="{BB962C8B-B14F-4D97-AF65-F5344CB8AC3E}">
        <p14:creationId xmlns:p14="http://schemas.microsoft.com/office/powerpoint/2010/main" val="14738227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3F523-9D31-8F4E-9982-BEC11F92377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2CF31C7-A4BB-EB49-A538-CDB711253E3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679BCD2-426A-124D-B612-51706152F290}"/>
              </a:ext>
            </a:extLst>
          </p:cNvPr>
          <p:cNvSpPr>
            <a:spLocks noGrp="1"/>
          </p:cNvSpPr>
          <p:nvPr>
            <p:ph type="dt" sz="half" idx="10"/>
          </p:nvPr>
        </p:nvSpPr>
        <p:spPr/>
        <p:txBody>
          <a:bodyPr/>
          <a:lstStyle/>
          <a:p>
            <a:fld id="{2FAAD5E8-5D61-6945-AD7B-7C12FC436FAC}" type="datetimeFigureOut">
              <a:rPr lang="en-US" smtClean="0"/>
              <a:t>9/9/2024</a:t>
            </a:fld>
            <a:endParaRPr lang="en-US"/>
          </a:p>
        </p:txBody>
      </p:sp>
      <p:sp>
        <p:nvSpPr>
          <p:cNvPr id="5" name="Footer Placeholder 4">
            <a:extLst>
              <a:ext uri="{FF2B5EF4-FFF2-40B4-BE49-F238E27FC236}">
                <a16:creationId xmlns:a16="http://schemas.microsoft.com/office/drawing/2014/main" id="{6063A9C2-4613-EA40-9B2C-03C6CB45B6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1A711F-4367-E34C-B324-BCFAECAF3922}"/>
              </a:ext>
            </a:extLst>
          </p:cNvPr>
          <p:cNvSpPr>
            <a:spLocks noGrp="1"/>
          </p:cNvSpPr>
          <p:nvPr>
            <p:ph type="sldNum" sz="quarter" idx="12"/>
          </p:nvPr>
        </p:nvSpPr>
        <p:spPr/>
        <p:txBody>
          <a:bodyPr/>
          <a:lstStyle/>
          <a:p>
            <a:fld id="{56060718-DC32-5546-A037-1CE49AF99168}" type="slidenum">
              <a:rPr lang="en-US" smtClean="0"/>
              <a:t>‹#›</a:t>
            </a:fld>
            <a:endParaRPr lang="en-US"/>
          </a:p>
        </p:txBody>
      </p:sp>
    </p:spTree>
    <p:extLst>
      <p:ext uri="{BB962C8B-B14F-4D97-AF65-F5344CB8AC3E}">
        <p14:creationId xmlns:p14="http://schemas.microsoft.com/office/powerpoint/2010/main" val="3395365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B2614-1CCA-E34E-893F-378D94F18FF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3CCAC61-CD49-2948-BD56-1D8772604F2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0A2BDF7-36E8-1340-A481-AF09009C173C}"/>
              </a:ext>
            </a:extLst>
          </p:cNvPr>
          <p:cNvSpPr>
            <a:spLocks noGrp="1"/>
          </p:cNvSpPr>
          <p:nvPr>
            <p:ph type="dt" sz="half" idx="10"/>
          </p:nvPr>
        </p:nvSpPr>
        <p:spPr/>
        <p:txBody>
          <a:bodyPr/>
          <a:lstStyle/>
          <a:p>
            <a:fld id="{2FAAD5E8-5D61-6945-AD7B-7C12FC436FAC}" type="datetimeFigureOut">
              <a:rPr lang="en-US" smtClean="0"/>
              <a:t>9/9/2024</a:t>
            </a:fld>
            <a:endParaRPr lang="en-US"/>
          </a:p>
        </p:txBody>
      </p:sp>
      <p:sp>
        <p:nvSpPr>
          <p:cNvPr id="5" name="Footer Placeholder 4">
            <a:extLst>
              <a:ext uri="{FF2B5EF4-FFF2-40B4-BE49-F238E27FC236}">
                <a16:creationId xmlns:a16="http://schemas.microsoft.com/office/drawing/2014/main" id="{607F8DC4-8051-8948-881B-8D53890C244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93302F-0E4E-F644-8802-1D639B511B3D}"/>
              </a:ext>
            </a:extLst>
          </p:cNvPr>
          <p:cNvSpPr>
            <a:spLocks noGrp="1"/>
          </p:cNvSpPr>
          <p:nvPr>
            <p:ph type="sldNum" sz="quarter" idx="12"/>
          </p:nvPr>
        </p:nvSpPr>
        <p:spPr/>
        <p:txBody>
          <a:bodyPr/>
          <a:lstStyle/>
          <a:p>
            <a:fld id="{56060718-DC32-5546-A037-1CE49AF99168}" type="slidenum">
              <a:rPr lang="en-US" smtClean="0"/>
              <a:t>‹#›</a:t>
            </a:fld>
            <a:endParaRPr lang="en-US"/>
          </a:p>
        </p:txBody>
      </p:sp>
    </p:spTree>
    <p:extLst>
      <p:ext uri="{BB962C8B-B14F-4D97-AF65-F5344CB8AC3E}">
        <p14:creationId xmlns:p14="http://schemas.microsoft.com/office/powerpoint/2010/main" val="35210208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DC800-7EFF-E14E-9199-D94AECCF81E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49EF3D6-CA6C-E349-B91C-737BC1D5ADD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78CEFE3-58B7-F548-A09D-74AA8A783D7F}"/>
              </a:ext>
            </a:extLst>
          </p:cNvPr>
          <p:cNvSpPr>
            <a:spLocks noGrp="1"/>
          </p:cNvSpPr>
          <p:nvPr>
            <p:ph type="dt" sz="half" idx="10"/>
          </p:nvPr>
        </p:nvSpPr>
        <p:spPr/>
        <p:txBody>
          <a:bodyPr/>
          <a:lstStyle/>
          <a:p>
            <a:fld id="{2FAAD5E8-5D61-6945-AD7B-7C12FC436FAC}" type="datetimeFigureOut">
              <a:rPr lang="en-US" smtClean="0"/>
              <a:t>9/9/2024</a:t>
            </a:fld>
            <a:endParaRPr lang="en-US"/>
          </a:p>
        </p:txBody>
      </p:sp>
      <p:sp>
        <p:nvSpPr>
          <p:cNvPr id="5" name="Footer Placeholder 4">
            <a:extLst>
              <a:ext uri="{FF2B5EF4-FFF2-40B4-BE49-F238E27FC236}">
                <a16:creationId xmlns:a16="http://schemas.microsoft.com/office/drawing/2014/main" id="{F1E8641D-4FB1-5C44-83D1-0CAA47EEDD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1C575A8-3F83-A148-BC69-AE95A68A9B93}"/>
              </a:ext>
            </a:extLst>
          </p:cNvPr>
          <p:cNvSpPr>
            <a:spLocks noGrp="1"/>
          </p:cNvSpPr>
          <p:nvPr>
            <p:ph type="sldNum" sz="quarter" idx="12"/>
          </p:nvPr>
        </p:nvSpPr>
        <p:spPr/>
        <p:txBody>
          <a:bodyPr/>
          <a:lstStyle/>
          <a:p>
            <a:fld id="{56060718-DC32-5546-A037-1CE49AF99168}" type="slidenum">
              <a:rPr lang="en-US" smtClean="0"/>
              <a:t>‹#›</a:t>
            </a:fld>
            <a:endParaRPr lang="en-US"/>
          </a:p>
        </p:txBody>
      </p:sp>
    </p:spTree>
    <p:extLst>
      <p:ext uri="{BB962C8B-B14F-4D97-AF65-F5344CB8AC3E}">
        <p14:creationId xmlns:p14="http://schemas.microsoft.com/office/powerpoint/2010/main" val="42923907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B69615-52EB-A943-94F2-854AD69E811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1847C9A-DBF3-3A43-9912-D809405F604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1E5F6AA3-12A0-FB4E-9573-5C0685707EF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AFE99E5-6A5A-814C-9200-3C650A4AB592}"/>
              </a:ext>
            </a:extLst>
          </p:cNvPr>
          <p:cNvSpPr>
            <a:spLocks noGrp="1"/>
          </p:cNvSpPr>
          <p:nvPr>
            <p:ph type="dt" sz="half" idx="10"/>
          </p:nvPr>
        </p:nvSpPr>
        <p:spPr/>
        <p:txBody>
          <a:bodyPr/>
          <a:lstStyle/>
          <a:p>
            <a:fld id="{2FAAD5E8-5D61-6945-AD7B-7C12FC436FAC}" type="datetimeFigureOut">
              <a:rPr lang="en-US" smtClean="0"/>
              <a:t>9/9/2024</a:t>
            </a:fld>
            <a:endParaRPr lang="en-US"/>
          </a:p>
        </p:txBody>
      </p:sp>
      <p:sp>
        <p:nvSpPr>
          <p:cNvPr id="6" name="Footer Placeholder 5">
            <a:extLst>
              <a:ext uri="{FF2B5EF4-FFF2-40B4-BE49-F238E27FC236}">
                <a16:creationId xmlns:a16="http://schemas.microsoft.com/office/drawing/2014/main" id="{79BB6F64-FF29-2747-B588-2737B4ADD6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3A2F00F-7D66-1E4B-BEF4-DFD2022DD03E}"/>
              </a:ext>
            </a:extLst>
          </p:cNvPr>
          <p:cNvSpPr>
            <a:spLocks noGrp="1"/>
          </p:cNvSpPr>
          <p:nvPr>
            <p:ph type="sldNum" sz="quarter" idx="12"/>
          </p:nvPr>
        </p:nvSpPr>
        <p:spPr/>
        <p:txBody>
          <a:bodyPr/>
          <a:lstStyle/>
          <a:p>
            <a:fld id="{56060718-DC32-5546-A037-1CE49AF99168}" type="slidenum">
              <a:rPr lang="en-US" smtClean="0"/>
              <a:t>‹#›</a:t>
            </a:fld>
            <a:endParaRPr lang="en-US"/>
          </a:p>
        </p:txBody>
      </p:sp>
    </p:spTree>
    <p:extLst>
      <p:ext uri="{BB962C8B-B14F-4D97-AF65-F5344CB8AC3E}">
        <p14:creationId xmlns:p14="http://schemas.microsoft.com/office/powerpoint/2010/main" val="27912020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F5543-F451-434A-A7A6-9D66CCD3264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10DFDAB-C339-AA45-AC1D-1D24079CF33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4889233-A3BE-6243-B225-F83D0FA7F83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8615111-825B-9349-B5D1-3A1BE375D01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8669AB0-66AC-3C41-81E6-F1A4534D4BC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E2D554F-0266-CD48-A141-B5963D19411B}"/>
              </a:ext>
            </a:extLst>
          </p:cNvPr>
          <p:cNvSpPr>
            <a:spLocks noGrp="1"/>
          </p:cNvSpPr>
          <p:nvPr>
            <p:ph type="dt" sz="half" idx="10"/>
          </p:nvPr>
        </p:nvSpPr>
        <p:spPr/>
        <p:txBody>
          <a:bodyPr/>
          <a:lstStyle/>
          <a:p>
            <a:fld id="{2FAAD5E8-5D61-6945-AD7B-7C12FC436FAC}" type="datetimeFigureOut">
              <a:rPr lang="en-US" smtClean="0"/>
              <a:t>9/9/2024</a:t>
            </a:fld>
            <a:endParaRPr lang="en-US"/>
          </a:p>
        </p:txBody>
      </p:sp>
      <p:sp>
        <p:nvSpPr>
          <p:cNvPr id="8" name="Footer Placeholder 7">
            <a:extLst>
              <a:ext uri="{FF2B5EF4-FFF2-40B4-BE49-F238E27FC236}">
                <a16:creationId xmlns:a16="http://schemas.microsoft.com/office/drawing/2014/main" id="{37F06EC9-4D17-8746-886C-1DB59155031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D3FD420-D461-F141-9D9E-E1275FEF14EB}"/>
              </a:ext>
            </a:extLst>
          </p:cNvPr>
          <p:cNvSpPr>
            <a:spLocks noGrp="1"/>
          </p:cNvSpPr>
          <p:nvPr>
            <p:ph type="sldNum" sz="quarter" idx="12"/>
          </p:nvPr>
        </p:nvSpPr>
        <p:spPr/>
        <p:txBody>
          <a:bodyPr/>
          <a:lstStyle/>
          <a:p>
            <a:fld id="{56060718-DC32-5546-A037-1CE49AF99168}" type="slidenum">
              <a:rPr lang="en-US" smtClean="0"/>
              <a:t>‹#›</a:t>
            </a:fld>
            <a:endParaRPr lang="en-US"/>
          </a:p>
        </p:txBody>
      </p:sp>
    </p:spTree>
    <p:extLst>
      <p:ext uri="{BB962C8B-B14F-4D97-AF65-F5344CB8AC3E}">
        <p14:creationId xmlns:p14="http://schemas.microsoft.com/office/powerpoint/2010/main" val="12179927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2AA2B-906B-6C49-896E-79F104220459}"/>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8851E50D-5196-2945-99B7-017FC642EAA6}"/>
              </a:ext>
            </a:extLst>
          </p:cNvPr>
          <p:cNvSpPr>
            <a:spLocks noGrp="1"/>
          </p:cNvSpPr>
          <p:nvPr>
            <p:ph type="dt" sz="half" idx="10"/>
          </p:nvPr>
        </p:nvSpPr>
        <p:spPr/>
        <p:txBody>
          <a:bodyPr/>
          <a:lstStyle/>
          <a:p>
            <a:fld id="{2FAAD5E8-5D61-6945-AD7B-7C12FC436FAC}" type="datetimeFigureOut">
              <a:rPr lang="en-US" smtClean="0"/>
              <a:t>9/9/2024</a:t>
            </a:fld>
            <a:endParaRPr lang="en-US"/>
          </a:p>
        </p:txBody>
      </p:sp>
      <p:sp>
        <p:nvSpPr>
          <p:cNvPr id="4" name="Footer Placeholder 3">
            <a:extLst>
              <a:ext uri="{FF2B5EF4-FFF2-40B4-BE49-F238E27FC236}">
                <a16:creationId xmlns:a16="http://schemas.microsoft.com/office/drawing/2014/main" id="{8757A3A5-ABB3-8941-B944-CCD7025596D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E96B99-6772-3847-8A69-046123AD33C7}"/>
              </a:ext>
            </a:extLst>
          </p:cNvPr>
          <p:cNvSpPr>
            <a:spLocks noGrp="1"/>
          </p:cNvSpPr>
          <p:nvPr>
            <p:ph type="sldNum" sz="quarter" idx="12"/>
          </p:nvPr>
        </p:nvSpPr>
        <p:spPr/>
        <p:txBody>
          <a:bodyPr/>
          <a:lstStyle/>
          <a:p>
            <a:fld id="{56060718-DC32-5546-A037-1CE49AF99168}" type="slidenum">
              <a:rPr lang="en-US" smtClean="0"/>
              <a:t>‹#›</a:t>
            </a:fld>
            <a:endParaRPr lang="en-US"/>
          </a:p>
        </p:txBody>
      </p:sp>
    </p:spTree>
    <p:extLst>
      <p:ext uri="{BB962C8B-B14F-4D97-AF65-F5344CB8AC3E}">
        <p14:creationId xmlns:p14="http://schemas.microsoft.com/office/powerpoint/2010/main" val="712665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55AC0B-311C-7A4C-B357-D12A5E3390DA}"/>
              </a:ext>
            </a:extLst>
          </p:cNvPr>
          <p:cNvSpPr>
            <a:spLocks noGrp="1"/>
          </p:cNvSpPr>
          <p:nvPr>
            <p:ph type="dt" sz="half" idx="10"/>
          </p:nvPr>
        </p:nvSpPr>
        <p:spPr/>
        <p:txBody>
          <a:bodyPr/>
          <a:lstStyle/>
          <a:p>
            <a:fld id="{2FAAD5E8-5D61-6945-AD7B-7C12FC436FAC}" type="datetimeFigureOut">
              <a:rPr lang="en-US" smtClean="0"/>
              <a:t>9/9/2024</a:t>
            </a:fld>
            <a:endParaRPr lang="en-US"/>
          </a:p>
        </p:txBody>
      </p:sp>
      <p:sp>
        <p:nvSpPr>
          <p:cNvPr id="3" name="Footer Placeholder 2">
            <a:extLst>
              <a:ext uri="{FF2B5EF4-FFF2-40B4-BE49-F238E27FC236}">
                <a16:creationId xmlns:a16="http://schemas.microsoft.com/office/drawing/2014/main" id="{CEC1CB54-BCA6-AB4C-825A-58DD87C31D1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93ADEF7-C563-3E4E-8D20-03E3FAE6EF4C}"/>
              </a:ext>
            </a:extLst>
          </p:cNvPr>
          <p:cNvSpPr>
            <a:spLocks noGrp="1"/>
          </p:cNvSpPr>
          <p:nvPr>
            <p:ph type="sldNum" sz="quarter" idx="12"/>
          </p:nvPr>
        </p:nvSpPr>
        <p:spPr/>
        <p:txBody>
          <a:bodyPr/>
          <a:lstStyle/>
          <a:p>
            <a:fld id="{56060718-DC32-5546-A037-1CE49AF99168}" type="slidenum">
              <a:rPr lang="en-US" smtClean="0"/>
              <a:t>‹#›</a:t>
            </a:fld>
            <a:endParaRPr lang="en-US"/>
          </a:p>
        </p:txBody>
      </p:sp>
    </p:spTree>
    <p:extLst>
      <p:ext uri="{BB962C8B-B14F-4D97-AF65-F5344CB8AC3E}">
        <p14:creationId xmlns:p14="http://schemas.microsoft.com/office/powerpoint/2010/main" val="3125642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5A57F-F9FB-E948-84F3-5D5033A878D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C673EB0-73CF-CF4B-9716-3488BFEA3D7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1437DAB-9A1C-444D-B242-362D4BBF1F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6B304FE-970D-5849-814A-399E4BD3EA0B}"/>
              </a:ext>
            </a:extLst>
          </p:cNvPr>
          <p:cNvSpPr>
            <a:spLocks noGrp="1"/>
          </p:cNvSpPr>
          <p:nvPr>
            <p:ph type="dt" sz="half" idx="10"/>
          </p:nvPr>
        </p:nvSpPr>
        <p:spPr/>
        <p:txBody>
          <a:bodyPr/>
          <a:lstStyle/>
          <a:p>
            <a:fld id="{2FAAD5E8-5D61-6945-AD7B-7C12FC436FAC}" type="datetimeFigureOut">
              <a:rPr lang="en-US" smtClean="0"/>
              <a:t>9/9/2024</a:t>
            </a:fld>
            <a:endParaRPr lang="en-US"/>
          </a:p>
        </p:txBody>
      </p:sp>
      <p:sp>
        <p:nvSpPr>
          <p:cNvPr id="6" name="Footer Placeholder 5">
            <a:extLst>
              <a:ext uri="{FF2B5EF4-FFF2-40B4-BE49-F238E27FC236}">
                <a16:creationId xmlns:a16="http://schemas.microsoft.com/office/drawing/2014/main" id="{3FA05BB2-B9B1-A24B-8207-25D0D072F1E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94F5FB3-73EC-5844-92A1-8926CB9848C7}"/>
              </a:ext>
            </a:extLst>
          </p:cNvPr>
          <p:cNvSpPr>
            <a:spLocks noGrp="1"/>
          </p:cNvSpPr>
          <p:nvPr>
            <p:ph type="sldNum" sz="quarter" idx="12"/>
          </p:nvPr>
        </p:nvSpPr>
        <p:spPr/>
        <p:txBody>
          <a:bodyPr/>
          <a:lstStyle/>
          <a:p>
            <a:fld id="{56060718-DC32-5546-A037-1CE49AF99168}" type="slidenum">
              <a:rPr lang="en-US" smtClean="0"/>
              <a:t>‹#›</a:t>
            </a:fld>
            <a:endParaRPr lang="en-US"/>
          </a:p>
        </p:txBody>
      </p:sp>
    </p:spTree>
    <p:extLst>
      <p:ext uri="{BB962C8B-B14F-4D97-AF65-F5344CB8AC3E}">
        <p14:creationId xmlns:p14="http://schemas.microsoft.com/office/powerpoint/2010/main" val="38142073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C2CB4-00EC-AF4B-9679-226FB33BEFE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4BBF725-1F9A-BE45-AC79-9D1092B2E4B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C0B4020-E325-E04E-9739-ACBB5E9BFA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D3B9C6C-9AD2-4D4A-96D1-3AA1774A31DF}"/>
              </a:ext>
            </a:extLst>
          </p:cNvPr>
          <p:cNvSpPr>
            <a:spLocks noGrp="1"/>
          </p:cNvSpPr>
          <p:nvPr>
            <p:ph type="dt" sz="half" idx="10"/>
          </p:nvPr>
        </p:nvSpPr>
        <p:spPr/>
        <p:txBody>
          <a:bodyPr/>
          <a:lstStyle/>
          <a:p>
            <a:fld id="{2FAAD5E8-5D61-6945-AD7B-7C12FC436FAC}" type="datetimeFigureOut">
              <a:rPr lang="en-US" smtClean="0"/>
              <a:t>9/9/2024</a:t>
            </a:fld>
            <a:endParaRPr lang="en-US"/>
          </a:p>
        </p:txBody>
      </p:sp>
      <p:sp>
        <p:nvSpPr>
          <p:cNvPr id="6" name="Footer Placeholder 5">
            <a:extLst>
              <a:ext uri="{FF2B5EF4-FFF2-40B4-BE49-F238E27FC236}">
                <a16:creationId xmlns:a16="http://schemas.microsoft.com/office/drawing/2014/main" id="{6003585B-5D23-4043-AEAF-ADCCBAAFAFD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9F59D7-5726-904D-A85C-A48C2128A96C}"/>
              </a:ext>
            </a:extLst>
          </p:cNvPr>
          <p:cNvSpPr>
            <a:spLocks noGrp="1"/>
          </p:cNvSpPr>
          <p:nvPr>
            <p:ph type="sldNum" sz="quarter" idx="12"/>
          </p:nvPr>
        </p:nvSpPr>
        <p:spPr/>
        <p:txBody>
          <a:bodyPr/>
          <a:lstStyle/>
          <a:p>
            <a:fld id="{56060718-DC32-5546-A037-1CE49AF99168}" type="slidenum">
              <a:rPr lang="en-US" smtClean="0"/>
              <a:t>‹#›</a:t>
            </a:fld>
            <a:endParaRPr lang="en-US"/>
          </a:p>
        </p:txBody>
      </p:sp>
    </p:spTree>
    <p:extLst>
      <p:ext uri="{BB962C8B-B14F-4D97-AF65-F5344CB8AC3E}">
        <p14:creationId xmlns:p14="http://schemas.microsoft.com/office/powerpoint/2010/main" val="37377151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14CEA-D469-FE45-A955-7FC5E1E09A8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1C4ECCE-0919-814B-8022-0A8BEE5FDFF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A12BC23-F6E1-C040-86E0-483D595A4A53}"/>
              </a:ext>
            </a:extLst>
          </p:cNvPr>
          <p:cNvSpPr>
            <a:spLocks noGrp="1"/>
          </p:cNvSpPr>
          <p:nvPr>
            <p:ph type="dt" sz="half" idx="10"/>
          </p:nvPr>
        </p:nvSpPr>
        <p:spPr/>
        <p:txBody>
          <a:bodyPr/>
          <a:lstStyle/>
          <a:p>
            <a:fld id="{2FAAD5E8-5D61-6945-AD7B-7C12FC436FAC}" type="datetimeFigureOut">
              <a:rPr lang="en-US" smtClean="0"/>
              <a:t>9/9/2024</a:t>
            </a:fld>
            <a:endParaRPr lang="en-US"/>
          </a:p>
        </p:txBody>
      </p:sp>
      <p:sp>
        <p:nvSpPr>
          <p:cNvPr id="5" name="Footer Placeholder 4">
            <a:extLst>
              <a:ext uri="{FF2B5EF4-FFF2-40B4-BE49-F238E27FC236}">
                <a16:creationId xmlns:a16="http://schemas.microsoft.com/office/drawing/2014/main" id="{5505C1D5-937E-EE46-BE5F-457A0CD603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A002A2-F9C4-7846-8251-1396CE706F2D}"/>
              </a:ext>
            </a:extLst>
          </p:cNvPr>
          <p:cNvSpPr>
            <a:spLocks noGrp="1"/>
          </p:cNvSpPr>
          <p:nvPr>
            <p:ph type="sldNum" sz="quarter" idx="12"/>
          </p:nvPr>
        </p:nvSpPr>
        <p:spPr/>
        <p:txBody>
          <a:bodyPr/>
          <a:lstStyle/>
          <a:p>
            <a:fld id="{56060718-DC32-5546-A037-1CE49AF99168}" type="slidenum">
              <a:rPr lang="en-US" smtClean="0"/>
              <a:t>‹#›</a:t>
            </a:fld>
            <a:endParaRPr lang="en-US"/>
          </a:p>
        </p:txBody>
      </p:sp>
    </p:spTree>
    <p:extLst>
      <p:ext uri="{BB962C8B-B14F-4D97-AF65-F5344CB8AC3E}">
        <p14:creationId xmlns:p14="http://schemas.microsoft.com/office/powerpoint/2010/main" val="26315828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0873B3B-64D1-1449-A558-F18CBD7084E6}"/>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3F6EA50-F0E0-5241-92CD-CC6C18B2290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0A1DE1D-8C23-C04A-AB4D-6499DD254828}"/>
              </a:ext>
            </a:extLst>
          </p:cNvPr>
          <p:cNvSpPr>
            <a:spLocks noGrp="1"/>
          </p:cNvSpPr>
          <p:nvPr>
            <p:ph type="dt" sz="half" idx="10"/>
          </p:nvPr>
        </p:nvSpPr>
        <p:spPr/>
        <p:txBody>
          <a:bodyPr/>
          <a:lstStyle/>
          <a:p>
            <a:fld id="{2FAAD5E8-5D61-6945-AD7B-7C12FC436FAC}" type="datetimeFigureOut">
              <a:rPr lang="en-US" smtClean="0"/>
              <a:t>9/9/2024</a:t>
            </a:fld>
            <a:endParaRPr lang="en-US"/>
          </a:p>
        </p:txBody>
      </p:sp>
      <p:sp>
        <p:nvSpPr>
          <p:cNvPr id="5" name="Footer Placeholder 4">
            <a:extLst>
              <a:ext uri="{FF2B5EF4-FFF2-40B4-BE49-F238E27FC236}">
                <a16:creationId xmlns:a16="http://schemas.microsoft.com/office/drawing/2014/main" id="{9038FDED-2F56-A949-92E8-7912138273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7F97E1-2874-B54C-AE27-953F5F656156}"/>
              </a:ext>
            </a:extLst>
          </p:cNvPr>
          <p:cNvSpPr>
            <a:spLocks noGrp="1"/>
          </p:cNvSpPr>
          <p:nvPr>
            <p:ph type="sldNum" sz="quarter" idx="12"/>
          </p:nvPr>
        </p:nvSpPr>
        <p:spPr/>
        <p:txBody>
          <a:bodyPr/>
          <a:lstStyle/>
          <a:p>
            <a:fld id="{56060718-DC32-5546-A037-1CE49AF99168}" type="slidenum">
              <a:rPr lang="en-US" smtClean="0"/>
              <a:t>‹#›</a:t>
            </a:fld>
            <a:endParaRPr lang="en-US"/>
          </a:p>
        </p:txBody>
      </p:sp>
    </p:spTree>
    <p:extLst>
      <p:ext uri="{BB962C8B-B14F-4D97-AF65-F5344CB8AC3E}">
        <p14:creationId xmlns:p14="http://schemas.microsoft.com/office/powerpoint/2010/main" val="15021326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6BBD82C-4144-294A-BEC0-FE59E548CBF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9D0206A-760A-214C-B599-4EFB5307579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5C200E-2375-B444-9AA2-42A514DFE6B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AAD5E8-5D61-6945-AD7B-7C12FC436FAC}" type="datetimeFigureOut">
              <a:rPr lang="en-US" smtClean="0"/>
              <a:t>9/9/2024</a:t>
            </a:fld>
            <a:endParaRPr lang="en-US"/>
          </a:p>
        </p:txBody>
      </p:sp>
      <p:sp>
        <p:nvSpPr>
          <p:cNvPr id="5" name="Footer Placeholder 4">
            <a:extLst>
              <a:ext uri="{FF2B5EF4-FFF2-40B4-BE49-F238E27FC236}">
                <a16:creationId xmlns:a16="http://schemas.microsoft.com/office/drawing/2014/main" id="{0C586C21-9EAD-FF4F-9DCF-D2C4528899A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213E8B2-8C32-FD44-A552-3BA1E5C7183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060718-DC32-5546-A037-1CE49AF99168}" type="slidenum">
              <a:rPr lang="en-US" smtClean="0"/>
              <a:t>‹#›</a:t>
            </a:fld>
            <a:endParaRPr lang="en-US"/>
          </a:p>
        </p:txBody>
      </p:sp>
    </p:spTree>
    <p:extLst>
      <p:ext uri="{BB962C8B-B14F-4D97-AF65-F5344CB8AC3E}">
        <p14:creationId xmlns:p14="http://schemas.microsoft.com/office/powerpoint/2010/main" val="38158373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hyperlink" Target="https://commons.wikimedia.org/wiki/File:Canoe_splashboard,_Trobriand_Islands,_Honolulu_Museum_of_Art,_4193.JPG" TargetMode="External"/><Relationship Id="rId2" Type="http://schemas.openxmlformats.org/officeDocument/2006/relationships/image" Target="../media/image13.JPG"/><Relationship Id="rId1" Type="http://schemas.openxmlformats.org/officeDocument/2006/relationships/slideLayout" Target="../slideLayouts/slideLayout4.xml"/><Relationship Id="rId4" Type="http://schemas.openxmlformats.org/officeDocument/2006/relationships/hyperlink" Target="https://creativecommons.org/licenses/by-sa/3.0/"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F7D7B8D-EF99-4CA1-AB1E-4C0C047409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2917370"/>
            <a:ext cx="12191999" cy="3940629"/>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ctrTitle"/>
          </p:nvPr>
        </p:nvSpPr>
        <p:spPr>
          <a:xfrm>
            <a:off x="650449" y="4559523"/>
            <a:ext cx="10901471" cy="1236440"/>
          </a:xfrm>
          <a:noFill/>
        </p:spPr>
        <p:txBody>
          <a:bodyPr>
            <a:normAutofit/>
          </a:bodyPr>
          <a:lstStyle/>
          <a:p>
            <a:r>
              <a:rPr lang="en-US" sz="4700">
                <a:solidFill>
                  <a:schemeClr val="bg1"/>
                </a:solidFill>
              </a:rPr>
              <a:t>Intersections between biology and culture</a:t>
            </a:r>
          </a:p>
        </p:txBody>
      </p:sp>
      <p:pic>
        <p:nvPicPr>
          <p:cNvPr id="6" name="Picture 5" descr="mu_pe_07_re_025.png"/>
          <p:cNvPicPr>
            <a:picLocks noChangeAspect="1"/>
          </p:cNvPicPr>
          <p:nvPr/>
        </p:nvPicPr>
        <p:blipFill rotWithShape="1">
          <a:blip r:embed="rId2">
            <a:extLst>
              <a:ext uri="{28A0092B-C50C-407E-A947-70E740481C1C}">
                <a14:useLocalDpi xmlns:a14="http://schemas.microsoft.com/office/drawing/2010/main"/>
              </a:ext>
            </a:extLst>
          </a:blip>
          <a:srcRect l="6128" r="1867"/>
          <a:stretch/>
        </p:blipFill>
        <p:spPr>
          <a:xfrm>
            <a:off x="20" y="1"/>
            <a:ext cx="12191979" cy="4239482"/>
          </a:xfrm>
          <a:prstGeom prst="rect">
            <a:avLst/>
          </a:prstGeom>
        </p:spPr>
      </p:pic>
    </p:spTree>
    <p:extLst>
      <p:ext uri="{BB962C8B-B14F-4D97-AF65-F5344CB8AC3E}">
        <p14:creationId xmlns:p14="http://schemas.microsoft.com/office/powerpoint/2010/main" val="11795352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1">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4" name="Title 3"/>
          <p:cNvSpPr>
            <a:spLocks noGrp="1"/>
          </p:cNvSpPr>
          <p:nvPr>
            <p:ph type="title"/>
          </p:nvPr>
        </p:nvSpPr>
        <p:spPr>
          <a:xfrm>
            <a:off x="838200" y="448721"/>
            <a:ext cx="4707671" cy="1225650"/>
          </a:xfrm>
        </p:spPr>
        <p:txBody>
          <a:bodyPr vert="horz" lIns="91440" tIns="45720" rIns="91440" bIns="45720" rtlCol="0" anchor="b">
            <a:normAutofit/>
          </a:bodyPr>
          <a:lstStyle/>
          <a:p>
            <a:r>
              <a:rPr lang="en-US" sz="2700">
                <a:solidFill>
                  <a:schemeClr val="bg1"/>
                </a:solidFill>
              </a:rPr>
              <a:t>Biology/nature::kinship/culture</a:t>
            </a:r>
          </a:p>
        </p:txBody>
      </p:sp>
      <p:cxnSp>
        <p:nvCxnSpPr>
          <p:cNvPr id="18" name="Straight Connector 13">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5" name="Content Placeholder 4"/>
          <p:cNvSpPr>
            <a:spLocks noGrp="1"/>
          </p:cNvSpPr>
          <p:nvPr>
            <p:ph sz="half" idx="1"/>
          </p:nvPr>
        </p:nvSpPr>
        <p:spPr>
          <a:xfrm>
            <a:off x="897769" y="1909192"/>
            <a:ext cx="4586513" cy="3647710"/>
          </a:xfrm>
        </p:spPr>
        <p:txBody>
          <a:bodyPr vert="horz" lIns="91440" tIns="45720" rIns="91440" bIns="45720" rtlCol="0">
            <a:normAutofit/>
          </a:bodyPr>
          <a:lstStyle/>
          <a:p>
            <a:r>
              <a:rPr lang="en-US" sz="2000">
                <a:solidFill>
                  <a:schemeClr val="bg1"/>
                </a:solidFill>
              </a:rPr>
              <a:t>Kinship debates vacillate between kin as part of a natural order and one that is shaped by culture (eg family life, genetics). Thus the debates mirror and are articulated by the nature/culture debates following Descola (2013).</a:t>
            </a:r>
          </a:p>
        </p:txBody>
      </p:sp>
      <p:cxnSp>
        <p:nvCxnSpPr>
          <p:cNvPr id="16" name="Straight Connector 15">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7" name="Content Placeholder 6" descr="images.jpeg"/>
          <p:cNvPicPr>
            <a:picLocks noGrp="1" noChangeAspect="1"/>
          </p:cNvPicPr>
          <p:nvPr>
            <p:ph sz="half" idx="2"/>
          </p:nvPr>
        </p:nvPicPr>
        <p:blipFill rotWithShape="1">
          <a:blip r:embed="rId3" cstate="screen">
            <a:extLst>
              <a:ext uri="{28A0092B-C50C-407E-A947-70E740481C1C}">
                <a14:useLocalDpi xmlns:a14="http://schemas.microsoft.com/office/drawing/2010/main"/>
              </a:ext>
            </a:extLst>
          </a:blip>
          <a:srcRect l="3990" r="3431"/>
          <a:stretch/>
        </p:blipFill>
        <p:spPr>
          <a:xfrm>
            <a:off x="6525453" y="10"/>
            <a:ext cx="5666547" cy="6857990"/>
          </a:xfrm>
          <a:prstGeom prst="rect">
            <a:avLst/>
          </a:prstGeom>
        </p:spPr>
      </p:pic>
    </p:spTree>
    <p:extLst>
      <p:ext uri="{BB962C8B-B14F-4D97-AF65-F5344CB8AC3E}">
        <p14:creationId xmlns:p14="http://schemas.microsoft.com/office/powerpoint/2010/main" val="39296315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1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5" name="Title 4"/>
          <p:cNvSpPr>
            <a:spLocks noGrp="1"/>
          </p:cNvSpPr>
          <p:nvPr>
            <p:ph type="title"/>
          </p:nvPr>
        </p:nvSpPr>
        <p:spPr>
          <a:xfrm>
            <a:off x="546546" y="669925"/>
            <a:ext cx="4650862" cy="4812755"/>
          </a:xfrm>
        </p:spPr>
        <p:txBody>
          <a:bodyPr anchor="b">
            <a:normAutofit/>
          </a:bodyPr>
          <a:lstStyle/>
          <a:p>
            <a:pPr algn="r"/>
            <a:r>
              <a:rPr lang="en-US" sz="4000">
                <a:solidFill>
                  <a:schemeClr val="bg1"/>
                </a:solidFill>
              </a:rPr>
              <a:t>Carsten, J 2013 What Kinship Does, and How </a:t>
            </a:r>
            <a:r>
              <a:rPr lang="en-US" sz="4000" i="1">
                <a:solidFill>
                  <a:schemeClr val="bg1"/>
                </a:solidFill>
              </a:rPr>
              <a:t>HAU: Journal of Ethnographic Theory </a:t>
            </a:r>
            <a:r>
              <a:rPr lang="en-US" sz="4000">
                <a:solidFill>
                  <a:schemeClr val="bg1"/>
                </a:solidFill>
              </a:rPr>
              <a:t>3 (2): 245–51 </a:t>
            </a:r>
            <a:br>
              <a:rPr lang="en-US" sz="4000">
                <a:solidFill>
                  <a:schemeClr val="bg1"/>
                </a:solidFill>
              </a:rPr>
            </a:br>
            <a:endParaRPr lang="en-US" sz="4000">
              <a:solidFill>
                <a:schemeClr val="bg1"/>
              </a:solidFill>
            </a:endParaRPr>
          </a:p>
        </p:txBody>
      </p:sp>
      <p:cxnSp>
        <p:nvCxnSpPr>
          <p:cNvPr id="24" name="Straight Connector 1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06" y="5597879"/>
            <a:ext cx="510200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6" name="Content Placeholder 5"/>
          <p:cNvSpPr>
            <a:spLocks noGrp="1"/>
          </p:cNvSpPr>
          <p:nvPr>
            <p:ph idx="1"/>
          </p:nvPr>
        </p:nvSpPr>
        <p:spPr>
          <a:xfrm>
            <a:off x="5648553" y="342902"/>
            <a:ext cx="6224360" cy="6129336"/>
          </a:xfrm>
        </p:spPr>
        <p:txBody>
          <a:bodyPr anchor="ctr">
            <a:normAutofit/>
          </a:bodyPr>
          <a:lstStyle/>
          <a:p>
            <a:pPr marL="0" indent="0">
              <a:buNone/>
            </a:pPr>
            <a:r>
              <a:rPr lang="en-US" sz="1800" dirty="0">
                <a:solidFill>
                  <a:schemeClr val="bg1"/>
                </a:solidFill>
              </a:rPr>
              <a:t>‘The attempt to shift the definition of kinship away from the </a:t>
            </a:r>
            <a:r>
              <a:rPr lang="en-US" sz="1800" dirty="0" err="1">
                <a:solidFill>
                  <a:schemeClr val="bg1"/>
                </a:solidFill>
              </a:rPr>
              <a:t>enframing</a:t>
            </a:r>
            <a:r>
              <a:rPr lang="en-US" sz="1800" dirty="0">
                <a:solidFill>
                  <a:schemeClr val="bg1"/>
                </a:solidFill>
              </a:rPr>
              <a:t> division between the “biological” and the “social” is welcome, and echoes previous discussions—for example, my use of the term “relatedness” as a way to sidestep the biological/social dichotomy and the particular baggage that “kinship” carries as an analytic term (Carsten 2000; see also Carsten 1995, 1997). It may, of course, meet with similar criticisms from those scholars who advocate maintaining a strict analytical distinction between kinship and non-kinship relations. Here we are faced with a sticky paradox in the kind of endeavor </a:t>
            </a:r>
            <a:r>
              <a:rPr lang="en-US" sz="1800" dirty="0" err="1">
                <a:solidFill>
                  <a:schemeClr val="bg1"/>
                </a:solidFill>
              </a:rPr>
              <a:t>Sahlins</a:t>
            </a:r>
            <a:r>
              <a:rPr lang="en-US" sz="1800" dirty="0">
                <a:solidFill>
                  <a:schemeClr val="bg1"/>
                </a:solidFill>
              </a:rPr>
              <a:t> has taken on. A broad and inclusive definition of kinship runs counter to a long tradition in kinship studies that is the product of Western history and philosophy in which “what kinship is” is precisely defined against what it is not, and in which biology has a defining role. And so, the more one tries to dispense with the dichotomy, the more one seems to end up reiterating it. Actually, and importantly, as </a:t>
            </a:r>
            <a:r>
              <a:rPr lang="en-US" sz="1800" dirty="0" err="1">
                <a:solidFill>
                  <a:schemeClr val="bg1"/>
                </a:solidFill>
              </a:rPr>
              <a:t>Sahlins</a:t>
            </a:r>
            <a:r>
              <a:rPr lang="en-US" sz="1800" dirty="0">
                <a:solidFill>
                  <a:schemeClr val="bg1"/>
                </a:solidFill>
              </a:rPr>
              <a:t> neatly demonstrates, in the end, this too-pervasive distinction disappears up its own tail—in the sense that, if kinship is intrinsic to human nature/culture, then it is also biologically given. Or, as Eduardo </a:t>
            </a:r>
            <a:r>
              <a:rPr lang="en-US" sz="1800" dirty="0" err="1">
                <a:solidFill>
                  <a:schemeClr val="bg1"/>
                </a:solidFill>
              </a:rPr>
              <a:t>Viveiros</a:t>
            </a:r>
            <a:r>
              <a:rPr lang="en-US" sz="1800" dirty="0">
                <a:solidFill>
                  <a:schemeClr val="bg1"/>
                </a:solidFill>
              </a:rPr>
              <a:t> de Castro puts it more pithily (and with shades of </a:t>
            </a:r>
            <a:r>
              <a:rPr lang="en-US" sz="1800" dirty="0" err="1">
                <a:solidFill>
                  <a:schemeClr val="bg1"/>
                </a:solidFill>
              </a:rPr>
              <a:t>Lévi</a:t>
            </a:r>
            <a:r>
              <a:rPr lang="en-US" sz="1800" dirty="0">
                <a:solidFill>
                  <a:schemeClr val="bg1"/>
                </a:solidFill>
              </a:rPr>
              <a:t>- Strauss) on the back cover: “what is natural in human culture is what is cultural in human nature: kinship, precisely.”’ (249)</a:t>
            </a:r>
          </a:p>
          <a:p>
            <a:endParaRPr lang="en-US" sz="1400" dirty="0">
              <a:solidFill>
                <a:schemeClr val="bg1"/>
              </a:solidFill>
            </a:endParaRPr>
          </a:p>
        </p:txBody>
      </p:sp>
      <p:sp>
        <p:nvSpPr>
          <p:cNvPr id="22" name="Rectangle 2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639016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p:cNvSpPr>
            <a:spLocks noGrp="1"/>
          </p:cNvSpPr>
          <p:nvPr>
            <p:ph type="title"/>
          </p:nvPr>
        </p:nvSpPr>
        <p:spPr>
          <a:xfrm>
            <a:off x="838200" y="448721"/>
            <a:ext cx="4707671" cy="1225650"/>
          </a:xfrm>
        </p:spPr>
        <p:txBody>
          <a:bodyPr vert="horz" lIns="91440" tIns="45720" rIns="91440" bIns="45720" rtlCol="0" anchor="b">
            <a:normAutofit/>
          </a:bodyPr>
          <a:lstStyle/>
          <a:p>
            <a:r>
              <a:rPr lang="en-US" sz="1800">
                <a:solidFill>
                  <a:schemeClr val="bg1"/>
                </a:solidFill>
              </a:rPr>
              <a:t>Silk. 2001 Chapter 4 in </a:t>
            </a:r>
            <a:br>
              <a:rPr lang="en-US" sz="1800">
                <a:solidFill>
                  <a:schemeClr val="bg1"/>
                </a:solidFill>
              </a:rPr>
            </a:br>
            <a:r>
              <a:rPr lang="en-US" sz="1800">
                <a:solidFill>
                  <a:schemeClr val="bg1"/>
                </a:solidFill>
              </a:rPr>
              <a:t>Stone, L. (ed.) </a:t>
            </a:r>
            <a:r>
              <a:rPr lang="en-US" sz="1800" i="1">
                <a:solidFill>
                  <a:schemeClr val="bg1"/>
                </a:solidFill>
              </a:rPr>
              <a:t>New Directions in Anthropological Kinship </a:t>
            </a:r>
            <a:r>
              <a:rPr lang="en-US" sz="1800">
                <a:solidFill>
                  <a:schemeClr val="bg1"/>
                </a:solidFill>
              </a:rPr>
              <a:t>Rowman &amp; Littlefield </a:t>
            </a:r>
            <a:endParaRPr lang="en-US" sz="1800" i="1">
              <a:solidFill>
                <a:schemeClr val="bg1"/>
              </a:solidFill>
            </a:endParaRPr>
          </a:p>
        </p:txBody>
      </p:sp>
      <p:cxnSp>
        <p:nvCxnSpPr>
          <p:cNvPr id="12" name="Straight Connector 11">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sz="half" idx="1"/>
          </p:nvPr>
        </p:nvSpPr>
        <p:spPr>
          <a:xfrm>
            <a:off x="897769" y="1909192"/>
            <a:ext cx="4586513" cy="3647710"/>
          </a:xfrm>
        </p:spPr>
        <p:txBody>
          <a:bodyPr vert="horz" lIns="91440" tIns="45720" rIns="91440" bIns="45720" rtlCol="0">
            <a:normAutofit/>
          </a:bodyPr>
          <a:lstStyle/>
          <a:p>
            <a:r>
              <a:rPr lang="en-US" sz="2000">
                <a:solidFill>
                  <a:schemeClr val="bg1"/>
                </a:solidFill>
              </a:rPr>
              <a:t>Explores the role of biology and evolution in kinship</a:t>
            </a:r>
          </a:p>
          <a:p>
            <a:r>
              <a:rPr lang="en-US" sz="2000">
                <a:solidFill>
                  <a:schemeClr val="bg1"/>
                </a:solidFill>
              </a:rPr>
              <a:t>Suggests that ‘family’ supports YOUR genetic information prospering</a:t>
            </a:r>
          </a:p>
          <a:p>
            <a:r>
              <a:rPr lang="en-US" sz="2000">
                <a:solidFill>
                  <a:schemeClr val="bg1"/>
                </a:solidFill>
              </a:rPr>
              <a:t>She suggests that as primates can’t smell their biological kin, they have to learn to protect their genetic inheritance in other ways</a:t>
            </a:r>
          </a:p>
        </p:txBody>
      </p:sp>
      <p:cxnSp>
        <p:nvCxnSpPr>
          <p:cNvPr id="14" name="Straight Connector 13">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Content Placeholder 4" descr="1280px-Wildlife_primate_macaca-fuscata_family.jpg"/>
          <p:cNvPicPr>
            <a:picLocks noGrp="1" noChangeAspect="1"/>
          </p:cNvPicPr>
          <p:nvPr>
            <p:ph sz="half" idx="2"/>
          </p:nvPr>
        </p:nvPicPr>
        <p:blipFill rotWithShape="1">
          <a:blip r:embed="rId3" cstate="screen">
            <a:extLst>
              <a:ext uri="{28A0092B-C50C-407E-A947-70E740481C1C}">
                <a14:useLocalDpi xmlns:a14="http://schemas.microsoft.com/office/drawing/2010/main"/>
              </a:ext>
            </a:extLst>
          </a:blip>
          <a:srcRect l="3180" r="3719"/>
          <a:stretch/>
        </p:blipFill>
        <p:spPr>
          <a:xfrm>
            <a:off x="6525453" y="10"/>
            <a:ext cx="5666547" cy="6857990"/>
          </a:xfrm>
          <a:prstGeom prst="rect">
            <a:avLst/>
          </a:prstGeom>
        </p:spPr>
      </p:pic>
    </p:spTree>
    <p:extLst>
      <p:ext uri="{BB962C8B-B14F-4D97-AF65-F5344CB8AC3E}">
        <p14:creationId xmlns:p14="http://schemas.microsoft.com/office/powerpoint/2010/main" val="19543581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p:cNvSpPr>
            <a:spLocks noGrp="1"/>
          </p:cNvSpPr>
          <p:nvPr>
            <p:ph type="title"/>
          </p:nvPr>
        </p:nvSpPr>
        <p:spPr>
          <a:xfrm>
            <a:off x="838200" y="468113"/>
            <a:ext cx="4631033" cy="1383109"/>
          </a:xfrm>
        </p:spPr>
        <p:txBody>
          <a:bodyPr vert="horz" lIns="91440" tIns="45720" rIns="91440" bIns="45720" rtlCol="0" anchor="b">
            <a:normAutofit/>
          </a:bodyPr>
          <a:lstStyle/>
          <a:p>
            <a:r>
              <a:rPr lang="en-US" sz="3800">
                <a:solidFill>
                  <a:schemeClr val="bg1"/>
                </a:solidFill>
              </a:rPr>
              <a:t>More links to zoology</a:t>
            </a:r>
          </a:p>
        </p:txBody>
      </p:sp>
      <p:cxnSp>
        <p:nvCxnSpPr>
          <p:cNvPr id="13" name="Straight Connector 12">
            <a:extLst>
              <a:ext uri="{FF2B5EF4-FFF2-40B4-BE49-F238E27FC236}">
                <a16:creationId xmlns:a16="http://schemas.microsoft.com/office/drawing/2014/main" id="{DAE05351-315A-4BA9-A90A-FE5C949522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1851222"/>
            <a:ext cx="54482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sz="half" idx="1"/>
          </p:nvPr>
        </p:nvSpPr>
        <p:spPr>
          <a:xfrm>
            <a:off x="838200" y="2120204"/>
            <a:ext cx="4631033" cy="2577009"/>
          </a:xfrm>
        </p:spPr>
        <p:txBody>
          <a:bodyPr vert="horz" lIns="91440" tIns="45720" rIns="91440" bIns="45720" rtlCol="0">
            <a:normAutofit/>
          </a:bodyPr>
          <a:lstStyle/>
          <a:p>
            <a:r>
              <a:rPr lang="en-US" sz="2000">
                <a:solidFill>
                  <a:schemeClr val="bg1"/>
                </a:solidFill>
              </a:rPr>
              <a:t>It is unclear if other primates project themselves into others (empathise?). Case against: they don’t point, and we do</a:t>
            </a:r>
          </a:p>
          <a:p>
            <a:r>
              <a:rPr lang="en-US" sz="2000">
                <a:solidFill>
                  <a:schemeClr val="bg1"/>
                </a:solidFill>
              </a:rPr>
              <a:t>Apes cooperate but don’t ‘symbolically participate in others’ existence’ (Sahlins 2013: 42)</a:t>
            </a:r>
          </a:p>
        </p:txBody>
      </p:sp>
      <p:pic>
        <p:nvPicPr>
          <p:cNvPr id="6" name="Content Placeholder 5" descr="ivory_coast_chimp_flower_2011_11_2.jpg"/>
          <p:cNvPicPr>
            <a:picLocks noGrp="1" noChangeAspect="1"/>
          </p:cNvPicPr>
          <p:nvPr>
            <p:ph sz="half" idx="2"/>
          </p:nvPr>
        </p:nvPicPr>
        <p:blipFill rotWithShape="1">
          <a:blip r:embed="rId3" cstate="screen">
            <a:extLst>
              <a:ext uri="{28A0092B-C50C-407E-A947-70E740481C1C}">
                <a14:useLocalDpi xmlns:a14="http://schemas.microsoft.com/office/drawing/2010/main"/>
              </a:ext>
            </a:extLst>
          </a:blip>
          <a:srcRect t="10403"/>
          <a:stretch/>
        </p:blipFill>
        <p:spPr>
          <a:xfrm>
            <a:off x="6515727" y="1159668"/>
            <a:ext cx="5676273" cy="5698332"/>
          </a:xfrm>
          <a:prstGeom prst="rect">
            <a:avLst/>
          </a:prstGeom>
        </p:spPr>
      </p:pic>
      <p:grpSp>
        <p:nvGrpSpPr>
          <p:cNvPr id="15" name="Group 14">
            <a:extLst>
              <a:ext uri="{FF2B5EF4-FFF2-40B4-BE49-F238E27FC236}">
                <a16:creationId xmlns:a16="http://schemas.microsoft.com/office/drawing/2014/main" id="{9D20816A-53A8-414B-9615-2877C10816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274779" y="1850813"/>
            <a:ext cx="4917221" cy="5007187"/>
            <a:chOff x="6833344" y="1502570"/>
            <a:chExt cx="4917221" cy="5007187"/>
          </a:xfrm>
        </p:grpSpPr>
        <p:cxnSp>
          <p:nvCxnSpPr>
            <p:cNvPr id="16" name="Straight Connector 15">
              <a:extLst>
                <a:ext uri="{FF2B5EF4-FFF2-40B4-BE49-F238E27FC236}">
                  <a16:creationId xmlns:a16="http://schemas.microsoft.com/office/drawing/2014/main" id="{49CC84F6-0A3D-42D4-84D1-34E857123F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6833344" y="1502570"/>
              <a:ext cx="0" cy="5007187"/>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C76FD32F-1C07-4AF8-994F-CDC99B5D4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6836570" y="1502570"/>
              <a:ext cx="4913995"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965684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p:cNvSpPr>
            <a:spLocks noGrp="1"/>
          </p:cNvSpPr>
          <p:nvPr>
            <p:ph type="title"/>
          </p:nvPr>
        </p:nvSpPr>
        <p:spPr>
          <a:xfrm>
            <a:off x="838200" y="448721"/>
            <a:ext cx="4707671" cy="1225650"/>
          </a:xfrm>
        </p:spPr>
        <p:txBody>
          <a:bodyPr vert="horz" lIns="91440" tIns="45720" rIns="91440" bIns="45720" rtlCol="0" anchor="b">
            <a:normAutofit/>
          </a:bodyPr>
          <a:lstStyle/>
          <a:p>
            <a:r>
              <a:rPr lang="en-US" sz="3800">
                <a:solidFill>
                  <a:schemeClr val="bg1"/>
                </a:solidFill>
              </a:rPr>
              <a:t>But a focus on biology is critiqued</a:t>
            </a:r>
          </a:p>
        </p:txBody>
      </p:sp>
      <p:cxnSp>
        <p:nvCxnSpPr>
          <p:cNvPr id="12" name="Straight Connector 11">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sz="half" idx="1"/>
          </p:nvPr>
        </p:nvSpPr>
        <p:spPr>
          <a:xfrm>
            <a:off x="897769" y="1909192"/>
            <a:ext cx="4586513" cy="3647710"/>
          </a:xfrm>
        </p:spPr>
        <p:txBody>
          <a:bodyPr vert="horz" lIns="91440" tIns="45720" rIns="91440" bIns="45720" rtlCol="0">
            <a:normAutofit/>
          </a:bodyPr>
          <a:lstStyle/>
          <a:p>
            <a:r>
              <a:rPr lang="en-US" sz="2000" dirty="0">
                <a:solidFill>
                  <a:schemeClr val="bg1"/>
                </a:solidFill>
              </a:rPr>
              <a:t>By the 1960s scholars </a:t>
            </a:r>
            <a:r>
              <a:rPr lang="en-US" sz="2000" dirty="0" err="1">
                <a:solidFill>
                  <a:schemeClr val="bg1"/>
                </a:solidFill>
              </a:rPr>
              <a:t>recognised</a:t>
            </a:r>
            <a:r>
              <a:rPr lang="en-US" sz="2000" dirty="0">
                <a:solidFill>
                  <a:schemeClr val="bg1"/>
                </a:solidFill>
              </a:rPr>
              <a:t> that biology was not as pivotal to kinship ties as previously thought because kinship does so much more than just reveal (and/or depend on) who one shares blood with.</a:t>
            </a:r>
          </a:p>
        </p:txBody>
      </p:sp>
      <p:cxnSp>
        <p:nvCxnSpPr>
          <p:cNvPr id="14" name="Straight Connector 13">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4" name="Rectangle 3">
            <a:extLst>
              <a:ext uri="{FF2B5EF4-FFF2-40B4-BE49-F238E27FC236}">
                <a16:creationId xmlns:a16="http://schemas.microsoft.com/office/drawing/2014/main" id="{299311B2-6018-D849-BFED-89307BE708EA}"/>
              </a:ext>
            </a:extLst>
          </p:cNvPr>
          <p:cNvSpPr/>
          <p:nvPr/>
        </p:nvSpPr>
        <p:spPr>
          <a:xfrm>
            <a:off x="690562" y="5858443"/>
            <a:ext cx="5405438" cy="646331"/>
          </a:xfrm>
          <a:prstGeom prst="rect">
            <a:avLst/>
          </a:prstGeom>
        </p:spPr>
        <p:txBody>
          <a:bodyPr wrap="square">
            <a:spAutoFit/>
          </a:bodyPr>
          <a:lstStyle/>
          <a:p>
            <a:r>
              <a:rPr lang="en-US" dirty="0">
                <a:solidFill>
                  <a:schemeClr val="bg1"/>
                </a:solidFill>
              </a:rPr>
              <a:t>Franklin’s (2013) book about IVF shows that blood relations have changed with technology</a:t>
            </a:r>
          </a:p>
        </p:txBody>
      </p:sp>
      <p:sp>
        <p:nvSpPr>
          <p:cNvPr id="8" name="Content Placeholder 7">
            <a:extLst>
              <a:ext uri="{FF2B5EF4-FFF2-40B4-BE49-F238E27FC236}">
                <a16:creationId xmlns:a16="http://schemas.microsoft.com/office/drawing/2014/main" id="{B1FAA429-EF0A-C44C-A178-56C12E56F581}"/>
              </a:ext>
            </a:extLst>
          </p:cNvPr>
          <p:cNvSpPr>
            <a:spLocks noGrp="1"/>
          </p:cNvSpPr>
          <p:nvPr>
            <p:ph sz="half" idx="2"/>
          </p:nvPr>
        </p:nvSpPr>
        <p:spPr/>
        <p:txBody>
          <a:bodyPr/>
          <a:lstStyle/>
          <a:p>
            <a:endParaRPr lang="en-US"/>
          </a:p>
        </p:txBody>
      </p:sp>
      <p:pic>
        <p:nvPicPr>
          <p:cNvPr id="1026" name="Picture 2" descr="Biological Relatives: IVF, Stem Cells, and the Future of Kinship  Experimental Futures: Amazon.co.uk: Franklin, Sarah: Books">
            <a:extLst>
              <a:ext uri="{FF2B5EF4-FFF2-40B4-BE49-F238E27FC236}">
                <a16:creationId xmlns:a16="http://schemas.microsoft.com/office/drawing/2014/main" id="{761BC50F-C603-5C4A-ADAC-FA13654B34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20644" y="0"/>
            <a:ext cx="457358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95597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p:cNvSpPr>
            <a:spLocks noGrp="1"/>
          </p:cNvSpPr>
          <p:nvPr>
            <p:ph type="title"/>
          </p:nvPr>
        </p:nvSpPr>
        <p:spPr>
          <a:xfrm>
            <a:off x="1020467" y="1397120"/>
            <a:ext cx="4707671" cy="1225650"/>
          </a:xfrm>
        </p:spPr>
        <p:txBody>
          <a:bodyPr vert="horz" lIns="91440" tIns="45720" rIns="91440" bIns="45720" rtlCol="0" anchor="b">
            <a:normAutofit/>
          </a:bodyPr>
          <a:lstStyle/>
          <a:p>
            <a:r>
              <a:rPr lang="en-US" sz="3800">
                <a:solidFill>
                  <a:schemeClr val="bg1"/>
                </a:solidFill>
              </a:rPr>
              <a:t>Biology, feminism and female subjugation</a:t>
            </a:r>
          </a:p>
        </p:txBody>
      </p:sp>
      <p:sp>
        <p:nvSpPr>
          <p:cNvPr id="3" name="Content Placeholder 2"/>
          <p:cNvSpPr>
            <a:spLocks noGrp="1"/>
          </p:cNvSpPr>
          <p:nvPr>
            <p:ph sz="half" idx="1"/>
          </p:nvPr>
        </p:nvSpPr>
        <p:spPr>
          <a:xfrm>
            <a:off x="1020467" y="2891752"/>
            <a:ext cx="4707671" cy="2334517"/>
          </a:xfrm>
        </p:spPr>
        <p:txBody>
          <a:bodyPr vert="horz" lIns="91440" tIns="45720" rIns="91440" bIns="45720" rtlCol="0">
            <a:normAutofit/>
          </a:bodyPr>
          <a:lstStyle/>
          <a:p>
            <a:pPr lvl="0"/>
            <a:r>
              <a:rPr lang="en-US" sz="1900">
                <a:solidFill>
                  <a:schemeClr val="bg1"/>
                </a:solidFill>
              </a:rPr>
              <a:t>Despite moves away from looking at the role of biology, feminist scholars revived the study because they wanted to explore the universal subjugation of women.</a:t>
            </a:r>
          </a:p>
          <a:p>
            <a:r>
              <a:rPr lang="en-US" sz="1900">
                <a:solidFill>
                  <a:schemeClr val="bg1"/>
                </a:solidFill>
              </a:rPr>
              <a:t>See: Lamphere in Stone (2001) referencing her earlier work in </a:t>
            </a:r>
            <a:r>
              <a:rPr lang="en-US" sz="1900" i="1">
                <a:solidFill>
                  <a:schemeClr val="bg1"/>
                </a:solidFill>
              </a:rPr>
              <a:t>Women, culture and society </a:t>
            </a:r>
            <a:r>
              <a:rPr lang="en-US" sz="1900">
                <a:solidFill>
                  <a:schemeClr val="bg1"/>
                </a:solidFill>
              </a:rPr>
              <a:t>(Rosaldo and Lamphere 1974)</a:t>
            </a:r>
          </a:p>
        </p:txBody>
      </p:sp>
      <p:pic>
        <p:nvPicPr>
          <p:cNvPr id="7" name="Content Placeholder 6" descr="BabyInfestation.jpg"/>
          <p:cNvPicPr>
            <a:picLocks noGrp="1" noChangeAspect="1"/>
          </p:cNvPicPr>
          <p:nvPr>
            <p:ph sz="half" idx="2"/>
          </p:nvPr>
        </p:nvPicPr>
        <p:blipFill rotWithShape="1">
          <a:blip r:embed="rId3" cstate="screen">
            <a:extLst>
              <a:ext uri="{28A0092B-C50C-407E-A947-70E740481C1C}">
                <a14:useLocalDpi xmlns:a14="http://schemas.microsoft.com/office/drawing/2010/main"/>
              </a:ext>
            </a:extLst>
          </a:blip>
          <a:srcRect t="14523" r="-1" b="-1"/>
          <a:stretch/>
        </p:blipFill>
        <p:spPr>
          <a:xfrm>
            <a:off x="6735467" y="977900"/>
            <a:ext cx="5037433" cy="4826000"/>
          </a:xfrm>
          <a:prstGeom prst="rect">
            <a:avLst/>
          </a:prstGeom>
        </p:spPr>
      </p:pic>
      <p:sp>
        <p:nvSpPr>
          <p:cNvPr id="23" name="Rectangle 22">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C61F2F60-14E3-4196-B7CE-175E46F04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461" y="1159669"/>
            <a:ext cx="10987078"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184096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p:cNvSpPr>
            <a:spLocks noGrp="1"/>
          </p:cNvSpPr>
          <p:nvPr>
            <p:ph type="title"/>
          </p:nvPr>
        </p:nvSpPr>
        <p:spPr>
          <a:xfrm>
            <a:off x="838200" y="448721"/>
            <a:ext cx="4707671" cy="1225650"/>
          </a:xfrm>
        </p:spPr>
        <p:txBody>
          <a:bodyPr vert="horz" lIns="91440" tIns="45720" rIns="91440" bIns="45720" rtlCol="0" anchor="b">
            <a:normAutofit/>
          </a:bodyPr>
          <a:lstStyle/>
          <a:p>
            <a:r>
              <a:rPr lang="en-US" sz="2700">
                <a:solidFill>
                  <a:schemeClr val="bg1"/>
                </a:solidFill>
              </a:rPr>
              <a:t>Lamphere (2001) new reproductive technologies (NRT) </a:t>
            </a:r>
          </a:p>
        </p:txBody>
      </p:sp>
      <p:cxnSp>
        <p:nvCxnSpPr>
          <p:cNvPr id="12" name="Straight Connector 11">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sz="half" idx="1"/>
          </p:nvPr>
        </p:nvSpPr>
        <p:spPr>
          <a:xfrm>
            <a:off x="897769" y="1909192"/>
            <a:ext cx="4586513" cy="3647710"/>
          </a:xfrm>
        </p:spPr>
        <p:txBody>
          <a:bodyPr vert="horz" lIns="91440" tIns="45720" rIns="91440" bIns="45720" rtlCol="0">
            <a:normAutofit/>
          </a:bodyPr>
          <a:lstStyle/>
          <a:p>
            <a:r>
              <a:rPr lang="en-US" sz="2000">
                <a:solidFill>
                  <a:schemeClr val="bg1"/>
                </a:solidFill>
              </a:rPr>
              <a:t>Biological facts are not ‘natural’ any more. Technologies are being naturalised through reproductive innovations.</a:t>
            </a:r>
          </a:p>
          <a:p>
            <a:r>
              <a:rPr lang="en-US" sz="2000">
                <a:solidFill>
                  <a:schemeClr val="bg1"/>
                </a:solidFill>
              </a:rPr>
              <a:t>NRT are redefining  ‘motherhood’ </a:t>
            </a:r>
          </a:p>
          <a:p>
            <a:r>
              <a:rPr lang="en-US" sz="2000">
                <a:solidFill>
                  <a:schemeClr val="bg1"/>
                </a:solidFill>
              </a:rPr>
              <a:t>Now blood relations are linked to genes or gene code rather than the carrier of the foetus.</a:t>
            </a:r>
          </a:p>
        </p:txBody>
      </p:sp>
      <p:cxnSp>
        <p:nvCxnSpPr>
          <p:cNvPr id="14" name="Straight Connector 13">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Content Placeholder 4" descr="sf-conf-09.jpg"/>
          <p:cNvPicPr>
            <a:picLocks noGrp="1" noChangeAspect="1"/>
          </p:cNvPicPr>
          <p:nvPr>
            <p:ph sz="half" idx="2"/>
          </p:nvPr>
        </p:nvPicPr>
        <p:blipFill rotWithShape="1">
          <a:blip r:embed="rId3" cstate="screen">
            <a:extLst>
              <a:ext uri="{28A0092B-C50C-407E-A947-70E740481C1C}">
                <a14:useLocalDpi xmlns:a14="http://schemas.microsoft.com/office/drawing/2010/main"/>
              </a:ext>
            </a:extLst>
          </a:blip>
          <a:srcRect r="7680"/>
          <a:stretch/>
        </p:blipFill>
        <p:spPr>
          <a:xfrm>
            <a:off x="6525453" y="10"/>
            <a:ext cx="5666547" cy="6857990"/>
          </a:xfrm>
          <a:prstGeom prst="rect">
            <a:avLst/>
          </a:prstGeom>
        </p:spPr>
      </p:pic>
    </p:spTree>
    <p:extLst>
      <p:ext uri="{BB962C8B-B14F-4D97-AF65-F5344CB8AC3E}">
        <p14:creationId xmlns:p14="http://schemas.microsoft.com/office/powerpoint/2010/main" val="15947067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p:cNvSpPr>
            <a:spLocks noGrp="1"/>
          </p:cNvSpPr>
          <p:nvPr>
            <p:ph type="title"/>
          </p:nvPr>
        </p:nvSpPr>
        <p:spPr>
          <a:xfrm>
            <a:off x="838200" y="448721"/>
            <a:ext cx="4707671" cy="1225650"/>
          </a:xfrm>
        </p:spPr>
        <p:txBody>
          <a:bodyPr vert="horz" lIns="91440" tIns="45720" rIns="91440" bIns="45720" rtlCol="0" anchor="b">
            <a:normAutofit/>
          </a:bodyPr>
          <a:lstStyle/>
          <a:p>
            <a:r>
              <a:rPr lang="en-US" sz="3800">
                <a:solidFill>
                  <a:schemeClr val="bg1"/>
                </a:solidFill>
              </a:rPr>
              <a:t>Questions about substances</a:t>
            </a:r>
          </a:p>
        </p:txBody>
      </p:sp>
      <p:cxnSp>
        <p:nvCxnSpPr>
          <p:cNvPr id="15" name="Straight Connector 14">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sz="half" idx="1"/>
          </p:nvPr>
        </p:nvSpPr>
        <p:spPr>
          <a:xfrm>
            <a:off x="897769" y="1909192"/>
            <a:ext cx="4586513" cy="3647710"/>
          </a:xfrm>
        </p:spPr>
        <p:txBody>
          <a:bodyPr vert="horz" lIns="91440" tIns="45720" rIns="91440" bIns="45720" rtlCol="0">
            <a:normAutofit/>
          </a:bodyPr>
          <a:lstStyle/>
          <a:p>
            <a:r>
              <a:rPr lang="en-US" sz="2000">
                <a:solidFill>
                  <a:schemeClr val="bg1"/>
                </a:solidFill>
              </a:rPr>
              <a:t>The 1990 Human Fertilization and Embryology Act forced a discussion of when it is OK to experiment on embryos in parliament. They decided up to 14 days.</a:t>
            </a:r>
          </a:p>
          <a:p>
            <a:r>
              <a:rPr lang="en-US" sz="2000">
                <a:solidFill>
                  <a:schemeClr val="bg1"/>
                </a:solidFill>
              </a:rPr>
              <a:t>In ref to IVF, Franklin talks of ‘unfamiliar kinship’ and ‘embryonic personhood’. The embryo is ‘human’ making the mother invisible.</a:t>
            </a:r>
          </a:p>
        </p:txBody>
      </p:sp>
      <p:cxnSp>
        <p:nvCxnSpPr>
          <p:cNvPr id="17" name="Straight Connector 16">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8" name="Picture 7" descr="Emma Embryo If a fetus is a person.jpg"/>
          <p:cNvPicPr>
            <a:picLocks noChangeAspect="1"/>
          </p:cNvPicPr>
          <p:nvPr/>
        </p:nvPicPr>
        <p:blipFill rotWithShape="1">
          <a:blip r:embed="rId3">
            <a:extLst>
              <a:ext uri="{28A0092B-C50C-407E-A947-70E740481C1C}">
                <a14:useLocalDpi xmlns:a14="http://schemas.microsoft.com/office/drawing/2010/main"/>
              </a:ext>
            </a:extLst>
          </a:blip>
          <a:srcRect t="469" r="-3" b="3011"/>
          <a:stretch/>
        </p:blipFill>
        <p:spPr>
          <a:xfrm>
            <a:off x="6525453" y="10"/>
            <a:ext cx="5666547" cy="6857990"/>
          </a:xfrm>
          <a:prstGeom prst="rect">
            <a:avLst/>
          </a:prstGeom>
        </p:spPr>
      </p:pic>
    </p:spTree>
    <p:extLst>
      <p:ext uri="{BB962C8B-B14F-4D97-AF65-F5344CB8AC3E}">
        <p14:creationId xmlns:p14="http://schemas.microsoft.com/office/powerpoint/2010/main" val="931655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9">
            <a:extLst>
              <a:ext uri="{FF2B5EF4-FFF2-40B4-BE49-F238E27FC236}">
                <a16:creationId xmlns:a16="http://schemas.microsoft.com/office/drawing/2014/main" id="{375B19E4-0108-41C4-8DB1-11BAE0B49D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p:cNvSpPr>
            <a:spLocks noGrp="1"/>
          </p:cNvSpPr>
          <p:nvPr>
            <p:ph type="title"/>
          </p:nvPr>
        </p:nvSpPr>
        <p:spPr>
          <a:xfrm>
            <a:off x="1295398" y="669925"/>
            <a:ext cx="4686295" cy="1325563"/>
          </a:xfrm>
        </p:spPr>
        <p:txBody>
          <a:bodyPr vert="horz" lIns="91440" tIns="45720" rIns="91440" bIns="45720" rtlCol="0" anchor="b">
            <a:normAutofit/>
          </a:bodyPr>
          <a:lstStyle/>
          <a:p>
            <a:r>
              <a:rPr lang="en-US" sz="3800">
                <a:solidFill>
                  <a:schemeClr val="bg1"/>
                </a:solidFill>
              </a:rPr>
              <a:t>Naturalising NRT and vice versa</a:t>
            </a:r>
          </a:p>
        </p:txBody>
      </p:sp>
      <p:sp>
        <p:nvSpPr>
          <p:cNvPr id="3" name="Content Placeholder 2"/>
          <p:cNvSpPr>
            <a:spLocks noGrp="1"/>
          </p:cNvSpPr>
          <p:nvPr>
            <p:ph sz="half" idx="1"/>
          </p:nvPr>
        </p:nvSpPr>
        <p:spPr>
          <a:xfrm>
            <a:off x="1295398" y="2400304"/>
            <a:ext cx="4686295" cy="3441692"/>
          </a:xfrm>
        </p:spPr>
        <p:txBody>
          <a:bodyPr vert="horz" lIns="91440" tIns="45720" rIns="91440" bIns="45720" rtlCol="0">
            <a:normAutofit/>
          </a:bodyPr>
          <a:lstStyle/>
          <a:p>
            <a:r>
              <a:rPr lang="en-US" sz="2000">
                <a:solidFill>
                  <a:schemeClr val="bg1"/>
                </a:solidFill>
              </a:rPr>
              <a:t>Putting medical and legal contexts alongside kinship changes relationships (assisted reproduction, surrogacy)</a:t>
            </a:r>
          </a:p>
          <a:p>
            <a:r>
              <a:rPr lang="en-US" sz="2000">
                <a:solidFill>
                  <a:schemeClr val="bg1"/>
                </a:solidFill>
              </a:rPr>
              <a:t>IVF - ‘giving nature a helping hand’ (Franklin 1997: 209). </a:t>
            </a:r>
          </a:p>
          <a:p>
            <a:r>
              <a:rPr lang="en-US" sz="2000">
                <a:solidFill>
                  <a:schemeClr val="bg1"/>
                </a:solidFill>
              </a:rPr>
              <a:t>Ultrasound bringing women closer to their babies or interfering? (Taylor 1998)</a:t>
            </a:r>
          </a:p>
        </p:txBody>
      </p:sp>
      <p:pic>
        <p:nvPicPr>
          <p:cNvPr id="5" name="Content Placeholder 4" descr="0,,21593376-EXH,00.jpg"/>
          <p:cNvPicPr>
            <a:picLocks noGrp="1" noChangeAspect="1"/>
          </p:cNvPicPr>
          <p:nvPr>
            <p:ph sz="half" idx="2"/>
          </p:nvPr>
        </p:nvPicPr>
        <p:blipFill rotWithShape="1">
          <a:blip r:embed="rId3" cstate="screen">
            <a:extLst>
              <a:ext uri="{28A0092B-C50C-407E-A947-70E740481C1C}">
                <a14:useLocalDpi xmlns:a14="http://schemas.microsoft.com/office/drawing/2010/main"/>
              </a:ext>
            </a:extLst>
          </a:blip>
          <a:srcRect l="2632" r="3637"/>
          <a:stretch/>
        </p:blipFill>
        <p:spPr>
          <a:xfrm>
            <a:off x="6438898" y="10"/>
            <a:ext cx="5753102" cy="6857990"/>
          </a:xfrm>
          <a:prstGeom prst="rect">
            <a:avLst/>
          </a:prstGeom>
        </p:spPr>
      </p:pic>
      <p:cxnSp>
        <p:nvCxnSpPr>
          <p:cNvPr id="17" name="Straight Connector 11">
            <a:extLst>
              <a:ext uri="{FF2B5EF4-FFF2-40B4-BE49-F238E27FC236}">
                <a16:creationId xmlns:a16="http://schemas.microsoft.com/office/drawing/2014/main" id="{C727A21A-62F5-405C-B7A5-439FD39932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8898"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8" name="Straight Connector 13">
            <a:extLst>
              <a:ext uri="{FF2B5EF4-FFF2-40B4-BE49-F238E27FC236}">
                <a16:creationId xmlns:a16="http://schemas.microsoft.com/office/drawing/2014/main" id="{F641577A-888F-4E56-B9E4-CC57AC7B7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95399" y="2026340"/>
            <a:ext cx="10896601"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216879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p:cNvSpPr>
            <a:spLocks noGrp="1"/>
          </p:cNvSpPr>
          <p:nvPr>
            <p:ph type="title"/>
          </p:nvPr>
        </p:nvSpPr>
        <p:spPr>
          <a:xfrm>
            <a:off x="838200" y="468113"/>
            <a:ext cx="4631033" cy="1383109"/>
          </a:xfrm>
        </p:spPr>
        <p:txBody>
          <a:bodyPr vert="horz" lIns="91440" tIns="45720" rIns="91440" bIns="45720" rtlCol="0" anchor="b">
            <a:normAutofit/>
          </a:bodyPr>
          <a:lstStyle/>
          <a:p>
            <a:r>
              <a:rPr lang="en-US" sz="3500">
                <a:solidFill>
                  <a:schemeClr val="bg1"/>
                </a:solidFill>
              </a:rPr>
              <a:t>Edwards’ Diblings (p286) – a new kind of family</a:t>
            </a:r>
          </a:p>
        </p:txBody>
      </p:sp>
      <p:cxnSp>
        <p:nvCxnSpPr>
          <p:cNvPr id="13" name="Straight Connector 12">
            <a:extLst>
              <a:ext uri="{FF2B5EF4-FFF2-40B4-BE49-F238E27FC236}">
                <a16:creationId xmlns:a16="http://schemas.microsoft.com/office/drawing/2014/main" id="{DAE05351-315A-4BA9-A90A-FE5C949522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1851222"/>
            <a:ext cx="54482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sz="half" idx="1"/>
          </p:nvPr>
        </p:nvSpPr>
        <p:spPr>
          <a:xfrm>
            <a:off x="838200" y="2120204"/>
            <a:ext cx="4631033" cy="2577009"/>
          </a:xfrm>
        </p:spPr>
        <p:txBody>
          <a:bodyPr vert="horz" lIns="91440" tIns="45720" rIns="91440" bIns="45720" rtlCol="0">
            <a:normAutofit/>
          </a:bodyPr>
          <a:lstStyle/>
          <a:p>
            <a:r>
              <a:rPr lang="en-US" sz="1900">
                <a:solidFill>
                  <a:schemeClr val="bg1"/>
                </a:solidFill>
              </a:rPr>
              <a:t>Diblings are donor siblings</a:t>
            </a:r>
          </a:p>
          <a:p>
            <a:r>
              <a:rPr lang="en-US" sz="1900">
                <a:solidFill>
                  <a:schemeClr val="bg1"/>
                </a:solidFill>
              </a:rPr>
              <a:t>Related by gametes from the same donor but living in different families (not half or step)</a:t>
            </a:r>
          </a:p>
          <a:p>
            <a:r>
              <a:rPr lang="en-US" sz="1900">
                <a:solidFill>
                  <a:schemeClr val="bg1"/>
                </a:solidFill>
              </a:rPr>
              <a:t>‘diblings trace their relatedness through the donor’ (286) and have produced internet clans</a:t>
            </a:r>
          </a:p>
          <a:p>
            <a:r>
              <a:rPr lang="en-US" sz="1900">
                <a:solidFill>
                  <a:schemeClr val="bg1"/>
                </a:solidFill>
              </a:rPr>
              <a:t>https://twitter.com/hashtag/diblings</a:t>
            </a:r>
          </a:p>
        </p:txBody>
      </p:sp>
      <p:pic>
        <p:nvPicPr>
          <p:cNvPr id="6" name="Content Placeholder 5" descr="diblings-01-800.jpg"/>
          <p:cNvPicPr>
            <a:picLocks noGrp="1" noChangeAspect="1"/>
          </p:cNvPicPr>
          <p:nvPr>
            <p:ph sz="half" idx="2"/>
          </p:nvPr>
        </p:nvPicPr>
        <p:blipFill rotWithShape="1">
          <a:blip r:embed="rId3" cstate="screen">
            <a:extLst>
              <a:ext uri="{28A0092B-C50C-407E-A947-70E740481C1C}">
                <a14:useLocalDpi xmlns:a14="http://schemas.microsoft.com/office/drawing/2010/main"/>
              </a:ext>
            </a:extLst>
          </a:blip>
          <a:srcRect b="10404"/>
          <a:stretch/>
        </p:blipFill>
        <p:spPr>
          <a:xfrm>
            <a:off x="6515727" y="1159668"/>
            <a:ext cx="5676273" cy="5698332"/>
          </a:xfrm>
          <a:prstGeom prst="rect">
            <a:avLst/>
          </a:prstGeom>
        </p:spPr>
      </p:pic>
      <p:grpSp>
        <p:nvGrpSpPr>
          <p:cNvPr id="15" name="Group 14">
            <a:extLst>
              <a:ext uri="{FF2B5EF4-FFF2-40B4-BE49-F238E27FC236}">
                <a16:creationId xmlns:a16="http://schemas.microsoft.com/office/drawing/2014/main" id="{9D20816A-53A8-414B-9615-2877C10816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274779" y="1850813"/>
            <a:ext cx="4917221" cy="5007187"/>
            <a:chOff x="6833344" y="1502570"/>
            <a:chExt cx="4917221" cy="5007187"/>
          </a:xfrm>
        </p:grpSpPr>
        <p:cxnSp>
          <p:nvCxnSpPr>
            <p:cNvPr id="16" name="Straight Connector 15">
              <a:extLst>
                <a:ext uri="{FF2B5EF4-FFF2-40B4-BE49-F238E27FC236}">
                  <a16:creationId xmlns:a16="http://schemas.microsoft.com/office/drawing/2014/main" id="{49CC84F6-0A3D-42D4-84D1-34E857123F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6833344" y="1502570"/>
              <a:ext cx="0" cy="5007187"/>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1" name="Straight Connector 16">
              <a:extLst>
                <a:ext uri="{FF2B5EF4-FFF2-40B4-BE49-F238E27FC236}">
                  <a16:creationId xmlns:a16="http://schemas.microsoft.com/office/drawing/2014/main" id="{C76FD32F-1C07-4AF8-994F-CDC99B5D4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6836570" y="1502570"/>
              <a:ext cx="4913995"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7269015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p:cNvSpPr>
            <a:spLocks noGrp="1"/>
          </p:cNvSpPr>
          <p:nvPr>
            <p:ph type="ctrTitle"/>
          </p:nvPr>
        </p:nvSpPr>
        <p:spPr>
          <a:xfrm>
            <a:off x="908454" y="1360481"/>
            <a:ext cx="4605340" cy="2387600"/>
          </a:xfrm>
        </p:spPr>
        <p:txBody>
          <a:bodyPr>
            <a:normAutofit/>
          </a:bodyPr>
          <a:lstStyle/>
          <a:p>
            <a:pPr algn="l"/>
            <a:r>
              <a:rPr lang="en-US" sz="5000">
                <a:solidFill>
                  <a:schemeClr val="bg1"/>
                </a:solidFill>
              </a:rPr>
              <a:t>Recap - discussion</a:t>
            </a:r>
          </a:p>
        </p:txBody>
      </p:sp>
      <p:pic>
        <p:nvPicPr>
          <p:cNvPr id="2" name="Picture 1" descr="Not_paternity.jpg"/>
          <p:cNvPicPr>
            <a:picLocks noChangeAspect="1"/>
          </p:cNvPicPr>
          <p:nvPr/>
        </p:nvPicPr>
        <p:blipFill rotWithShape="1">
          <a:blip r:embed="rId2">
            <a:alphaModFix/>
            <a:extLst>
              <a:ext uri="{28A0092B-C50C-407E-A947-70E740481C1C}">
                <a14:useLocalDpi xmlns:a14="http://schemas.microsoft.com/office/drawing/2010/main"/>
              </a:ext>
            </a:extLst>
          </a:blip>
          <a:srcRect t="9565" r="2" b="11277"/>
          <a:stretch/>
        </p:blipFill>
        <p:spPr>
          <a:xfrm>
            <a:off x="5800734" y="1057275"/>
            <a:ext cx="5917401" cy="4743450"/>
          </a:xfrm>
          <a:prstGeom prst="rect">
            <a:avLst/>
          </a:prstGeom>
        </p:spPr>
      </p:pic>
      <p:sp>
        <p:nvSpPr>
          <p:cNvPr id="12" name="Rectangle 11">
            <a:extLst>
              <a:ext uri="{FF2B5EF4-FFF2-40B4-BE49-F238E27FC236}">
                <a16:creationId xmlns:a16="http://schemas.microsoft.com/office/drawing/2014/main" id="{D84C2E9E-0B5D-4B5F-9A1F-70EBDCE39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461" y="1197769"/>
            <a:ext cx="10987078"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67740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p:cNvSpPr>
            <a:spLocks noGrp="1"/>
          </p:cNvSpPr>
          <p:nvPr>
            <p:ph type="title"/>
          </p:nvPr>
        </p:nvSpPr>
        <p:spPr>
          <a:xfrm>
            <a:off x="1020467" y="1397120"/>
            <a:ext cx="4707671" cy="1225650"/>
          </a:xfrm>
        </p:spPr>
        <p:txBody>
          <a:bodyPr vert="horz" lIns="91440" tIns="45720" rIns="91440" bIns="45720" rtlCol="0" anchor="b">
            <a:normAutofit/>
          </a:bodyPr>
          <a:lstStyle/>
          <a:p>
            <a:r>
              <a:rPr lang="en-US" sz="3800">
                <a:solidFill>
                  <a:schemeClr val="bg1"/>
                </a:solidFill>
              </a:rPr>
              <a:t>How useful is the word ‘family’?</a:t>
            </a:r>
          </a:p>
        </p:txBody>
      </p:sp>
      <p:sp>
        <p:nvSpPr>
          <p:cNvPr id="5" name="Subtitle 4"/>
          <p:cNvSpPr>
            <a:spLocks noGrp="1"/>
          </p:cNvSpPr>
          <p:nvPr>
            <p:ph sz="half" idx="1"/>
          </p:nvPr>
        </p:nvSpPr>
        <p:spPr>
          <a:xfrm>
            <a:off x="1020467" y="2891752"/>
            <a:ext cx="4707671" cy="2334517"/>
          </a:xfrm>
        </p:spPr>
        <p:txBody>
          <a:bodyPr vert="horz" lIns="91440" tIns="45720" rIns="91440" bIns="45720" rtlCol="0">
            <a:normAutofit/>
          </a:bodyPr>
          <a:lstStyle/>
          <a:p>
            <a:r>
              <a:rPr lang="en-US" sz="2000">
                <a:solidFill>
                  <a:schemeClr val="bg1"/>
                </a:solidFill>
              </a:rPr>
              <a:t>Does this mean that to use the term ‘family’ is eurocentric? Is it at root a hetero-normative construct? (…and what does this say about other terms used by anthropologists?)</a:t>
            </a:r>
          </a:p>
        </p:txBody>
      </p:sp>
      <p:pic>
        <p:nvPicPr>
          <p:cNvPr id="7" name="Content Placeholder 6" descr="FAMILY1.jpg"/>
          <p:cNvPicPr>
            <a:picLocks noGrp="1" noChangeAspect="1"/>
          </p:cNvPicPr>
          <p:nvPr>
            <p:ph sz="half" idx="2"/>
          </p:nvPr>
        </p:nvPicPr>
        <p:blipFill rotWithShape="1">
          <a:blip r:embed="rId2" cstate="screen">
            <a:extLst>
              <a:ext uri="{28A0092B-C50C-407E-A947-70E740481C1C}">
                <a14:useLocalDpi xmlns:a14="http://schemas.microsoft.com/office/drawing/2010/main"/>
              </a:ext>
            </a:extLst>
          </a:blip>
          <a:srcRect r="-3" b="14493"/>
          <a:stretch/>
        </p:blipFill>
        <p:spPr>
          <a:xfrm>
            <a:off x="6735467" y="977900"/>
            <a:ext cx="5037433" cy="4826000"/>
          </a:xfrm>
          <a:prstGeom prst="rect">
            <a:avLst/>
          </a:prstGeom>
        </p:spPr>
      </p:pic>
      <p:sp>
        <p:nvSpPr>
          <p:cNvPr id="14" name="Rectangle 13">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61F2F60-14E3-4196-B7CE-175E46F04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461" y="1159669"/>
            <a:ext cx="10987078"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335279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p:cNvSpPr>
            <a:spLocks noGrp="1"/>
          </p:cNvSpPr>
          <p:nvPr>
            <p:ph type="title"/>
          </p:nvPr>
        </p:nvSpPr>
        <p:spPr>
          <a:xfrm>
            <a:off x="838200" y="448721"/>
            <a:ext cx="4707671" cy="1225650"/>
          </a:xfrm>
        </p:spPr>
        <p:txBody>
          <a:bodyPr vert="horz" lIns="91440" tIns="45720" rIns="91440" bIns="45720" rtlCol="0" anchor="b">
            <a:normAutofit/>
          </a:bodyPr>
          <a:lstStyle/>
          <a:p>
            <a:r>
              <a:rPr lang="en-US" sz="2700">
                <a:solidFill>
                  <a:schemeClr val="bg1"/>
                </a:solidFill>
              </a:rPr>
              <a:t>Ethnographic examples that ‘trouble’ biological definitions of family</a:t>
            </a:r>
          </a:p>
        </p:txBody>
      </p:sp>
      <p:cxnSp>
        <p:nvCxnSpPr>
          <p:cNvPr id="30" name="Straight Connector 29">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sz="half" idx="1"/>
          </p:nvPr>
        </p:nvSpPr>
        <p:spPr>
          <a:xfrm>
            <a:off x="897769" y="1909192"/>
            <a:ext cx="4586513" cy="3647710"/>
          </a:xfrm>
        </p:spPr>
        <p:txBody>
          <a:bodyPr vert="horz" lIns="91440" tIns="45720" rIns="91440" bIns="45720" rtlCol="0">
            <a:normAutofit/>
          </a:bodyPr>
          <a:lstStyle/>
          <a:p>
            <a:r>
              <a:rPr lang="en-US" sz="2000">
                <a:solidFill>
                  <a:schemeClr val="bg1"/>
                </a:solidFill>
              </a:rPr>
              <a:t>Birth – Trobriand Islanders</a:t>
            </a:r>
          </a:p>
          <a:p>
            <a:r>
              <a:rPr lang="en-US" sz="2000">
                <a:solidFill>
                  <a:schemeClr val="bg1"/>
                </a:solidFill>
              </a:rPr>
              <a:t>Marriage – Ju/Hoansi</a:t>
            </a:r>
          </a:p>
          <a:p>
            <a:r>
              <a:rPr lang="en-US" sz="2000">
                <a:solidFill>
                  <a:schemeClr val="bg1"/>
                </a:solidFill>
              </a:rPr>
              <a:t>Association – Mbuti</a:t>
            </a:r>
          </a:p>
          <a:p>
            <a:r>
              <a:rPr lang="en-US" sz="2000">
                <a:solidFill>
                  <a:schemeClr val="bg1"/>
                </a:solidFill>
              </a:rPr>
              <a:t>Diblings </a:t>
            </a:r>
          </a:p>
          <a:p>
            <a:endParaRPr lang="en-US" sz="2000">
              <a:solidFill>
                <a:schemeClr val="bg1"/>
              </a:solidFill>
            </a:endParaRPr>
          </a:p>
          <a:p>
            <a:endParaRPr lang="en-US" sz="2000">
              <a:solidFill>
                <a:schemeClr val="bg1"/>
              </a:solidFill>
            </a:endParaRPr>
          </a:p>
          <a:p>
            <a:r>
              <a:rPr lang="en-US" sz="2000">
                <a:solidFill>
                  <a:schemeClr val="bg1"/>
                </a:solidFill>
              </a:rPr>
              <a:t>Nevertheless, despite differences, each culture recognises relatedness.</a:t>
            </a:r>
          </a:p>
        </p:txBody>
      </p:sp>
      <p:cxnSp>
        <p:nvCxnSpPr>
          <p:cNvPr id="32" name="Straight Connector 31">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15" name="Content Placeholder 14" descr="A picture containing indoor, table, sitting, old&#10;&#10;Description automatically generated">
            <a:extLst>
              <a:ext uri="{FF2B5EF4-FFF2-40B4-BE49-F238E27FC236}">
                <a16:creationId xmlns:a16="http://schemas.microsoft.com/office/drawing/2014/main" id="{C06207C7-6738-1946-A634-ED070195C6D4}"/>
              </a:ext>
            </a:extLst>
          </p:cNvPr>
          <p:cNvPicPr>
            <a:picLocks noGrp="1" noChangeAspect="1"/>
          </p:cNvPicPr>
          <p:nvPr>
            <p:ph sz="half" idx="2"/>
          </p:nvPr>
        </p:nvPicPr>
        <p:blipFill rotWithShape="1">
          <a:blip r:embed="rId2">
            <a:extLst>
              <a:ext uri="{837473B0-CC2E-450A-ABE3-18F120FF3D39}">
                <a1611:picAttrSrcUrl xmlns:a1611="http://schemas.microsoft.com/office/drawing/2016/11/main" r:id="rId3"/>
              </a:ext>
            </a:extLst>
          </a:blip>
          <a:srcRect l="20181" r="24252" b="-2"/>
          <a:stretch/>
        </p:blipFill>
        <p:spPr>
          <a:xfrm>
            <a:off x="6525453" y="10"/>
            <a:ext cx="5666547" cy="6857990"/>
          </a:xfrm>
          <a:prstGeom prst="rect">
            <a:avLst/>
          </a:prstGeom>
        </p:spPr>
      </p:pic>
      <p:sp>
        <p:nvSpPr>
          <p:cNvPr id="16" name="TextBox 15">
            <a:extLst>
              <a:ext uri="{FF2B5EF4-FFF2-40B4-BE49-F238E27FC236}">
                <a16:creationId xmlns:a16="http://schemas.microsoft.com/office/drawing/2014/main" id="{79A77DA6-DED4-7D47-8AD5-A6708B913AF9}"/>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commons.wikimedia.org/wiki/File:Canoe_splashboard,_Trobriand_Islands,_Honolulu_Museum_of_Art,_4193.JPG">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26327074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5" name="Title 4"/>
          <p:cNvSpPr>
            <a:spLocks noGrp="1"/>
          </p:cNvSpPr>
          <p:nvPr>
            <p:ph type="title"/>
          </p:nvPr>
        </p:nvSpPr>
        <p:spPr>
          <a:xfrm>
            <a:off x="1020467" y="1397120"/>
            <a:ext cx="4707671" cy="1225650"/>
          </a:xfrm>
        </p:spPr>
        <p:txBody>
          <a:bodyPr vert="horz" lIns="91440" tIns="45720" rIns="91440" bIns="45720" rtlCol="0" anchor="b">
            <a:normAutofit/>
          </a:bodyPr>
          <a:lstStyle/>
          <a:p>
            <a:r>
              <a:rPr lang="en-US" sz="3800">
                <a:solidFill>
                  <a:schemeClr val="bg1"/>
                </a:solidFill>
              </a:rPr>
              <a:t>Conclusion</a:t>
            </a:r>
            <a:br>
              <a:rPr lang="en-US" sz="3800">
                <a:solidFill>
                  <a:schemeClr val="bg1"/>
                </a:solidFill>
              </a:rPr>
            </a:br>
            <a:endParaRPr lang="en-US" sz="3800">
              <a:solidFill>
                <a:schemeClr val="bg1"/>
              </a:solidFill>
            </a:endParaRPr>
          </a:p>
        </p:txBody>
      </p:sp>
      <p:sp>
        <p:nvSpPr>
          <p:cNvPr id="8" name="Content Placeholder 7"/>
          <p:cNvSpPr>
            <a:spLocks noGrp="1"/>
          </p:cNvSpPr>
          <p:nvPr>
            <p:ph sz="half" idx="1"/>
          </p:nvPr>
        </p:nvSpPr>
        <p:spPr>
          <a:xfrm>
            <a:off x="1020467" y="2891752"/>
            <a:ext cx="4707671" cy="2334517"/>
          </a:xfrm>
        </p:spPr>
        <p:txBody>
          <a:bodyPr vert="horz" lIns="91440" tIns="45720" rIns="91440" bIns="45720" rtlCol="0">
            <a:normAutofit/>
          </a:bodyPr>
          <a:lstStyle/>
          <a:p>
            <a:r>
              <a:rPr lang="en-US" sz="2000" dirty="0">
                <a:solidFill>
                  <a:schemeClr val="bg1"/>
                </a:solidFill>
              </a:rPr>
              <a:t>Every human culture </a:t>
            </a:r>
            <a:r>
              <a:rPr lang="en-US" sz="2000" dirty="0" err="1">
                <a:solidFill>
                  <a:schemeClr val="bg1"/>
                </a:solidFill>
              </a:rPr>
              <a:t>recognises</a:t>
            </a:r>
            <a:r>
              <a:rPr lang="en-US" sz="2000">
                <a:solidFill>
                  <a:schemeClr val="bg1"/>
                </a:solidFill>
              </a:rPr>
              <a:t> distinct connections between persons… but these connections are not created by biology or marriage exclusively.</a:t>
            </a:r>
          </a:p>
        </p:txBody>
      </p:sp>
      <p:pic>
        <p:nvPicPr>
          <p:cNvPr id="10" name="Content Placeholder 9" descr="686331ee7fbc45a169ed7194cc042e1f.jpg"/>
          <p:cNvPicPr>
            <a:picLocks noGrp="1" noChangeAspect="1"/>
          </p:cNvPicPr>
          <p:nvPr>
            <p:ph sz="half" idx="2"/>
          </p:nvPr>
        </p:nvPicPr>
        <p:blipFill rotWithShape="1">
          <a:blip r:embed="rId2" cstate="screen">
            <a:extLst>
              <a:ext uri="{28A0092B-C50C-407E-A947-70E740481C1C}">
                <a14:useLocalDpi xmlns:a14="http://schemas.microsoft.com/office/drawing/2010/main"/>
              </a:ext>
            </a:extLst>
          </a:blip>
          <a:srcRect t="85" r="-3" b="14409"/>
          <a:stretch/>
        </p:blipFill>
        <p:spPr>
          <a:xfrm>
            <a:off x="6735467" y="977900"/>
            <a:ext cx="5037433" cy="4826000"/>
          </a:xfrm>
          <a:prstGeom prst="rect">
            <a:avLst/>
          </a:prstGeom>
        </p:spPr>
      </p:pic>
      <p:sp>
        <p:nvSpPr>
          <p:cNvPr id="18" name="Rectangle 17">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61F2F60-14E3-4196-B7CE-175E46F04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461" y="1159669"/>
            <a:ext cx="10987078"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p:cNvSpPr txBox="1"/>
          <p:nvPr/>
        </p:nvSpPr>
        <p:spPr>
          <a:xfrm>
            <a:off x="6735467" y="5321300"/>
            <a:ext cx="5037433" cy="482600"/>
          </a:xfrm>
          <a:prstGeom prst="rect">
            <a:avLst/>
          </a:prstGeom>
          <a:solidFill>
            <a:srgbClr val="000000">
              <a:alpha val="50000"/>
            </a:srgbClr>
          </a:solidFill>
          <a:ln>
            <a:noFill/>
          </a:ln>
        </p:spPr>
        <p:txBody>
          <a:bodyPr wrap="square" rtlCol="0">
            <a:noAutofit/>
          </a:bodyPr>
          <a:lstStyle/>
          <a:p>
            <a:pPr algn="ctr">
              <a:spcAft>
                <a:spcPts val="600"/>
              </a:spcAft>
            </a:pPr>
            <a:r>
              <a:rPr lang="en-US" sz="1300">
                <a:solidFill>
                  <a:srgbClr val="FFFFFF"/>
                </a:solidFill>
              </a:rPr>
              <a:t>Brother Bear</a:t>
            </a:r>
          </a:p>
        </p:txBody>
      </p:sp>
    </p:spTree>
    <p:extLst>
      <p:ext uri="{BB962C8B-B14F-4D97-AF65-F5344CB8AC3E}">
        <p14:creationId xmlns:p14="http://schemas.microsoft.com/office/powerpoint/2010/main" val="12289774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1535</Words>
  <Application>Microsoft Office PowerPoint</Application>
  <PresentationFormat>Widescreen</PresentationFormat>
  <Paragraphs>86</Paragraphs>
  <Slides>15</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Intersections between biology and culture</vt:lpstr>
      <vt:lpstr>Biology/nature::kinship/culture</vt:lpstr>
      <vt:lpstr>Carsten, J 2013 What Kinship Does, and How HAU: Journal of Ethnographic Theory 3 (2): 245–51  </vt:lpstr>
      <vt:lpstr>Silk. 2001 Chapter 4 in  Stone, L. (ed.) New Directions in Anthropological Kinship Rowman &amp; Littlefield </vt:lpstr>
      <vt:lpstr>More links to zoology</vt:lpstr>
      <vt:lpstr>But a focus on biology is critiqued</vt:lpstr>
      <vt:lpstr>Biology, feminism and female subjugation</vt:lpstr>
      <vt:lpstr>Lamphere (2001) new reproductive technologies (NRT) </vt:lpstr>
      <vt:lpstr>Questions about substances</vt:lpstr>
      <vt:lpstr>Naturalising NRT and vice versa</vt:lpstr>
      <vt:lpstr>Edwards’ Diblings (p286) – a new kind of family</vt:lpstr>
      <vt:lpstr>Recap - discussion</vt:lpstr>
      <vt:lpstr>How useful is the word ‘family’?</vt:lpstr>
      <vt:lpstr>Ethnographic examples that ‘trouble’ biological definitions of family</vt:lpstr>
      <vt:lpstr>Conclusion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Intersections between biology and culture</dc:title>
  <dc:creator>Luci  Attala</dc:creator>
  <cp:lastModifiedBy>Bettina Schmidt</cp:lastModifiedBy>
  <cp:revision>1</cp:revision>
  <dcterms:created xsi:type="dcterms:W3CDTF">2020-11-17T20:56:32Z</dcterms:created>
  <dcterms:modified xsi:type="dcterms:W3CDTF">2024-09-09T14:17:24Z</dcterms:modified>
</cp:coreProperties>
</file>