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4" r:id="rId1"/>
  </p:sldMasterIdLst>
  <p:notesMasterIdLst>
    <p:notesMasterId r:id="rId21"/>
  </p:notesMasterIdLst>
  <p:sldIdLst>
    <p:sldId id="256" r:id="rId2"/>
    <p:sldId id="257" r:id="rId3"/>
    <p:sldId id="258" r:id="rId4"/>
    <p:sldId id="259" r:id="rId5"/>
    <p:sldId id="263" r:id="rId6"/>
    <p:sldId id="264" r:id="rId7"/>
    <p:sldId id="269" r:id="rId8"/>
    <p:sldId id="274" r:id="rId9"/>
    <p:sldId id="270" r:id="rId10"/>
    <p:sldId id="276" r:id="rId11"/>
    <p:sldId id="277" r:id="rId12"/>
    <p:sldId id="271" r:id="rId13"/>
    <p:sldId id="272" r:id="rId14"/>
    <p:sldId id="260" r:id="rId15"/>
    <p:sldId id="261" r:id="rId16"/>
    <p:sldId id="266" r:id="rId17"/>
    <p:sldId id="268" r:id="rId18"/>
    <p:sldId id="273" r:id="rId19"/>
    <p:sldId id="267" r:id="rId20"/>
  </p:sldIdLst>
  <p:sldSz cx="12192000" cy="6858000"/>
  <p:notesSz cx="6858000" cy="1704975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Glyn Davies" initials="GD" lastIdx="1" clrIdx="0">
    <p:extLst>
      <p:ext uri="{19B8F6BF-5375-455C-9EA6-DF929625EA0E}">
        <p15:presenceInfo xmlns:p15="http://schemas.microsoft.com/office/powerpoint/2012/main" userId="S::144107@pembrokeshire.ac.uk::caea4569-e068-4c30-afb2-5ebedaf6c9ca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FE6BCAD-CDEB-5437-0047-3506E08BEEB7}" v="187" dt="2020-02-22T15:39:50.996"/>
    <p1510:client id="{19C5ECCC-7DF7-3070-55E7-6A799213D553}" v="194" dt="2020-03-05T16:42:20.249"/>
    <p1510:client id="{200FB2B3-AC47-4179-2D21-94C395777CF6}" v="368" dt="2019-12-12T11:44:09.744"/>
    <p1510:client id="{25C89999-6D1D-F6BC-598A-74674D282BAC}" v="17" dt="2020-02-17T14:16:15.808"/>
    <p1510:client id="{2610727A-53AB-28CE-8847-F608E26C0FE6}" v="11" dt="2020-01-16T11:40:58.098"/>
    <p1510:client id="{374201FF-0A8D-F4D6-2F62-D4EBE52D5BE9}" v="9" dt="2019-12-12T11:17:10.342"/>
    <p1510:client id="{37FABA77-2128-8B5B-F49C-47918643C8E5}" v="46" dt="2020-03-04T14:28:23.590"/>
    <p1510:client id="{43A22FD2-E15B-45B9-F0A9-57D1BF86B49D}" v="29" dt="2019-12-19T11:33:51.439"/>
    <p1510:client id="{4E4A443B-3B68-7813-DCA9-7096814FC68F}" v="149" dt="2020-01-16T11:44:15.033"/>
    <p1510:client id="{651D358F-DC58-C352-D35E-EB60214B7C9E}" v="210" dt="2019-12-19T17:07:00.535"/>
    <p1510:client id="{68163840-88AB-4E35-7FDF-128EBF2C2B68}" v="5" dt="2020-03-12T14:03:28.924"/>
    <p1510:client id="{6FB2D6AC-E133-B1B2-93AC-009CA71AAC16}" v="20" dt="2020-02-17T11:42:43.483"/>
    <p1510:client id="{7D5A0964-6B6B-07EA-99A5-C01169E9C5C6}" v="21" dt="2019-12-12T17:46:52.819"/>
    <p1510:client id="{89CEC1FA-8081-9D34-72E8-C2EFAD9CFF62}" v="7" dt="2020-02-27T17:34:20.167"/>
    <p1510:client id="{8D11F53A-392D-AB78-3FAD-5D4DD7864E72}" v="1300" dt="2019-12-05T17:48:37.300"/>
    <p1510:client id="{97400545-20F9-46FD-80EF-D284C7B86340}" v="1927" dt="2019-12-05T17:32:46.886"/>
    <p1510:client id="{9E4A7409-D58E-F050-B695-D5AC87A022EC}" v="10" dt="2019-12-12T17:08:09.769"/>
    <p1510:client id="{A17A0E18-33B3-4FC6-4C22-8201428C9217}" v="2556" dt="2019-12-12T18:03:25.439"/>
    <p1510:client id="{A37A196E-E2AC-872F-AD59-52BD4B010590}" v="8" dt="2020-02-27T12:13:55.021"/>
    <p1510:client id="{A3CA22ED-6048-674A-4634-F13EC21F8ABD}" v="31" dt="2020-03-12T16:22:55.344"/>
    <p1510:client id="{B2CB3990-CBB0-DA6E-0D8E-286805357E81}" v="27" dt="2020-02-22T16:09:36.405"/>
    <p1510:client id="{B736D164-0D9B-8621-80CC-1A799EDD1705}" v="36" dt="2019-12-19T17:41:34.311"/>
    <p1510:client id="{C2C053FF-5275-9309-86C1-A47A8A3D2E9C}" v="30" dt="2020-03-12T16:25:20.929"/>
    <p1510:client id="{CA6098B5-F94C-9E3E-40BC-D6C0EF25C899}" v="414" dt="2020-02-27T11:38:30.141"/>
    <p1510:client id="{D58ED22F-F05A-4D56-B6F2-737A12B711D4}" v="213" dt="2019-12-12T17:04:04.735"/>
    <p1510:client id="{D8F2F849-872A-1D7F-78FD-690A056F8C39}" v="468" dt="2019-12-19T17:41:37.932"/>
    <p1510:client id="{DB79CD8F-D299-DCB5-F705-2A6D010EB2C3}" v="89" dt="2020-01-09T13:25:32.153"/>
    <p1510:client id="{DF22D10D-349B-3960-00BA-B21E6AA25C73}" v="84" dt="2020-03-12T16:18:57.041"/>
    <p1510:client id="{E2AD076C-4E7D-8D1B-769A-4D8FB4543ACF}" v="122" dt="2019-12-19T17:52:51.391"/>
    <p1510:client id="{EAE035E4-DE0E-0053-B0CD-F7D5CB8F7787}" v="424" dt="2019-12-05T17:12:15.021"/>
    <p1510:client id="{F859519B-8244-D4E3-C230-60CB44D473B7}" v="66" dt="2019-12-05T17:47:54.55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commentAuthors" Target="commentAuthors.xml"/><Relationship Id="rId27" Type="http://schemas.microsoft.com/office/2015/10/relationships/revisionInfo" Target="revisionInfo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12" Type="http://schemas.openxmlformats.org/officeDocument/2006/relationships/image" Target="../media/image21.sv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11" Type="http://schemas.openxmlformats.org/officeDocument/2006/relationships/image" Target="../media/image20.png"/><Relationship Id="rId5" Type="http://schemas.openxmlformats.org/officeDocument/2006/relationships/image" Target="../media/image14.png"/><Relationship Id="rId10" Type="http://schemas.openxmlformats.org/officeDocument/2006/relationships/image" Target="../media/image19.svg"/><Relationship Id="rId4" Type="http://schemas.openxmlformats.org/officeDocument/2006/relationships/image" Target="../media/image13.svg"/><Relationship Id="rId9" Type="http://schemas.openxmlformats.org/officeDocument/2006/relationships/image" Target="../media/image18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12" Type="http://schemas.openxmlformats.org/officeDocument/2006/relationships/image" Target="../media/image21.sv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11" Type="http://schemas.openxmlformats.org/officeDocument/2006/relationships/image" Target="../media/image20.png"/><Relationship Id="rId5" Type="http://schemas.openxmlformats.org/officeDocument/2006/relationships/image" Target="../media/image14.png"/><Relationship Id="rId10" Type="http://schemas.openxmlformats.org/officeDocument/2006/relationships/image" Target="../media/image19.svg"/><Relationship Id="rId4" Type="http://schemas.openxmlformats.org/officeDocument/2006/relationships/image" Target="../media/image13.svg"/><Relationship Id="rId9" Type="http://schemas.openxmlformats.org/officeDocument/2006/relationships/image" Target="../media/image18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F8D61CB-BFE2-47FF-A659-2E7132E3D5F7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E2B1E353-BB06-4E69-9C52-966422FC4827}">
      <dgm:prSet/>
      <dgm:spPr/>
      <dgm:t>
        <a:bodyPr/>
        <a:lstStyle/>
        <a:p>
          <a:r>
            <a:rPr lang="en-US"/>
            <a:t>Digital Lanyard</a:t>
          </a:r>
        </a:p>
      </dgm:t>
    </dgm:pt>
    <dgm:pt modelId="{E38D7A2F-F6B2-4517-85A0-0EE7EA013D7E}" type="parTrans" cxnId="{9ACA6E46-D635-4144-956F-B5DC2557E0D8}">
      <dgm:prSet/>
      <dgm:spPr/>
      <dgm:t>
        <a:bodyPr/>
        <a:lstStyle/>
        <a:p>
          <a:endParaRPr lang="en-US"/>
        </a:p>
      </dgm:t>
    </dgm:pt>
    <dgm:pt modelId="{6D66AB52-96FC-4537-9769-AA13A6C16323}" type="sibTrans" cxnId="{9ACA6E46-D635-4144-956F-B5DC2557E0D8}">
      <dgm:prSet/>
      <dgm:spPr/>
      <dgm:t>
        <a:bodyPr/>
        <a:lstStyle/>
        <a:p>
          <a:endParaRPr lang="en-US"/>
        </a:p>
      </dgm:t>
    </dgm:pt>
    <dgm:pt modelId="{EC17C914-9B9C-4969-990F-C31903B566F8}">
      <dgm:prSet/>
      <dgm:spPr/>
      <dgm:t>
        <a:bodyPr/>
        <a:lstStyle/>
        <a:p>
          <a:r>
            <a:rPr lang="en-US"/>
            <a:t>An app that allows students to sign into classrooms plus serves as a form of ID at the College </a:t>
          </a:r>
        </a:p>
      </dgm:t>
    </dgm:pt>
    <dgm:pt modelId="{91AFE7D8-0FBC-456D-BA77-A8CE8DCAE9CB}" type="parTrans" cxnId="{20ACAF56-41C5-4C08-B7F9-E00A79883895}">
      <dgm:prSet/>
      <dgm:spPr/>
      <dgm:t>
        <a:bodyPr/>
        <a:lstStyle/>
        <a:p>
          <a:endParaRPr lang="en-US"/>
        </a:p>
      </dgm:t>
    </dgm:pt>
    <dgm:pt modelId="{A09BE0F9-6F84-49C2-8123-6BB06CEE0CA8}" type="sibTrans" cxnId="{20ACAF56-41C5-4C08-B7F9-E00A79883895}">
      <dgm:prSet/>
      <dgm:spPr/>
      <dgm:t>
        <a:bodyPr/>
        <a:lstStyle/>
        <a:p>
          <a:endParaRPr lang="en-US"/>
        </a:p>
      </dgm:t>
    </dgm:pt>
    <dgm:pt modelId="{A47B6E70-29CC-4CFC-81AA-3278374711B9}">
      <dgm:prSet/>
      <dgm:spPr/>
      <dgm:t>
        <a:bodyPr/>
        <a:lstStyle/>
        <a:p>
          <a:r>
            <a:rPr lang="en-US"/>
            <a:t>An alternative to the traditional lanyard</a:t>
          </a:r>
        </a:p>
      </dgm:t>
    </dgm:pt>
    <dgm:pt modelId="{7A120E0D-7C90-4619-8E24-343E8409F5FF}" type="parTrans" cxnId="{4D3E21B7-CDE1-45B1-9E24-DABD40323491}">
      <dgm:prSet/>
      <dgm:spPr/>
      <dgm:t>
        <a:bodyPr/>
        <a:lstStyle/>
        <a:p>
          <a:endParaRPr lang="en-US"/>
        </a:p>
      </dgm:t>
    </dgm:pt>
    <dgm:pt modelId="{94F25308-B23E-4624-9E01-3C61FE16F721}" type="sibTrans" cxnId="{4D3E21B7-CDE1-45B1-9E24-DABD40323491}">
      <dgm:prSet/>
      <dgm:spPr/>
      <dgm:t>
        <a:bodyPr/>
        <a:lstStyle/>
        <a:p>
          <a:endParaRPr lang="en-US"/>
        </a:p>
      </dgm:t>
    </dgm:pt>
    <dgm:pt modelId="{61658679-E72A-47D0-A77C-3E029D1F65D5}">
      <dgm:prSet/>
      <dgm:spPr/>
      <dgm:t>
        <a:bodyPr/>
        <a:lstStyle/>
        <a:p>
          <a:r>
            <a:rPr lang="en-US"/>
            <a:t>USP – No/limited implementation. Major institutions like Cardiff University still use lanyards.</a:t>
          </a:r>
        </a:p>
      </dgm:t>
    </dgm:pt>
    <dgm:pt modelId="{C3D92B3C-F829-4A4A-BDC2-F4C7986F59AC}" type="parTrans" cxnId="{96C891EE-AFC9-4D19-A3AD-F8BC347275A8}">
      <dgm:prSet/>
      <dgm:spPr/>
      <dgm:t>
        <a:bodyPr/>
        <a:lstStyle/>
        <a:p>
          <a:endParaRPr lang="en-US"/>
        </a:p>
      </dgm:t>
    </dgm:pt>
    <dgm:pt modelId="{9CA97CC9-F2A5-4623-97F3-EB76ABD88A8F}" type="sibTrans" cxnId="{96C891EE-AFC9-4D19-A3AD-F8BC347275A8}">
      <dgm:prSet/>
      <dgm:spPr/>
      <dgm:t>
        <a:bodyPr/>
        <a:lstStyle/>
        <a:p>
          <a:endParaRPr lang="en-US"/>
        </a:p>
      </dgm:t>
    </dgm:pt>
    <dgm:pt modelId="{8E8FBA22-7D45-46A9-9DB8-8B238BCF246E}" type="pres">
      <dgm:prSet presAssocID="{CF8D61CB-BFE2-47FF-A659-2E7132E3D5F7}" presName="root" presStyleCnt="0">
        <dgm:presLayoutVars>
          <dgm:dir/>
          <dgm:resizeHandles val="exact"/>
        </dgm:presLayoutVars>
      </dgm:prSet>
      <dgm:spPr/>
    </dgm:pt>
    <dgm:pt modelId="{150FAC67-320D-42F5-A88A-74F2F9B64820}" type="pres">
      <dgm:prSet presAssocID="{E2B1E353-BB06-4E69-9C52-966422FC4827}" presName="compNode" presStyleCnt="0"/>
      <dgm:spPr/>
    </dgm:pt>
    <dgm:pt modelId="{78931091-6709-40F1-807C-919D89912404}" type="pres">
      <dgm:prSet presAssocID="{E2B1E353-BB06-4E69-9C52-966422FC4827}" presName="bgRect" presStyleLbl="bgShp" presStyleIdx="0" presStyleCnt="4"/>
      <dgm:spPr/>
    </dgm:pt>
    <dgm:pt modelId="{728C2994-AF3B-4671-9A4B-7568A91FB273}" type="pres">
      <dgm:prSet presAssocID="{E2B1E353-BB06-4E69-9C52-966422FC4827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aptop"/>
        </a:ext>
      </dgm:extLst>
    </dgm:pt>
    <dgm:pt modelId="{8C1C4F09-B7FC-4FD6-8CD3-3ADA669D2BF4}" type="pres">
      <dgm:prSet presAssocID="{E2B1E353-BB06-4E69-9C52-966422FC4827}" presName="spaceRect" presStyleCnt="0"/>
      <dgm:spPr/>
    </dgm:pt>
    <dgm:pt modelId="{156F6598-3BD7-4959-9B17-24D1A39AD349}" type="pres">
      <dgm:prSet presAssocID="{E2B1E353-BB06-4E69-9C52-966422FC4827}" presName="parTx" presStyleLbl="revTx" presStyleIdx="0" presStyleCnt="4">
        <dgm:presLayoutVars>
          <dgm:chMax val="0"/>
          <dgm:chPref val="0"/>
        </dgm:presLayoutVars>
      </dgm:prSet>
      <dgm:spPr/>
    </dgm:pt>
    <dgm:pt modelId="{DF2CD5BD-EACA-4E89-9157-180A6C20C022}" type="pres">
      <dgm:prSet presAssocID="{6D66AB52-96FC-4537-9769-AA13A6C16323}" presName="sibTrans" presStyleCnt="0"/>
      <dgm:spPr/>
    </dgm:pt>
    <dgm:pt modelId="{413ED838-3604-4B1B-A618-7D25037B63E8}" type="pres">
      <dgm:prSet presAssocID="{EC17C914-9B9C-4969-990F-C31903B566F8}" presName="compNode" presStyleCnt="0"/>
      <dgm:spPr/>
    </dgm:pt>
    <dgm:pt modelId="{B215EB63-D8F1-43B9-B045-9032068C985A}" type="pres">
      <dgm:prSet presAssocID="{EC17C914-9B9C-4969-990F-C31903B566F8}" presName="bgRect" presStyleLbl="bgShp" presStyleIdx="1" presStyleCnt="4"/>
      <dgm:spPr/>
    </dgm:pt>
    <dgm:pt modelId="{3F85F5FA-E352-468B-AE6B-FFE5B6006A4D}" type="pres">
      <dgm:prSet presAssocID="{EC17C914-9B9C-4969-990F-C31903B566F8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hoolhouse"/>
        </a:ext>
      </dgm:extLst>
    </dgm:pt>
    <dgm:pt modelId="{548E8628-A25D-4639-A89E-20243C8B2758}" type="pres">
      <dgm:prSet presAssocID="{EC17C914-9B9C-4969-990F-C31903B566F8}" presName="spaceRect" presStyleCnt="0"/>
      <dgm:spPr/>
    </dgm:pt>
    <dgm:pt modelId="{601A294D-84B0-4B1A-86B6-A8AE7D38B85C}" type="pres">
      <dgm:prSet presAssocID="{EC17C914-9B9C-4969-990F-C31903B566F8}" presName="parTx" presStyleLbl="revTx" presStyleIdx="1" presStyleCnt="4">
        <dgm:presLayoutVars>
          <dgm:chMax val="0"/>
          <dgm:chPref val="0"/>
        </dgm:presLayoutVars>
      </dgm:prSet>
      <dgm:spPr/>
    </dgm:pt>
    <dgm:pt modelId="{D3D85C9B-47D3-47B3-93E0-EE069C4F69AD}" type="pres">
      <dgm:prSet presAssocID="{A09BE0F9-6F84-49C2-8123-6BB06CEE0CA8}" presName="sibTrans" presStyleCnt="0"/>
      <dgm:spPr/>
    </dgm:pt>
    <dgm:pt modelId="{872FD5C1-2E84-4D44-A29E-4AFA1AC2E8CB}" type="pres">
      <dgm:prSet presAssocID="{A47B6E70-29CC-4CFC-81AA-3278374711B9}" presName="compNode" presStyleCnt="0"/>
      <dgm:spPr/>
    </dgm:pt>
    <dgm:pt modelId="{AC86B5AC-20D9-48C8-957D-B659BF4F3886}" type="pres">
      <dgm:prSet presAssocID="{A47B6E70-29CC-4CFC-81AA-3278374711B9}" presName="bgRect" presStyleLbl="bgShp" presStyleIdx="2" presStyleCnt="4"/>
      <dgm:spPr/>
    </dgm:pt>
    <dgm:pt modelId="{FDCB201C-460A-43D6-9911-0D92207D3FF5}" type="pres">
      <dgm:prSet presAssocID="{A47B6E70-29CC-4CFC-81AA-3278374711B9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indmill"/>
        </a:ext>
      </dgm:extLst>
    </dgm:pt>
    <dgm:pt modelId="{862F76E3-78BD-40E2-B0F1-F1128A475793}" type="pres">
      <dgm:prSet presAssocID="{A47B6E70-29CC-4CFC-81AA-3278374711B9}" presName="spaceRect" presStyleCnt="0"/>
      <dgm:spPr/>
    </dgm:pt>
    <dgm:pt modelId="{B0C81F76-EDA1-4EA3-B45D-84433032F7CB}" type="pres">
      <dgm:prSet presAssocID="{A47B6E70-29CC-4CFC-81AA-3278374711B9}" presName="parTx" presStyleLbl="revTx" presStyleIdx="2" presStyleCnt="4">
        <dgm:presLayoutVars>
          <dgm:chMax val="0"/>
          <dgm:chPref val="0"/>
        </dgm:presLayoutVars>
      </dgm:prSet>
      <dgm:spPr/>
    </dgm:pt>
    <dgm:pt modelId="{66ED5C99-CCE6-4FCC-9BA6-971FB7159312}" type="pres">
      <dgm:prSet presAssocID="{94F25308-B23E-4624-9E01-3C61FE16F721}" presName="sibTrans" presStyleCnt="0"/>
      <dgm:spPr/>
    </dgm:pt>
    <dgm:pt modelId="{63F73387-5D8E-4CDA-98FC-ED6A8B176000}" type="pres">
      <dgm:prSet presAssocID="{61658679-E72A-47D0-A77C-3E029D1F65D5}" presName="compNode" presStyleCnt="0"/>
      <dgm:spPr/>
    </dgm:pt>
    <dgm:pt modelId="{E965257A-9596-4100-A2A3-31487463830B}" type="pres">
      <dgm:prSet presAssocID="{61658679-E72A-47D0-A77C-3E029D1F65D5}" presName="bgRect" presStyleLbl="bgShp" presStyleIdx="3" presStyleCnt="4"/>
      <dgm:spPr/>
    </dgm:pt>
    <dgm:pt modelId="{3C97528C-7B33-48B4-B53C-E391DD584AEA}" type="pres">
      <dgm:prSet presAssocID="{61658679-E72A-47D0-A77C-3E029D1F65D5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8F679B89-A31E-45D6-8576-A6F807DEBF73}" type="pres">
      <dgm:prSet presAssocID="{61658679-E72A-47D0-A77C-3E029D1F65D5}" presName="spaceRect" presStyleCnt="0"/>
      <dgm:spPr/>
    </dgm:pt>
    <dgm:pt modelId="{370C9B81-578E-495B-B23D-511DDF2FC00F}" type="pres">
      <dgm:prSet presAssocID="{61658679-E72A-47D0-A77C-3E029D1F65D5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9ACA6E46-D635-4144-956F-B5DC2557E0D8}" srcId="{CF8D61CB-BFE2-47FF-A659-2E7132E3D5F7}" destId="{E2B1E353-BB06-4E69-9C52-966422FC4827}" srcOrd="0" destOrd="0" parTransId="{E38D7A2F-F6B2-4517-85A0-0EE7EA013D7E}" sibTransId="{6D66AB52-96FC-4537-9769-AA13A6C16323}"/>
    <dgm:cxn modelId="{20ACAF56-41C5-4C08-B7F9-E00A79883895}" srcId="{CF8D61CB-BFE2-47FF-A659-2E7132E3D5F7}" destId="{EC17C914-9B9C-4969-990F-C31903B566F8}" srcOrd="1" destOrd="0" parTransId="{91AFE7D8-0FBC-456D-BA77-A8CE8DCAE9CB}" sibTransId="{A09BE0F9-6F84-49C2-8123-6BB06CEE0CA8}"/>
    <dgm:cxn modelId="{5E72AC93-4E0B-485B-AF8E-73DD951AF1D9}" type="presOf" srcId="{A47B6E70-29CC-4CFC-81AA-3278374711B9}" destId="{B0C81F76-EDA1-4EA3-B45D-84433032F7CB}" srcOrd="0" destOrd="0" presId="urn:microsoft.com/office/officeart/2018/2/layout/IconVerticalSolidList"/>
    <dgm:cxn modelId="{719F03AA-967F-4883-8A77-C3C750278B8A}" type="presOf" srcId="{EC17C914-9B9C-4969-990F-C31903B566F8}" destId="{601A294D-84B0-4B1A-86B6-A8AE7D38B85C}" srcOrd="0" destOrd="0" presId="urn:microsoft.com/office/officeart/2018/2/layout/IconVerticalSolidList"/>
    <dgm:cxn modelId="{371321B1-4136-4B15-936A-62A0AA8AA743}" type="presOf" srcId="{E2B1E353-BB06-4E69-9C52-966422FC4827}" destId="{156F6598-3BD7-4959-9B17-24D1A39AD349}" srcOrd="0" destOrd="0" presId="urn:microsoft.com/office/officeart/2018/2/layout/IconVerticalSolidList"/>
    <dgm:cxn modelId="{4D3E21B7-CDE1-45B1-9E24-DABD40323491}" srcId="{CF8D61CB-BFE2-47FF-A659-2E7132E3D5F7}" destId="{A47B6E70-29CC-4CFC-81AA-3278374711B9}" srcOrd="2" destOrd="0" parTransId="{7A120E0D-7C90-4619-8E24-343E8409F5FF}" sibTransId="{94F25308-B23E-4624-9E01-3C61FE16F721}"/>
    <dgm:cxn modelId="{FEEE1BDC-D555-4343-8D3E-46A4DC9BC16D}" type="presOf" srcId="{CF8D61CB-BFE2-47FF-A659-2E7132E3D5F7}" destId="{8E8FBA22-7D45-46A9-9DB8-8B238BCF246E}" srcOrd="0" destOrd="0" presId="urn:microsoft.com/office/officeart/2018/2/layout/IconVerticalSolidList"/>
    <dgm:cxn modelId="{7B8596E9-A20C-428A-9208-A9641CDCF27C}" type="presOf" srcId="{61658679-E72A-47D0-A77C-3E029D1F65D5}" destId="{370C9B81-578E-495B-B23D-511DDF2FC00F}" srcOrd="0" destOrd="0" presId="urn:microsoft.com/office/officeart/2018/2/layout/IconVerticalSolidList"/>
    <dgm:cxn modelId="{96C891EE-AFC9-4D19-A3AD-F8BC347275A8}" srcId="{CF8D61CB-BFE2-47FF-A659-2E7132E3D5F7}" destId="{61658679-E72A-47D0-A77C-3E029D1F65D5}" srcOrd="3" destOrd="0" parTransId="{C3D92B3C-F829-4A4A-BDC2-F4C7986F59AC}" sibTransId="{9CA97CC9-F2A5-4623-97F3-EB76ABD88A8F}"/>
    <dgm:cxn modelId="{773E5CE8-D655-4C63-B139-0554C736A831}" type="presParOf" srcId="{8E8FBA22-7D45-46A9-9DB8-8B238BCF246E}" destId="{150FAC67-320D-42F5-A88A-74F2F9B64820}" srcOrd="0" destOrd="0" presId="urn:microsoft.com/office/officeart/2018/2/layout/IconVerticalSolidList"/>
    <dgm:cxn modelId="{14BC456A-C4B5-457B-AFDB-472F684E6218}" type="presParOf" srcId="{150FAC67-320D-42F5-A88A-74F2F9B64820}" destId="{78931091-6709-40F1-807C-919D89912404}" srcOrd="0" destOrd="0" presId="urn:microsoft.com/office/officeart/2018/2/layout/IconVerticalSolidList"/>
    <dgm:cxn modelId="{9036BD99-4FD4-41BF-96A3-A9B7D923FB7B}" type="presParOf" srcId="{150FAC67-320D-42F5-A88A-74F2F9B64820}" destId="{728C2994-AF3B-4671-9A4B-7568A91FB273}" srcOrd="1" destOrd="0" presId="urn:microsoft.com/office/officeart/2018/2/layout/IconVerticalSolidList"/>
    <dgm:cxn modelId="{F9F084B5-3943-480A-ADA2-CCDA1B9418D9}" type="presParOf" srcId="{150FAC67-320D-42F5-A88A-74F2F9B64820}" destId="{8C1C4F09-B7FC-4FD6-8CD3-3ADA669D2BF4}" srcOrd="2" destOrd="0" presId="urn:microsoft.com/office/officeart/2018/2/layout/IconVerticalSolidList"/>
    <dgm:cxn modelId="{651C48D9-65FF-4721-82ED-C02F49BC724B}" type="presParOf" srcId="{150FAC67-320D-42F5-A88A-74F2F9B64820}" destId="{156F6598-3BD7-4959-9B17-24D1A39AD349}" srcOrd="3" destOrd="0" presId="urn:microsoft.com/office/officeart/2018/2/layout/IconVerticalSolidList"/>
    <dgm:cxn modelId="{A85C253D-0A1B-4F57-AA2F-0B6115ABE16E}" type="presParOf" srcId="{8E8FBA22-7D45-46A9-9DB8-8B238BCF246E}" destId="{DF2CD5BD-EACA-4E89-9157-180A6C20C022}" srcOrd="1" destOrd="0" presId="urn:microsoft.com/office/officeart/2018/2/layout/IconVerticalSolidList"/>
    <dgm:cxn modelId="{A1A91FC4-35F3-4977-A64B-747171D758ED}" type="presParOf" srcId="{8E8FBA22-7D45-46A9-9DB8-8B238BCF246E}" destId="{413ED838-3604-4B1B-A618-7D25037B63E8}" srcOrd="2" destOrd="0" presId="urn:microsoft.com/office/officeart/2018/2/layout/IconVerticalSolidList"/>
    <dgm:cxn modelId="{965C9101-EFE0-4B3F-A224-6315C0DB9CD0}" type="presParOf" srcId="{413ED838-3604-4B1B-A618-7D25037B63E8}" destId="{B215EB63-D8F1-43B9-B045-9032068C985A}" srcOrd="0" destOrd="0" presId="urn:microsoft.com/office/officeart/2018/2/layout/IconVerticalSolidList"/>
    <dgm:cxn modelId="{D127B692-3460-4C69-8291-95A43306F316}" type="presParOf" srcId="{413ED838-3604-4B1B-A618-7D25037B63E8}" destId="{3F85F5FA-E352-468B-AE6B-FFE5B6006A4D}" srcOrd="1" destOrd="0" presId="urn:microsoft.com/office/officeart/2018/2/layout/IconVerticalSolidList"/>
    <dgm:cxn modelId="{B8465EFD-E2C2-48AD-84C5-A241F6306F59}" type="presParOf" srcId="{413ED838-3604-4B1B-A618-7D25037B63E8}" destId="{548E8628-A25D-4639-A89E-20243C8B2758}" srcOrd="2" destOrd="0" presId="urn:microsoft.com/office/officeart/2018/2/layout/IconVerticalSolidList"/>
    <dgm:cxn modelId="{0708E6A5-56D9-40CB-8D7A-A7DD25174259}" type="presParOf" srcId="{413ED838-3604-4B1B-A618-7D25037B63E8}" destId="{601A294D-84B0-4B1A-86B6-A8AE7D38B85C}" srcOrd="3" destOrd="0" presId="urn:microsoft.com/office/officeart/2018/2/layout/IconVerticalSolidList"/>
    <dgm:cxn modelId="{B4705E08-A94F-44DF-B53B-FAD7B86E8447}" type="presParOf" srcId="{8E8FBA22-7D45-46A9-9DB8-8B238BCF246E}" destId="{D3D85C9B-47D3-47B3-93E0-EE069C4F69AD}" srcOrd="3" destOrd="0" presId="urn:microsoft.com/office/officeart/2018/2/layout/IconVerticalSolidList"/>
    <dgm:cxn modelId="{147F58CC-B1E6-4B6B-8396-9102CB214AF3}" type="presParOf" srcId="{8E8FBA22-7D45-46A9-9DB8-8B238BCF246E}" destId="{872FD5C1-2E84-4D44-A29E-4AFA1AC2E8CB}" srcOrd="4" destOrd="0" presId="urn:microsoft.com/office/officeart/2018/2/layout/IconVerticalSolidList"/>
    <dgm:cxn modelId="{A427572A-B3A3-4D72-8B61-6B6B68F48103}" type="presParOf" srcId="{872FD5C1-2E84-4D44-A29E-4AFA1AC2E8CB}" destId="{AC86B5AC-20D9-48C8-957D-B659BF4F3886}" srcOrd="0" destOrd="0" presId="urn:microsoft.com/office/officeart/2018/2/layout/IconVerticalSolidList"/>
    <dgm:cxn modelId="{6AA6015E-FE6E-43F3-B204-9AB246967CBF}" type="presParOf" srcId="{872FD5C1-2E84-4D44-A29E-4AFA1AC2E8CB}" destId="{FDCB201C-460A-43D6-9911-0D92207D3FF5}" srcOrd="1" destOrd="0" presId="urn:microsoft.com/office/officeart/2018/2/layout/IconVerticalSolidList"/>
    <dgm:cxn modelId="{D83E75C3-E267-4FE2-A3EC-78728B03D769}" type="presParOf" srcId="{872FD5C1-2E84-4D44-A29E-4AFA1AC2E8CB}" destId="{862F76E3-78BD-40E2-B0F1-F1128A475793}" srcOrd="2" destOrd="0" presId="urn:microsoft.com/office/officeart/2018/2/layout/IconVerticalSolidList"/>
    <dgm:cxn modelId="{64842E7C-2FD9-4E2D-B853-6E789D421088}" type="presParOf" srcId="{872FD5C1-2E84-4D44-A29E-4AFA1AC2E8CB}" destId="{B0C81F76-EDA1-4EA3-B45D-84433032F7CB}" srcOrd="3" destOrd="0" presId="urn:microsoft.com/office/officeart/2018/2/layout/IconVerticalSolidList"/>
    <dgm:cxn modelId="{B47D5A1E-FE76-4427-BD3A-F3C651FF391D}" type="presParOf" srcId="{8E8FBA22-7D45-46A9-9DB8-8B238BCF246E}" destId="{66ED5C99-CCE6-4FCC-9BA6-971FB7159312}" srcOrd="5" destOrd="0" presId="urn:microsoft.com/office/officeart/2018/2/layout/IconVerticalSolidList"/>
    <dgm:cxn modelId="{28BA4EC9-8C80-4417-BA98-CFAE15097579}" type="presParOf" srcId="{8E8FBA22-7D45-46A9-9DB8-8B238BCF246E}" destId="{63F73387-5D8E-4CDA-98FC-ED6A8B176000}" srcOrd="6" destOrd="0" presId="urn:microsoft.com/office/officeart/2018/2/layout/IconVerticalSolidList"/>
    <dgm:cxn modelId="{2B513CE9-AAED-41C9-87A6-84E85BBCD041}" type="presParOf" srcId="{63F73387-5D8E-4CDA-98FC-ED6A8B176000}" destId="{E965257A-9596-4100-A2A3-31487463830B}" srcOrd="0" destOrd="0" presId="urn:microsoft.com/office/officeart/2018/2/layout/IconVerticalSolidList"/>
    <dgm:cxn modelId="{0CBC1AFA-9FE9-451C-B270-0734D27A222D}" type="presParOf" srcId="{63F73387-5D8E-4CDA-98FC-ED6A8B176000}" destId="{3C97528C-7B33-48B4-B53C-E391DD584AEA}" srcOrd="1" destOrd="0" presId="urn:microsoft.com/office/officeart/2018/2/layout/IconVerticalSolidList"/>
    <dgm:cxn modelId="{8A26E638-3F11-476F-9BD8-214C93100312}" type="presParOf" srcId="{63F73387-5D8E-4CDA-98FC-ED6A8B176000}" destId="{8F679B89-A31E-45D6-8576-A6F807DEBF73}" srcOrd="2" destOrd="0" presId="urn:microsoft.com/office/officeart/2018/2/layout/IconVerticalSolidList"/>
    <dgm:cxn modelId="{6AC65000-D005-49CD-8AB1-E08C636D7FC5}" type="presParOf" srcId="{63F73387-5D8E-4CDA-98FC-ED6A8B176000}" destId="{370C9B81-578E-495B-B23D-511DDF2FC00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AC926D4-3C21-4BAF-B59C-A3480153C12C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0E069BD3-A8F2-4178-B8E6-4DBCF62BD5A6}">
      <dgm:prSet/>
      <dgm:spPr/>
      <dgm:t>
        <a:bodyPr/>
        <a:lstStyle/>
        <a:p>
          <a:pPr rtl="0">
            <a:lnSpc>
              <a:spcPct val="100000"/>
            </a:lnSpc>
          </a:pPr>
          <a:r>
            <a:rPr lang="en-US"/>
            <a:t>Competition – Apple</a:t>
          </a:r>
          <a:r>
            <a:rPr lang="en-US" b="0" i="0" u="none" strike="noStrike" cap="none" baseline="0" noProof="0">
              <a:solidFill>
                <a:srgbClr val="010000"/>
              </a:solidFill>
              <a:latin typeface="Calibri Light"/>
              <a:cs typeface="Calibri Light"/>
            </a:rPr>
            <a:t> </a:t>
          </a:r>
        </a:p>
      </dgm:t>
    </dgm:pt>
    <dgm:pt modelId="{D4F0358D-BB06-4020-9D17-C65ACB827D1B}" type="parTrans" cxnId="{5B6B909E-6623-4934-A76E-16475E2CE7F1}">
      <dgm:prSet/>
      <dgm:spPr/>
      <dgm:t>
        <a:bodyPr/>
        <a:lstStyle/>
        <a:p>
          <a:endParaRPr lang="en-US"/>
        </a:p>
      </dgm:t>
    </dgm:pt>
    <dgm:pt modelId="{E2D8D9B0-B655-4F77-B9A9-1096B1B6ABD9}" type="sibTrans" cxnId="{5B6B909E-6623-4934-A76E-16475E2CE7F1}">
      <dgm:prSet/>
      <dgm:spPr/>
      <dgm:t>
        <a:bodyPr/>
        <a:lstStyle/>
        <a:p>
          <a:endParaRPr lang="en-US"/>
        </a:p>
      </dgm:t>
    </dgm:pt>
    <dgm:pt modelId="{80613AB9-DEFC-4088-B1FA-5711EF68208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Their system is limited to apple devices only.</a:t>
          </a:r>
        </a:p>
      </dgm:t>
    </dgm:pt>
    <dgm:pt modelId="{C4B03E31-11AE-4004-9297-CC63A39DDF3E}" type="parTrans" cxnId="{B935DC38-3227-4A73-9E77-DFED9866FA4D}">
      <dgm:prSet/>
      <dgm:spPr/>
      <dgm:t>
        <a:bodyPr/>
        <a:lstStyle/>
        <a:p>
          <a:endParaRPr lang="en-US"/>
        </a:p>
      </dgm:t>
    </dgm:pt>
    <dgm:pt modelId="{D59400C3-03F0-4936-BAE6-42214330F15D}" type="sibTrans" cxnId="{B935DC38-3227-4A73-9E77-DFED9866FA4D}">
      <dgm:prSet/>
      <dgm:spPr/>
      <dgm:t>
        <a:bodyPr/>
        <a:lstStyle/>
        <a:p>
          <a:endParaRPr lang="en-US"/>
        </a:p>
      </dgm:t>
    </dgm:pt>
    <dgm:pt modelId="{8D239BF3-C0D8-4C20-9D8A-8CFD8246990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It is free</a:t>
          </a:r>
        </a:p>
      </dgm:t>
    </dgm:pt>
    <dgm:pt modelId="{B16E5360-EE3F-4445-AAC4-3B26D54684DB}" type="parTrans" cxnId="{55670221-CE21-4557-8B8F-F5728B8A0864}">
      <dgm:prSet/>
      <dgm:spPr/>
      <dgm:t>
        <a:bodyPr/>
        <a:lstStyle/>
        <a:p>
          <a:endParaRPr lang="en-US"/>
        </a:p>
      </dgm:t>
    </dgm:pt>
    <dgm:pt modelId="{5D59FBEE-FC36-43F7-A8F8-11CC52211A17}" type="sibTrans" cxnId="{55670221-CE21-4557-8B8F-F5728B8A0864}">
      <dgm:prSet/>
      <dgm:spPr/>
      <dgm:t>
        <a:bodyPr/>
        <a:lstStyle/>
        <a:p>
          <a:endParaRPr lang="en-US"/>
        </a:p>
      </dgm:t>
    </dgm:pt>
    <dgm:pt modelId="{17697B83-CDF6-4AE6-BD11-E6C175F0FE2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Competition – </a:t>
          </a:r>
          <a:r>
            <a:rPr lang="en-US" err="1"/>
            <a:t>Yoti</a:t>
          </a:r>
          <a:endParaRPr lang="en-US"/>
        </a:p>
      </dgm:t>
    </dgm:pt>
    <dgm:pt modelId="{2426C06E-8432-4EBF-A99D-09F351E3F06C}" type="parTrans" cxnId="{903E2CA1-BB02-4630-9D5A-0E93430F256D}">
      <dgm:prSet/>
      <dgm:spPr/>
      <dgm:t>
        <a:bodyPr/>
        <a:lstStyle/>
        <a:p>
          <a:endParaRPr lang="en-US"/>
        </a:p>
      </dgm:t>
    </dgm:pt>
    <dgm:pt modelId="{EE0A9120-E306-4080-AEF1-2509CC48B7F2}" type="sibTrans" cxnId="{903E2CA1-BB02-4630-9D5A-0E93430F256D}">
      <dgm:prSet/>
      <dgm:spPr/>
      <dgm:t>
        <a:bodyPr/>
        <a:lstStyle/>
        <a:p>
          <a:endParaRPr lang="en-US"/>
        </a:p>
      </dgm:t>
    </dgm:pt>
    <dgm:pt modelId="{01D82F01-1391-4336-9DE0-0290674281E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Their product is focused on creating a digital profile of you, putting your drivers' license and passwords on the account slightly different to ours.</a:t>
          </a:r>
        </a:p>
      </dgm:t>
    </dgm:pt>
    <dgm:pt modelId="{8EA6DC3F-9BC4-4C30-A410-3A2B532EA199}" type="parTrans" cxnId="{57BBB69B-E4EE-48CD-8FFD-017659AC1288}">
      <dgm:prSet/>
      <dgm:spPr/>
      <dgm:t>
        <a:bodyPr/>
        <a:lstStyle/>
        <a:p>
          <a:endParaRPr lang="en-US"/>
        </a:p>
      </dgm:t>
    </dgm:pt>
    <dgm:pt modelId="{C49C6EAE-5E6C-47E3-8609-00167177246E}" type="sibTrans" cxnId="{57BBB69B-E4EE-48CD-8FFD-017659AC1288}">
      <dgm:prSet/>
      <dgm:spPr/>
      <dgm:t>
        <a:bodyPr/>
        <a:lstStyle/>
        <a:p>
          <a:endParaRPr lang="en-US"/>
        </a:p>
      </dgm:t>
    </dgm:pt>
    <dgm:pt modelId="{42E43292-F771-40C2-8C7B-61EA57CD61D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Target market – target market will be schools, colleges, universities </a:t>
          </a:r>
        </a:p>
      </dgm:t>
    </dgm:pt>
    <dgm:pt modelId="{DA10FC48-97DC-48D9-9BBF-E7D207864612}" type="parTrans" cxnId="{515C75AB-027E-4BA4-8996-D1C8D59CAD20}">
      <dgm:prSet/>
      <dgm:spPr/>
      <dgm:t>
        <a:bodyPr/>
        <a:lstStyle/>
        <a:p>
          <a:endParaRPr lang="en-US"/>
        </a:p>
      </dgm:t>
    </dgm:pt>
    <dgm:pt modelId="{69502B33-3AB0-47D3-943F-5B467ED40A19}" type="sibTrans" cxnId="{515C75AB-027E-4BA4-8996-D1C8D59CAD20}">
      <dgm:prSet/>
      <dgm:spPr/>
      <dgm:t>
        <a:bodyPr/>
        <a:lstStyle/>
        <a:p>
          <a:endParaRPr lang="en-US"/>
        </a:p>
      </dgm:t>
    </dgm:pt>
    <dgm:pt modelId="{AF580205-022B-45D5-B783-C330769D2302}" type="pres">
      <dgm:prSet presAssocID="{6AC926D4-3C21-4BAF-B59C-A3480153C12C}" presName="root" presStyleCnt="0">
        <dgm:presLayoutVars>
          <dgm:dir/>
          <dgm:resizeHandles val="exact"/>
        </dgm:presLayoutVars>
      </dgm:prSet>
      <dgm:spPr/>
    </dgm:pt>
    <dgm:pt modelId="{CF0658C3-B099-4AC0-BDE0-84AC47FDCD48}" type="pres">
      <dgm:prSet presAssocID="{0E069BD3-A8F2-4178-B8E6-4DBCF62BD5A6}" presName="compNode" presStyleCnt="0"/>
      <dgm:spPr/>
    </dgm:pt>
    <dgm:pt modelId="{C01AF692-36C7-466A-AA0C-F5115B52A465}" type="pres">
      <dgm:prSet presAssocID="{0E069BD3-A8F2-4178-B8E6-4DBCF62BD5A6}" presName="bgRect" presStyleLbl="bgShp" presStyleIdx="0" presStyleCnt="6"/>
      <dgm:spPr/>
    </dgm:pt>
    <dgm:pt modelId="{F0629DEE-5C1C-4EAD-8406-55FE84420995}" type="pres">
      <dgm:prSet presAssocID="{0E069BD3-A8F2-4178-B8E6-4DBCF62BD5A6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pple"/>
        </a:ext>
      </dgm:extLst>
    </dgm:pt>
    <dgm:pt modelId="{FA0D5437-A8CB-4D9A-9F66-418E51F73816}" type="pres">
      <dgm:prSet presAssocID="{0E069BD3-A8F2-4178-B8E6-4DBCF62BD5A6}" presName="spaceRect" presStyleCnt="0"/>
      <dgm:spPr/>
    </dgm:pt>
    <dgm:pt modelId="{6AED5AA2-524D-4703-9572-2189F8797E6C}" type="pres">
      <dgm:prSet presAssocID="{0E069BD3-A8F2-4178-B8E6-4DBCF62BD5A6}" presName="parTx" presStyleLbl="revTx" presStyleIdx="0" presStyleCnt="6">
        <dgm:presLayoutVars>
          <dgm:chMax val="0"/>
          <dgm:chPref val="0"/>
        </dgm:presLayoutVars>
      </dgm:prSet>
      <dgm:spPr/>
    </dgm:pt>
    <dgm:pt modelId="{6D004CFA-82ED-4807-BAD8-4AC08CD5F8B0}" type="pres">
      <dgm:prSet presAssocID="{E2D8D9B0-B655-4F77-B9A9-1096B1B6ABD9}" presName="sibTrans" presStyleCnt="0"/>
      <dgm:spPr/>
    </dgm:pt>
    <dgm:pt modelId="{A457DF73-3E71-4DC2-BA82-C47B4DE949DE}" type="pres">
      <dgm:prSet presAssocID="{80613AB9-DEFC-4088-B1FA-5711EF682083}" presName="compNode" presStyleCnt="0"/>
      <dgm:spPr/>
    </dgm:pt>
    <dgm:pt modelId="{BCBA069C-A9A3-4785-9924-40AB091CBD5D}" type="pres">
      <dgm:prSet presAssocID="{80613AB9-DEFC-4088-B1FA-5711EF682083}" presName="bgRect" presStyleLbl="bgShp" presStyleIdx="1" presStyleCnt="6"/>
      <dgm:spPr/>
    </dgm:pt>
    <dgm:pt modelId="{E4428AEE-CCF1-4300-A2D0-1D1890FDEAA1}" type="pres">
      <dgm:prSet presAssocID="{80613AB9-DEFC-4088-B1FA-5711EF682083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ocessor"/>
        </a:ext>
      </dgm:extLst>
    </dgm:pt>
    <dgm:pt modelId="{8DE56B0F-2589-418A-A083-F8FBB760C413}" type="pres">
      <dgm:prSet presAssocID="{80613AB9-DEFC-4088-B1FA-5711EF682083}" presName="spaceRect" presStyleCnt="0"/>
      <dgm:spPr/>
    </dgm:pt>
    <dgm:pt modelId="{7D9F3693-2DA2-4FE4-90FE-156DC5448248}" type="pres">
      <dgm:prSet presAssocID="{80613AB9-DEFC-4088-B1FA-5711EF682083}" presName="parTx" presStyleLbl="revTx" presStyleIdx="1" presStyleCnt="6">
        <dgm:presLayoutVars>
          <dgm:chMax val="0"/>
          <dgm:chPref val="0"/>
        </dgm:presLayoutVars>
      </dgm:prSet>
      <dgm:spPr/>
    </dgm:pt>
    <dgm:pt modelId="{ACD9223B-E55A-49CD-BB87-983DCE3914D6}" type="pres">
      <dgm:prSet presAssocID="{D59400C3-03F0-4936-BAE6-42214330F15D}" presName="sibTrans" presStyleCnt="0"/>
      <dgm:spPr/>
    </dgm:pt>
    <dgm:pt modelId="{3CB0C281-50F4-46AD-978C-FA9F4E228A10}" type="pres">
      <dgm:prSet presAssocID="{8D239BF3-C0D8-4C20-9D8A-8CFD8246990C}" presName="compNode" presStyleCnt="0"/>
      <dgm:spPr/>
    </dgm:pt>
    <dgm:pt modelId="{A5CB8775-94E4-437A-AFB7-D850104A5A03}" type="pres">
      <dgm:prSet presAssocID="{8D239BF3-C0D8-4C20-9D8A-8CFD8246990C}" presName="bgRect" presStyleLbl="bgShp" presStyleIdx="2" presStyleCnt="6"/>
      <dgm:spPr/>
    </dgm:pt>
    <dgm:pt modelId="{3864F9DB-8DC2-4B0D-8065-CB793A69E98B}" type="pres">
      <dgm:prSet presAssocID="{8D239BF3-C0D8-4C20-9D8A-8CFD8246990C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oTouch"/>
        </a:ext>
      </dgm:extLst>
    </dgm:pt>
    <dgm:pt modelId="{E9394398-5655-4F7C-8F1C-E970F9C6B20E}" type="pres">
      <dgm:prSet presAssocID="{8D239BF3-C0D8-4C20-9D8A-8CFD8246990C}" presName="spaceRect" presStyleCnt="0"/>
      <dgm:spPr/>
    </dgm:pt>
    <dgm:pt modelId="{D792D010-0837-4DC9-BFF7-135F3EB82D60}" type="pres">
      <dgm:prSet presAssocID="{8D239BF3-C0D8-4C20-9D8A-8CFD8246990C}" presName="parTx" presStyleLbl="revTx" presStyleIdx="2" presStyleCnt="6">
        <dgm:presLayoutVars>
          <dgm:chMax val="0"/>
          <dgm:chPref val="0"/>
        </dgm:presLayoutVars>
      </dgm:prSet>
      <dgm:spPr/>
    </dgm:pt>
    <dgm:pt modelId="{041D6149-3C3B-4CA6-BC5B-7E91E9528572}" type="pres">
      <dgm:prSet presAssocID="{5D59FBEE-FC36-43F7-A8F8-11CC52211A17}" presName="sibTrans" presStyleCnt="0"/>
      <dgm:spPr/>
    </dgm:pt>
    <dgm:pt modelId="{102CE63F-94BA-4C9E-B1DB-2764EFE8AC22}" type="pres">
      <dgm:prSet presAssocID="{17697B83-CDF6-4AE6-BD11-E6C175F0FE2C}" presName="compNode" presStyleCnt="0"/>
      <dgm:spPr/>
    </dgm:pt>
    <dgm:pt modelId="{D9E3DB0D-FFEA-47EB-942C-AC65185FB213}" type="pres">
      <dgm:prSet presAssocID="{17697B83-CDF6-4AE6-BD11-E6C175F0FE2C}" presName="bgRect" presStyleLbl="bgShp" presStyleIdx="3" presStyleCnt="6"/>
      <dgm:spPr/>
    </dgm:pt>
    <dgm:pt modelId="{CE7F0737-2C16-41A1-ABEC-066B92B260C4}" type="pres">
      <dgm:prSet presAssocID="{17697B83-CDF6-4AE6-BD11-E6C175F0FE2C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keleton"/>
        </a:ext>
      </dgm:extLst>
    </dgm:pt>
    <dgm:pt modelId="{889C26F9-A690-4666-9BD6-631DBE12747C}" type="pres">
      <dgm:prSet presAssocID="{17697B83-CDF6-4AE6-BD11-E6C175F0FE2C}" presName="spaceRect" presStyleCnt="0"/>
      <dgm:spPr/>
    </dgm:pt>
    <dgm:pt modelId="{6E1FACEC-3513-4C1F-962A-16963C8648E6}" type="pres">
      <dgm:prSet presAssocID="{17697B83-CDF6-4AE6-BD11-E6C175F0FE2C}" presName="parTx" presStyleLbl="revTx" presStyleIdx="3" presStyleCnt="6">
        <dgm:presLayoutVars>
          <dgm:chMax val="0"/>
          <dgm:chPref val="0"/>
        </dgm:presLayoutVars>
      </dgm:prSet>
      <dgm:spPr/>
    </dgm:pt>
    <dgm:pt modelId="{6D9DE924-F1E9-4A27-9795-201DBBBDAA5B}" type="pres">
      <dgm:prSet presAssocID="{EE0A9120-E306-4080-AEF1-2509CC48B7F2}" presName="sibTrans" presStyleCnt="0"/>
      <dgm:spPr/>
    </dgm:pt>
    <dgm:pt modelId="{A714677C-A13B-4702-8507-23760CB0DC3A}" type="pres">
      <dgm:prSet presAssocID="{01D82F01-1391-4336-9DE0-0290674281EF}" presName="compNode" presStyleCnt="0"/>
      <dgm:spPr/>
    </dgm:pt>
    <dgm:pt modelId="{7CC109F8-BDC5-46C4-BB05-B8B3E5360DCC}" type="pres">
      <dgm:prSet presAssocID="{01D82F01-1391-4336-9DE0-0290674281EF}" presName="bgRect" presStyleLbl="bgShp" presStyleIdx="4" presStyleCnt="6"/>
      <dgm:spPr/>
    </dgm:pt>
    <dgm:pt modelId="{3717DB51-0AB7-4693-B4D6-0B0CFD958E9D}" type="pres">
      <dgm:prSet presAssocID="{01D82F01-1391-4336-9DE0-0290674281EF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Zoom Out"/>
        </a:ext>
      </dgm:extLst>
    </dgm:pt>
    <dgm:pt modelId="{70104960-7C3F-4545-9C12-F3E7DA18E391}" type="pres">
      <dgm:prSet presAssocID="{01D82F01-1391-4336-9DE0-0290674281EF}" presName="spaceRect" presStyleCnt="0"/>
      <dgm:spPr/>
    </dgm:pt>
    <dgm:pt modelId="{C242D529-47F5-483F-8F07-3FE67EDFE691}" type="pres">
      <dgm:prSet presAssocID="{01D82F01-1391-4336-9DE0-0290674281EF}" presName="parTx" presStyleLbl="revTx" presStyleIdx="4" presStyleCnt="6">
        <dgm:presLayoutVars>
          <dgm:chMax val="0"/>
          <dgm:chPref val="0"/>
        </dgm:presLayoutVars>
      </dgm:prSet>
      <dgm:spPr/>
    </dgm:pt>
    <dgm:pt modelId="{8AE4CE35-4CD5-429C-A21C-48FF866D5463}" type="pres">
      <dgm:prSet presAssocID="{C49C6EAE-5E6C-47E3-8609-00167177246E}" presName="sibTrans" presStyleCnt="0"/>
      <dgm:spPr/>
    </dgm:pt>
    <dgm:pt modelId="{C18A2250-CFF8-4860-A51D-CC80D31C5418}" type="pres">
      <dgm:prSet presAssocID="{42E43292-F771-40C2-8C7B-61EA57CD61D5}" presName="compNode" presStyleCnt="0"/>
      <dgm:spPr/>
    </dgm:pt>
    <dgm:pt modelId="{DE82D830-8EA5-4650-99DC-103F44DC04B3}" type="pres">
      <dgm:prSet presAssocID="{42E43292-F771-40C2-8C7B-61EA57CD61D5}" presName="bgRect" presStyleLbl="bgShp" presStyleIdx="5" presStyleCnt="6"/>
      <dgm:spPr/>
    </dgm:pt>
    <dgm:pt modelId="{F8442BF1-A3D8-42BF-BC92-6F32A008F472}" type="pres">
      <dgm:prSet presAssocID="{42E43292-F771-40C2-8C7B-61EA57CD61D5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hoolhouse"/>
        </a:ext>
      </dgm:extLst>
    </dgm:pt>
    <dgm:pt modelId="{B30D421A-AD7B-4E57-88DA-5E5130712D26}" type="pres">
      <dgm:prSet presAssocID="{42E43292-F771-40C2-8C7B-61EA57CD61D5}" presName="spaceRect" presStyleCnt="0"/>
      <dgm:spPr/>
    </dgm:pt>
    <dgm:pt modelId="{8E3A7CBE-7E65-4E91-9CBE-D4523F28BF79}" type="pres">
      <dgm:prSet presAssocID="{42E43292-F771-40C2-8C7B-61EA57CD61D5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55670221-CE21-4557-8B8F-F5728B8A0864}" srcId="{6AC926D4-3C21-4BAF-B59C-A3480153C12C}" destId="{8D239BF3-C0D8-4C20-9D8A-8CFD8246990C}" srcOrd="2" destOrd="0" parTransId="{B16E5360-EE3F-4445-AAC4-3B26D54684DB}" sibTransId="{5D59FBEE-FC36-43F7-A8F8-11CC52211A17}"/>
    <dgm:cxn modelId="{B935DC38-3227-4A73-9E77-DFED9866FA4D}" srcId="{6AC926D4-3C21-4BAF-B59C-A3480153C12C}" destId="{80613AB9-DEFC-4088-B1FA-5711EF682083}" srcOrd="1" destOrd="0" parTransId="{C4B03E31-11AE-4004-9297-CC63A39DDF3E}" sibTransId="{D59400C3-03F0-4936-BAE6-42214330F15D}"/>
    <dgm:cxn modelId="{AC381D47-E1FB-45B1-86FD-1D90D66B2A14}" type="presOf" srcId="{6AC926D4-3C21-4BAF-B59C-A3480153C12C}" destId="{AF580205-022B-45D5-B783-C330769D2302}" srcOrd="0" destOrd="0" presId="urn:microsoft.com/office/officeart/2018/2/layout/IconVerticalSolidList"/>
    <dgm:cxn modelId="{C0802A58-59BB-4441-A8D4-642615D9DA2D}" type="presOf" srcId="{42E43292-F771-40C2-8C7B-61EA57CD61D5}" destId="{8E3A7CBE-7E65-4E91-9CBE-D4523F28BF79}" srcOrd="0" destOrd="0" presId="urn:microsoft.com/office/officeart/2018/2/layout/IconVerticalSolidList"/>
    <dgm:cxn modelId="{B1C71693-D4DE-499D-9E4F-29A86403D796}" type="presOf" srcId="{80613AB9-DEFC-4088-B1FA-5711EF682083}" destId="{7D9F3693-2DA2-4FE4-90FE-156DC5448248}" srcOrd="0" destOrd="0" presId="urn:microsoft.com/office/officeart/2018/2/layout/IconVerticalSolidList"/>
    <dgm:cxn modelId="{57BBB69B-E4EE-48CD-8FFD-017659AC1288}" srcId="{6AC926D4-3C21-4BAF-B59C-A3480153C12C}" destId="{01D82F01-1391-4336-9DE0-0290674281EF}" srcOrd="4" destOrd="0" parTransId="{8EA6DC3F-9BC4-4C30-A410-3A2B532EA199}" sibTransId="{C49C6EAE-5E6C-47E3-8609-00167177246E}"/>
    <dgm:cxn modelId="{5B6B909E-6623-4934-A76E-16475E2CE7F1}" srcId="{6AC926D4-3C21-4BAF-B59C-A3480153C12C}" destId="{0E069BD3-A8F2-4178-B8E6-4DBCF62BD5A6}" srcOrd="0" destOrd="0" parTransId="{D4F0358D-BB06-4020-9D17-C65ACB827D1B}" sibTransId="{E2D8D9B0-B655-4F77-B9A9-1096B1B6ABD9}"/>
    <dgm:cxn modelId="{903E2CA1-BB02-4630-9D5A-0E93430F256D}" srcId="{6AC926D4-3C21-4BAF-B59C-A3480153C12C}" destId="{17697B83-CDF6-4AE6-BD11-E6C175F0FE2C}" srcOrd="3" destOrd="0" parTransId="{2426C06E-8432-4EBF-A99D-09F351E3F06C}" sibTransId="{EE0A9120-E306-4080-AEF1-2509CC48B7F2}"/>
    <dgm:cxn modelId="{827FC3A7-E147-495F-A39F-83DC96F02201}" type="presOf" srcId="{0E069BD3-A8F2-4178-B8E6-4DBCF62BD5A6}" destId="{6AED5AA2-524D-4703-9572-2189F8797E6C}" srcOrd="0" destOrd="0" presId="urn:microsoft.com/office/officeart/2018/2/layout/IconVerticalSolidList"/>
    <dgm:cxn modelId="{515C75AB-027E-4BA4-8996-D1C8D59CAD20}" srcId="{6AC926D4-3C21-4BAF-B59C-A3480153C12C}" destId="{42E43292-F771-40C2-8C7B-61EA57CD61D5}" srcOrd="5" destOrd="0" parTransId="{DA10FC48-97DC-48D9-9BBF-E7D207864612}" sibTransId="{69502B33-3AB0-47D3-943F-5B467ED40A19}"/>
    <dgm:cxn modelId="{538E3EB5-01F0-4F62-9FB3-FFA5BDD1B12C}" type="presOf" srcId="{01D82F01-1391-4336-9DE0-0290674281EF}" destId="{C242D529-47F5-483F-8F07-3FE67EDFE691}" srcOrd="0" destOrd="0" presId="urn:microsoft.com/office/officeart/2018/2/layout/IconVerticalSolidList"/>
    <dgm:cxn modelId="{5A41F1DC-9131-424D-83C1-B270C574C140}" type="presOf" srcId="{8D239BF3-C0D8-4C20-9D8A-8CFD8246990C}" destId="{D792D010-0837-4DC9-BFF7-135F3EB82D60}" srcOrd="0" destOrd="0" presId="urn:microsoft.com/office/officeart/2018/2/layout/IconVerticalSolidList"/>
    <dgm:cxn modelId="{620711F5-8691-49E5-AB1C-785BB11B2FAE}" type="presOf" srcId="{17697B83-CDF6-4AE6-BD11-E6C175F0FE2C}" destId="{6E1FACEC-3513-4C1F-962A-16963C8648E6}" srcOrd="0" destOrd="0" presId="urn:microsoft.com/office/officeart/2018/2/layout/IconVerticalSolidList"/>
    <dgm:cxn modelId="{F1D2E6E4-F229-4406-9761-506D0FA39905}" type="presParOf" srcId="{AF580205-022B-45D5-B783-C330769D2302}" destId="{CF0658C3-B099-4AC0-BDE0-84AC47FDCD48}" srcOrd="0" destOrd="0" presId="urn:microsoft.com/office/officeart/2018/2/layout/IconVerticalSolidList"/>
    <dgm:cxn modelId="{0A78CF22-D5CE-4B9A-8CDA-F4CCF0F1F3FF}" type="presParOf" srcId="{CF0658C3-B099-4AC0-BDE0-84AC47FDCD48}" destId="{C01AF692-36C7-466A-AA0C-F5115B52A465}" srcOrd="0" destOrd="0" presId="urn:microsoft.com/office/officeart/2018/2/layout/IconVerticalSolidList"/>
    <dgm:cxn modelId="{2AF872D2-8AD4-4585-9D4B-61F8B26F5F5A}" type="presParOf" srcId="{CF0658C3-B099-4AC0-BDE0-84AC47FDCD48}" destId="{F0629DEE-5C1C-4EAD-8406-55FE84420995}" srcOrd="1" destOrd="0" presId="urn:microsoft.com/office/officeart/2018/2/layout/IconVerticalSolidList"/>
    <dgm:cxn modelId="{447D3BFB-F6C3-4BF1-B452-B8DBBEEF556F}" type="presParOf" srcId="{CF0658C3-B099-4AC0-BDE0-84AC47FDCD48}" destId="{FA0D5437-A8CB-4D9A-9F66-418E51F73816}" srcOrd="2" destOrd="0" presId="urn:microsoft.com/office/officeart/2018/2/layout/IconVerticalSolidList"/>
    <dgm:cxn modelId="{BDAB88C7-2D09-480F-B450-90888B9DCEF6}" type="presParOf" srcId="{CF0658C3-B099-4AC0-BDE0-84AC47FDCD48}" destId="{6AED5AA2-524D-4703-9572-2189F8797E6C}" srcOrd="3" destOrd="0" presId="urn:microsoft.com/office/officeart/2018/2/layout/IconVerticalSolidList"/>
    <dgm:cxn modelId="{5656C427-4460-41BA-95CA-AA7A325C0BB6}" type="presParOf" srcId="{AF580205-022B-45D5-B783-C330769D2302}" destId="{6D004CFA-82ED-4807-BAD8-4AC08CD5F8B0}" srcOrd="1" destOrd="0" presId="urn:microsoft.com/office/officeart/2018/2/layout/IconVerticalSolidList"/>
    <dgm:cxn modelId="{714F63D1-D56A-4490-A6C8-D3F119339A08}" type="presParOf" srcId="{AF580205-022B-45D5-B783-C330769D2302}" destId="{A457DF73-3E71-4DC2-BA82-C47B4DE949DE}" srcOrd="2" destOrd="0" presId="urn:microsoft.com/office/officeart/2018/2/layout/IconVerticalSolidList"/>
    <dgm:cxn modelId="{350DF92A-6935-4363-8E6D-575EC2FB4111}" type="presParOf" srcId="{A457DF73-3E71-4DC2-BA82-C47B4DE949DE}" destId="{BCBA069C-A9A3-4785-9924-40AB091CBD5D}" srcOrd="0" destOrd="0" presId="urn:microsoft.com/office/officeart/2018/2/layout/IconVerticalSolidList"/>
    <dgm:cxn modelId="{1C2805F4-792C-4D36-9407-64A2A2D9B97E}" type="presParOf" srcId="{A457DF73-3E71-4DC2-BA82-C47B4DE949DE}" destId="{E4428AEE-CCF1-4300-A2D0-1D1890FDEAA1}" srcOrd="1" destOrd="0" presId="urn:microsoft.com/office/officeart/2018/2/layout/IconVerticalSolidList"/>
    <dgm:cxn modelId="{9572EBA3-5C37-40F8-AEAF-DCC391C48496}" type="presParOf" srcId="{A457DF73-3E71-4DC2-BA82-C47B4DE949DE}" destId="{8DE56B0F-2589-418A-A083-F8FBB760C413}" srcOrd="2" destOrd="0" presId="urn:microsoft.com/office/officeart/2018/2/layout/IconVerticalSolidList"/>
    <dgm:cxn modelId="{8443BD19-81F6-486D-935D-2D8A4EC6E60A}" type="presParOf" srcId="{A457DF73-3E71-4DC2-BA82-C47B4DE949DE}" destId="{7D9F3693-2DA2-4FE4-90FE-156DC5448248}" srcOrd="3" destOrd="0" presId="urn:microsoft.com/office/officeart/2018/2/layout/IconVerticalSolidList"/>
    <dgm:cxn modelId="{1DC0A79D-4D97-4EB5-978B-DF969657A22A}" type="presParOf" srcId="{AF580205-022B-45D5-B783-C330769D2302}" destId="{ACD9223B-E55A-49CD-BB87-983DCE3914D6}" srcOrd="3" destOrd="0" presId="urn:microsoft.com/office/officeart/2018/2/layout/IconVerticalSolidList"/>
    <dgm:cxn modelId="{DD753C3C-F00C-4E6C-BBB6-F5BD854D48D6}" type="presParOf" srcId="{AF580205-022B-45D5-B783-C330769D2302}" destId="{3CB0C281-50F4-46AD-978C-FA9F4E228A10}" srcOrd="4" destOrd="0" presId="urn:microsoft.com/office/officeart/2018/2/layout/IconVerticalSolidList"/>
    <dgm:cxn modelId="{3220009C-617D-44EE-A87E-0C39E44EC3C1}" type="presParOf" srcId="{3CB0C281-50F4-46AD-978C-FA9F4E228A10}" destId="{A5CB8775-94E4-437A-AFB7-D850104A5A03}" srcOrd="0" destOrd="0" presId="urn:microsoft.com/office/officeart/2018/2/layout/IconVerticalSolidList"/>
    <dgm:cxn modelId="{81CE2D66-16E8-495A-BBF3-B54245AE48EA}" type="presParOf" srcId="{3CB0C281-50F4-46AD-978C-FA9F4E228A10}" destId="{3864F9DB-8DC2-4B0D-8065-CB793A69E98B}" srcOrd="1" destOrd="0" presId="urn:microsoft.com/office/officeart/2018/2/layout/IconVerticalSolidList"/>
    <dgm:cxn modelId="{4497CD83-EC65-4749-9843-2E0178EA8B3D}" type="presParOf" srcId="{3CB0C281-50F4-46AD-978C-FA9F4E228A10}" destId="{E9394398-5655-4F7C-8F1C-E970F9C6B20E}" srcOrd="2" destOrd="0" presId="urn:microsoft.com/office/officeart/2018/2/layout/IconVerticalSolidList"/>
    <dgm:cxn modelId="{50507666-BDBA-4A0B-AD56-2CCCD356A006}" type="presParOf" srcId="{3CB0C281-50F4-46AD-978C-FA9F4E228A10}" destId="{D792D010-0837-4DC9-BFF7-135F3EB82D60}" srcOrd="3" destOrd="0" presId="urn:microsoft.com/office/officeart/2018/2/layout/IconVerticalSolidList"/>
    <dgm:cxn modelId="{BD9EC8AE-80C8-416F-B3D3-CA244B8C0E64}" type="presParOf" srcId="{AF580205-022B-45D5-B783-C330769D2302}" destId="{041D6149-3C3B-4CA6-BC5B-7E91E9528572}" srcOrd="5" destOrd="0" presId="urn:microsoft.com/office/officeart/2018/2/layout/IconVerticalSolidList"/>
    <dgm:cxn modelId="{55456BDA-77B3-462E-B06C-3BF137E0A286}" type="presParOf" srcId="{AF580205-022B-45D5-B783-C330769D2302}" destId="{102CE63F-94BA-4C9E-B1DB-2764EFE8AC22}" srcOrd="6" destOrd="0" presId="urn:microsoft.com/office/officeart/2018/2/layout/IconVerticalSolidList"/>
    <dgm:cxn modelId="{7BC51BC4-011B-4DC7-93D2-AAD3BE52449F}" type="presParOf" srcId="{102CE63F-94BA-4C9E-B1DB-2764EFE8AC22}" destId="{D9E3DB0D-FFEA-47EB-942C-AC65185FB213}" srcOrd="0" destOrd="0" presId="urn:microsoft.com/office/officeart/2018/2/layout/IconVerticalSolidList"/>
    <dgm:cxn modelId="{C73FA25D-7BA9-4405-9B3C-8CCC0264E26C}" type="presParOf" srcId="{102CE63F-94BA-4C9E-B1DB-2764EFE8AC22}" destId="{CE7F0737-2C16-41A1-ABEC-066B92B260C4}" srcOrd="1" destOrd="0" presId="urn:microsoft.com/office/officeart/2018/2/layout/IconVerticalSolidList"/>
    <dgm:cxn modelId="{6C6DA813-B081-4ADF-9F39-CADA9F41918A}" type="presParOf" srcId="{102CE63F-94BA-4C9E-B1DB-2764EFE8AC22}" destId="{889C26F9-A690-4666-9BD6-631DBE12747C}" srcOrd="2" destOrd="0" presId="urn:microsoft.com/office/officeart/2018/2/layout/IconVerticalSolidList"/>
    <dgm:cxn modelId="{E8C68C1D-80B7-4A2D-A1FB-C1F5379C46CD}" type="presParOf" srcId="{102CE63F-94BA-4C9E-B1DB-2764EFE8AC22}" destId="{6E1FACEC-3513-4C1F-962A-16963C8648E6}" srcOrd="3" destOrd="0" presId="urn:microsoft.com/office/officeart/2018/2/layout/IconVerticalSolidList"/>
    <dgm:cxn modelId="{1326BA10-88CA-4D86-A5DF-C97DB09ECE48}" type="presParOf" srcId="{AF580205-022B-45D5-B783-C330769D2302}" destId="{6D9DE924-F1E9-4A27-9795-201DBBBDAA5B}" srcOrd="7" destOrd="0" presId="urn:microsoft.com/office/officeart/2018/2/layout/IconVerticalSolidList"/>
    <dgm:cxn modelId="{992AB852-C2D3-4E9F-B521-A8A1D881C22A}" type="presParOf" srcId="{AF580205-022B-45D5-B783-C330769D2302}" destId="{A714677C-A13B-4702-8507-23760CB0DC3A}" srcOrd="8" destOrd="0" presId="urn:microsoft.com/office/officeart/2018/2/layout/IconVerticalSolidList"/>
    <dgm:cxn modelId="{C8EF699F-0308-4C28-9905-CEB3D2EEEB6D}" type="presParOf" srcId="{A714677C-A13B-4702-8507-23760CB0DC3A}" destId="{7CC109F8-BDC5-46C4-BB05-B8B3E5360DCC}" srcOrd="0" destOrd="0" presId="urn:microsoft.com/office/officeart/2018/2/layout/IconVerticalSolidList"/>
    <dgm:cxn modelId="{06009AD4-C8C3-4F6F-9201-31E0D41B78C7}" type="presParOf" srcId="{A714677C-A13B-4702-8507-23760CB0DC3A}" destId="{3717DB51-0AB7-4693-B4D6-0B0CFD958E9D}" srcOrd="1" destOrd="0" presId="urn:microsoft.com/office/officeart/2018/2/layout/IconVerticalSolidList"/>
    <dgm:cxn modelId="{8EAAFE72-5F26-42F5-AAD8-0C3A6D6090F4}" type="presParOf" srcId="{A714677C-A13B-4702-8507-23760CB0DC3A}" destId="{70104960-7C3F-4545-9C12-F3E7DA18E391}" srcOrd="2" destOrd="0" presId="urn:microsoft.com/office/officeart/2018/2/layout/IconVerticalSolidList"/>
    <dgm:cxn modelId="{5E477DCA-B838-4E03-86D2-CCBB7EFF49B9}" type="presParOf" srcId="{A714677C-A13B-4702-8507-23760CB0DC3A}" destId="{C242D529-47F5-483F-8F07-3FE67EDFE691}" srcOrd="3" destOrd="0" presId="urn:microsoft.com/office/officeart/2018/2/layout/IconVerticalSolidList"/>
    <dgm:cxn modelId="{F4DDA273-05BF-4D68-9430-362347AA35D4}" type="presParOf" srcId="{AF580205-022B-45D5-B783-C330769D2302}" destId="{8AE4CE35-4CD5-429C-A21C-48FF866D5463}" srcOrd="9" destOrd="0" presId="urn:microsoft.com/office/officeart/2018/2/layout/IconVerticalSolidList"/>
    <dgm:cxn modelId="{00DB1E44-5FE3-4AA3-83FE-F934E8F70F8E}" type="presParOf" srcId="{AF580205-022B-45D5-B783-C330769D2302}" destId="{C18A2250-CFF8-4860-A51D-CC80D31C5418}" srcOrd="10" destOrd="0" presId="urn:microsoft.com/office/officeart/2018/2/layout/IconVerticalSolidList"/>
    <dgm:cxn modelId="{9A51931D-1E49-4EA5-9AE0-B052D4BD73B0}" type="presParOf" srcId="{C18A2250-CFF8-4860-A51D-CC80D31C5418}" destId="{DE82D830-8EA5-4650-99DC-103F44DC04B3}" srcOrd="0" destOrd="0" presId="urn:microsoft.com/office/officeart/2018/2/layout/IconVerticalSolidList"/>
    <dgm:cxn modelId="{134A5815-FEBB-48C8-96D7-9DAD2F35DDFC}" type="presParOf" srcId="{C18A2250-CFF8-4860-A51D-CC80D31C5418}" destId="{F8442BF1-A3D8-42BF-BC92-6F32A008F472}" srcOrd="1" destOrd="0" presId="urn:microsoft.com/office/officeart/2018/2/layout/IconVerticalSolidList"/>
    <dgm:cxn modelId="{9A3AC4A1-6490-4822-B068-32643D4B8778}" type="presParOf" srcId="{C18A2250-CFF8-4860-A51D-CC80D31C5418}" destId="{B30D421A-AD7B-4E57-88DA-5E5130712D26}" srcOrd="2" destOrd="0" presId="urn:microsoft.com/office/officeart/2018/2/layout/IconVerticalSolidList"/>
    <dgm:cxn modelId="{92C851C8-BA5D-44CF-9026-3F6FBE5D6D6F}" type="presParOf" srcId="{C18A2250-CFF8-4860-A51D-CC80D31C5418}" destId="{8E3A7CBE-7E65-4E91-9CBE-D4523F28BF7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8931091-6709-40F1-807C-919D89912404}">
      <dsp:nvSpPr>
        <dsp:cNvPr id="0" name=""/>
        <dsp:cNvSpPr/>
      </dsp:nvSpPr>
      <dsp:spPr>
        <a:xfrm>
          <a:off x="0" y="2442"/>
          <a:ext cx="6513603" cy="1238008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28C2994-AF3B-4671-9A4B-7568A91FB273}">
      <dsp:nvSpPr>
        <dsp:cNvPr id="0" name=""/>
        <dsp:cNvSpPr/>
      </dsp:nvSpPr>
      <dsp:spPr>
        <a:xfrm>
          <a:off x="374497" y="280994"/>
          <a:ext cx="680904" cy="68090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56F6598-3BD7-4959-9B17-24D1A39AD349}">
      <dsp:nvSpPr>
        <dsp:cNvPr id="0" name=""/>
        <dsp:cNvSpPr/>
      </dsp:nvSpPr>
      <dsp:spPr>
        <a:xfrm>
          <a:off x="1429899" y="2442"/>
          <a:ext cx="5083704" cy="12380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023" tIns="131023" rIns="131023" bIns="131023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Digital Lanyard</a:t>
          </a:r>
        </a:p>
      </dsp:txBody>
      <dsp:txXfrm>
        <a:off x="1429899" y="2442"/>
        <a:ext cx="5083704" cy="1238008"/>
      </dsp:txXfrm>
    </dsp:sp>
    <dsp:sp modelId="{B215EB63-D8F1-43B9-B045-9032068C985A}">
      <dsp:nvSpPr>
        <dsp:cNvPr id="0" name=""/>
        <dsp:cNvSpPr/>
      </dsp:nvSpPr>
      <dsp:spPr>
        <a:xfrm>
          <a:off x="0" y="1549953"/>
          <a:ext cx="6513603" cy="1238008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F85F5FA-E352-468B-AE6B-FFE5B6006A4D}">
      <dsp:nvSpPr>
        <dsp:cNvPr id="0" name=""/>
        <dsp:cNvSpPr/>
      </dsp:nvSpPr>
      <dsp:spPr>
        <a:xfrm>
          <a:off x="374497" y="1828505"/>
          <a:ext cx="680904" cy="68090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1A294D-84B0-4B1A-86B6-A8AE7D38B85C}">
      <dsp:nvSpPr>
        <dsp:cNvPr id="0" name=""/>
        <dsp:cNvSpPr/>
      </dsp:nvSpPr>
      <dsp:spPr>
        <a:xfrm>
          <a:off x="1429899" y="1549953"/>
          <a:ext cx="5083704" cy="12380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023" tIns="131023" rIns="131023" bIns="131023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An app that allows students to sign into classrooms plus serves as a form of ID at the College </a:t>
          </a:r>
        </a:p>
      </dsp:txBody>
      <dsp:txXfrm>
        <a:off x="1429899" y="1549953"/>
        <a:ext cx="5083704" cy="1238008"/>
      </dsp:txXfrm>
    </dsp:sp>
    <dsp:sp modelId="{AC86B5AC-20D9-48C8-957D-B659BF4F3886}">
      <dsp:nvSpPr>
        <dsp:cNvPr id="0" name=""/>
        <dsp:cNvSpPr/>
      </dsp:nvSpPr>
      <dsp:spPr>
        <a:xfrm>
          <a:off x="0" y="3097464"/>
          <a:ext cx="6513603" cy="1238008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DCB201C-460A-43D6-9911-0D92207D3FF5}">
      <dsp:nvSpPr>
        <dsp:cNvPr id="0" name=""/>
        <dsp:cNvSpPr/>
      </dsp:nvSpPr>
      <dsp:spPr>
        <a:xfrm>
          <a:off x="374497" y="3376015"/>
          <a:ext cx="680904" cy="68090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C81F76-EDA1-4EA3-B45D-84433032F7CB}">
      <dsp:nvSpPr>
        <dsp:cNvPr id="0" name=""/>
        <dsp:cNvSpPr/>
      </dsp:nvSpPr>
      <dsp:spPr>
        <a:xfrm>
          <a:off x="1429899" y="3097464"/>
          <a:ext cx="5083704" cy="12380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023" tIns="131023" rIns="131023" bIns="131023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An alternative to the traditional lanyard</a:t>
          </a:r>
        </a:p>
      </dsp:txBody>
      <dsp:txXfrm>
        <a:off x="1429899" y="3097464"/>
        <a:ext cx="5083704" cy="1238008"/>
      </dsp:txXfrm>
    </dsp:sp>
    <dsp:sp modelId="{E965257A-9596-4100-A2A3-31487463830B}">
      <dsp:nvSpPr>
        <dsp:cNvPr id="0" name=""/>
        <dsp:cNvSpPr/>
      </dsp:nvSpPr>
      <dsp:spPr>
        <a:xfrm>
          <a:off x="0" y="4644974"/>
          <a:ext cx="6513603" cy="1238008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C97528C-7B33-48B4-B53C-E391DD584AEA}">
      <dsp:nvSpPr>
        <dsp:cNvPr id="0" name=""/>
        <dsp:cNvSpPr/>
      </dsp:nvSpPr>
      <dsp:spPr>
        <a:xfrm>
          <a:off x="374497" y="4923526"/>
          <a:ext cx="680904" cy="68090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70C9B81-578E-495B-B23D-511DDF2FC00F}">
      <dsp:nvSpPr>
        <dsp:cNvPr id="0" name=""/>
        <dsp:cNvSpPr/>
      </dsp:nvSpPr>
      <dsp:spPr>
        <a:xfrm>
          <a:off x="1429899" y="4644974"/>
          <a:ext cx="5083704" cy="12380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023" tIns="131023" rIns="131023" bIns="131023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USP – No/limited implementation. Major institutions like Cardiff University still use lanyards.</a:t>
          </a:r>
        </a:p>
      </dsp:txBody>
      <dsp:txXfrm>
        <a:off x="1429899" y="4644974"/>
        <a:ext cx="5083704" cy="123800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01AF692-36C7-466A-AA0C-F5115B52A465}">
      <dsp:nvSpPr>
        <dsp:cNvPr id="0" name=""/>
        <dsp:cNvSpPr/>
      </dsp:nvSpPr>
      <dsp:spPr>
        <a:xfrm>
          <a:off x="0" y="1903"/>
          <a:ext cx="6513603" cy="81125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0629DEE-5C1C-4EAD-8406-55FE84420995}">
      <dsp:nvSpPr>
        <dsp:cNvPr id="0" name=""/>
        <dsp:cNvSpPr/>
      </dsp:nvSpPr>
      <dsp:spPr>
        <a:xfrm>
          <a:off x="245405" y="184436"/>
          <a:ext cx="446191" cy="44619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ED5AA2-524D-4703-9572-2189F8797E6C}">
      <dsp:nvSpPr>
        <dsp:cNvPr id="0" name=""/>
        <dsp:cNvSpPr/>
      </dsp:nvSpPr>
      <dsp:spPr>
        <a:xfrm>
          <a:off x="937002" y="1903"/>
          <a:ext cx="5576601" cy="8112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858" tIns="85858" rIns="85858" bIns="85858" numCol="1" spcCol="1270" anchor="ctr" anchorCtr="0">
          <a:noAutofit/>
        </a:bodyPr>
        <a:lstStyle/>
        <a:p>
          <a:pPr marL="0" lvl="0" indent="0" algn="l" defTabSz="62230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Competition – Apple</a:t>
          </a:r>
          <a:r>
            <a:rPr lang="en-US" sz="1400" b="0" i="0" u="none" strike="noStrike" kern="1200" cap="none" baseline="0" noProof="0">
              <a:solidFill>
                <a:srgbClr val="010000"/>
              </a:solidFill>
              <a:latin typeface="Calibri Light"/>
              <a:cs typeface="Calibri Light"/>
            </a:rPr>
            <a:t> </a:t>
          </a:r>
        </a:p>
      </dsp:txBody>
      <dsp:txXfrm>
        <a:off x="937002" y="1903"/>
        <a:ext cx="5576601" cy="811257"/>
      </dsp:txXfrm>
    </dsp:sp>
    <dsp:sp modelId="{BCBA069C-A9A3-4785-9924-40AB091CBD5D}">
      <dsp:nvSpPr>
        <dsp:cNvPr id="0" name=""/>
        <dsp:cNvSpPr/>
      </dsp:nvSpPr>
      <dsp:spPr>
        <a:xfrm>
          <a:off x="0" y="1015975"/>
          <a:ext cx="6513603" cy="81125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4428AEE-CCF1-4300-A2D0-1D1890FDEAA1}">
      <dsp:nvSpPr>
        <dsp:cNvPr id="0" name=""/>
        <dsp:cNvSpPr/>
      </dsp:nvSpPr>
      <dsp:spPr>
        <a:xfrm>
          <a:off x="245405" y="1198508"/>
          <a:ext cx="446191" cy="44619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9F3693-2DA2-4FE4-90FE-156DC5448248}">
      <dsp:nvSpPr>
        <dsp:cNvPr id="0" name=""/>
        <dsp:cNvSpPr/>
      </dsp:nvSpPr>
      <dsp:spPr>
        <a:xfrm>
          <a:off x="937002" y="1015975"/>
          <a:ext cx="5576601" cy="8112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858" tIns="85858" rIns="85858" bIns="85858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Their system is limited to apple devices only.</a:t>
          </a:r>
        </a:p>
      </dsp:txBody>
      <dsp:txXfrm>
        <a:off x="937002" y="1015975"/>
        <a:ext cx="5576601" cy="811257"/>
      </dsp:txXfrm>
    </dsp:sp>
    <dsp:sp modelId="{A5CB8775-94E4-437A-AFB7-D850104A5A03}">
      <dsp:nvSpPr>
        <dsp:cNvPr id="0" name=""/>
        <dsp:cNvSpPr/>
      </dsp:nvSpPr>
      <dsp:spPr>
        <a:xfrm>
          <a:off x="0" y="2030048"/>
          <a:ext cx="6513603" cy="81125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864F9DB-8DC2-4B0D-8065-CB793A69E98B}">
      <dsp:nvSpPr>
        <dsp:cNvPr id="0" name=""/>
        <dsp:cNvSpPr/>
      </dsp:nvSpPr>
      <dsp:spPr>
        <a:xfrm>
          <a:off x="245405" y="2212581"/>
          <a:ext cx="446191" cy="44619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92D010-0837-4DC9-BFF7-135F3EB82D60}">
      <dsp:nvSpPr>
        <dsp:cNvPr id="0" name=""/>
        <dsp:cNvSpPr/>
      </dsp:nvSpPr>
      <dsp:spPr>
        <a:xfrm>
          <a:off x="937002" y="2030048"/>
          <a:ext cx="5576601" cy="8112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858" tIns="85858" rIns="85858" bIns="85858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It is free</a:t>
          </a:r>
        </a:p>
      </dsp:txBody>
      <dsp:txXfrm>
        <a:off x="937002" y="2030048"/>
        <a:ext cx="5576601" cy="811257"/>
      </dsp:txXfrm>
    </dsp:sp>
    <dsp:sp modelId="{D9E3DB0D-FFEA-47EB-942C-AC65185FB213}">
      <dsp:nvSpPr>
        <dsp:cNvPr id="0" name=""/>
        <dsp:cNvSpPr/>
      </dsp:nvSpPr>
      <dsp:spPr>
        <a:xfrm>
          <a:off x="0" y="3044120"/>
          <a:ext cx="6513603" cy="81125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E7F0737-2C16-41A1-ABEC-066B92B260C4}">
      <dsp:nvSpPr>
        <dsp:cNvPr id="0" name=""/>
        <dsp:cNvSpPr/>
      </dsp:nvSpPr>
      <dsp:spPr>
        <a:xfrm>
          <a:off x="245405" y="3226653"/>
          <a:ext cx="446191" cy="44619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1FACEC-3513-4C1F-962A-16963C8648E6}">
      <dsp:nvSpPr>
        <dsp:cNvPr id="0" name=""/>
        <dsp:cNvSpPr/>
      </dsp:nvSpPr>
      <dsp:spPr>
        <a:xfrm>
          <a:off x="937002" y="3044120"/>
          <a:ext cx="5576601" cy="8112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858" tIns="85858" rIns="85858" bIns="85858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Competition – </a:t>
          </a:r>
          <a:r>
            <a:rPr lang="en-US" sz="1400" kern="1200" err="1"/>
            <a:t>Yoti</a:t>
          </a:r>
          <a:endParaRPr lang="en-US" sz="1400" kern="1200"/>
        </a:p>
      </dsp:txBody>
      <dsp:txXfrm>
        <a:off x="937002" y="3044120"/>
        <a:ext cx="5576601" cy="811257"/>
      </dsp:txXfrm>
    </dsp:sp>
    <dsp:sp modelId="{7CC109F8-BDC5-46C4-BB05-B8B3E5360DCC}">
      <dsp:nvSpPr>
        <dsp:cNvPr id="0" name=""/>
        <dsp:cNvSpPr/>
      </dsp:nvSpPr>
      <dsp:spPr>
        <a:xfrm>
          <a:off x="0" y="4058192"/>
          <a:ext cx="6513603" cy="81125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717DB51-0AB7-4693-B4D6-0B0CFD958E9D}">
      <dsp:nvSpPr>
        <dsp:cNvPr id="0" name=""/>
        <dsp:cNvSpPr/>
      </dsp:nvSpPr>
      <dsp:spPr>
        <a:xfrm>
          <a:off x="245405" y="4240725"/>
          <a:ext cx="446191" cy="446191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42D529-47F5-483F-8F07-3FE67EDFE691}">
      <dsp:nvSpPr>
        <dsp:cNvPr id="0" name=""/>
        <dsp:cNvSpPr/>
      </dsp:nvSpPr>
      <dsp:spPr>
        <a:xfrm>
          <a:off x="937002" y="4058192"/>
          <a:ext cx="5576601" cy="8112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858" tIns="85858" rIns="85858" bIns="85858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Their product is focused on creating a digital profile of you, putting your drivers' license and passwords on the account slightly different to ours.</a:t>
          </a:r>
        </a:p>
      </dsp:txBody>
      <dsp:txXfrm>
        <a:off x="937002" y="4058192"/>
        <a:ext cx="5576601" cy="811257"/>
      </dsp:txXfrm>
    </dsp:sp>
    <dsp:sp modelId="{DE82D830-8EA5-4650-99DC-103F44DC04B3}">
      <dsp:nvSpPr>
        <dsp:cNvPr id="0" name=""/>
        <dsp:cNvSpPr/>
      </dsp:nvSpPr>
      <dsp:spPr>
        <a:xfrm>
          <a:off x="0" y="5072264"/>
          <a:ext cx="6513603" cy="81125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8442BF1-A3D8-42BF-BC92-6F32A008F472}">
      <dsp:nvSpPr>
        <dsp:cNvPr id="0" name=""/>
        <dsp:cNvSpPr/>
      </dsp:nvSpPr>
      <dsp:spPr>
        <a:xfrm>
          <a:off x="245405" y="5254797"/>
          <a:ext cx="446191" cy="446191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3A7CBE-7E65-4E91-9CBE-D4523F28BF79}">
      <dsp:nvSpPr>
        <dsp:cNvPr id="0" name=""/>
        <dsp:cNvSpPr/>
      </dsp:nvSpPr>
      <dsp:spPr>
        <a:xfrm>
          <a:off x="937002" y="5072264"/>
          <a:ext cx="5576601" cy="8112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858" tIns="85858" rIns="85858" bIns="85858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Target market – target market will be schools, colleges, universities </a:t>
          </a:r>
        </a:p>
      </dsp:txBody>
      <dsp:txXfrm>
        <a:off x="937002" y="5072264"/>
        <a:ext cx="5576601" cy="8112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A0890BF-6C47-4BA2-AA6B-87185F778517}" type="datetimeFigureOut">
              <a:rPr lang="en-US"/>
              <a:t>3/12/2020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8FA2428-23D1-4F8B-B248-7062DA71682C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4858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ti.com/" TargetMode="External"/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support.apple.com/en-us/HT208965" TargetMode="Externa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erchantsavvy.co.uk/mobile-payment-stats-trends/" TargetMode="External"/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www.paymentscardsandmobile.com/wp-content/uploads/2018/11/Global-Payments-Report_Digital-2018.pdf" TargetMode="External"/></Relationships>
</file>

<file path=ppt/notesSlides/_rels/notes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tatista.com/statistics/271496/global-market-share-held-by-smartphone-vendors-since-4th-quarter-2009/" TargetMode="External"/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How many students use a regular lanyard – why have a system that isn't followed</a:t>
            </a:r>
          </a:p>
          <a:p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Why don't they use a lanyard – unfashionable, strict/</a:t>
            </a:r>
            <a:r>
              <a:rPr lang="en-US"/>
              <a:t>authoritative</a:t>
            </a:r>
            <a:endParaRPr lang="en-US">
              <a:cs typeface="Calibri"/>
            </a:endParaRPr>
          </a:p>
          <a:p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Find an alternative – a digital alternative</a:t>
            </a:r>
          </a:p>
          <a:p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In 2017, the ECAR Study of Undergraduate Students and Information Technology found that 95% of all students own a mobile phone – pre-existing install base (</a:t>
            </a:r>
            <a:r>
              <a:rPr lang="en-US"/>
              <a:t>https://library.educause.edu/resources/2017/10/ecar-study-of-undergraduate-students-and-information-technology-2017)</a:t>
            </a:r>
            <a:endParaRPr lang="en-US">
              <a:cs typeface="Calibri"/>
            </a:endParaRPr>
          </a:p>
          <a:p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Each student is given a unique QR Code which allows them to enter certain classrooms (per their schedule)</a:t>
            </a:r>
          </a:p>
          <a:p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Not mandatory, students can still use their regular lanyards</a:t>
            </a:r>
          </a:p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FA2428-23D1-4F8B-B248-7062DA71682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467858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u="sng"/>
              <a:t>Competition </a:t>
            </a:r>
            <a:endParaRPr lang="en-US" u="sng"/>
          </a:p>
          <a:p>
            <a:r>
              <a:rPr lang="en-US"/>
              <a:t>apple has a system where you can put a student ID card into your wallet. Which can be used for accessing places like a dorm, library and campus events. This is very similar to what we are doing and will likely be the biggest competitor in this market.</a:t>
            </a:r>
            <a:endParaRPr lang="en-US">
              <a:cs typeface="Calibri"/>
            </a:endParaRPr>
          </a:p>
          <a:p>
            <a:endParaRPr lang="en-US">
              <a:cs typeface="Calibri"/>
            </a:endParaRPr>
          </a:p>
          <a:p>
            <a:r>
              <a:rPr lang="en-US"/>
              <a:t>"</a:t>
            </a:r>
            <a:r>
              <a:rPr lang="en-US" err="1"/>
              <a:t>Yoti</a:t>
            </a:r>
            <a:r>
              <a:rPr lang="en-US"/>
              <a:t>" but their product is aimed at moving passports, drivers' licenses to a digital format for identification using technology such as QR scanners. Our product differs as it is being designed </a:t>
            </a:r>
            <a:endParaRPr lang="en-US">
              <a:cs typeface="Calibri"/>
            </a:endParaRPr>
          </a:p>
          <a:p>
            <a:endParaRPr lang="en-US">
              <a:cs typeface="Calibri"/>
            </a:endParaRPr>
          </a:p>
          <a:p>
            <a:r>
              <a:rPr lang="en-US" b="1" u="sng">
                <a:cs typeface="Calibri"/>
              </a:rPr>
              <a:t>Target Market </a:t>
            </a:r>
          </a:p>
          <a:p>
            <a:endParaRPr lang="en-US">
              <a:cs typeface="Calibri"/>
            </a:endParaRPr>
          </a:p>
          <a:p>
            <a:r>
              <a:rPr lang="en-US"/>
              <a:t>target market would likely be schools, colleges, universities that need to check that people on the grounds are students.</a:t>
            </a:r>
            <a:endParaRPr lang="en-US">
              <a:cs typeface="Calibri"/>
            </a:endParaRPr>
          </a:p>
          <a:p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Competitor </a:t>
            </a:r>
            <a:r>
              <a:rPr lang="en-US" err="1">
                <a:cs typeface="Calibri"/>
              </a:rPr>
              <a:t>yoti</a:t>
            </a:r>
            <a:r>
              <a:rPr lang="en-US">
                <a:cs typeface="Calibri"/>
              </a:rPr>
              <a:t> website - </a:t>
            </a:r>
            <a:r>
              <a:rPr lang="en-US">
                <a:hlinkClick r:id="rId3"/>
              </a:rPr>
              <a:t>https://www.yoti.com/</a:t>
            </a:r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main Competitor Apple - </a:t>
            </a:r>
            <a:r>
              <a:rPr lang="en-US">
                <a:hlinkClick r:id="rId4"/>
              </a:rPr>
              <a:t>https://support.apple.com/en-us/HT208965</a:t>
            </a:r>
          </a:p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FA2428-23D1-4F8B-B248-7062DA71682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810449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hlinkClick r:id="rId3"/>
              </a:rPr>
              <a:t>https://www.merchantsavvy.co.uk/mobile-payment-stats-trends/</a:t>
            </a:r>
            <a:r>
              <a:rPr lang="en-US"/>
              <a:t> </a:t>
            </a:r>
          </a:p>
          <a:p>
            <a:r>
              <a:rPr lang="en-US">
                <a:hlinkClick r:id="rId4"/>
              </a:rPr>
              <a:t>https://www.paymentscardsandmobile.com/wp-content/uploads/2018/11/Global-Payments-Report_Digital-2018.pdf</a:t>
            </a:r>
            <a:r>
              <a:rPr lang="en-US"/>
              <a:t> - source for graph</a:t>
            </a:r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FA2428-23D1-4F8B-B248-7062DA71682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304750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Only 13% of mobile users own an </a:t>
            </a:r>
            <a:r>
              <a:rPr lang="en-US" err="1">
                <a:cs typeface="Calibri"/>
              </a:rPr>
              <a:t>IPhone</a:t>
            </a:r>
            <a:r>
              <a:rPr lang="en-US">
                <a:cs typeface="Calibri"/>
              </a:rPr>
              <a:t> so we can offer the service to the rest</a:t>
            </a:r>
          </a:p>
          <a:p>
            <a:endParaRPr lang="en-US">
              <a:cs typeface="Calibri"/>
            </a:endParaRPr>
          </a:p>
          <a:p>
            <a:r>
              <a:rPr lang="en-US">
                <a:hlinkClick r:id="rId3"/>
              </a:rPr>
              <a:t>https://www.statista.com/statistics/271496/global-market-share-held-by-smartphone-vendors-since-4th-quarter-2009/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FA2428-23D1-4F8B-B248-7062DA71682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371683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The amount of people who don't wear a lanyard are over double the amount of people who do</a:t>
            </a:r>
          </a:p>
          <a:p>
            <a:r>
              <a:rPr lang="en-US">
                <a:cs typeface="Calibri"/>
              </a:rPr>
              <a:t>However, most people carry their smartphone around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FA2428-23D1-4F8B-B248-7062DA71682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998077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Feedback – Must be quick, work on all smartphone platforms (these are the areas that we are aiming for)</a:t>
            </a:r>
          </a:p>
          <a:p>
            <a:r>
              <a:rPr lang="en-US">
                <a:cs typeface="Calibri"/>
              </a:rPr>
              <a:t>For those who actually tested </a:t>
            </a:r>
            <a:r>
              <a:rPr lang="en-US" err="1">
                <a:cs typeface="Calibri"/>
              </a:rPr>
              <a:t>eID</a:t>
            </a:r>
            <a:r>
              <a:rPr lang="en-US">
                <a:cs typeface="Calibri"/>
              </a:rPr>
              <a:t>, they rated it an average of 81 out of 100 – Very Positive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FA2428-23D1-4F8B-B248-7062DA71682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589099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u="sng">
                <a:cs typeface="Calibri"/>
              </a:rPr>
              <a:t>Production</a:t>
            </a:r>
          </a:p>
          <a:p>
            <a:r>
              <a:rPr lang="en-US">
                <a:cs typeface="Calibri"/>
              </a:rPr>
              <a:t>Step-1: Visit customer to see if our system could be suitable</a:t>
            </a:r>
          </a:p>
          <a:p>
            <a:r>
              <a:rPr lang="en-US">
                <a:cs typeface="Calibri"/>
              </a:rPr>
              <a:t>Step-2: Send developers to prepare a solution for linking our system with their database(s)</a:t>
            </a:r>
          </a:p>
          <a:p>
            <a:r>
              <a:rPr lang="en-US">
                <a:cs typeface="Calibri"/>
              </a:rPr>
              <a:t>Step-3 Contact subcontractor and send them to check customer building and make plans for implementation</a:t>
            </a:r>
          </a:p>
          <a:p>
            <a:r>
              <a:rPr lang="en-US">
                <a:cs typeface="Calibri"/>
              </a:rPr>
              <a:t>Step-4: Bring in required quantity of equipment based on subcontractor analysis</a:t>
            </a:r>
          </a:p>
          <a:p>
            <a:r>
              <a:rPr lang="en-US">
                <a:cs typeface="Calibri"/>
              </a:rPr>
              <a:t>Step-5: Subcontractor installs all hardware</a:t>
            </a:r>
          </a:p>
          <a:p>
            <a:r>
              <a:rPr lang="en-US">
                <a:cs typeface="Calibri"/>
              </a:rPr>
              <a:t>Step-6: Developers roll out software and to full tests</a:t>
            </a:r>
          </a:p>
          <a:p>
            <a:r>
              <a:rPr lang="en-US">
                <a:cs typeface="Calibri"/>
              </a:rPr>
              <a:t>Step-7: Hand-over system to customer for use</a:t>
            </a:r>
          </a:p>
          <a:p>
            <a:r>
              <a:rPr lang="en-US"/>
              <a:t>Step-8: Support is then provided to the customer based on their contract (24/7 phone support, on call technicians etc.). Support is placed into levels based on their urgency and seriousness (Level 1 is critical, Level 4 less urgent) 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FA2428-23D1-4F8B-B248-7062DA71682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44917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81819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48408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97324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3/12/2020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6705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3/12/2020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11191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3/12/2020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75271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3/12/2020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10046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3/12/2020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66461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3/12/2020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69873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37780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20502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3/12/2020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80664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5" r:id="rId1"/>
    <p:sldLayoutId id="2147483716" r:id="rId2"/>
    <p:sldLayoutId id="2147483717" r:id="rId3"/>
    <p:sldLayoutId id="2147483718" r:id="rId4"/>
    <p:sldLayoutId id="2147483719" r:id="rId5"/>
    <p:sldLayoutId id="2147483720" r:id="rId6"/>
    <p:sldLayoutId id="2147483721" r:id="rId7"/>
    <p:sldLayoutId id="2147483722" r:id="rId8"/>
    <p:sldLayoutId id="2147483723" r:id="rId9"/>
    <p:sldLayoutId id="2147483724" r:id="rId10"/>
    <p:sldLayoutId id="214748372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7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0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3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7.png"/><Relationship Id="rId4" Type="http://schemas.openxmlformats.org/officeDocument/2006/relationships/image" Target="../media/image36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digroup.co.uk/structured-cabling-services/sub-contractors/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0B27210-D0CA-4654-B3E3-9ABB4F178E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746628" y="1783959"/>
            <a:ext cx="4645250" cy="2889114"/>
          </a:xfrm>
        </p:spPr>
        <p:txBody>
          <a:bodyPr anchor="b">
            <a:normAutofit/>
          </a:bodyPr>
          <a:lstStyle/>
          <a:p>
            <a:pPr algn="l"/>
            <a:r>
              <a:rPr lang="en-US">
                <a:solidFill>
                  <a:schemeClr val="bg1"/>
                </a:solidFill>
                <a:cs typeface="Calibri Light"/>
              </a:rPr>
              <a:t>eID - </a:t>
            </a:r>
            <a:br>
              <a:rPr lang="en-US">
                <a:solidFill>
                  <a:schemeClr val="bg1"/>
                </a:solidFill>
                <a:cs typeface="Calibri Light"/>
              </a:rPr>
            </a:br>
            <a:r>
              <a:rPr lang="en-US">
                <a:solidFill>
                  <a:schemeClr val="bg1"/>
                </a:solidFill>
                <a:cs typeface="Calibri Light"/>
              </a:rPr>
              <a:t>Digital Lanyard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746627" y="4750893"/>
            <a:ext cx="4645250" cy="114786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US" sz="2000">
                <a:solidFill>
                  <a:schemeClr val="bg1"/>
                </a:solidFill>
                <a:cs typeface="Calibri"/>
              </a:rPr>
              <a:t>Glyn, David, Morgan C, Jacob</a:t>
            </a:r>
            <a:endParaRPr lang="en-US" sz="2000">
              <a:solidFill>
                <a:schemeClr val="bg1"/>
              </a:solidFill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1DB7C82F-AB7E-4F0C-B829-FA1B9C4151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6172782" cy="6858000"/>
          </a:xfrm>
          <a:custGeom>
            <a:avLst/>
            <a:gdLst>
              <a:gd name="connsiteX0" fmla="*/ 6172782 w 6172782"/>
              <a:gd name="connsiteY0" fmla="*/ 0 h 6858000"/>
              <a:gd name="connsiteX1" fmla="*/ 69075 w 6172782"/>
              <a:gd name="connsiteY1" fmla="*/ 0 h 6858000"/>
              <a:gd name="connsiteX2" fmla="*/ 35131 w 6172782"/>
              <a:gd name="connsiteY2" fmla="*/ 267128 h 6858000"/>
              <a:gd name="connsiteX3" fmla="*/ 0 w 6172782"/>
              <a:gd name="connsiteY3" fmla="*/ 962845 h 6858000"/>
              <a:gd name="connsiteX4" fmla="*/ 3276103 w 6172782"/>
              <a:gd name="connsiteY4" fmla="*/ 6782205 h 6858000"/>
              <a:gd name="connsiteX5" fmla="*/ 3407923 w 6172782"/>
              <a:gd name="connsiteY5" fmla="*/ 6858000 h 6858000"/>
              <a:gd name="connsiteX6" fmla="*/ 6172782 w 617278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172782" h="6858000">
                <a:moveTo>
                  <a:pt x="6172782" y="0"/>
                </a:moveTo>
                <a:lnTo>
                  <a:pt x="69075" y="0"/>
                </a:lnTo>
                <a:lnTo>
                  <a:pt x="35131" y="267128"/>
                </a:lnTo>
                <a:cubicBezTo>
                  <a:pt x="11901" y="495874"/>
                  <a:pt x="0" y="727970"/>
                  <a:pt x="0" y="962845"/>
                </a:cubicBezTo>
                <a:cubicBezTo>
                  <a:pt x="0" y="3429034"/>
                  <a:pt x="1312002" y="5588789"/>
                  <a:pt x="3276103" y="6782205"/>
                </a:cubicBezTo>
                <a:lnTo>
                  <a:pt x="3407923" y="6858000"/>
                </a:lnTo>
                <a:lnTo>
                  <a:pt x="6172782" y="6858000"/>
                </a:lnTo>
                <a:close/>
              </a:path>
            </a:pathLst>
          </a:custGeom>
          <a:solidFill>
            <a:schemeClr val="bg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70B66945-4967-4040-926D-DCA44313CD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24154" cy="6858000"/>
          </a:xfrm>
          <a:custGeom>
            <a:avLst/>
            <a:gdLst>
              <a:gd name="connsiteX0" fmla="*/ 0 w 6024154"/>
              <a:gd name="connsiteY0" fmla="*/ 0 h 6858000"/>
              <a:gd name="connsiteX1" fmla="*/ 5953780 w 6024154"/>
              <a:gd name="connsiteY1" fmla="*/ 0 h 6858000"/>
              <a:gd name="connsiteX2" fmla="*/ 5989880 w 6024154"/>
              <a:gd name="connsiteY2" fmla="*/ 284091 h 6858000"/>
              <a:gd name="connsiteX3" fmla="*/ 6024154 w 6024154"/>
              <a:gd name="connsiteY3" fmla="*/ 962844 h 6858000"/>
              <a:gd name="connsiteX4" fmla="*/ 2549934 w 6024154"/>
              <a:gd name="connsiteY4" fmla="*/ 6800152 h 6858000"/>
              <a:gd name="connsiteX5" fmla="*/ 2436987 w 6024154"/>
              <a:gd name="connsiteY5" fmla="*/ 6858000 h 6858000"/>
              <a:gd name="connsiteX6" fmla="*/ 0 w 6024154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24154" h="6858000">
                <a:moveTo>
                  <a:pt x="0" y="0"/>
                </a:moveTo>
                <a:lnTo>
                  <a:pt x="5953780" y="0"/>
                </a:lnTo>
                <a:lnTo>
                  <a:pt x="5989880" y="284091"/>
                </a:lnTo>
                <a:cubicBezTo>
                  <a:pt x="6012544" y="507260"/>
                  <a:pt x="6024154" y="733696"/>
                  <a:pt x="6024154" y="962844"/>
                </a:cubicBezTo>
                <a:cubicBezTo>
                  <a:pt x="6024154" y="3483472"/>
                  <a:pt x="4619336" y="5675986"/>
                  <a:pt x="2549934" y="6800152"/>
                </a:cubicBezTo>
                <a:lnTo>
                  <a:pt x="2436987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5" descr="A close up of a sign&#10;&#10;Description generated with very high confidence">
            <a:extLst>
              <a:ext uri="{FF2B5EF4-FFF2-40B4-BE49-F238E27FC236}">
                <a16:creationId xmlns:a16="http://schemas.microsoft.com/office/drawing/2014/main" id="{79DE78CA-1BE5-4245-BD8F-926C2593C58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9382" y="948684"/>
            <a:ext cx="4047843" cy="35924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48A740BC-A0AA-45E0-B899-2AE9C6FE1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13121" y="-2"/>
            <a:ext cx="6278879" cy="6858002"/>
          </a:xfrm>
          <a:custGeom>
            <a:avLst/>
            <a:gdLst>
              <a:gd name="connsiteX0" fmla="*/ 45572 w 6278879"/>
              <a:gd name="connsiteY0" fmla="*/ 0 h 6858002"/>
              <a:gd name="connsiteX1" fmla="*/ 6278879 w 6278879"/>
              <a:gd name="connsiteY1" fmla="*/ 0 h 6858002"/>
              <a:gd name="connsiteX2" fmla="*/ 6278879 w 6278879"/>
              <a:gd name="connsiteY2" fmla="*/ 6858002 h 6858002"/>
              <a:gd name="connsiteX3" fmla="*/ 3292308 w 6278879"/>
              <a:gd name="connsiteY3" fmla="*/ 6858002 h 6858002"/>
              <a:gd name="connsiteX4" fmla="*/ 3181526 w 6278879"/>
              <a:gd name="connsiteY4" fmla="*/ 6786982 h 6858002"/>
              <a:gd name="connsiteX5" fmla="*/ 0 w 6278879"/>
              <a:gd name="connsiteY5" fmla="*/ 803254 h 6858002"/>
              <a:gd name="connsiteX6" fmla="*/ 37255 w 6278879"/>
              <a:gd name="connsiteY6" fmla="*/ 65447 h 6858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278879" h="6858002">
                <a:moveTo>
                  <a:pt x="45572" y="0"/>
                </a:moveTo>
                <a:lnTo>
                  <a:pt x="6278879" y="0"/>
                </a:lnTo>
                <a:lnTo>
                  <a:pt x="6278879" y="6858002"/>
                </a:lnTo>
                <a:lnTo>
                  <a:pt x="3292308" y="6858002"/>
                </a:lnTo>
                <a:lnTo>
                  <a:pt x="3181526" y="6786982"/>
                </a:lnTo>
                <a:cubicBezTo>
                  <a:pt x="1262021" y="5490191"/>
                  <a:pt x="0" y="3294103"/>
                  <a:pt x="0" y="803254"/>
                </a:cubicBezTo>
                <a:cubicBezTo>
                  <a:pt x="0" y="554169"/>
                  <a:pt x="12620" y="308032"/>
                  <a:pt x="37255" y="65447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4AD61B0-F958-49B2-9B5D-1A876EBDAE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20" y="365125"/>
            <a:ext cx="9013052" cy="1623312"/>
          </a:xfrm>
        </p:spPr>
        <p:txBody>
          <a:bodyPr anchor="b">
            <a:normAutofit/>
          </a:bodyPr>
          <a:lstStyle/>
          <a:p>
            <a:r>
              <a:rPr lang="en-US" sz="4000">
                <a:cs typeface="Calibri Light"/>
              </a:rPr>
              <a:t>The Valley Ltd Team</a:t>
            </a:r>
            <a:endParaRPr lang="en-US" sz="4000"/>
          </a:p>
        </p:txBody>
      </p: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B874EF51-C858-4BB9-97C3-D17755787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63661" y="2316480"/>
            <a:ext cx="8229600" cy="0"/>
          </a:xfrm>
          <a:prstGeom prst="straightConnector1">
            <a:avLst/>
          </a:prstGeom>
          <a:ln w="19050" cap="sq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4228CF-DB20-4CE6-A931-59610748E9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320" y="2644518"/>
            <a:ext cx="9013052" cy="332725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000">
                <a:cs typeface="Calibri"/>
              </a:rPr>
              <a:t>Glyn (Team Leader &amp; Lead Developer) </a:t>
            </a:r>
          </a:p>
          <a:p>
            <a:r>
              <a:rPr lang="en-US" sz="2000">
                <a:cs typeface="Calibri"/>
              </a:rPr>
              <a:t>David (Lead Writer)</a:t>
            </a:r>
          </a:p>
          <a:p>
            <a:r>
              <a:rPr lang="en-US" sz="2000">
                <a:cs typeface="Calibri"/>
              </a:rPr>
              <a:t>Jacob (Marketing)</a:t>
            </a:r>
          </a:p>
          <a:p>
            <a:r>
              <a:rPr lang="en-US" sz="2000">
                <a:cs typeface="Calibri"/>
              </a:rPr>
              <a:t>Morgan C (Timekeeping &amp; Research)</a:t>
            </a:r>
          </a:p>
          <a:p>
            <a:endParaRPr lang="en-US" sz="2000">
              <a:cs typeface="Calibri"/>
            </a:endParaRPr>
          </a:p>
          <a:p>
            <a:pPr marL="0" indent="0">
              <a:buNone/>
            </a:pPr>
            <a:r>
              <a:rPr lang="en-US" sz="2000">
                <a:cs typeface="Calibri"/>
              </a:rPr>
              <a:t>Everyone's primary roles, though no one is limited to perform in just their designated roles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4B9EB50-E7D1-45B3-B288-3B38538E2EBF}"/>
              </a:ext>
            </a:extLst>
          </p:cNvPr>
          <p:cNvSpPr/>
          <p:nvPr/>
        </p:nvSpPr>
        <p:spPr>
          <a:xfrm>
            <a:off x="11806687" y="-4313"/>
            <a:ext cx="388188" cy="258792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63D1533-AA9D-4954-8E4B-9385AC630CE6}"/>
              </a:ext>
            </a:extLst>
          </p:cNvPr>
          <p:cNvSpPr/>
          <p:nvPr/>
        </p:nvSpPr>
        <p:spPr>
          <a:xfrm>
            <a:off x="11806686" y="283234"/>
            <a:ext cx="388188" cy="258792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79B46DBE-E583-4D1F-A2F1-5599E75BF7F9}"/>
              </a:ext>
            </a:extLst>
          </p:cNvPr>
          <p:cNvSpPr/>
          <p:nvPr/>
        </p:nvSpPr>
        <p:spPr>
          <a:xfrm>
            <a:off x="11418498" y="283233"/>
            <a:ext cx="388188" cy="258792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8E7136C-6AD5-4457-91AE-9201DB73FE18}"/>
              </a:ext>
            </a:extLst>
          </p:cNvPr>
          <p:cNvSpPr/>
          <p:nvPr/>
        </p:nvSpPr>
        <p:spPr>
          <a:xfrm>
            <a:off x="11418498" y="-4313"/>
            <a:ext cx="388188" cy="258792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66236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46C2E80F-49A6-4372-B103-219D417A5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096" y="470925"/>
            <a:ext cx="4381009" cy="5892104"/>
          </a:xfrm>
          <a:custGeom>
            <a:avLst/>
            <a:gdLst>
              <a:gd name="connsiteX0" fmla="*/ 0 w 4381009"/>
              <a:gd name="connsiteY0" fmla="*/ 0 h 5892104"/>
              <a:gd name="connsiteX1" fmla="*/ 4157628 w 4381009"/>
              <a:gd name="connsiteY1" fmla="*/ 0 h 5892104"/>
              <a:gd name="connsiteX2" fmla="*/ 4169302 w 4381009"/>
              <a:gd name="connsiteY2" fmla="*/ 68659 h 5892104"/>
              <a:gd name="connsiteX3" fmla="*/ 4191571 w 4381009"/>
              <a:gd name="connsiteY3" fmla="*/ 205472 h 5892104"/>
              <a:gd name="connsiteX4" fmla="*/ 4213368 w 4381009"/>
              <a:gd name="connsiteY4" fmla="*/ 342890 h 5892104"/>
              <a:gd name="connsiteX5" fmla="*/ 4232030 w 4381009"/>
              <a:gd name="connsiteY5" fmla="*/ 480913 h 5892104"/>
              <a:gd name="connsiteX6" fmla="*/ 4250848 w 4381009"/>
              <a:gd name="connsiteY6" fmla="*/ 618332 h 5892104"/>
              <a:gd name="connsiteX7" fmla="*/ 4268412 w 4381009"/>
              <a:gd name="connsiteY7" fmla="*/ 756355 h 5892104"/>
              <a:gd name="connsiteX8" fmla="*/ 4283467 w 4381009"/>
              <a:gd name="connsiteY8" fmla="*/ 892563 h 5892104"/>
              <a:gd name="connsiteX9" fmla="*/ 4297737 w 4381009"/>
              <a:gd name="connsiteY9" fmla="*/ 1030587 h 5892104"/>
              <a:gd name="connsiteX10" fmla="*/ 4310754 w 4381009"/>
              <a:gd name="connsiteY10" fmla="*/ 1168005 h 5892104"/>
              <a:gd name="connsiteX11" fmla="*/ 4322045 w 4381009"/>
              <a:gd name="connsiteY11" fmla="*/ 1303002 h 5892104"/>
              <a:gd name="connsiteX12" fmla="*/ 4333336 w 4381009"/>
              <a:gd name="connsiteY12" fmla="*/ 1439815 h 5892104"/>
              <a:gd name="connsiteX13" fmla="*/ 4342745 w 4381009"/>
              <a:gd name="connsiteY13" fmla="*/ 1574812 h 5892104"/>
              <a:gd name="connsiteX14" fmla="*/ 4350115 w 4381009"/>
              <a:gd name="connsiteY14" fmla="*/ 1709808 h 5892104"/>
              <a:gd name="connsiteX15" fmla="*/ 4357799 w 4381009"/>
              <a:gd name="connsiteY15" fmla="*/ 1844200 h 5892104"/>
              <a:gd name="connsiteX16" fmla="*/ 4364229 w 4381009"/>
              <a:gd name="connsiteY16" fmla="*/ 1977381 h 5892104"/>
              <a:gd name="connsiteX17" fmla="*/ 4368777 w 4381009"/>
              <a:gd name="connsiteY17" fmla="*/ 2109351 h 5892104"/>
              <a:gd name="connsiteX18" fmla="*/ 4372697 w 4381009"/>
              <a:gd name="connsiteY18" fmla="*/ 2241321 h 5892104"/>
              <a:gd name="connsiteX19" fmla="*/ 4376461 w 4381009"/>
              <a:gd name="connsiteY19" fmla="*/ 2372080 h 5892104"/>
              <a:gd name="connsiteX20" fmla="*/ 4378186 w 4381009"/>
              <a:gd name="connsiteY20" fmla="*/ 2501023 h 5892104"/>
              <a:gd name="connsiteX21" fmla="*/ 4380068 w 4381009"/>
              <a:gd name="connsiteY21" fmla="*/ 2629966 h 5892104"/>
              <a:gd name="connsiteX22" fmla="*/ 4381009 w 4381009"/>
              <a:gd name="connsiteY22" fmla="*/ 2757093 h 5892104"/>
              <a:gd name="connsiteX23" fmla="*/ 4380068 w 4381009"/>
              <a:gd name="connsiteY23" fmla="*/ 2883010 h 5892104"/>
              <a:gd name="connsiteX24" fmla="*/ 4380068 w 4381009"/>
              <a:gd name="connsiteY24" fmla="*/ 3007715 h 5892104"/>
              <a:gd name="connsiteX25" fmla="*/ 4378186 w 4381009"/>
              <a:gd name="connsiteY25" fmla="*/ 3131210 h 5892104"/>
              <a:gd name="connsiteX26" fmla="*/ 4375363 w 4381009"/>
              <a:gd name="connsiteY26" fmla="*/ 3252283 h 5892104"/>
              <a:gd name="connsiteX27" fmla="*/ 4372697 w 4381009"/>
              <a:gd name="connsiteY27" fmla="*/ 3372146 h 5892104"/>
              <a:gd name="connsiteX28" fmla="*/ 4369718 w 4381009"/>
              <a:gd name="connsiteY28" fmla="*/ 3489587 h 5892104"/>
              <a:gd name="connsiteX29" fmla="*/ 4365170 w 4381009"/>
              <a:gd name="connsiteY29" fmla="*/ 3606423 h 5892104"/>
              <a:gd name="connsiteX30" fmla="*/ 4360309 w 4381009"/>
              <a:gd name="connsiteY30" fmla="*/ 3721443 h 5892104"/>
              <a:gd name="connsiteX31" fmla="*/ 4355918 w 4381009"/>
              <a:gd name="connsiteY31" fmla="*/ 3834041 h 5892104"/>
              <a:gd name="connsiteX32" fmla="*/ 4343529 w 4381009"/>
              <a:gd name="connsiteY32" fmla="*/ 4053789 h 5892104"/>
              <a:gd name="connsiteX33" fmla="*/ 4330356 w 4381009"/>
              <a:gd name="connsiteY33" fmla="*/ 4264457 h 5892104"/>
              <a:gd name="connsiteX34" fmla="*/ 4316556 w 4381009"/>
              <a:gd name="connsiteY34" fmla="*/ 4466650 h 5892104"/>
              <a:gd name="connsiteX35" fmla="*/ 4301344 w 4381009"/>
              <a:gd name="connsiteY35" fmla="*/ 4657946 h 5892104"/>
              <a:gd name="connsiteX36" fmla="*/ 4285506 w 4381009"/>
              <a:gd name="connsiteY36" fmla="*/ 4840767 h 5892104"/>
              <a:gd name="connsiteX37" fmla="*/ 4268412 w 4381009"/>
              <a:gd name="connsiteY37" fmla="*/ 5010269 h 5892104"/>
              <a:gd name="connsiteX38" fmla="*/ 4251633 w 4381009"/>
              <a:gd name="connsiteY38" fmla="*/ 5169481 h 5892104"/>
              <a:gd name="connsiteX39" fmla="*/ 4234853 w 4381009"/>
              <a:gd name="connsiteY39" fmla="*/ 5315980 h 5892104"/>
              <a:gd name="connsiteX40" fmla="*/ 4219014 w 4381009"/>
              <a:gd name="connsiteY40" fmla="*/ 5450371 h 5892104"/>
              <a:gd name="connsiteX41" fmla="*/ 4203959 w 4381009"/>
              <a:gd name="connsiteY41" fmla="*/ 5569628 h 5892104"/>
              <a:gd name="connsiteX42" fmla="*/ 4189689 w 4381009"/>
              <a:gd name="connsiteY42" fmla="*/ 5677384 h 5892104"/>
              <a:gd name="connsiteX43" fmla="*/ 4177770 w 4381009"/>
              <a:gd name="connsiteY43" fmla="*/ 5768189 h 5892104"/>
              <a:gd name="connsiteX44" fmla="*/ 4166479 w 4381009"/>
              <a:gd name="connsiteY44" fmla="*/ 5844465 h 5892104"/>
              <a:gd name="connsiteX45" fmla="*/ 4159132 w 4381009"/>
              <a:gd name="connsiteY45" fmla="*/ 5892104 h 5892104"/>
              <a:gd name="connsiteX46" fmla="*/ 0 w 4381009"/>
              <a:gd name="connsiteY46" fmla="*/ 5892104 h 5892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4381009" h="5892104">
                <a:moveTo>
                  <a:pt x="0" y="0"/>
                </a:moveTo>
                <a:lnTo>
                  <a:pt x="4157628" y="0"/>
                </a:lnTo>
                <a:lnTo>
                  <a:pt x="4169302" y="68659"/>
                </a:lnTo>
                <a:lnTo>
                  <a:pt x="4191571" y="205472"/>
                </a:lnTo>
                <a:lnTo>
                  <a:pt x="4213368" y="342890"/>
                </a:lnTo>
                <a:lnTo>
                  <a:pt x="4232030" y="480913"/>
                </a:lnTo>
                <a:lnTo>
                  <a:pt x="4250848" y="618332"/>
                </a:lnTo>
                <a:lnTo>
                  <a:pt x="4268412" y="756355"/>
                </a:lnTo>
                <a:lnTo>
                  <a:pt x="4283467" y="892563"/>
                </a:lnTo>
                <a:lnTo>
                  <a:pt x="4297737" y="1030587"/>
                </a:lnTo>
                <a:lnTo>
                  <a:pt x="4310754" y="1168005"/>
                </a:lnTo>
                <a:lnTo>
                  <a:pt x="4322045" y="1303002"/>
                </a:lnTo>
                <a:lnTo>
                  <a:pt x="4333336" y="1439815"/>
                </a:lnTo>
                <a:lnTo>
                  <a:pt x="4342745" y="1574812"/>
                </a:lnTo>
                <a:lnTo>
                  <a:pt x="4350115" y="1709808"/>
                </a:lnTo>
                <a:lnTo>
                  <a:pt x="4357799" y="1844200"/>
                </a:lnTo>
                <a:lnTo>
                  <a:pt x="4364229" y="1977381"/>
                </a:lnTo>
                <a:lnTo>
                  <a:pt x="4368777" y="2109351"/>
                </a:lnTo>
                <a:lnTo>
                  <a:pt x="4372697" y="2241321"/>
                </a:lnTo>
                <a:lnTo>
                  <a:pt x="4376461" y="2372080"/>
                </a:lnTo>
                <a:lnTo>
                  <a:pt x="4378186" y="2501023"/>
                </a:lnTo>
                <a:lnTo>
                  <a:pt x="4380068" y="2629966"/>
                </a:lnTo>
                <a:lnTo>
                  <a:pt x="4381009" y="2757093"/>
                </a:lnTo>
                <a:lnTo>
                  <a:pt x="4380068" y="2883010"/>
                </a:lnTo>
                <a:lnTo>
                  <a:pt x="4380068" y="3007715"/>
                </a:lnTo>
                <a:lnTo>
                  <a:pt x="4378186" y="3131210"/>
                </a:lnTo>
                <a:lnTo>
                  <a:pt x="4375363" y="3252283"/>
                </a:lnTo>
                <a:lnTo>
                  <a:pt x="4372697" y="3372146"/>
                </a:lnTo>
                <a:lnTo>
                  <a:pt x="4369718" y="3489587"/>
                </a:lnTo>
                <a:lnTo>
                  <a:pt x="4365170" y="3606423"/>
                </a:lnTo>
                <a:lnTo>
                  <a:pt x="4360309" y="3721443"/>
                </a:lnTo>
                <a:lnTo>
                  <a:pt x="4355918" y="3834041"/>
                </a:lnTo>
                <a:lnTo>
                  <a:pt x="4343529" y="4053789"/>
                </a:lnTo>
                <a:lnTo>
                  <a:pt x="4330356" y="4264457"/>
                </a:lnTo>
                <a:lnTo>
                  <a:pt x="4316556" y="4466650"/>
                </a:lnTo>
                <a:lnTo>
                  <a:pt x="4301344" y="4657946"/>
                </a:lnTo>
                <a:lnTo>
                  <a:pt x="4285506" y="4840767"/>
                </a:lnTo>
                <a:lnTo>
                  <a:pt x="4268412" y="5010269"/>
                </a:lnTo>
                <a:lnTo>
                  <a:pt x="4251633" y="5169481"/>
                </a:lnTo>
                <a:lnTo>
                  <a:pt x="4234853" y="5315980"/>
                </a:lnTo>
                <a:lnTo>
                  <a:pt x="4219014" y="5450371"/>
                </a:lnTo>
                <a:lnTo>
                  <a:pt x="4203959" y="5569628"/>
                </a:lnTo>
                <a:lnTo>
                  <a:pt x="4189689" y="5677384"/>
                </a:lnTo>
                <a:lnTo>
                  <a:pt x="4177770" y="5768189"/>
                </a:lnTo>
                <a:lnTo>
                  <a:pt x="4166479" y="5844465"/>
                </a:lnTo>
                <a:lnTo>
                  <a:pt x="4159132" y="5892104"/>
                </a:lnTo>
                <a:lnTo>
                  <a:pt x="0" y="5892104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CC7C7C-233A-4174-B16A-AB81181106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3029" y="1012004"/>
            <a:ext cx="3416158" cy="4795408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  <a:cs typeface="Calibri Light"/>
              </a:rPr>
              <a:t>Ideas - David</a:t>
            </a:r>
            <a:endParaRPr lang="en-US">
              <a:solidFill>
                <a:srgbClr val="FFFFFF"/>
              </a:solidFill>
            </a:endParaRPr>
          </a:p>
        </p:txBody>
      </p:sp>
      <p:graphicFrame>
        <p:nvGraphicFramePr>
          <p:cNvPr id="9" name="Content Placeholder 2">
            <a:extLst>
              <a:ext uri="{FF2B5EF4-FFF2-40B4-BE49-F238E27FC236}">
                <a16:creationId xmlns:a16="http://schemas.microsoft.com/office/drawing/2014/main" id="{4CDE56C3-A04C-4D4A-B7FF-E866A9B53C2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46529265"/>
              </p:ext>
            </p:extLst>
          </p:nvPr>
        </p:nvGraphicFramePr>
        <p:xfrm>
          <a:off x="5194300" y="470924"/>
          <a:ext cx="6513604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Rectangle 4">
            <a:extLst>
              <a:ext uri="{FF2B5EF4-FFF2-40B4-BE49-F238E27FC236}">
                <a16:creationId xmlns:a16="http://schemas.microsoft.com/office/drawing/2014/main" id="{DF691BA1-73E8-4AD2-AC85-24583B1A7FE1}"/>
              </a:ext>
            </a:extLst>
          </p:cNvPr>
          <p:cNvSpPr/>
          <p:nvPr/>
        </p:nvSpPr>
        <p:spPr>
          <a:xfrm>
            <a:off x="11274725" y="-4313"/>
            <a:ext cx="920150" cy="92015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7687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Freeform: Shape 53">
            <a:extLst>
              <a:ext uri="{FF2B5EF4-FFF2-40B4-BE49-F238E27FC236}">
                <a16:creationId xmlns:a16="http://schemas.microsoft.com/office/drawing/2014/main" id="{46C2E80F-49A6-4372-B103-219D417A5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096" y="470925"/>
            <a:ext cx="4381009" cy="5892104"/>
          </a:xfrm>
          <a:custGeom>
            <a:avLst/>
            <a:gdLst>
              <a:gd name="connsiteX0" fmla="*/ 0 w 4381009"/>
              <a:gd name="connsiteY0" fmla="*/ 0 h 5892104"/>
              <a:gd name="connsiteX1" fmla="*/ 4157628 w 4381009"/>
              <a:gd name="connsiteY1" fmla="*/ 0 h 5892104"/>
              <a:gd name="connsiteX2" fmla="*/ 4169302 w 4381009"/>
              <a:gd name="connsiteY2" fmla="*/ 68659 h 5892104"/>
              <a:gd name="connsiteX3" fmla="*/ 4191571 w 4381009"/>
              <a:gd name="connsiteY3" fmla="*/ 205472 h 5892104"/>
              <a:gd name="connsiteX4" fmla="*/ 4213368 w 4381009"/>
              <a:gd name="connsiteY4" fmla="*/ 342890 h 5892104"/>
              <a:gd name="connsiteX5" fmla="*/ 4232030 w 4381009"/>
              <a:gd name="connsiteY5" fmla="*/ 480913 h 5892104"/>
              <a:gd name="connsiteX6" fmla="*/ 4250848 w 4381009"/>
              <a:gd name="connsiteY6" fmla="*/ 618332 h 5892104"/>
              <a:gd name="connsiteX7" fmla="*/ 4268412 w 4381009"/>
              <a:gd name="connsiteY7" fmla="*/ 756355 h 5892104"/>
              <a:gd name="connsiteX8" fmla="*/ 4283467 w 4381009"/>
              <a:gd name="connsiteY8" fmla="*/ 892563 h 5892104"/>
              <a:gd name="connsiteX9" fmla="*/ 4297737 w 4381009"/>
              <a:gd name="connsiteY9" fmla="*/ 1030587 h 5892104"/>
              <a:gd name="connsiteX10" fmla="*/ 4310754 w 4381009"/>
              <a:gd name="connsiteY10" fmla="*/ 1168005 h 5892104"/>
              <a:gd name="connsiteX11" fmla="*/ 4322045 w 4381009"/>
              <a:gd name="connsiteY11" fmla="*/ 1303002 h 5892104"/>
              <a:gd name="connsiteX12" fmla="*/ 4333336 w 4381009"/>
              <a:gd name="connsiteY12" fmla="*/ 1439815 h 5892104"/>
              <a:gd name="connsiteX13" fmla="*/ 4342745 w 4381009"/>
              <a:gd name="connsiteY13" fmla="*/ 1574812 h 5892104"/>
              <a:gd name="connsiteX14" fmla="*/ 4350115 w 4381009"/>
              <a:gd name="connsiteY14" fmla="*/ 1709808 h 5892104"/>
              <a:gd name="connsiteX15" fmla="*/ 4357799 w 4381009"/>
              <a:gd name="connsiteY15" fmla="*/ 1844200 h 5892104"/>
              <a:gd name="connsiteX16" fmla="*/ 4364229 w 4381009"/>
              <a:gd name="connsiteY16" fmla="*/ 1977381 h 5892104"/>
              <a:gd name="connsiteX17" fmla="*/ 4368777 w 4381009"/>
              <a:gd name="connsiteY17" fmla="*/ 2109351 h 5892104"/>
              <a:gd name="connsiteX18" fmla="*/ 4372697 w 4381009"/>
              <a:gd name="connsiteY18" fmla="*/ 2241321 h 5892104"/>
              <a:gd name="connsiteX19" fmla="*/ 4376461 w 4381009"/>
              <a:gd name="connsiteY19" fmla="*/ 2372080 h 5892104"/>
              <a:gd name="connsiteX20" fmla="*/ 4378186 w 4381009"/>
              <a:gd name="connsiteY20" fmla="*/ 2501023 h 5892104"/>
              <a:gd name="connsiteX21" fmla="*/ 4380068 w 4381009"/>
              <a:gd name="connsiteY21" fmla="*/ 2629966 h 5892104"/>
              <a:gd name="connsiteX22" fmla="*/ 4381009 w 4381009"/>
              <a:gd name="connsiteY22" fmla="*/ 2757093 h 5892104"/>
              <a:gd name="connsiteX23" fmla="*/ 4380068 w 4381009"/>
              <a:gd name="connsiteY23" fmla="*/ 2883010 h 5892104"/>
              <a:gd name="connsiteX24" fmla="*/ 4380068 w 4381009"/>
              <a:gd name="connsiteY24" fmla="*/ 3007715 h 5892104"/>
              <a:gd name="connsiteX25" fmla="*/ 4378186 w 4381009"/>
              <a:gd name="connsiteY25" fmla="*/ 3131210 h 5892104"/>
              <a:gd name="connsiteX26" fmla="*/ 4375363 w 4381009"/>
              <a:gd name="connsiteY26" fmla="*/ 3252283 h 5892104"/>
              <a:gd name="connsiteX27" fmla="*/ 4372697 w 4381009"/>
              <a:gd name="connsiteY27" fmla="*/ 3372146 h 5892104"/>
              <a:gd name="connsiteX28" fmla="*/ 4369718 w 4381009"/>
              <a:gd name="connsiteY28" fmla="*/ 3489587 h 5892104"/>
              <a:gd name="connsiteX29" fmla="*/ 4365170 w 4381009"/>
              <a:gd name="connsiteY29" fmla="*/ 3606423 h 5892104"/>
              <a:gd name="connsiteX30" fmla="*/ 4360309 w 4381009"/>
              <a:gd name="connsiteY30" fmla="*/ 3721443 h 5892104"/>
              <a:gd name="connsiteX31" fmla="*/ 4355918 w 4381009"/>
              <a:gd name="connsiteY31" fmla="*/ 3834041 h 5892104"/>
              <a:gd name="connsiteX32" fmla="*/ 4343529 w 4381009"/>
              <a:gd name="connsiteY32" fmla="*/ 4053789 h 5892104"/>
              <a:gd name="connsiteX33" fmla="*/ 4330356 w 4381009"/>
              <a:gd name="connsiteY33" fmla="*/ 4264457 h 5892104"/>
              <a:gd name="connsiteX34" fmla="*/ 4316556 w 4381009"/>
              <a:gd name="connsiteY34" fmla="*/ 4466650 h 5892104"/>
              <a:gd name="connsiteX35" fmla="*/ 4301344 w 4381009"/>
              <a:gd name="connsiteY35" fmla="*/ 4657946 h 5892104"/>
              <a:gd name="connsiteX36" fmla="*/ 4285506 w 4381009"/>
              <a:gd name="connsiteY36" fmla="*/ 4840767 h 5892104"/>
              <a:gd name="connsiteX37" fmla="*/ 4268412 w 4381009"/>
              <a:gd name="connsiteY37" fmla="*/ 5010269 h 5892104"/>
              <a:gd name="connsiteX38" fmla="*/ 4251633 w 4381009"/>
              <a:gd name="connsiteY38" fmla="*/ 5169481 h 5892104"/>
              <a:gd name="connsiteX39" fmla="*/ 4234853 w 4381009"/>
              <a:gd name="connsiteY39" fmla="*/ 5315980 h 5892104"/>
              <a:gd name="connsiteX40" fmla="*/ 4219014 w 4381009"/>
              <a:gd name="connsiteY40" fmla="*/ 5450371 h 5892104"/>
              <a:gd name="connsiteX41" fmla="*/ 4203959 w 4381009"/>
              <a:gd name="connsiteY41" fmla="*/ 5569628 h 5892104"/>
              <a:gd name="connsiteX42" fmla="*/ 4189689 w 4381009"/>
              <a:gd name="connsiteY42" fmla="*/ 5677384 h 5892104"/>
              <a:gd name="connsiteX43" fmla="*/ 4177770 w 4381009"/>
              <a:gd name="connsiteY43" fmla="*/ 5768189 h 5892104"/>
              <a:gd name="connsiteX44" fmla="*/ 4166479 w 4381009"/>
              <a:gd name="connsiteY44" fmla="*/ 5844465 h 5892104"/>
              <a:gd name="connsiteX45" fmla="*/ 4159132 w 4381009"/>
              <a:gd name="connsiteY45" fmla="*/ 5892104 h 5892104"/>
              <a:gd name="connsiteX46" fmla="*/ 0 w 4381009"/>
              <a:gd name="connsiteY46" fmla="*/ 5892104 h 5892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4381009" h="5892104">
                <a:moveTo>
                  <a:pt x="0" y="0"/>
                </a:moveTo>
                <a:lnTo>
                  <a:pt x="4157628" y="0"/>
                </a:lnTo>
                <a:lnTo>
                  <a:pt x="4169302" y="68659"/>
                </a:lnTo>
                <a:lnTo>
                  <a:pt x="4191571" y="205472"/>
                </a:lnTo>
                <a:lnTo>
                  <a:pt x="4213368" y="342890"/>
                </a:lnTo>
                <a:lnTo>
                  <a:pt x="4232030" y="480913"/>
                </a:lnTo>
                <a:lnTo>
                  <a:pt x="4250848" y="618332"/>
                </a:lnTo>
                <a:lnTo>
                  <a:pt x="4268412" y="756355"/>
                </a:lnTo>
                <a:lnTo>
                  <a:pt x="4283467" y="892563"/>
                </a:lnTo>
                <a:lnTo>
                  <a:pt x="4297737" y="1030587"/>
                </a:lnTo>
                <a:lnTo>
                  <a:pt x="4310754" y="1168005"/>
                </a:lnTo>
                <a:lnTo>
                  <a:pt x="4322045" y="1303002"/>
                </a:lnTo>
                <a:lnTo>
                  <a:pt x="4333336" y="1439815"/>
                </a:lnTo>
                <a:lnTo>
                  <a:pt x="4342745" y="1574812"/>
                </a:lnTo>
                <a:lnTo>
                  <a:pt x="4350115" y="1709808"/>
                </a:lnTo>
                <a:lnTo>
                  <a:pt x="4357799" y="1844200"/>
                </a:lnTo>
                <a:lnTo>
                  <a:pt x="4364229" y="1977381"/>
                </a:lnTo>
                <a:lnTo>
                  <a:pt x="4368777" y="2109351"/>
                </a:lnTo>
                <a:lnTo>
                  <a:pt x="4372697" y="2241321"/>
                </a:lnTo>
                <a:lnTo>
                  <a:pt x="4376461" y="2372080"/>
                </a:lnTo>
                <a:lnTo>
                  <a:pt x="4378186" y="2501023"/>
                </a:lnTo>
                <a:lnTo>
                  <a:pt x="4380068" y="2629966"/>
                </a:lnTo>
                <a:lnTo>
                  <a:pt x="4381009" y="2757093"/>
                </a:lnTo>
                <a:lnTo>
                  <a:pt x="4380068" y="2883010"/>
                </a:lnTo>
                <a:lnTo>
                  <a:pt x="4380068" y="3007715"/>
                </a:lnTo>
                <a:lnTo>
                  <a:pt x="4378186" y="3131210"/>
                </a:lnTo>
                <a:lnTo>
                  <a:pt x="4375363" y="3252283"/>
                </a:lnTo>
                <a:lnTo>
                  <a:pt x="4372697" y="3372146"/>
                </a:lnTo>
                <a:lnTo>
                  <a:pt x="4369718" y="3489587"/>
                </a:lnTo>
                <a:lnTo>
                  <a:pt x="4365170" y="3606423"/>
                </a:lnTo>
                <a:lnTo>
                  <a:pt x="4360309" y="3721443"/>
                </a:lnTo>
                <a:lnTo>
                  <a:pt x="4355918" y="3834041"/>
                </a:lnTo>
                <a:lnTo>
                  <a:pt x="4343529" y="4053789"/>
                </a:lnTo>
                <a:lnTo>
                  <a:pt x="4330356" y="4264457"/>
                </a:lnTo>
                <a:lnTo>
                  <a:pt x="4316556" y="4466650"/>
                </a:lnTo>
                <a:lnTo>
                  <a:pt x="4301344" y="4657946"/>
                </a:lnTo>
                <a:lnTo>
                  <a:pt x="4285506" y="4840767"/>
                </a:lnTo>
                <a:lnTo>
                  <a:pt x="4268412" y="5010269"/>
                </a:lnTo>
                <a:lnTo>
                  <a:pt x="4251633" y="5169481"/>
                </a:lnTo>
                <a:lnTo>
                  <a:pt x="4234853" y="5315980"/>
                </a:lnTo>
                <a:lnTo>
                  <a:pt x="4219014" y="5450371"/>
                </a:lnTo>
                <a:lnTo>
                  <a:pt x="4203959" y="5569628"/>
                </a:lnTo>
                <a:lnTo>
                  <a:pt x="4189689" y="5677384"/>
                </a:lnTo>
                <a:lnTo>
                  <a:pt x="4177770" y="5768189"/>
                </a:lnTo>
                <a:lnTo>
                  <a:pt x="4166479" y="5844465"/>
                </a:lnTo>
                <a:lnTo>
                  <a:pt x="4159132" y="5892104"/>
                </a:lnTo>
                <a:lnTo>
                  <a:pt x="0" y="5892104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95E4AC-5AFC-4C3E-8E2F-C31A40479D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3029" y="1012004"/>
            <a:ext cx="3416158" cy="4795408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  <a:cs typeface="Calibri Light"/>
              </a:rPr>
              <a:t>Market - Jacob</a:t>
            </a:r>
            <a:endParaRPr lang="en-US">
              <a:solidFill>
                <a:srgbClr val="FFFFFF"/>
              </a:solidFill>
            </a:endParaRPr>
          </a:p>
        </p:txBody>
      </p:sp>
      <p:graphicFrame>
        <p:nvGraphicFramePr>
          <p:cNvPr id="49" name="Content Placeholder 2">
            <a:extLst>
              <a:ext uri="{FF2B5EF4-FFF2-40B4-BE49-F238E27FC236}">
                <a16:creationId xmlns:a16="http://schemas.microsoft.com/office/drawing/2014/main" id="{3D6A3018-C153-4EDC-AA48-E636D9514AC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50204926"/>
              </p:ext>
            </p:extLst>
          </p:nvPr>
        </p:nvGraphicFramePr>
        <p:xfrm>
          <a:off x="5194300" y="470924"/>
          <a:ext cx="6513604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Rectangle 4">
            <a:extLst>
              <a:ext uri="{FF2B5EF4-FFF2-40B4-BE49-F238E27FC236}">
                <a16:creationId xmlns:a16="http://schemas.microsoft.com/office/drawing/2014/main" id="{DA42ECF6-55E1-4CE0-8661-E0F0E131BDF9}"/>
              </a:ext>
            </a:extLst>
          </p:cNvPr>
          <p:cNvSpPr/>
          <p:nvPr/>
        </p:nvSpPr>
        <p:spPr>
          <a:xfrm>
            <a:off x="11274725" y="-4313"/>
            <a:ext cx="920150" cy="92015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45122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6">
            <a:extLst>
              <a:ext uri="{FF2B5EF4-FFF2-40B4-BE49-F238E27FC236}">
                <a16:creationId xmlns:a16="http://schemas.microsoft.com/office/drawing/2014/main" id="{CEB41C5C-0F34-4DDA-9D7C-5E717F35F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6384" y="303591"/>
            <a:ext cx="4334256" cy="5896743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127000" cap="sq" cmpd="thinThick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14C0D2F-6DF9-49F6-9534-4A316C59FF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640263"/>
            <a:ext cx="3822192" cy="134497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Market - Jacob</a:t>
            </a:r>
          </a:p>
        </p:txBody>
      </p:sp>
      <p:cxnSp>
        <p:nvCxnSpPr>
          <p:cNvPr id="20" name="Straight Connector 18">
            <a:extLst>
              <a:ext uri="{FF2B5EF4-FFF2-40B4-BE49-F238E27FC236}">
                <a16:creationId xmlns:a16="http://schemas.microsoft.com/office/drawing/2014/main" id="{57E1E5E6-F385-4E9C-B201-BA5BDE5CAD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04088" y="2050687"/>
            <a:ext cx="3685032" cy="0"/>
          </a:xfrm>
          <a:prstGeom prst="line">
            <a:avLst/>
          </a:prstGeom>
          <a:ln w="22225">
            <a:solidFill>
              <a:srgbClr val="E7E6E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1D299F86-5834-4EB7-8A78-38B29CD55565}"/>
              </a:ext>
            </a:extLst>
          </p:cNvPr>
          <p:cNvSpPr txBox="1"/>
          <p:nvPr/>
        </p:nvSpPr>
        <p:spPr>
          <a:xfrm>
            <a:off x="593610" y="2121763"/>
            <a:ext cx="3822192" cy="377301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solidFill>
                  <a:schemeClr val="bg1"/>
                </a:solidFill>
              </a:rPr>
              <a:t>Trends – everything is getting more digital. E-wallet / mobile payments are increasing. While physical payments are either decreasing or stagnant.</a:t>
            </a:r>
            <a:endParaRPr lang="en-US" sz="2000">
              <a:solidFill>
                <a:schemeClr val="bg1"/>
              </a:solidFill>
              <a:cs typeface="Calibri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>
              <a:solidFill>
                <a:schemeClr val="bg1"/>
              </a:solidFill>
              <a:cs typeface="Calibri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>
              <a:solidFill>
                <a:schemeClr val="bg1"/>
              </a:solidFill>
              <a:cs typeface="Calibri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>
              <a:solidFill>
                <a:schemeClr val="bg1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>
              <a:solidFill>
                <a:schemeClr val="bg1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>
              <a:solidFill>
                <a:schemeClr val="bg1"/>
              </a:solidFill>
              <a:cs typeface="Calibri" panose="020F0502020204030204"/>
            </a:endParaRPr>
          </a:p>
        </p:txBody>
      </p:sp>
      <p:pic>
        <p:nvPicPr>
          <p:cNvPr id="8" name="Picture 9" descr="A close up of a map&#10;&#10;Description generated with high confidence">
            <a:extLst>
              <a:ext uri="{FF2B5EF4-FFF2-40B4-BE49-F238E27FC236}">
                <a16:creationId xmlns:a16="http://schemas.microsoft.com/office/drawing/2014/main" id="{2F597DB8-F039-40C4-95E6-99C1DFD5736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tretch/>
        </p:blipFill>
        <p:spPr>
          <a:xfrm>
            <a:off x="5110716" y="1083676"/>
            <a:ext cx="6596652" cy="4535198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5D8A4A34-02FB-410E-A673-A2ED12D940B9}"/>
              </a:ext>
            </a:extLst>
          </p:cNvPr>
          <p:cNvSpPr/>
          <p:nvPr/>
        </p:nvSpPr>
        <p:spPr>
          <a:xfrm>
            <a:off x="11274725" y="-4313"/>
            <a:ext cx="920150" cy="92015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96122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0">
            <a:extLst>
              <a:ext uri="{FF2B5EF4-FFF2-40B4-BE49-F238E27FC236}">
                <a16:creationId xmlns:a16="http://schemas.microsoft.com/office/drawing/2014/main" id="{1707FC24-6981-43D9-B525-C7832BA22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6884" y="311449"/>
            <a:ext cx="4332307" cy="6179552"/>
          </a:xfrm>
          <a:prstGeom prst="rect">
            <a:avLst/>
          </a:prstGeom>
          <a:solidFill>
            <a:srgbClr val="404040"/>
          </a:solidFill>
          <a:ln w="127000" cap="sq" cmpd="thinThick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A77389-8070-4D36-B290-407662BB76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2950" y="742951"/>
            <a:ext cx="3476625" cy="4962524"/>
          </a:xfrm>
          <a:prstGeom prst="ellipse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8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Market - Jacob</a:t>
            </a:r>
          </a:p>
        </p:txBody>
      </p:sp>
      <p:pic>
        <p:nvPicPr>
          <p:cNvPr id="4" name="Picture 4" descr="A picture containing implement, stationary, pencil&#10;&#10;Description generated with very high confidence">
            <a:extLst>
              <a:ext uri="{FF2B5EF4-FFF2-40B4-BE49-F238E27FC236}">
                <a16:creationId xmlns:a16="http://schemas.microsoft.com/office/drawing/2014/main" id="{B3B6C815-8B36-437F-B769-DF204463C92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53822" y="1401372"/>
            <a:ext cx="6553545" cy="4063198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8BF20811-CA00-4426-BFE8-D43ED153CB23}"/>
              </a:ext>
            </a:extLst>
          </p:cNvPr>
          <p:cNvSpPr/>
          <p:nvPr/>
        </p:nvSpPr>
        <p:spPr>
          <a:xfrm>
            <a:off x="11274725" y="-4313"/>
            <a:ext cx="920150" cy="92015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75140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6">
            <a:extLst>
              <a:ext uri="{FF2B5EF4-FFF2-40B4-BE49-F238E27FC236}">
                <a16:creationId xmlns:a16="http://schemas.microsoft.com/office/drawing/2014/main" id="{CEB41C5C-0F34-4DDA-9D7C-5E717F35F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6384" y="303591"/>
            <a:ext cx="4334256" cy="5896743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127000" cap="sq" cmpd="thinThick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14C0D2F-6DF9-49F6-9534-4A316C59FF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640263"/>
            <a:ext cx="3822192" cy="134497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>
                <a:solidFill>
                  <a:schemeClr val="bg1"/>
                </a:solidFill>
              </a:rPr>
              <a:t>Primary Research -</a:t>
            </a:r>
            <a:r>
              <a:rPr lang="en-US" sz="36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3600">
                <a:solidFill>
                  <a:schemeClr val="bg1"/>
                </a:solidFill>
              </a:rPr>
              <a:t>Morgan</a:t>
            </a:r>
            <a:endParaRPr lang="en-US" sz="3600" kern="1200">
              <a:solidFill>
                <a:schemeClr val="bg1"/>
              </a:solidFill>
              <a:latin typeface="+mj-lt"/>
              <a:cs typeface="Calibri Light"/>
            </a:endParaRPr>
          </a:p>
        </p:txBody>
      </p:sp>
      <p:cxnSp>
        <p:nvCxnSpPr>
          <p:cNvPr id="20" name="Straight Connector 18">
            <a:extLst>
              <a:ext uri="{FF2B5EF4-FFF2-40B4-BE49-F238E27FC236}">
                <a16:creationId xmlns:a16="http://schemas.microsoft.com/office/drawing/2014/main" id="{57E1E5E6-F385-4E9C-B201-BA5BDE5CAD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04088" y="2050687"/>
            <a:ext cx="3685032" cy="0"/>
          </a:xfrm>
          <a:prstGeom prst="line">
            <a:avLst/>
          </a:prstGeom>
          <a:ln w="22225">
            <a:solidFill>
              <a:srgbClr val="E7E6E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1D299F86-5834-4EB7-8A78-38B29CD55565}"/>
              </a:ext>
            </a:extLst>
          </p:cNvPr>
          <p:cNvSpPr txBox="1"/>
          <p:nvPr/>
        </p:nvSpPr>
        <p:spPr>
          <a:xfrm>
            <a:off x="593610" y="2121763"/>
            <a:ext cx="3822192" cy="377301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000">
              <a:solidFill>
                <a:schemeClr val="bg1"/>
              </a:solidFill>
              <a:cs typeface="Calibri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>
              <a:solidFill>
                <a:schemeClr val="bg1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>
              <a:solidFill>
                <a:schemeClr val="bg1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>
              <a:solidFill>
                <a:schemeClr val="bg1"/>
              </a:solidFill>
            </a:endParaRPr>
          </a:p>
        </p:txBody>
      </p:sp>
      <p:pic>
        <p:nvPicPr>
          <p:cNvPr id="3" name="Picture 3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81E985A2-AF79-4984-838D-B680664846C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25253" y="644743"/>
            <a:ext cx="4602018" cy="2796507"/>
          </a:xfrm>
          <a:prstGeom prst="rect">
            <a:avLst/>
          </a:prstGeom>
        </p:spPr>
      </p:pic>
      <p:pic>
        <p:nvPicPr>
          <p:cNvPr id="5" name="Picture 6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6FB7939A-1365-4098-9D15-613733B4316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8971" y="3712947"/>
            <a:ext cx="4555836" cy="280282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CA5B9DE-5669-46A2-860A-D3AE7566F878}"/>
              </a:ext>
            </a:extLst>
          </p:cNvPr>
          <p:cNvSpPr txBox="1"/>
          <p:nvPr/>
        </p:nvSpPr>
        <p:spPr>
          <a:xfrm>
            <a:off x="704574" y="2449442"/>
            <a:ext cx="274320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solidFill>
                  <a:srgbClr val="FFFFFF"/>
                </a:solidFill>
                <a:cs typeface="Calibri"/>
              </a:rPr>
              <a:t>Used Survey Monkey to Gauge Interest in our </a:t>
            </a:r>
            <a:r>
              <a:rPr lang="en-US" err="1">
                <a:solidFill>
                  <a:srgbClr val="FFFFFF"/>
                </a:solidFill>
                <a:cs typeface="Calibri"/>
              </a:rPr>
              <a:t>eID</a:t>
            </a:r>
            <a:r>
              <a:rPr lang="en-US">
                <a:solidFill>
                  <a:srgbClr val="FFFFFF"/>
                </a:solidFill>
                <a:cs typeface="Calibri"/>
              </a:rPr>
              <a:t> Product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FDA1EE9-6DD4-4D2F-BC8F-8B7D79E21D97}"/>
              </a:ext>
            </a:extLst>
          </p:cNvPr>
          <p:cNvSpPr/>
          <p:nvPr/>
        </p:nvSpPr>
        <p:spPr>
          <a:xfrm>
            <a:off x="11274725" y="-4313"/>
            <a:ext cx="920150" cy="92015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352223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6">
            <a:extLst>
              <a:ext uri="{FF2B5EF4-FFF2-40B4-BE49-F238E27FC236}">
                <a16:creationId xmlns:a16="http://schemas.microsoft.com/office/drawing/2014/main" id="{CEB41C5C-0F34-4DDA-9D7C-5E717F35F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6384" y="303591"/>
            <a:ext cx="4334256" cy="5896743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127000" cap="sq" cmpd="thinThick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14C0D2F-6DF9-49F6-9534-4A316C59FF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640263"/>
            <a:ext cx="3822192" cy="134497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>
                <a:solidFill>
                  <a:schemeClr val="bg1"/>
                </a:solidFill>
              </a:rPr>
              <a:t>Primary Research -</a:t>
            </a:r>
            <a:r>
              <a:rPr lang="en-US" sz="36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3600">
                <a:solidFill>
                  <a:schemeClr val="bg1"/>
                </a:solidFill>
              </a:rPr>
              <a:t>Morgan</a:t>
            </a:r>
            <a:endParaRPr lang="en-US" sz="3600" kern="1200">
              <a:solidFill>
                <a:schemeClr val="bg1"/>
              </a:solidFill>
              <a:latin typeface="+mj-lt"/>
              <a:cs typeface="Calibri Light"/>
            </a:endParaRPr>
          </a:p>
        </p:txBody>
      </p:sp>
      <p:cxnSp>
        <p:nvCxnSpPr>
          <p:cNvPr id="20" name="Straight Connector 18">
            <a:extLst>
              <a:ext uri="{FF2B5EF4-FFF2-40B4-BE49-F238E27FC236}">
                <a16:creationId xmlns:a16="http://schemas.microsoft.com/office/drawing/2014/main" id="{57E1E5E6-F385-4E9C-B201-BA5BDE5CAD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04088" y="2050687"/>
            <a:ext cx="3685032" cy="0"/>
          </a:xfrm>
          <a:prstGeom prst="line">
            <a:avLst/>
          </a:prstGeom>
          <a:ln w="22225">
            <a:solidFill>
              <a:srgbClr val="E7E6E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1D299F86-5834-4EB7-8A78-38B29CD55565}"/>
              </a:ext>
            </a:extLst>
          </p:cNvPr>
          <p:cNvSpPr txBox="1"/>
          <p:nvPr/>
        </p:nvSpPr>
        <p:spPr>
          <a:xfrm>
            <a:off x="593610" y="2121763"/>
            <a:ext cx="3822192" cy="377301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000">
              <a:solidFill>
                <a:schemeClr val="bg1"/>
              </a:solidFill>
              <a:cs typeface="Calibri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>
              <a:solidFill>
                <a:schemeClr val="bg1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>
              <a:solidFill>
                <a:schemeClr val="bg1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>
              <a:solidFill>
                <a:schemeClr val="bg1"/>
              </a:solidFill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D8A4A34-02FB-410E-A673-A2ED12D940B9}"/>
              </a:ext>
            </a:extLst>
          </p:cNvPr>
          <p:cNvSpPr/>
          <p:nvPr/>
        </p:nvSpPr>
        <p:spPr>
          <a:xfrm>
            <a:off x="11274725" y="-4313"/>
            <a:ext cx="920150" cy="92015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6" descr="A picture containing bird, flower, tree&#10;&#10;Description generated with very high confidence">
            <a:extLst>
              <a:ext uri="{FF2B5EF4-FFF2-40B4-BE49-F238E27FC236}">
                <a16:creationId xmlns:a16="http://schemas.microsoft.com/office/drawing/2014/main" id="{C97B5C58-FFED-45D5-BAD8-34D0BF39C11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81637" y="1820837"/>
            <a:ext cx="6984780" cy="843078"/>
          </a:xfrm>
          <a:prstGeom prst="rect">
            <a:avLst/>
          </a:prstGeom>
        </p:spPr>
      </p:pic>
      <p:pic>
        <p:nvPicPr>
          <p:cNvPr id="8" name="Picture 8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17778012-0993-4AB9-917B-A69DBE2E855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41984" y="3045557"/>
            <a:ext cx="4971691" cy="21902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428088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2A8AA5BC-4F7A-4226-8F99-6D824B226A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12192000" cy="6861324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E5445C6-DD42-4979-86FF-03730E8C6D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734" y="321733"/>
            <a:ext cx="11573488" cy="6214534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127000" cap="sq" cmpd="thinThick">
            <a:solidFill>
              <a:schemeClr val="bg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1ACBCFF-83B2-447B-97E2-8C420D770080}"/>
              </a:ext>
            </a:extLst>
          </p:cNvPr>
          <p:cNvSpPr txBox="1"/>
          <p:nvPr/>
        </p:nvSpPr>
        <p:spPr>
          <a:xfrm>
            <a:off x="1524000" y="1122362"/>
            <a:ext cx="9144000" cy="2840037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8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Demonstration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45000665-DFC7-417E-8FD7-516A0F15C9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4400" y="4109417"/>
            <a:ext cx="2743200" cy="0"/>
          </a:xfrm>
          <a:prstGeom prst="line">
            <a:avLst/>
          </a:prstGeom>
          <a:ln w="12700">
            <a:solidFill>
              <a:schemeClr val="tx1">
                <a:lumMod val="8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3945495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2A8AA5BC-4F7A-4226-8F99-6D824B226A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12192000" cy="6861324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E5445C6-DD42-4979-86FF-03730E8C6D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734" y="321733"/>
            <a:ext cx="11573488" cy="6214534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127000" cap="sq" cmpd="thinThick">
            <a:solidFill>
              <a:schemeClr val="bg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45000665-DFC7-417E-8FD7-516A0F15C9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4400" y="4109417"/>
            <a:ext cx="2743200" cy="0"/>
          </a:xfrm>
          <a:prstGeom prst="line">
            <a:avLst/>
          </a:prstGeom>
          <a:ln w="12700">
            <a:solidFill>
              <a:schemeClr val="tx1">
                <a:lumMod val="8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" name="Picture 2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42CB9BA4-2133-4F5B-B57C-D5151A7EB5B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258" y="987589"/>
            <a:ext cx="2743200" cy="3673298"/>
          </a:xfrm>
          <a:prstGeom prst="rect">
            <a:avLst/>
          </a:prstGeom>
        </p:spPr>
      </p:pic>
      <p:pic>
        <p:nvPicPr>
          <p:cNvPr id="4" name="Picture 5" descr="A screenshot of a social media post&#10;&#10;Description generated with very high confidence">
            <a:extLst>
              <a:ext uri="{FF2B5EF4-FFF2-40B4-BE49-F238E27FC236}">
                <a16:creationId xmlns:a16="http://schemas.microsoft.com/office/drawing/2014/main" id="{6B3BB5F1-7CCB-4522-A97B-A651339691C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3924" y="988585"/>
            <a:ext cx="2743200" cy="3671306"/>
          </a:xfrm>
          <a:prstGeom prst="rect">
            <a:avLst/>
          </a:prstGeom>
        </p:spPr>
      </p:pic>
      <p:pic>
        <p:nvPicPr>
          <p:cNvPr id="7" name="Picture 7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9A4C4561-9177-40EA-BAC7-F5C13F63D4A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99829" y="992786"/>
            <a:ext cx="2743200" cy="36870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572540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2A8AA5BC-4F7A-4226-8F99-6D824B226A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12192000" cy="6861324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E5445C6-DD42-4979-86FF-03730E8C6D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734" y="321733"/>
            <a:ext cx="11573488" cy="6214534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127000" cap="sq" cmpd="thinThick">
            <a:solidFill>
              <a:schemeClr val="bg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45000665-DFC7-417E-8FD7-516A0F15C9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4400" y="4109417"/>
            <a:ext cx="2743200" cy="0"/>
          </a:xfrm>
          <a:prstGeom prst="line">
            <a:avLst/>
          </a:prstGeom>
          <a:ln w="12700">
            <a:solidFill>
              <a:schemeClr val="tx1">
                <a:lumMod val="8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" name="Picture 2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3F1F9D8C-A597-434C-9CB0-5729F4B3684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01448" y="760314"/>
            <a:ext cx="2743200" cy="3644039"/>
          </a:xfrm>
          <a:prstGeom prst="rect">
            <a:avLst/>
          </a:prstGeom>
        </p:spPr>
      </p:pic>
      <p:pic>
        <p:nvPicPr>
          <p:cNvPr id="4" name="Picture 5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E8BF0BBF-291C-4167-AE2D-31DE5DCA224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36496" y="756445"/>
            <a:ext cx="2743200" cy="3651776"/>
          </a:xfrm>
          <a:prstGeom prst="rect">
            <a:avLst/>
          </a:prstGeom>
        </p:spPr>
      </p:pic>
      <p:pic>
        <p:nvPicPr>
          <p:cNvPr id="7" name="Picture 7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1E59C558-6995-4DB9-BD6C-242E1E53481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16686" y="756779"/>
            <a:ext cx="2743200" cy="36752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842705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3E00F4C5-83A3-49F4-B98B-E5EB5B6C2034}"/>
              </a:ext>
            </a:extLst>
          </p:cNvPr>
          <p:cNvSpPr txBox="1"/>
          <p:nvPr/>
        </p:nvSpPr>
        <p:spPr>
          <a:xfrm>
            <a:off x="6746628" y="1783959"/>
            <a:ext cx="4645250" cy="2889114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700" dirty="0">
                <a:latin typeface="+mj-lt"/>
                <a:ea typeface="+mj-ea"/>
                <a:cs typeface="+mj-cs"/>
              </a:rPr>
              <a:t>Creativity Marketing 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700" dirty="0">
                <a:latin typeface="+mj-lt"/>
                <a:ea typeface="+mj-ea"/>
                <a:cs typeface="+mj-cs"/>
              </a:rPr>
              <a:t>&amp; Promotion – Glyn and Jacob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700">
              <a:latin typeface="+mj-lt"/>
              <a:ea typeface="+mj-ea"/>
              <a:cs typeface="+mj-cs"/>
            </a:endParaRPr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1DB7C82F-AB7E-4F0C-B829-FA1B9C4151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6172782" cy="6858000"/>
          </a:xfrm>
          <a:custGeom>
            <a:avLst/>
            <a:gdLst>
              <a:gd name="connsiteX0" fmla="*/ 6172782 w 6172782"/>
              <a:gd name="connsiteY0" fmla="*/ 0 h 6858000"/>
              <a:gd name="connsiteX1" fmla="*/ 69075 w 6172782"/>
              <a:gd name="connsiteY1" fmla="*/ 0 h 6858000"/>
              <a:gd name="connsiteX2" fmla="*/ 35131 w 6172782"/>
              <a:gd name="connsiteY2" fmla="*/ 267128 h 6858000"/>
              <a:gd name="connsiteX3" fmla="*/ 0 w 6172782"/>
              <a:gd name="connsiteY3" fmla="*/ 962845 h 6858000"/>
              <a:gd name="connsiteX4" fmla="*/ 3276103 w 6172782"/>
              <a:gd name="connsiteY4" fmla="*/ 6782205 h 6858000"/>
              <a:gd name="connsiteX5" fmla="*/ 3407923 w 6172782"/>
              <a:gd name="connsiteY5" fmla="*/ 6858000 h 6858000"/>
              <a:gd name="connsiteX6" fmla="*/ 6172782 w 617278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172782" h="6858000">
                <a:moveTo>
                  <a:pt x="6172782" y="0"/>
                </a:moveTo>
                <a:lnTo>
                  <a:pt x="69075" y="0"/>
                </a:lnTo>
                <a:lnTo>
                  <a:pt x="35131" y="267128"/>
                </a:lnTo>
                <a:cubicBezTo>
                  <a:pt x="11901" y="495874"/>
                  <a:pt x="0" y="727970"/>
                  <a:pt x="0" y="962845"/>
                </a:cubicBezTo>
                <a:cubicBezTo>
                  <a:pt x="0" y="3429034"/>
                  <a:pt x="1312002" y="5588789"/>
                  <a:pt x="3276103" y="6782205"/>
                </a:cubicBezTo>
                <a:lnTo>
                  <a:pt x="3407923" y="6858000"/>
                </a:lnTo>
                <a:lnTo>
                  <a:pt x="6172782" y="6858000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8" name="Picture 9" descr="A close up of a logo&#10;&#10;Description generated with very high confidence">
            <a:extLst>
              <a:ext uri="{FF2B5EF4-FFF2-40B4-BE49-F238E27FC236}">
                <a16:creationId xmlns:a16="http://schemas.microsoft.com/office/drawing/2014/main" id="{1B8EC739-8250-403A-B17F-8CB9CBCB0B2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789" r="14354" b="-1"/>
          <a:stretch/>
        </p:blipFill>
        <p:spPr>
          <a:xfrm>
            <a:off x="20" y="10"/>
            <a:ext cx="6024134" cy="6857990"/>
          </a:xfrm>
          <a:custGeom>
            <a:avLst/>
            <a:gdLst/>
            <a:ahLst/>
            <a:cxnLst/>
            <a:rect l="l" t="t" r="r" b="b"/>
            <a:pathLst>
              <a:path w="6024154" h="6858000">
                <a:moveTo>
                  <a:pt x="0" y="0"/>
                </a:moveTo>
                <a:lnTo>
                  <a:pt x="5953780" y="0"/>
                </a:lnTo>
                <a:lnTo>
                  <a:pt x="5989880" y="284091"/>
                </a:lnTo>
                <a:cubicBezTo>
                  <a:pt x="6012544" y="507260"/>
                  <a:pt x="6024154" y="733696"/>
                  <a:pt x="6024154" y="962844"/>
                </a:cubicBezTo>
                <a:cubicBezTo>
                  <a:pt x="6024154" y="3483472"/>
                  <a:pt x="4619336" y="5675986"/>
                  <a:pt x="2549934" y="6800152"/>
                </a:cubicBezTo>
                <a:lnTo>
                  <a:pt x="2436987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432959CE-A361-46BF-85CD-1D368F19EE9A}"/>
              </a:ext>
            </a:extLst>
          </p:cNvPr>
          <p:cNvSpPr/>
          <p:nvPr/>
        </p:nvSpPr>
        <p:spPr>
          <a:xfrm>
            <a:off x="11263682" y="5926035"/>
            <a:ext cx="920150" cy="92015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594828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D494808-CD97-46F6-B7A8-7B0E01DB7DC8}"/>
              </a:ext>
            </a:extLst>
          </p:cNvPr>
          <p:cNvSpPr txBox="1"/>
          <p:nvPr/>
        </p:nvSpPr>
        <p:spPr>
          <a:xfrm>
            <a:off x="4654295" y="4522156"/>
            <a:ext cx="5609222" cy="1363215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kern="1200" dirty="0">
                <a:latin typeface="+mj-lt"/>
                <a:ea typeface="+mj-ea"/>
                <a:cs typeface="+mj-cs"/>
              </a:rPr>
              <a:t>Socials</a:t>
            </a:r>
            <a:r>
              <a:rPr lang="en-US" sz="4800" dirty="0">
                <a:latin typeface="+mj-lt"/>
                <a:ea typeface="+mj-ea"/>
                <a:cs typeface="+mj-cs"/>
              </a:rPr>
              <a:t> - Jacob</a:t>
            </a:r>
            <a:endParaRPr lang="en-US" sz="4800" kern="1200" dirty="0"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80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F6E384F5-137A-40B1-97F0-694CC6ECD5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113091"/>
            <a:ext cx="3730752" cy="4735782"/>
          </a:xfrm>
          <a:custGeom>
            <a:avLst/>
            <a:gdLst>
              <a:gd name="connsiteX0" fmla="*/ 640080 w 3730752"/>
              <a:gd name="connsiteY0" fmla="*/ 0 h 4735782"/>
              <a:gd name="connsiteX1" fmla="*/ 3730752 w 3730752"/>
              <a:gd name="connsiteY1" fmla="*/ 3090672 h 4735782"/>
              <a:gd name="connsiteX2" fmla="*/ 3357725 w 3730752"/>
              <a:gd name="connsiteY2" fmla="*/ 4563870 h 4735782"/>
              <a:gd name="connsiteX3" fmla="*/ 3253285 w 3730752"/>
              <a:gd name="connsiteY3" fmla="*/ 4735782 h 4735782"/>
              <a:gd name="connsiteX4" fmla="*/ 0 w 3730752"/>
              <a:gd name="connsiteY4" fmla="*/ 4735782 h 4735782"/>
              <a:gd name="connsiteX5" fmla="*/ 0 w 3730752"/>
              <a:gd name="connsiteY5" fmla="*/ 67215 h 4735782"/>
              <a:gd name="connsiteX6" fmla="*/ 17202 w 3730752"/>
              <a:gd name="connsiteY6" fmla="*/ 62792 h 4735782"/>
              <a:gd name="connsiteX7" fmla="*/ 640080 w 3730752"/>
              <a:gd name="connsiteY7" fmla="*/ 0 h 47357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730752" h="4735782">
                <a:moveTo>
                  <a:pt x="640080" y="0"/>
                </a:moveTo>
                <a:cubicBezTo>
                  <a:pt x="2347011" y="0"/>
                  <a:pt x="3730752" y="1383741"/>
                  <a:pt x="3730752" y="3090672"/>
                </a:cubicBezTo>
                <a:cubicBezTo>
                  <a:pt x="3730752" y="3624088"/>
                  <a:pt x="3595621" y="4125943"/>
                  <a:pt x="3357725" y="4563870"/>
                </a:cubicBezTo>
                <a:lnTo>
                  <a:pt x="3253285" y="4735782"/>
                </a:lnTo>
                <a:lnTo>
                  <a:pt x="0" y="4735782"/>
                </a:lnTo>
                <a:lnTo>
                  <a:pt x="0" y="67215"/>
                </a:lnTo>
                <a:lnTo>
                  <a:pt x="17202" y="62792"/>
                </a:lnTo>
                <a:cubicBezTo>
                  <a:pt x="218397" y="21621"/>
                  <a:pt x="426714" y="0"/>
                  <a:pt x="640080" y="0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9DBC4630-03DA-474F-BBCB-BA3AE6B317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1982" y="-4332"/>
            <a:ext cx="4242816" cy="2454158"/>
          </a:xfrm>
          <a:custGeom>
            <a:avLst/>
            <a:gdLst>
              <a:gd name="connsiteX0" fmla="*/ 28633 w 4242816"/>
              <a:gd name="connsiteY0" fmla="*/ 0 h 2454158"/>
              <a:gd name="connsiteX1" fmla="*/ 4214183 w 4242816"/>
              <a:gd name="connsiteY1" fmla="*/ 0 h 2454158"/>
              <a:gd name="connsiteX2" fmla="*/ 4231864 w 4242816"/>
              <a:gd name="connsiteY2" fmla="*/ 115848 h 2454158"/>
              <a:gd name="connsiteX3" fmla="*/ 4242816 w 4242816"/>
              <a:gd name="connsiteY3" fmla="*/ 332750 h 2454158"/>
              <a:gd name="connsiteX4" fmla="*/ 2121408 w 4242816"/>
              <a:gd name="connsiteY4" fmla="*/ 2454158 h 2454158"/>
              <a:gd name="connsiteX5" fmla="*/ 0 w 4242816"/>
              <a:gd name="connsiteY5" fmla="*/ 332750 h 2454158"/>
              <a:gd name="connsiteX6" fmla="*/ 10953 w 4242816"/>
              <a:gd name="connsiteY6" fmla="*/ 115848 h 24541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242816" h="2454158">
                <a:moveTo>
                  <a:pt x="28633" y="0"/>
                </a:moveTo>
                <a:lnTo>
                  <a:pt x="4214183" y="0"/>
                </a:lnTo>
                <a:lnTo>
                  <a:pt x="4231864" y="115848"/>
                </a:lnTo>
                <a:cubicBezTo>
                  <a:pt x="4239106" y="187164"/>
                  <a:pt x="4242816" y="259524"/>
                  <a:pt x="4242816" y="332750"/>
                </a:cubicBezTo>
                <a:cubicBezTo>
                  <a:pt x="4242816" y="1504371"/>
                  <a:pt x="3293029" y="2454158"/>
                  <a:pt x="2121408" y="2454158"/>
                </a:cubicBezTo>
                <a:cubicBezTo>
                  <a:pt x="949787" y="2454158"/>
                  <a:pt x="0" y="1504371"/>
                  <a:pt x="0" y="332750"/>
                </a:cubicBezTo>
                <a:cubicBezTo>
                  <a:pt x="0" y="259524"/>
                  <a:pt x="3710" y="187164"/>
                  <a:pt x="10953" y="115848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5" descr="A screenshot of a cell phone&#10;&#10;Description generated with high confidence">
            <a:extLst>
              <a:ext uri="{FF2B5EF4-FFF2-40B4-BE49-F238E27FC236}">
                <a16:creationId xmlns:a16="http://schemas.microsoft.com/office/drawing/2014/main" id="{47381F8D-6801-4115-974A-ABBBFA8E985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1" b="3084"/>
          <a:stretch/>
        </p:blipFill>
        <p:spPr>
          <a:xfrm>
            <a:off x="1246574" y="10"/>
            <a:ext cx="3913632" cy="2285224"/>
          </a:xfrm>
          <a:custGeom>
            <a:avLst/>
            <a:gdLst/>
            <a:ahLst/>
            <a:cxnLst/>
            <a:rect l="l" t="t" r="r" b="b"/>
            <a:pathLst>
              <a:path w="3913632" h="2285234">
                <a:moveTo>
                  <a:pt x="29691" y="0"/>
                </a:moveTo>
                <a:lnTo>
                  <a:pt x="3883942" y="0"/>
                </a:lnTo>
                <a:lnTo>
                  <a:pt x="3903529" y="128345"/>
                </a:lnTo>
                <a:cubicBezTo>
                  <a:pt x="3910210" y="194127"/>
                  <a:pt x="3913632" y="260873"/>
                  <a:pt x="3913632" y="328418"/>
                </a:cubicBezTo>
                <a:cubicBezTo>
                  <a:pt x="3913632" y="1409138"/>
                  <a:pt x="3037536" y="2285234"/>
                  <a:pt x="1956816" y="2285234"/>
                </a:cubicBezTo>
                <a:cubicBezTo>
                  <a:pt x="876096" y="2285234"/>
                  <a:pt x="0" y="1409138"/>
                  <a:pt x="0" y="328418"/>
                </a:cubicBezTo>
                <a:cubicBezTo>
                  <a:pt x="0" y="260873"/>
                  <a:pt x="3422" y="194127"/>
                  <a:pt x="10103" y="128345"/>
                </a:cubicBezTo>
                <a:close/>
              </a:path>
            </a:pathLst>
          </a:custGeom>
        </p:spPr>
      </p:pic>
      <p:pic>
        <p:nvPicPr>
          <p:cNvPr id="8" name="Picture 9" descr="A close up of a logo&#10;&#10;Description generated with very high confidence">
            <a:extLst>
              <a:ext uri="{FF2B5EF4-FFF2-40B4-BE49-F238E27FC236}">
                <a16:creationId xmlns:a16="http://schemas.microsoft.com/office/drawing/2014/main" id="{1B8EC739-8250-403A-B17F-8CB9CBCB0B2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1587" r="18155" b="3"/>
          <a:stretch/>
        </p:blipFill>
        <p:spPr>
          <a:xfrm>
            <a:off x="20" y="2279205"/>
            <a:ext cx="3564618" cy="4569668"/>
          </a:xfrm>
          <a:custGeom>
            <a:avLst/>
            <a:gdLst/>
            <a:ahLst/>
            <a:cxnLst/>
            <a:rect l="l" t="t" r="r" b="b"/>
            <a:pathLst>
              <a:path w="3564638" h="4569668">
                <a:moveTo>
                  <a:pt x="640080" y="0"/>
                </a:moveTo>
                <a:cubicBezTo>
                  <a:pt x="2255269" y="0"/>
                  <a:pt x="3564638" y="1309369"/>
                  <a:pt x="3564638" y="2924558"/>
                </a:cubicBezTo>
                <a:cubicBezTo>
                  <a:pt x="3564638" y="3530254"/>
                  <a:pt x="3380508" y="4092944"/>
                  <a:pt x="3065170" y="4559707"/>
                </a:cubicBezTo>
                <a:lnTo>
                  <a:pt x="3057720" y="4569668"/>
                </a:lnTo>
                <a:lnTo>
                  <a:pt x="0" y="4569668"/>
                </a:lnTo>
                <a:lnTo>
                  <a:pt x="0" y="72448"/>
                </a:lnTo>
                <a:lnTo>
                  <a:pt x="50679" y="59417"/>
                </a:lnTo>
                <a:cubicBezTo>
                  <a:pt x="241061" y="20459"/>
                  <a:pt x="438181" y="0"/>
                  <a:pt x="640080" y="0"/>
                </a:cubicBezTo>
                <a:close/>
              </a:path>
            </a:pathLst>
          </a:custGeom>
        </p:spPr>
      </p:pic>
      <p:sp>
        <p:nvSpPr>
          <p:cNvPr id="28" name="Oval 27">
            <a:extLst>
              <a:ext uri="{FF2B5EF4-FFF2-40B4-BE49-F238E27FC236}">
                <a16:creationId xmlns:a16="http://schemas.microsoft.com/office/drawing/2014/main" id="{78418A25-6EAC-4140-BFE6-284E1925B5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47279" y="615908"/>
            <a:ext cx="3182112" cy="3182112"/>
          </a:xfrm>
          <a:prstGeom prst="ellipse">
            <a:avLst/>
          </a:pr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" name="Picture 2" descr="A picture containing clock&#10;&#10;Description generated with very high confidence">
            <a:extLst>
              <a:ext uri="{FF2B5EF4-FFF2-40B4-BE49-F238E27FC236}">
                <a16:creationId xmlns:a16="http://schemas.microsoft.com/office/drawing/2014/main" id="{D907C21C-87E6-4C74-8530-B3D2DE2C231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28428" r="1" b="23073"/>
          <a:stretch/>
        </p:blipFill>
        <p:spPr>
          <a:xfrm>
            <a:off x="5511871" y="780500"/>
            <a:ext cx="2852928" cy="2852928"/>
          </a:xfrm>
          <a:custGeom>
            <a:avLst/>
            <a:gdLst/>
            <a:ahLst/>
            <a:cxnLst/>
            <a:rect l="l" t="t" r="r" b="b"/>
            <a:pathLst>
              <a:path w="2852928" h="2852928">
                <a:moveTo>
                  <a:pt x="1426464" y="0"/>
                </a:moveTo>
                <a:cubicBezTo>
                  <a:pt x="2214278" y="0"/>
                  <a:pt x="2852928" y="638650"/>
                  <a:pt x="2852928" y="1426464"/>
                </a:cubicBezTo>
                <a:cubicBezTo>
                  <a:pt x="2852928" y="2214278"/>
                  <a:pt x="2214278" y="2852928"/>
                  <a:pt x="1426464" y="2852928"/>
                </a:cubicBezTo>
                <a:cubicBezTo>
                  <a:pt x="638650" y="2852928"/>
                  <a:pt x="0" y="2214278"/>
                  <a:pt x="0" y="1426464"/>
                </a:cubicBezTo>
                <a:cubicBezTo>
                  <a:pt x="0" y="638650"/>
                  <a:pt x="638650" y="0"/>
                  <a:pt x="1426464" y="0"/>
                </a:cubicBezTo>
                <a:close/>
              </a:path>
            </a:pathLst>
          </a:custGeom>
        </p:spPr>
      </p:pic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31103AB2-C090-458F-B752-294F23AFA8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52568" y="-4331"/>
            <a:ext cx="3439432" cy="3785157"/>
          </a:xfrm>
          <a:custGeom>
            <a:avLst/>
            <a:gdLst>
              <a:gd name="connsiteX0" fmla="*/ 198262 w 3439432"/>
              <a:gd name="connsiteY0" fmla="*/ 0 h 3785157"/>
              <a:gd name="connsiteX1" fmla="*/ 3439432 w 3439432"/>
              <a:gd name="connsiteY1" fmla="*/ 0 h 3785157"/>
              <a:gd name="connsiteX2" fmla="*/ 3439432 w 3439432"/>
              <a:gd name="connsiteY2" fmla="*/ 3697836 h 3785157"/>
              <a:gd name="connsiteX3" fmla="*/ 3318024 w 3439432"/>
              <a:gd name="connsiteY3" fmla="*/ 3729054 h 3785157"/>
              <a:gd name="connsiteX4" fmla="*/ 2761488 w 3439432"/>
              <a:gd name="connsiteY4" fmla="*/ 3785157 h 3785157"/>
              <a:gd name="connsiteX5" fmla="*/ 0 w 3439432"/>
              <a:gd name="connsiteY5" fmla="*/ 1023669 h 3785157"/>
              <a:gd name="connsiteX6" fmla="*/ 124151 w 3439432"/>
              <a:gd name="connsiteY6" fmla="*/ 202487 h 37851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439432" h="3785157">
                <a:moveTo>
                  <a:pt x="198262" y="0"/>
                </a:moveTo>
                <a:lnTo>
                  <a:pt x="3439432" y="0"/>
                </a:lnTo>
                <a:lnTo>
                  <a:pt x="3439432" y="3697836"/>
                </a:lnTo>
                <a:lnTo>
                  <a:pt x="3318024" y="3729054"/>
                </a:lnTo>
                <a:cubicBezTo>
                  <a:pt x="3138258" y="3765839"/>
                  <a:pt x="2952129" y="3785157"/>
                  <a:pt x="2761488" y="3785157"/>
                </a:cubicBezTo>
                <a:cubicBezTo>
                  <a:pt x="1236360" y="3785157"/>
                  <a:pt x="0" y="2548797"/>
                  <a:pt x="0" y="1023669"/>
                </a:cubicBezTo>
                <a:cubicBezTo>
                  <a:pt x="0" y="737708"/>
                  <a:pt x="43466" y="461898"/>
                  <a:pt x="124151" y="202487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" name="Picture 4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F4C46AD3-D75C-4D2E-AF0F-37FB1F2154D6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r="21535" b="-3"/>
          <a:stretch/>
        </p:blipFill>
        <p:spPr>
          <a:xfrm>
            <a:off x="8918761" y="-4331"/>
            <a:ext cx="3273238" cy="3618965"/>
          </a:xfrm>
          <a:custGeom>
            <a:avLst/>
            <a:gdLst/>
            <a:ahLst/>
            <a:cxnLst/>
            <a:rect l="l" t="t" r="r" b="b"/>
            <a:pathLst>
              <a:path w="3273238" h="3618965">
                <a:moveTo>
                  <a:pt x="210437" y="0"/>
                </a:moveTo>
                <a:lnTo>
                  <a:pt x="3273238" y="0"/>
                </a:lnTo>
                <a:lnTo>
                  <a:pt x="3273238" y="3526409"/>
                </a:lnTo>
                <a:lnTo>
                  <a:pt x="3118338" y="3566238"/>
                </a:lnTo>
                <a:cubicBezTo>
                  <a:pt x="2949390" y="3600810"/>
                  <a:pt x="2774463" y="3618965"/>
                  <a:pt x="2595295" y="3618965"/>
                </a:cubicBezTo>
                <a:cubicBezTo>
                  <a:pt x="1161953" y="3618965"/>
                  <a:pt x="0" y="2457012"/>
                  <a:pt x="0" y="1023670"/>
                </a:cubicBezTo>
                <a:cubicBezTo>
                  <a:pt x="0" y="665335"/>
                  <a:pt x="72622" y="323961"/>
                  <a:pt x="203951" y="13464"/>
                </a:cubicBezTo>
                <a:close/>
              </a:path>
            </a:pathLst>
          </a:cu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EDF96B33-210A-4A8A-B2C7-BFD51CC9E372}"/>
              </a:ext>
            </a:extLst>
          </p:cNvPr>
          <p:cNvSpPr/>
          <p:nvPr/>
        </p:nvSpPr>
        <p:spPr>
          <a:xfrm>
            <a:off x="11274725" y="5939287"/>
            <a:ext cx="920150" cy="92015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371719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48A740BC-A0AA-45E0-B899-2AE9C6FE1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13121" y="-2"/>
            <a:ext cx="6278879" cy="6858002"/>
          </a:xfrm>
          <a:custGeom>
            <a:avLst/>
            <a:gdLst>
              <a:gd name="connsiteX0" fmla="*/ 45572 w 6278879"/>
              <a:gd name="connsiteY0" fmla="*/ 0 h 6858002"/>
              <a:gd name="connsiteX1" fmla="*/ 6278879 w 6278879"/>
              <a:gd name="connsiteY1" fmla="*/ 0 h 6858002"/>
              <a:gd name="connsiteX2" fmla="*/ 6278879 w 6278879"/>
              <a:gd name="connsiteY2" fmla="*/ 6858002 h 6858002"/>
              <a:gd name="connsiteX3" fmla="*/ 3292308 w 6278879"/>
              <a:gd name="connsiteY3" fmla="*/ 6858002 h 6858002"/>
              <a:gd name="connsiteX4" fmla="*/ 3181526 w 6278879"/>
              <a:gd name="connsiteY4" fmla="*/ 6786982 h 6858002"/>
              <a:gd name="connsiteX5" fmla="*/ 0 w 6278879"/>
              <a:gd name="connsiteY5" fmla="*/ 803254 h 6858002"/>
              <a:gd name="connsiteX6" fmla="*/ 37255 w 6278879"/>
              <a:gd name="connsiteY6" fmla="*/ 65447 h 6858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278879" h="6858002">
                <a:moveTo>
                  <a:pt x="45572" y="0"/>
                </a:moveTo>
                <a:lnTo>
                  <a:pt x="6278879" y="0"/>
                </a:lnTo>
                <a:lnTo>
                  <a:pt x="6278879" y="6858002"/>
                </a:lnTo>
                <a:lnTo>
                  <a:pt x="3292308" y="6858002"/>
                </a:lnTo>
                <a:lnTo>
                  <a:pt x="3181526" y="6786982"/>
                </a:lnTo>
                <a:cubicBezTo>
                  <a:pt x="1262021" y="5490191"/>
                  <a:pt x="0" y="3294103"/>
                  <a:pt x="0" y="803254"/>
                </a:cubicBezTo>
                <a:cubicBezTo>
                  <a:pt x="0" y="554169"/>
                  <a:pt x="12620" y="308032"/>
                  <a:pt x="37255" y="65447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A969F92-802D-410E-8AF7-B6B8F0CA23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20" y="365125"/>
            <a:ext cx="9013052" cy="1623312"/>
          </a:xfrm>
        </p:spPr>
        <p:txBody>
          <a:bodyPr anchor="b">
            <a:normAutofit/>
          </a:bodyPr>
          <a:lstStyle/>
          <a:p>
            <a:r>
              <a:rPr lang="en-US" sz="4000">
                <a:cs typeface="Calibri Light"/>
              </a:rPr>
              <a:t>Planning &amp; Production- Glyn</a:t>
            </a:r>
            <a:endParaRPr lang="en-US" sz="4000"/>
          </a:p>
        </p:txBody>
      </p: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B874EF51-C858-4BB9-97C3-D17755787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63661" y="2316480"/>
            <a:ext cx="8229600" cy="0"/>
          </a:xfrm>
          <a:prstGeom prst="straightConnector1">
            <a:avLst/>
          </a:prstGeom>
          <a:ln w="19050" cap="sq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7992CD-BF12-4D98-8365-74394FD266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320" y="2644518"/>
            <a:ext cx="9013052" cy="332725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700">
                <a:cs typeface="Calibri"/>
              </a:rPr>
              <a:t>Sub-contractors - </a:t>
            </a:r>
            <a:r>
              <a:rPr lang="en-US" sz="1700">
                <a:ea typeface="+mn-lt"/>
                <a:cs typeface="+mn-lt"/>
                <a:hlinkClick r:id="rId3"/>
              </a:rPr>
              <a:t>https://www.cdigroup.co.uk/structured-cabling-services/sub-contractors/</a:t>
            </a:r>
          </a:p>
          <a:p>
            <a:r>
              <a:rPr lang="en-US" sz="1700">
                <a:cs typeface="Calibri"/>
              </a:rPr>
              <a:t>We will employ subcontractors to deploy the systems</a:t>
            </a:r>
          </a:p>
          <a:p>
            <a:r>
              <a:rPr lang="en-US" sz="1700">
                <a:cs typeface="Calibri"/>
              </a:rPr>
              <a:t>Hardware will be bulk bought online, ideally with a business which we would have a partnership with to reduce costs</a:t>
            </a:r>
          </a:p>
          <a:p>
            <a:r>
              <a:rPr lang="en-US" sz="1700">
                <a:cs typeface="Calibri"/>
              </a:rPr>
              <a:t>Programmers will need to be available for each deployment as there will be a need for linking the system with the customers database(s)</a:t>
            </a:r>
          </a:p>
          <a:p>
            <a:r>
              <a:rPr lang="en-US" sz="1700">
                <a:cs typeface="Calibri"/>
              </a:rPr>
              <a:t>Programmers for full prototype (likely a simple job to prototype)</a:t>
            </a:r>
          </a:p>
          <a:p>
            <a:r>
              <a:rPr lang="en-US" sz="1700">
                <a:cs typeface="Calibri"/>
              </a:rPr>
              <a:t>Customer will need to train staff in what to do where student has not got their phone or their lanyard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B455D5B-C418-4747-A794-0B73BC143220}"/>
              </a:ext>
            </a:extLst>
          </p:cNvPr>
          <p:cNvSpPr/>
          <p:nvPr/>
        </p:nvSpPr>
        <p:spPr>
          <a:xfrm>
            <a:off x="11274725" y="-4313"/>
            <a:ext cx="920150" cy="92015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151822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48A740BC-A0AA-45E0-B899-2AE9C6FE1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13121" y="-2"/>
            <a:ext cx="6278879" cy="6858002"/>
          </a:xfrm>
          <a:custGeom>
            <a:avLst/>
            <a:gdLst>
              <a:gd name="connsiteX0" fmla="*/ 45572 w 6278879"/>
              <a:gd name="connsiteY0" fmla="*/ 0 h 6858002"/>
              <a:gd name="connsiteX1" fmla="*/ 6278879 w 6278879"/>
              <a:gd name="connsiteY1" fmla="*/ 0 h 6858002"/>
              <a:gd name="connsiteX2" fmla="*/ 6278879 w 6278879"/>
              <a:gd name="connsiteY2" fmla="*/ 6858002 h 6858002"/>
              <a:gd name="connsiteX3" fmla="*/ 3292308 w 6278879"/>
              <a:gd name="connsiteY3" fmla="*/ 6858002 h 6858002"/>
              <a:gd name="connsiteX4" fmla="*/ 3181526 w 6278879"/>
              <a:gd name="connsiteY4" fmla="*/ 6786982 h 6858002"/>
              <a:gd name="connsiteX5" fmla="*/ 0 w 6278879"/>
              <a:gd name="connsiteY5" fmla="*/ 803254 h 6858002"/>
              <a:gd name="connsiteX6" fmla="*/ 37255 w 6278879"/>
              <a:gd name="connsiteY6" fmla="*/ 65447 h 6858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278879" h="6858002">
                <a:moveTo>
                  <a:pt x="45572" y="0"/>
                </a:moveTo>
                <a:lnTo>
                  <a:pt x="6278879" y="0"/>
                </a:lnTo>
                <a:lnTo>
                  <a:pt x="6278879" y="6858002"/>
                </a:lnTo>
                <a:lnTo>
                  <a:pt x="3292308" y="6858002"/>
                </a:lnTo>
                <a:lnTo>
                  <a:pt x="3181526" y="6786982"/>
                </a:lnTo>
                <a:cubicBezTo>
                  <a:pt x="1262021" y="5490191"/>
                  <a:pt x="0" y="3294103"/>
                  <a:pt x="0" y="803254"/>
                </a:cubicBezTo>
                <a:cubicBezTo>
                  <a:pt x="0" y="554169"/>
                  <a:pt x="12620" y="308032"/>
                  <a:pt x="37255" y="65447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8C284E-BD85-4DA4-90A9-53274B1196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20" y="365125"/>
            <a:ext cx="9013052" cy="1623312"/>
          </a:xfrm>
        </p:spPr>
        <p:txBody>
          <a:bodyPr anchor="b">
            <a:normAutofit/>
          </a:bodyPr>
          <a:lstStyle/>
          <a:p>
            <a:r>
              <a:rPr lang="en-US" sz="4000">
                <a:cs typeface="Calibri Light"/>
              </a:rPr>
              <a:t>Business  - Glyn</a:t>
            </a:r>
            <a:endParaRPr lang="en-US" sz="4000"/>
          </a:p>
        </p:txBody>
      </p: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B874EF51-C858-4BB9-97C3-D17755787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63661" y="2316480"/>
            <a:ext cx="8229600" cy="0"/>
          </a:xfrm>
          <a:prstGeom prst="straightConnector1">
            <a:avLst/>
          </a:prstGeom>
          <a:ln w="19050" cap="sq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618A01-BD47-4874-82CD-6DB29249EB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320" y="2644518"/>
            <a:ext cx="9013052" cy="332725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000">
                <a:cs typeface="Calibri"/>
              </a:rPr>
              <a:t>Business Name – Valley </a:t>
            </a:r>
            <a:r>
              <a:rPr lang="en-US" sz="2000">
                <a:ea typeface="+mn-lt"/>
                <a:cs typeface="+mn-lt"/>
              </a:rPr>
              <a:t>Private Limited Company</a:t>
            </a:r>
            <a:endParaRPr lang="en-US" sz="2000">
              <a:cs typeface="Calibri"/>
            </a:endParaRPr>
          </a:p>
          <a:p>
            <a:r>
              <a:rPr lang="en-US" sz="2000">
                <a:cs typeface="Calibri"/>
              </a:rPr>
              <a:t>Slogan – Convenience: Just For You</a:t>
            </a:r>
          </a:p>
          <a:p>
            <a:r>
              <a:rPr lang="en-US" sz="2000">
                <a:cs typeface="Calibri"/>
              </a:rPr>
              <a:t>Legal Classification – Private Limited Company</a:t>
            </a:r>
          </a:p>
          <a:p>
            <a:r>
              <a:rPr lang="en-US" sz="2000">
                <a:cs typeface="Calibri"/>
              </a:rPr>
              <a:t>Mission Statement – </a:t>
            </a:r>
            <a:r>
              <a:rPr lang="en-GB" sz="2000">
                <a:cs typeface="Calibri"/>
              </a:rPr>
              <a:t>Modernise</a:t>
            </a:r>
            <a:r>
              <a:rPr lang="en-US" sz="2000">
                <a:cs typeface="Calibri"/>
              </a:rPr>
              <a:t> Your Identity</a:t>
            </a:r>
          </a:p>
          <a:p>
            <a:r>
              <a:rPr lang="en-US" sz="2000">
                <a:cs typeface="Calibri"/>
              </a:rPr>
              <a:t>Product Name - eID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9FFF1C9-E4BE-4574-8E1A-AC9BC6CC2366}"/>
              </a:ext>
            </a:extLst>
          </p:cNvPr>
          <p:cNvSpPr/>
          <p:nvPr/>
        </p:nvSpPr>
        <p:spPr>
          <a:xfrm>
            <a:off x="11274725" y="-4313"/>
            <a:ext cx="920150" cy="92015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040368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605494DE-B078-4D87-BB01-C84320618D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9A0576B0-CD8C-4661-95C8-A9F2CE7CDD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4724288" cy="6861324"/>
          </a:xfrm>
          <a:prstGeom prst="rect">
            <a:avLst/>
          </a:prstGeom>
          <a:solidFill>
            <a:srgbClr val="000000">
              <a:alpha val="80392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3FF60E2B-3919-423C-B1FF-56CDE66811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319042" cy="6858000"/>
          </a:xfrm>
          <a:custGeom>
            <a:avLst/>
            <a:gdLst>
              <a:gd name="connsiteX0" fmla="*/ 0 w 4319042"/>
              <a:gd name="connsiteY0" fmla="*/ 0 h 6858000"/>
              <a:gd name="connsiteX1" fmla="*/ 1142888 w 4319042"/>
              <a:gd name="connsiteY1" fmla="*/ 0 h 6858000"/>
              <a:gd name="connsiteX2" fmla="*/ 4319042 w 4319042"/>
              <a:gd name="connsiteY2" fmla="*/ 6858000 h 6858000"/>
              <a:gd name="connsiteX3" fmla="*/ 0 w 4319042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319042" h="6858000">
                <a:moveTo>
                  <a:pt x="0" y="0"/>
                </a:moveTo>
                <a:lnTo>
                  <a:pt x="1142888" y="0"/>
                </a:lnTo>
                <a:lnTo>
                  <a:pt x="4319042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000000">
              <a:alpha val="34902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FE2F87-5C37-4024-BB8D-9D2CF35F44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1122363"/>
            <a:ext cx="3308130" cy="23876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Business - Glyn</a:t>
            </a:r>
          </a:p>
        </p:txBody>
      </p:sp>
      <p:pic>
        <p:nvPicPr>
          <p:cNvPr id="3" name="Picture 4" descr="A close up of a sign&#10;&#10;Description generated with very high confidence">
            <a:extLst>
              <a:ext uri="{FF2B5EF4-FFF2-40B4-BE49-F238E27FC236}">
                <a16:creationId xmlns:a16="http://schemas.microsoft.com/office/drawing/2014/main" id="{45B15551-8478-4B45-905B-2F3413C6195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20996" y="644782"/>
            <a:ext cx="6274296" cy="5568436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52640AE7-F628-4B5E-A938-0EE370B12FDD}"/>
              </a:ext>
            </a:extLst>
          </p:cNvPr>
          <p:cNvSpPr/>
          <p:nvPr/>
        </p:nvSpPr>
        <p:spPr>
          <a:xfrm>
            <a:off x="11274725" y="-4313"/>
            <a:ext cx="920150" cy="92015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430420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19">
            <a:extLst>
              <a:ext uri="{FF2B5EF4-FFF2-40B4-BE49-F238E27FC236}">
                <a16:creationId xmlns:a16="http://schemas.microsoft.com/office/drawing/2014/main" id="{2032B1E8-BC40-4380-97A6-14C0320AE1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1">
            <a:extLst>
              <a:ext uri="{FF2B5EF4-FFF2-40B4-BE49-F238E27FC236}">
                <a16:creationId xmlns:a16="http://schemas.microsoft.com/office/drawing/2014/main" id="{82BEABD9-E1ED-49C7-8734-5494C88EE5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4782312"/>
            <a:ext cx="11548872" cy="1755648"/>
          </a:xfrm>
          <a:prstGeom prst="rect">
            <a:avLst/>
          </a:prstGeom>
          <a:solidFill>
            <a:schemeClr val="tx1">
              <a:alpha val="93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FE2F87-5C37-4024-BB8D-9D2CF35F44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010912"/>
            <a:ext cx="2889504" cy="134416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600">
                <a:solidFill>
                  <a:schemeClr val="bg1"/>
                </a:solidFill>
              </a:rPr>
              <a:t>Financial Overview - David</a:t>
            </a:r>
          </a:p>
        </p:txBody>
      </p:sp>
      <p:pic>
        <p:nvPicPr>
          <p:cNvPr id="11" name="Picture 13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78DA89F0-E620-4BE8-8B26-7CC2B07E40D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6855" y="963721"/>
            <a:ext cx="4074602" cy="2453411"/>
          </a:xfrm>
          <a:prstGeom prst="rect">
            <a:avLst/>
          </a:prstGeom>
        </p:spPr>
      </p:pic>
      <p:pic>
        <p:nvPicPr>
          <p:cNvPr id="8" name="Picture 8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7E573494-6E0D-40DA-827D-BE20D264B7A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6283" y="1412911"/>
            <a:ext cx="6404774" cy="1588163"/>
          </a:xfrm>
          <a:prstGeom prst="rect">
            <a:avLst/>
          </a:prstGeom>
        </p:spPr>
      </p:pic>
      <p:cxnSp>
        <p:nvCxnSpPr>
          <p:cNvPr id="29" name="Straight Connector 23">
            <a:extLst>
              <a:ext uri="{FF2B5EF4-FFF2-40B4-BE49-F238E27FC236}">
                <a16:creationId xmlns:a16="http://schemas.microsoft.com/office/drawing/2014/main" id="{17341211-05E5-4FDD-98B1-F551CD0EAE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4059936" y="5239512"/>
            <a:ext cx="0" cy="914400"/>
          </a:xfrm>
          <a:prstGeom prst="line">
            <a:avLst/>
          </a:prstGeom>
          <a:ln w="19050">
            <a:solidFill>
              <a:schemeClr val="bg1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Box 14">
            <a:extLst>
              <a:ext uri="{FF2B5EF4-FFF2-40B4-BE49-F238E27FC236}">
                <a16:creationId xmlns:a16="http://schemas.microsoft.com/office/drawing/2014/main" id="{CDF69C9E-9297-41C1-8DE1-87C7800490A1}"/>
              </a:ext>
            </a:extLst>
          </p:cNvPr>
          <p:cNvSpPr txBox="1"/>
          <p:nvPr/>
        </p:nvSpPr>
        <p:spPr>
          <a:xfrm>
            <a:off x="282846" y="3243955"/>
            <a:ext cx="4116612" cy="134416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>
                <a:solidFill>
                  <a:srgbClr val="FFFFFF"/>
                </a:solidFill>
              </a:rPr>
              <a:t>We Are Expecting an Influx in Customers During Summer Period Due to Students Being Away</a:t>
            </a:r>
            <a:endParaRPr lang="en-US">
              <a:solidFill>
                <a:srgbClr val="FFFFFF"/>
              </a:solidFill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C35D91D-9C82-4A21-B777-964B646678E2}"/>
              </a:ext>
            </a:extLst>
          </p:cNvPr>
          <p:cNvSpPr/>
          <p:nvPr/>
        </p:nvSpPr>
        <p:spPr>
          <a:xfrm>
            <a:off x="11274725" y="-4313"/>
            <a:ext cx="920150" cy="92015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C92C5F3-B984-401E-A432-6E9057806CAE}"/>
              </a:ext>
            </a:extLst>
          </p:cNvPr>
          <p:cNvSpPr txBox="1"/>
          <p:nvPr/>
        </p:nvSpPr>
        <p:spPr>
          <a:xfrm>
            <a:off x="4655716" y="3139943"/>
            <a:ext cx="432646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US">
                <a:cs typeface="Calibri"/>
              </a:rPr>
              <a:t>Our Cost Projections for the Current Year:</a:t>
            </a:r>
          </a:p>
        </p:txBody>
      </p:sp>
    </p:spTree>
    <p:extLst>
      <p:ext uri="{BB962C8B-B14F-4D97-AF65-F5344CB8AC3E}">
        <p14:creationId xmlns:p14="http://schemas.microsoft.com/office/powerpoint/2010/main" val="242978896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CEB41C5C-0F34-4DDA-9D7C-5E717F35F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6384" y="303591"/>
            <a:ext cx="4334256" cy="5896743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127000" cap="sq" cmpd="thinThick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FE2F87-5C37-4024-BB8D-9D2CF35F44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640263"/>
            <a:ext cx="3822192" cy="134497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Start-Up Finances - David</a:t>
            </a: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57E1E5E6-F385-4E9C-B201-BA5BDE5CAD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04088" y="2050687"/>
            <a:ext cx="3685032" cy="0"/>
          </a:xfrm>
          <a:prstGeom prst="line">
            <a:avLst/>
          </a:prstGeom>
          <a:ln w="22225">
            <a:solidFill>
              <a:srgbClr val="E7E6E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31A08E41-79C7-468F-8341-A321D433A73C}"/>
              </a:ext>
            </a:extLst>
          </p:cNvPr>
          <p:cNvSpPr txBox="1"/>
          <p:nvPr/>
        </p:nvSpPr>
        <p:spPr>
          <a:xfrm>
            <a:off x="593610" y="2121763"/>
            <a:ext cx="3822192" cy="377301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>
                <a:solidFill>
                  <a:schemeClr val="bg1"/>
                </a:solidFill>
              </a:rPr>
              <a:t>Individual Funding - £3000 Per Person (£12000 Total)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900">
              <a:solidFill>
                <a:schemeClr val="bg1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>
                <a:solidFill>
                  <a:schemeClr val="bg1"/>
                </a:solidFill>
              </a:rPr>
              <a:t>Bank Loan – Start Paying Back With Interest Following Year</a:t>
            </a:r>
            <a:endParaRPr lang="en-US" sz="1900">
              <a:solidFill>
                <a:schemeClr val="bg1"/>
              </a:solidFill>
              <a:cs typeface="Calibri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900">
              <a:solidFill>
                <a:schemeClr val="bg1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>
                <a:solidFill>
                  <a:schemeClr val="bg1"/>
                </a:solidFill>
              </a:rPr>
              <a:t>Investors – Garner Interest, Investment In Return for Stake in Company</a:t>
            </a:r>
            <a:endParaRPr lang="en-US" sz="1900">
              <a:solidFill>
                <a:schemeClr val="bg1"/>
              </a:solidFill>
              <a:cs typeface="Calibri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900">
              <a:solidFill>
                <a:schemeClr val="bg1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>
                <a:solidFill>
                  <a:schemeClr val="bg1"/>
                </a:solidFill>
              </a:rPr>
              <a:t>Should Be Enough Initial Revenue to Start Our Business</a:t>
            </a:r>
            <a:endParaRPr lang="en-US" sz="1900">
              <a:solidFill>
                <a:schemeClr val="bg1"/>
              </a:solidFill>
              <a:cs typeface="Calibri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900">
              <a:solidFill>
                <a:schemeClr val="bg1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900">
              <a:solidFill>
                <a:schemeClr val="bg1"/>
              </a:solidFill>
            </a:endParaRPr>
          </a:p>
        </p:txBody>
      </p:sp>
      <p:pic>
        <p:nvPicPr>
          <p:cNvPr id="5" name="Picture 5" descr="A picture containing toy, table&#10;&#10;Description generated with very high confidence">
            <a:extLst>
              <a:ext uri="{FF2B5EF4-FFF2-40B4-BE49-F238E27FC236}">
                <a16:creationId xmlns:a16="http://schemas.microsoft.com/office/drawing/2014/main" id="{787FC17C-3356-4BA4-B4C9-C118A1CA986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205" r="3798" b="-2"/>
          <a:stretch/>
        </p:blipFill>
        <p:spPr>
          <a:xfrm>
            <a:off x="5110716" y="932375"/>
            <a:ext cx="6596652" cy="4837801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CC35D91D-9C82-4A21-B777-964B646678E2}"/>
              </a:ext>
            </a:extLst>
          </p:cNvPr>
          <p:cNvSpPr/>
          <p:nvPr/>
        </p:nvSpPr>
        <p:spPr>
          <a:xfrm>
            <a:off x="11274725" y="-4313"/>
            <a:ext cx="920150" cy="92015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785893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2A8AA5BC-4F7A-4226-8F99-6D824B226A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12192000" cy="6861324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E5445C6-DD42-4979-86FF-03730E8C6D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734" y="321733"/>
            <a:ext cx="11573488" cy="6214534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127000" cap="sq" cmpd="thinThick">
            <a:solidFill>
              <a:schemeClr val="bg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A9F8EF7-A72F-4CFD-8059-C901E08016DB}"/>
              </a:ext>
            </a:extLst>
          </p:cNvPr>
          <p:cNvSpPr txBox="1"/>
          <p:nvPr/>
        </p:nvSpPr>
        <p:spPr>
          <a:xfrm>
            <a:off x="1524000" y="1122362"/>
            <a:ext cx="9144000" cy="2840037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8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Questions?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45000665-DFC7-417E-8FD7-516A0F15C9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4400" y="4109417"/>
            <a:ext cx="2743200" cy="0"/>
          </a:xfrm>
          <a:prstGeom prst="line">
            <a:avLst/>
          </a:prstGeom>
          <a:ln w="12700">
            <a:solidFill>
              <a:schemeClr val="tx1">
                <a:lumMod val="8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0402689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19</Slides>
  <Notes>7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0" baseType="lpstr">
      <vt:lpstr>Office Theme</vt:lpstr>
      <vt:lpstr>eID -  Digital Lanyard</vt:lpstr>
      <vt:lpstr>The Valley Ltd Team</vt:lpstr>
      <vt:lpstr>Ideas - David</vt:lpstr>
      <vt:lpstr>Market - Jacob</vt:lpstr>
      <vt:lpstr>Market - Jacob</vt:lpstr>
      <vt:lpstr>Market - Jacob</vt:lpstr>
      <vt:lpstr>Primary Research - Morgan</vt:lpstr>
      <vt:lpstr>Primary Research - Morgan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Planning &amp; Production- Glyn</vt:lpstr>
      <vt:lpstr>Business  - Glyn</vt:lpstr>
      <vt:lpstr>Business - Glyn</vt:lpstr>
      <vt:lpstr>Financial Overview - David</vt:lpstr>
      <vt:lpstr>Start-Up Finances - David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15</cp:revision>
  <dcterms:created xsi:type="dcterms:W3CDTF">2019-12-05T16:57:23Z</dcterms:created>
  <dcterms:modified xsi:type="dcterms:W3CDTF">2020-03-12T16:25:36Z</dcterms:modified>
</cp:coreProperties>
</file>