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71" r:id="rId4"/>
    <p:sldId id="338" r:id="rId5"/>
    <p:sldId id="336" r:id="rId6"/>
    <p:sldId id="332" r:id="rId7"/>
    <p:sldId id="342" r:id="rId8"/>
    <p:sldId id="341" r:id="rId9"/>
    <p:sldId id="345" r:id="rId10"/>
    <p:sldId id="346" r:id="rId11"/>
    <p:sldId id="349" r:id="rId12"/>
    <p:sldId id="353" r:id="rId13"/>
    <p:sldId id="347" r:id="rId14"/>
    <p:sldId id="348" r:id="rId15"/>
    <p:sldId id="350" r:id="rId16"/>
    <p:sldId id="351" r:id="rId17"/>
    <p:sldId id="309" r:id="rId18"/>
    <p:sldId id="317" r:id="rId19"/>
    <p:sldId id="310" r:id="rId20"/>
    <p:sldId id="333" r:id="rId21"/>
    <p:sldId id="311" r:id="rId22"/>
    <p:sldId id="313" r:id="rId23"/>
    <p:sldId id="312" r:id="rId24"/>
    <p:sldId id="314" r:id="rId25"/>
    <p:sldId id="315" r:id="rId26"/>
    <p:sldId id="334" r:id="rId27"/>
    <p:sldId id="326" r:id="rId28"/>
    <p:sldId id="318" r:id="rId29"/>
    <p:sldId id="320" r:id="rId30"/>
    <p:sldId id="327" r:id="rId31"/>
    <p:sldId id="335" r:id="rId32"/>
    <p:sldId id="321" r:id="rId33"/>
    <p:sldId id="322" r:id="rId34"/>
    <p:sldId id="328" r:id="rId35"/>
    <p:sldId id="324" r:id="rId36"/>
    <p:sldId id="331" r:id="rId37"/>
    <p:sldId id="330" r:id="rId38"/>
    <p:sldId id="325" r:id="rId39"/>
    <p:sldId id="32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D1A971-92A8-40EB-87CC-0E94A6F5C275}" v="1" dt="2023-02-27T01:53:30.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39" autoAdjust="0"/>
    <p:restoredTop sz="94660"/>
  </p:normalViewPr>
  <p:slideViewPr>
    <p:cSldViewPr snapToGrid="0">
      <p:cViewPr varScale="1">
        <p:scale>
          <a:sx n="74" d="100"/>
          <a:sy n="74" d="100"/>
        </p:scale>
        <p:origin x="4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6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0103581D-B7F6-B084-2A85-FC8C8A8A6ACF}"/>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5" name="Footer Placeholder 4">
            <a:extLst>
              <a:ext uri="{FF2B5EF4-FFF2-40B4-BE49-F238E27FC236}">
                <a16:creationId xmlns:a16="http://schemas.microsoft.com/office/drawing/2014/main" xmlns=""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071A44C-4516-23EC-7244-B9557CF3C541}"/>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5" name="Footer Placeholder 4">
            <a:extLst>
              <a:ext uri="{FF2B5EF4-FFF2-40B4-BE49-F238E27FC236}">
                <a16:creationId xmlns:a16="http://schemas.microsoft.com/office/drawing/2014/main" xmlns=""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D493B6B-D85F-BF70-F256-5635B0448F9E}"/>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5" name="Footer Placeholder 4">
            <a:extLst>
              <a:ext uri="{FF2B5EF4-FFF2-40B4-BE49-F238E27FC236}">
                <a16:creationId xmlns:a16="http://schemas.microsoft.com/office/drawing/2014/main" xmlns=""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31B62DAA-969B-9BB6-2921-9FB50C8CDD1A}"/>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6" name="Footer Placeholder 5">
            <a:extLst>
              <a:ext uri="{FF2B5EF4-FFF2-40B4-BE49-F238E27FC236}">
                <a16:creationId xmlns:a16="http://schemas.microsoft.com/office/drawing/2014/main" xmlns=""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B4F3991B-A76D-2D51-7A8E-28717A3041CF}"/>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8" name="Footer Placeholder 7">
            <a:extLst>
              <a:ext uri="{FF2B5EF4-FFF2-40B4-BE49-F238E27FC236}">
                <a16:creationId xmlns:a16="http://schemas.microsoft.com/office/drawing/2014/main" xmlns=""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380180D3-4C53-EF61-C024-5FD9E66837A9}"/>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4" name="Footer Placeholder 3">
            <a:extLst>
              <a:ext uri="{FF2B5EF4-FFF2-40B4-BE49-F238E27FC236}">
                <a16:creationId xmlns:a16="http://schemas.microsoft.com/office/drawing/2014/main" xmlns=""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8D0660A5-2FF5-B2D7-256C-B9FD11ED25BB}"/>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3" name="Footer Placeholder 2">
            <a:extLst>
              <a:ext uri="{FF2B5EF4-FFF2-40B4-BE49-F238E27FC236}">
                <a16:creationId xmlns:a16="http://schemas.microsoft.com/office/drawing/2014/main" xmlns=""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1A09354B-BBD6-543A-B35F-8310DFBF1762}"/>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6" name="Footer Placeholder 5">
            <a:extLst>
              <a:ext uri="{FF2B5EF4-FFF2-40B4-BE49-F238E27FC236}">
                <a16:creationId xmlns:a16="http://schemas.microsoft.com/office/drawing/2014/main" xmlns=""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6C4656C7-26F8-8A91-3764-6805AE2E330C}"/>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6" name="Footer Placeholder 5">
            <a:extLst>
              <a:ext uri="{FF2B5EF4-FFF2-40B4-BE49-F238E27FC236}">
                <a16:creationId xmlns:a16="http://schemas.microsoft.com/office/drawing/2014/main" xmlns=""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6007CC1-E889-E41C-6F1A-6EB5694E540A}"/>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5" name="Footer Placeholder 4">
            <a:extLst>
              <a:ext uri="{FF2B5EF4-FFF2-40B4-BE49-F238E27FC236}">
                <a16:creationId xmlns:a16="http://schemas.microsoft.com/office/drawing/2014/main" xmlns=""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453E714-392C-05C1-DE67-DBEB7CF46495}"/>
              </a:ext>
            </a:extLst>
          </p:cNvPr>
          <p:cNvSpPr>
            <a:spLocks noGrp="1"/>
          </p:cNvSpPr>
          <p:nvPr>
            <p:ph type="dt" sz="half" idx="10"/>
          </p:nvPr>
        </p:nvSpPr>
        <p:spPr/>
        <p:txBody>
          <a:bodyPr/>
          <a:lstStyle/>
          <a:p>
            <a:fld id="{CF1F886D-B24C-4B38-8762-FE085A0EA0EB}" type="datetimeFigureOut">
              <a:rPr lang="en-GB" smtClean="0"/>
              <a:t>05/03/2023</a:t>
            </a:fld>
            <a:endParaRPr lang="en-GB"/>
          </a:p>
        </p:txBody>
      </p:sp>
      <p:sp>
        <p:nvSpPr>
          <p:cNvPr id="5" name="Footer Placeholder 4">
            <a:extLst>
              <a:ext uri="{FF2B5EF4-FFF2-40B4-BE49-F238E27FC236}">
                <a16:creationId xmlns:a16="http://schemas.microsoft.com/office/drawing/2014/main" xmlns=""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05/03/2023</a:t>
            </a:fld>
            <a:endParaRPr lang="en-GB"/>
          </a:p>
        </p:txBody>
      </p:sp>
      <p:sp>
        <p:nvSpPr>
          <p:cNvPr id="5" name="Footer Placeholder 4">
            <a:extLst>
              <a:ext uri="{FF2B5EF4-FFF2-40B4-BE49-F238E27FC236}">
                <a16:creationId xmlns:a16="http://schemas.microsoft.com/office/drawing/2014/main" xmlns=""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inkedin.com/pulse/coca-cola-mckinseys-7-framework-ruwan-weerasundara" TargetMode="External"/><Relationship Id="rId2" Type="http://schemas.openxmlformats.org/officeDocument/2006/relationships/hyperlink" Target="https://www.youtube.com/watch?v=DFNJypMOIMI&amp;t=3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leverism.com/lexicon/product-management/" TargetMode="External"/><Relationship Id="rId2" Type="http://schemas.openxmlformats.org/officeDocument/2006/relationships/hyperlink" Target="http://www.quickmba.com/strategy/matrix/ge-mckinsey/" TargetMode="External"/><Relationship Id="rId1" Type="http://schemas.openxmlformats.org/officeDocument/2006/relationships/slideLayout" Target="../slideLayouts/slideLayout2.xml"/><Relationship Id="rId5" Type="http://schemas.openxmlformats.org/officeDocument/2006/relationships/hyperlink" Target="https://www.cleverism.com/lexicon/return-on-investment/" TargetMode="External"/><Relationship Id="rId4" Type="http://schemas.openxmlformats.org/officeDocument/2006/relationships/hyperlink" Target="https://www.cleverism.com/lexicon/bcg-matrix/"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xmlns="" id="{ECC07320-C2CA-4E29-8481-9D9E143C77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chess piece">
            <a:extLst>
              <a:ext uri="{FF2B5EF4-FFF2-40B4-BE49-F238E27FC236}">
                <a16:creationId xmlns:a16="http://schemas.microsoft.com/office/drawing/2014/main" xmlns="" id="{5E662A56-99A7-A02C-6B56-F514F0C67928}"/>
              </a:ext>
            </a:extLst>
          </p:cNvPr>
          <p:cNvPicPr>
            <a:picLocks noChangeAspect="1"/>
          </p:cNvPicPr>
          <p:nvPr/>
        </p:nvPicPr>
        <p:blipFill rotWithShape="1">
          <a:blip r:embed="rId2"/>
          <a:srcRect t="6372"/>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xmlns="" id="{178FB36B-5BFE-42CA-BC60-1115E0D95E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60B538FB-B136-A0C2-55E0-C8A5F3D6C3B0}"/>
              </a:ext>
            </a:extLst>
          </p:cNvPr>
          <p:cNvSpPr>
            <a:spLocks noGrp="1"/>
          </p:cNvSpPr>
          <p:nvPr>
            <p:ph type="ctrTitle"/>
          </p:nvPr>
        </p:nvSpPr>
        <p:spPr>
          <a:xfrm>
            <a:off x="682580" y="743447"/>
            <a:ext cx="5512158" cy="1623833"/>
          </a:xfrm>
          <a:noFill/>
        </p:spPr>
        <p:txBody>
          <a:bodyPr>
            <a:normAutofit/>
          </a:bodyPr>
          <a:lstStyle/>
          <a:p>
            <a:pPr algn="l"/>
            <a:r>
              <a:rPr lang="en-GB" sz="5200" b="1" dirty="0" smtClean="0"/>
              <a:t>BMBM6016</a:t>
            </a:r>
            <a:br>
              <a:rPr lang="en-GB" sz="5200" b="1" dirty="0" smtClean="0"/>
            </a:br>
            <a:r>
              <a:rPr lang="en-GB" sz="5200" b="1" dirty="0" smtClean="0"/>
              <a:t>Strategic </a:t>
            </a:r>
            <a:r>
              <a:rPr lang="en-GB" sz="5200" b="1" dirty="0"/>
              <a:t>Marketing</a:t>
            </a:r>
          </a:p>
        </p:txBody>
      </p:sp>
      <p:sp>
        <p:nvSpPr>
          <p:cNvPr id="3" name="Subtitle 2">
            <a:extLst>
              <a:ext uri="{FF2B5EF4-FFF2-40B4-BE49-F238E27FC236}">
                <a16:creationId xmlns:a16="http://schemas.microsoft.com/office/drawing/2014/main" xmlns="" id="{10B65EDD-4E04-E5B1-FCA2-1E2CF6B0780A}"/>
              </a:ext>
            </a:extLst>
          </p:cNvPr>
          <p:cNvSpPr>
            <a:spLocks noGrp="1"/>
          </p:cNvSpPr>
          <p:nvPr>
            <p:ph type="subTitle" idx="1"/>
          </p:nvPr>
        </p:nvSpPr>
        <p:spPr>
          <a:xfrm>
            <a:off x="952229" y="2915920"/>
            <a:ext cx="3973386" cy="3198633"/>
          </a:xfrm>
          <a:noFill/>
        </p:spPr>
        <p:txBody>
          <a:bodyPr>
            <a:normAutofit/>
          </a:bodyPr>
          <a:lstStyle/>
          <a:p>
            <a:pPr algn="l"/>
            <a:r>
              <a:rPr lang="en-GB" b="1" dirty="0"/>
              <a:t>INTERNAL AUDIT TOOLS:</a:t>
            </a:r>
          </a:p>
          <a:p>
            <a:pPr marL="342900" indent="-342900" algn="l">
              <a:buFont typeface="Arial" panose="020B0604020202020204" pitchFamily="34" charset="0"/>
              <a:buChar char="•"/>
            </a:pPr>
            <a:r>
              <a:rPr lang="en-GB" b="1" dirty="0" smtClean="0"/>
              <a:t>McKinsey 7S</a:t>
            </a:r>
            <a:endParaRPr lang="en-GB" b="1" dirty="0"/>
          </a:p>
          <a:p>
            <a:pPr marL="342900" indent="-342900" algn="l">
              <a:buFont typeface="Arial" panose="020B0604020202020204" pitchFamily="34" charset="0"/>
              <a:buChar char="•"/>
            </a:pPr>
            <a:r>
              <a:rPr lang="en-GB" b="1" dirty="0" smtClean="0"/>
              <a:t>BCG Matrix</a:t>
            </a:r>
          </a:p>
          <a:p>
            <a:pPr marL="342900" indent="-342900" algn="l">
              <a:buFont typeface="Arial" panose="020B0604020202020204" pitchFamily="34" charset="0"/>
              <a:buChar char="•"/>
            </a:pPr>
            <a:r>
              <a:rPr lang="en-GB" b="1" dirty="0" smtClean="0"/>
              <a:t>GE Matrix</a:t>
            </a:r>
          </a:p>
          <a:p>
            <a:pPr marL="342900" indent="-342900" algn="l">
              <a:buFont typeface="Arial" panose="020B0604020202020204" pitchFamily="34" charset="0"/>
              <a:buChar char="•"/>
            </a:pPr>
            <a:endParaRPr lang="en-GB" b="1" dirty="0" smtClean="0"/>
          </a:p>
          <a:p>
            <a:pPr algn="l"/>
            <a:r>
              <a:rPr lang="en-GB" b="1" dirty="0" smtClean="0"/>
              <a:t>FINAL AUDIT STAGE</a:t>
            </a:r>
            <a:endParaRPr lang="en-GB" b="1" dirty="0"/>
          </a:p>
          <a:p>
            <a:pPr marL="342900" indent="-342900" algn="l">
              <a:buFont typeface="Arial" panose="020B0604020202020204" pitchFamily="34" charset="0"/>
              <a:buChar char="•"/>
            </a:pPr>
            <a:r>
              <a:rPr lang="en-GB" b="1" dirty="0" smtClean="0"/>
              <a:t>SWOT / TOWS</a:t>
            </a:r>
            <a:endParaRPr lang="en-GB" b="1" dirty="0"/>
          </a:p>
        </p:txBody>
      </p:sp>
    </p:spTree>
    <p:extLst>
      <p:ext uri="{BB962C8B-B14F-4D97-AF65-F5344CB8AC3E}">
        <p14:creationId xmlns:p14="http://schemas.microsoft.com/office/powerpoint/2010/main" val="291495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B0792D4F-247E-46FE-85FC-881DEFA41D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xmlns="" id="{4786E547-BD36-FAE9-05DE-A80B4464ECF7}"/>
              </a:ext>
            </a:extLst>
          </p:cNvPr>
          <p:cNvSpPr>
            <a:spLocks noGrp="1"/>
          </p:cNvSpPr>
          <p:nvPr>
            <p:ph type="title"/>
          </p:nvPr>
        </p:nvSpPr>
        <p:spPr>
          <a:xfrm>
            <a:off x="6482156" y="713232"/>
            <a:ext cx="4874692" cy="574655"/>
          </a:xfrm>
        </p:spPr>
        <p:txBody>
          <a:bodyPr>
            <a:normAutofit fontScale="90000"/>
          </a:bodyPr>
          <a:lstStyle/>
          <a:p>
            <a:r>
              <a:rPr lang="en-GB" b="1" dirty="0"/>
              <a:t>Review</a:t>
            </a:r>
          </a:p>
        </p:txBody>
      </p:sp>
      <p:pic>
        <p:nvPicPr>
          <p:cNvPr id="7" name="Graphic 6" descr="Checkmark">
            <a:extLst>
              <a:ext uri="{FF2B5EF4-FFF2-40B4-BE49-F238E27FC236}">
                <a16:creationId xmlns:a16="http://schemas.microsoft.com/office/drawing/2014/main" xmlns="" id="{01E095E2-C91A-D465-D3FD-6CE552DEB8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552628" y="969734"/>
            <a:ext cx="4945964" cy="4945964"/>
          </a:xfrm>
          <a:prstGeom prst="rect">
            <a:avLst/>
          </a:prstGeom>
        </p:spPr>
      </p:pic>
      <p:cxnSp>
        <p:nvCxnSpPr>
          <p:cNvPr id="12" name="Straight Connector 11">
            <a:extLst>
              <a:ext uri="{FF2B5EF4-FFF2-40B4-BE49-F238E27FC236}">
                <a16:creationId xmlns:a16="http://schemas.microsoft.com/office/drawing/2014/main" xmlns="" id="{CE272F12-AF86-441A-BC1B-C014BBBF85B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6116396" y="822960"/>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DD61640A-729F-7842-7689-403B2705782B}"/>
              </a:ext>
            </a:extLst>
          </p:cNvPr>
          <p:cNvSpPr>
            <a:spLocks noGrp="1"/>
          </p:cNvSpPr>
          <p:nvPr>
            <p:ph idx="1"/>
          </p:nvPr>
        </p:nvSpPr>
        <p:spPr>
          <a:xfrm>
            <a:off x="6482155" y="1390918"/>
            <a:ext cx="5327771" cy="5241702"/>
          </a:xfrm>
        </p:spPr>
        <p:txBody>
          <a:bodyPr anchor="t">
            <a:normAutofit/>
          </a:bodyPr>
          <a:lstStyle/>
          <a:p>
            <a:r>
              <a:rPr lang="en-GB" sz="2200" dirty="0"/>
              <a:t>The SOSTAC marketing planning model</a:t>
            </a:r>
          </a:p>
          <a:p>
            <a:r>
              <a:rPr lang="en-GB" sz="2200" dirty="0"/>
              <a:t>Situation Analysis – Marketing Audit</a:t>
            </a:r>
          </a:p>
          <a:p>
            <a:r>
              <a:rPr lang="en-GB" sz="2200" dirty="0"/>
              <a:t>External Audit </a:t>
            </a:r>
          </a:p>
          <a:p>
            <a:pPr lvl="1"/>
            <a:r>
              <a:rPr lang="en-GB" sz="2200" dirty="0"/>
              <a:t>MACRO ENVIRONMENT </a:t>
            </a:r>
            <a:r>
              <a:rPr lang="en-GB" sz="2200" dirty="0" smtClean="0"/>
              <a:t>AUDIT</a:t>
            </a:r>
            <a:endParaRPr lang="en-GB" sz="2200" dirty="0"/>
          </a:p>
          <a:p>
            <a:pPr lvl="2"/>
            <a:r>
              <a:rPr lang="en-GB" sz="2200" dirty="0"/>
              <a:t>PESTEL Analysis</a:t>
            </a:r>
          </a:p>
          <a:p>
            <a:pPr lvl="1"/>
            <a:r>
              <a:rPr lang="en-GB" sz="2200" dirty="0"/>
              <a:t>MICRO </a:t>
            </a:r>
            <a:r>
              <a:rPr lang="en-GB" sz="2200" dirty="0" smtClean="0"/>
              <a:t>ENVIRONMENT AUDIT</a:t>
            </a:r>
            <a:endParaRPr lang="en-GB" sz="2200" dirty="0"/>
          </a:p>
          <a:p>
            <a:pPr lvl="2"/>
            <a:r>
              <a:rPr lang="en-GB" sz="2200" dirty="0"/>
              <a:t>Porter’s Five Forces</a:t>
            </a:r>
          </a:p>
          <a:p>
            <a:pPr lvl="2"/>
            <a:r>
              <a:rPr lang="en-GB" sz="2200" dirty="0" err="1"/>
              <a:t>Mendelow</a:t>
            </a:r>
            <a:r>
              <a:rPr lang="en-GB" sz="2200" dirty="0"/>
              <a:t> Matrix</a:t>
            </a:r>
          </a:p>
          <a:p>
            <a:pPr lvl="2"/>
            <a:r>
              <a:rPr lang="en-GB" sz="2200" dirty="0"/>
              <a:t>Competitor Analysis</a:t>
            </a:r>
          </a:p>
          <a:p>
            <a:pPr lvl="2"/>
            <a:r>
              <a:rPr lang="en-GB" sz="2200" dirty="0"/>
              <a:t>Customer </a:t>
            </a:r>
            <a:r>
              <a:rPr lang="en-GB" sz="2200" dirty="0" smtClean="0"/>
              <a:t>Analysis</a:t>
            </a:r>
          </a:p>
          <a:p>
            <a:pPr lvl="1"/>
            <a:r>
              <a:rPr lang="en-GB" sz="2600" dirty="0" smtClean="0"/>
              <a:t>INTERNAL AUDIT</a:t>
            </a:r>
          </a:p>
          <a:p>
            <a:pPr lvl="2"/>
            <a:r>
              <a:rPr lang="en-GB" sz="2200" dirty="0" smtClean="0"/>
              <a:t>VRIN / VRIO</a:t>
            </a:r>
          </a:p>
          <a:p>
            <a:pPr lvl="2"/>
            <a:r>
              <a:rPr lang="en-GB" sz="2200" dirty="0" smtClean="0"/>
              <a:t>Porter’s Value Chain</a:t>
            </a:r>
            <a:endParaRPr lang="en-GB" sz="2200" dirty="0" smtClean="0"/>
          </a:p>
          <a:p>
            <a:pPr lvl="2"/>
            <a:endParaRPr lang="en-GB" sz="2200" dirty="0"/>
          </a:p>
          <a:p>
            <a:endParaRPr lang="en-GB" sz="2200" dirty="0"/>
          </a:p>
        </p:txBody>
      </p:sp>
    </p:spTree>
    <p:extLst>
      <p:ext uri="{BB962C8B-B14F-4D97-AF65-F5344CB8AC3E}">
        <p14:creationId xmlns:p14="http://schemas.microsoft.com/office/powerpoint/2010/main" val="6785762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E8A8EAB8-D2FF-444D-B34B-7D32F106AD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xmlns="" id="{5A2CCA48-746E-A0B5-A63E-2F885E9209C2}"/>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rPr>
              <a:t>Today’s Lecture</a:t>
            </a:r>
          </a:p>
        </p:txBody>
      </p:sp>
      <p:cxnSp>
        <p:nvCxnSpPr>
          <p:cNvPr id="17" name="Straight Connector 16">
            <a:extLst>
              <a:ext uri="{FF2B5EF4-FFF2-40B4-BE49-F238E27FC236}">
                <a16:creationId xmlns:a16="http://schemas.microsoft.com/office/drawing/2014/main" xmlns="" id="{067633D1-6EE6-4118-B9F0-B363477BEE7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AD7FFC6-42A9-49CB-B5E9-B3F6B038331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511C9E1C-DEEA-550C-ADF4-B26457B1CD89}"/>
              </a:ext>
            </a:extLst>
          </p:cNvPr>
          <p:cNvSpPr>
            <a:spLocks noGrp="1"/>
          </p:cNvSpPr>
          <p:nvPr>
            <p:ph idx="1"/>
          </p:nvPr>
        </p:nvSpPr>
        <p:spPr>
          <a:xfrm>
            <a:off x="6096000" y="568960"/>
            <a:ext cx="5923280" cy="5730235"/>
          </a:xfrm>
        </p:spPr>
        <p:txBody>
          <a:bodyPr anchor="ctr">
            <a:normAutofit/>
          </a:bodyPr>
          <a:lstStyle/>
          <a:p>
            <a:pPr marL="0" indent="0">
              <a:buNone/>
            </a:pPr>
            <a:r>
              <a:rPr lang="en-GB" sz="2400" dirty="0">
                <a:solidFill>
                  <a:schemeClr val="bg1"/>
                </a:solidFill>
              </a:rPr>
              <a:t>Continuing with the Situation Analysis / Audit</a:t>
            </a:r>
          </a:p>
          <a:p>
            <a:endParaRPr lang="en-GB" sz="2400" dirty="0">
              <a:solidFill>
                <a:schemeClr val="bg1"/>
              </a:solidFill>
            </a:endParaRPr>
          </a:p>
          <a:p>
            <a:r>
              <a:rPr lang="en-GB" sz="2400" dirty="0" smtClean="0">
                <a:solidFill>
                  <a:schemeClr val="bg1"/>
                </a:solidFill>
              </a:rPr>
              <a:t>INTERNAL </a:t>
            </a:r>
            <a:r>
              <a:rPr lang="en-GB" sz="2400" dirty="0">
                <a:solidFill>
                  <a:schemeClr val="bg1"/>
                </a:solidFill>
              </a:rPr>
              <a:t>ENVIRONMENT </a:t>
            </a:r>
            <a:r>
              <a:rPr lang="en-GB" sz="2400" dirty="0" smtClean="0">
                <a:solidFill>
                  <a:schemeClr val="bg1"/>
                </a:solidFill>
              </a:rPr>
              <a:t>AUDIT – </a:t>
            </a:r>
            <a:r>
              <a:rPr lang="en-GB" sz="2400" dirty="0" err="1" smtClean="0">
                <a:solidFill>
                  <a:schemeClr val="bg1"/>
                </a:solidFill>
              </a:rPr>
              <a:t>Cont</a:t>
            </a:r>
            <a:r>
              <a:rPr lang="en-GB" sz="2400" dirty="0" smtClean="0">
                <a:solidFill>
                  <a:schemeClr val="bg1"/>
                </a:solidFill>
              </a:rPr>
              <a:t>…</a:t>
            </a:r>
          </a:p>
          <a:p>
            <a:pPr lvl="1"/>
            <a:r>
              <a:rPr lang="en-GB" sz="2000" dirty="0" smtClean="0">
                <a:solidFill>
                  <a:schemeClr val="bg1"/>
                </a:solidFill>
              </a:rPr>
              <a:t>McKinsey 7S</a:t>
            </a:r>
          </a:p>
          <a:p>
            <a:pPr lvl="1"/>
            <a:r>
              <a:rPr lang="en-GB" sz="2000" dirty="0" smtClean="0">
                <a:solidFill>
                  <a:schemeClr val="bg1"/>
                </a:solidFill>
              </a:rPr>
              <a:t>BCG Matrix</a:t>
            </a:r>
          </a:p>
          <a:p>
            <a:pPr lvl="1"/>
            <a:r>
              <a:rPr lang="en-GB" sz="2000" dirty="0" smtClean="0">
                <a:solidFill>
                  <a:schemeClr val="bg1"/>
                </a:solidFill>
              </a:rPr>
              <a:t>GE Matrix</a:t>
            </a:r>
          </a:p>
          <a:p>
            <a:pPr marL="457200" lvl="1" indent="0">
              <a:buNone/>
            </a:pPr>
            <a:endParaRPr lang="en-GB" sz="2400" dirty="0">
              <a:solidFill>
                <a:schemeClr val="bg1"/>
              </a:solidFill>
            </a:endParaRPr>
          </a:p>
          <a:p>
            <a:r>
              <a:rPr lang="en-GB" sz="2400" dirty="0" smtClean="0">
                <a:solidFill>
                  <a:schemeClr val="bg1"/>
                </a:solidFill>
              </a:rPr>
              <a:t>FINAL STAGE OF THE AUDIT</a:t>
            </a:r>
            <a:r>
              <a:rPr lang="en-GB" sz="2400" dirty="0" smtClean="0">
                <a:solidFill>
                  <a:schemeClr val="bg1"/>
                </a:solidFill>
              </a:rPr>
              <a:t>: </a:t>
            </a:r>
            <a:endParaRPr lang="en-GB" sz="2400" dirty="0">
              <a:solidFill>
                <a:schemeClr val="bg1"/>
              </a:solidFill>
            </a:endParaRPr>
          </a:p>
          <a:p>
            <a:pPr lvl="1"/>
            <a:r>
              <a:rPr lang="en-GB" dirty="0" smtClean="0">
                <a:solidFill>
                  <a:schemeClr val="bg1"/>
                </a:solidFill>
              </a:rPr>
              <a:t>SWOT / TOWS</a:t>
            </a:r>
            <a:endParaRPr lang="en-GB" dirty="0">
              <a:solidFill>
                <a:schemeClr val="bg1"/>
              </a:solidFill>
            </a:endParaRPr>
          </a:p>
          <a:p>
            <a:pPr lvl="1"/>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1126407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0" name="Freeform: Shape 7176">
            <a:extLst>
              <a:ext uri="{FF2B5EF4-FFF2-40B4-BE49-F238E27FC236}">
                <a16:creationId xmlns:a16="http://schemas.microsoft.com/office/drawing/2014/main" xmlns="" id="{D928DD85-BB99-450D-A702-2683E02962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1" name="Freeform: Shape 7178">
            <a:extLst>
              <a:ext uri="{FF2B5EF4-FFF2-40B4-BE49-F238E27FC236}">
                <a16:creationId xmlns:a16="http://schemas.microsoft.com/office/drawing/2014/main" xmlns="" id="{240E5BD2-4019-4012-A1AA-628900E659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723B9B1-5BF4-DEE4-E41D-EE1B277C3234}"/>
              </a:ext>
            </a:extLst>
          </p:cNvPr>
          <p:cNvSpPr>
            <a:spLocks noGrp="1"/>
          </p:cNvSpPr>
          <p:nvPr>
            <p:ph type="title"/>
          </p:nvPr>
        </p:nvSpPr>
        <p:spPr>
          <a:xfrm>
            <a:off x="804672" y="4042611"/>
            <a:ext cx="3879232" cy="2177215"/>
          </a:xfrm>
        </p:spPr>
        <p:txBody>
          <a:bodyPr vert="horz" lIns="91440" tIns="45720" rIns="91440" bIns="45720" rtlCol="0" anchor="t">
            <a:normAutofit/>
          </a:bodyPr>
          <a:lstStyle/>
          <a:p>
            <a:r>
              <a:rPr lang="en-US" sz="5000" b="1" dirty="0" smtClean="0"/>
              <a:t>McKinsey 7S Model</a:t>
            </a:r>
            <a:endParaRPr lang="en-US" sz="5000" b="1" dirty="0"/>
          </a:p>
        </p:txBody>
      </p:sp>
      <p:pic>
        <p:nvPicPr>
          <p:cNvPr id="6" name="Picture 4" descr="Tom Peters &amp; Robert Waterman: In Search of Excellence - Management  Pocketbooks"/>
          <p:cNvPicPr>
            <a:picLocks noGrp="1" noChangeAspect="1" noChangeArrowheads="1"/>
          </p:cNvPicPr>
          <p:nvPr>
            <p:ph sz="quarter" idx="4294967295"/>
          </p:nvPr>
        </p:nvPicPr>
        <p:blipFill>
          <a:blip r:embed="rId2">
            <a:extLst>
              <a:ext uri="{28A0092B-C50C-407E-A947-70E740481C1C}">
                <a14:useLocalDpi xmlns:a14="http://schemas.microsoft.com/office/drawing/2010/main" val="0"/>
              </a:ext>
            </a:extLst>
          </a:blip>
          <a:srcRect/>
          <a:stretch>
            <a:fillRect/>
          </a:stretch>
        </p:blipFill>
        <p:spPr bwMode="auto">
          <a:xfrm>
            <a:off x="4683904" y="1429555"/>
            <a:ext cx="7508096" cy="542844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File:McKinsey Script Mark 2019.svg - Wikimedia Comm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904" y="90152"/>
            <a:ext cx="7508096" cy="1339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193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1" y="365125"/>
            <a:ext cx="11088709" cy="1325563"/>
          </a:xfrm>
        </p:spPr>
        <p:txBody>
          <a:bodyPr/>
          <a:lstStyle/>
          <a:p>
            <a:r>
              <a:rPr lang="en-GB" b="1" dirty="0" smtClean="0">
                <a:latin typeface="+mn-lt"/>
              </a:rPr>
              <a:t>McKinsey 7 Framework</a:t>
            </a:r>
            <a:endParaRPr lang="en-GB" b="1" dirty="0">
              <a:latin typeface="+mn-lt"/>
            </a:endParaRPr>
          </a:p>
        </p:txBody>
      </p:sp>
      <p:sp>
        <p:nvSpPr>
          <p:cNvPr id="3" name="Content Placeholder 2"/>
          <p:cNvSpPr>
            <a:spLocks noGrp="1"/>
          </p:cNvSpPr>
          <p:nvPr>
            <p:ph idx="1"/>
          </p:nvPr>
        </p:nvSpPr>
        <p:spPr>
          <a:xfrm>
            <a:off x="553791" y="1558344"/>
            <a:ext cx="11088709" cy="4881093"/>
          </a:xfrm>
        </p:spPr>
        <p:txBody>
          <a:bodyPr/>
          <a:lstStyle/>
          <a:p>
            <a:r>
              <a:rPr lang="en-GB" dirty="0" smtClean="0"/>
              <a:t>Another internal audit tool used to define the strengths and weaknesses of an organisation</a:t>
            </a:r>
          </a:p>
          <a:p>
            <a:endParaRPr lang="en-GB" sz="1000" dirty="0" smtClean="0"/>
          </a:p>
          <a:p>
            <a:r>
              <a:rPr lang="en-GB" dirty="0" smtClean="0"/>
              <a:t>The </a:t>
            </a:r>
            <a:r>
              <a:rPr lang="en-GB" dirty="0"/>
              <a:t>M</a:t>
            </a:r>
            <a:r>
              <a:rPr lang="en-GB" dirty="0" smtClean="0"/>
              <a:t>cKinsey 7S model evaluates if all parts of the organisation work in harmony and connect to the shared values of the company</a:t>
            </a:r>
          </a:p>
          <a:p>
            <a:endParaRPr lang="en-GB" sz="1000" dirty="0" smtClean="0"/>
          </a:p>
          <a:p>
            <a:r>
              <a:rPr lang="en-GB" dirty="0" smtClean="0"/>
              <a:t>Used to prepare for future changes</a:t>
            </a:r>
          </a:p>
          <a:p>
            <a:endParaRPr lang="en-GB" sz="1000" dirty="0" smtClean="0"/>
          </a:p>
          <a:p>
            <a:r>
              <a:rPr lang="en-GB" dirty="0" smtClean="0"/>
              <a:t>Aligns departments and processes within the company</a:t>
            </a:r>
          </a:p>
          <a:p>
            <a:endParaRPr lang="en-GB" dirty="0"/>
          </a:p>
        </p:txBody>
      </p:sp>
    </p:spTree>
    <p:extLst>
      <p:ext uri="{BB962C8B-B14F-4D97-AF65-F5344CB8AC3E}">
        <p14:creationId xmlns:p14="http://schemas.microsoft.com/office/powerpoint/2010/main" val="4172367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McKinsey’s 7S Model</a:t>
            </a:r>
            <a:endParaRPr lang="en-GB" b="1" dirty="0">
              <a:latin typeface="+mn-lt"/>
            </a:endParaRPr>
          </a:p>
        </p:txBody>
      </p:sp>
      <p:pic>
        <p:nvPicPr>
          <p:cNvPr id="7174" name="Picture 6" descr="The image shows McKinsey 7s model, where 7 organization elements are interconnected with each othe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1066" y="1429087"/>
            <a:ext cx="10187188" cy="5076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781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125"/>
            <a:ext cx="10877283" cy="845489"/>
          </a:xfrm>
        </p:spPr>
        <p:txBody>
          <a:bodyPr/>
          <a:lstStyle/>
          <a:p>
            <a:r>
              <a:rPr lang="en-GB" b="1" dirty="0" smtClean="0">
                <a:latin typeface="+mn-lt"/>
              </a:rPr>
              <a:t>What is The McKinsey 7S Framework?</a:t>
            </a:r>
            <a:endParaRPr lang="en-GB" b="1" dirty="0">
              <a:latin typeface="+mn-lt"/>
            </a:endParaRPr>
          </a:p>
        </p:txBody>
      </p:sp>
      <p:sp>
        <p:nvSpPr>
          <p:cNvPr id="3" name="Content Placeholder 2"/>
          <p:cNvSpPr>
            <a:spLocks noGrp="1"/>
          </p:cNvSpPr>
          <p:nvPr>
            <p:ph idx="1"/>
          </p:nvPr>
        </p:nvSpPr>
        <p:spPr>
          <a:xfrm>
            <a:off x="476517" y="1493950"/>
            <a:ext cx="11101589" cy="4881092"/>
          </a:xfrm>
        </p:spPr>
        <p:txBody>
          <a:bodyPr>
            <a:normAutofit/>
          </a:bodyPr>
          <a:lstStyle/>
          <a:p>
            <a:r>
              <a:rPr lang="en-GB" b="1" i="1" dirty="0" smtClean="0"/>
              <a:t>McKinsey </a:t>
            </a:r>
            <a:r>
              <a:rPr lang="en-GB" b="1" i="1" dirty="0"/>
              <a:t>7S model</a:t>
            </a:r>
            <a:r>
              <a:rPr lang="en-GB" dirty="0"/>
              <a:t> is a tool that </a:t>
            </a:r>
            <a:r>
              <a:rPr lang="en-GB" dirty="0" smtClean="0"/>
              <a:t>analyses </a:t>
            </a:r>
            <a:r>
              <a:rPr lang="en-GB" dirty="0"/>
              <a:t>firm’s </a:t>
            </a:r>
            <a:r>
              <a:rPr lang="en-GB" dirty="0" smtClean="0"/>
              <a:t>organisational </a:t>
            </a:r>
            <a:r>
              <a:rPr lang="en-GB" dirty="0"/>
              <a:t>design by looking at 7 key internal elements: strategy, structure, systems, shared values, style, staff and skills, in order to identify if they are effectively aligned and allow organization to achieve its objectives</a:t>
            </a:r>
            <a:r>
              <a:rPr lang="en-GB" dirty="0" smtClean="0"/>
              <a:t>.</a:t>
            </a:r>
          </a:p>
          <a:p>
            <a:endParaRPr lang="en-GB" dirty="0" smtClean="0"/>
          </a:p>
          <a:p>
            <a:r>
              <a:rPr lang="en-GB" dirty="0"/>
              <a:t>The </a:t>
            </a:r>
            <a:r>
              <a:rPr lang="en-GB" dirty="0" smtClean="0"/>
              <a:t>principle </a:t>
            </a:r>
            <a:r>
              <a:rPr lang="en-GB" dirty="0"/>
              <a:t>of this model is that, an </a:t>
            </a:r>
            <a:r>
              <a:rPr lang="en-GB" dirty="0" smtClean="0"/>
              <a:t>organisation </a:t>
            </a:r>
            <a:r>
              <a:rPr lang="en-GB" dirty="0"/>
              <a:t>performs well when these 7 elements are aligned and mutually reinforced. Therefore, the model can be used to help identify what needs to be realigned to improve performance.</a:t>
            </a:r>
          </a:p>
          <a:p>
            <a:endParaRPr lang="en-GB" dirty="0" smtClean="0"/>
          </a:p>
          <a:p>
            <a:endParaRPr lang="en-GB" sz="1000" dirty="0" smtClean="0"/>
          </a:p>
        </p:txBody>
      </p:sp>
    </p:spTree>
    <p:extLst>
      <p:ext uri="{BB962C8B-B14F-4D97-AF65-F5344CB8AC3E}">
        <p14:creationId xmlns:p14="http://schemas.microsoft.com/office/powerpoint/2010/main" val="853234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639" y="365125"/>
            <a:ext cx="10890161" cy="961399"/>
          </a:xfrm>
        </p:spPr>
        <p:txBody>
          <a:bodyPr/>
          <a:lstStyle/>
          <a:p>
            <a:r>
              <a:rPr lang="en-GB" b="1" dirty="0">
                <a:latin typeface="+mn-lt"/>
              </a:rPr>
              <a:t>What is The McKinsey 7S Framework?</a:t>
            </a:r>
            <a:endParaRPr lang="en-GB" dirty="0">
              <a:latin typeface="+mn-lt"/>
            </a:endParaRPr>
          </a:p>
        </p:txBody>
      </p:sp>
      <p:sp>
        <p:nvSpPr>
          <p:cNvPr id="3" name="Content Placeholder 2"/>
          <p:cNvSpPr>
            <a:spLocks noGrp="1"/>
          </p:cNvSpPr>
          <p:nvPr>
            <p:ph idx="1"/>
          </p:nvPr>
        </p:nvSpPr>
        <p:spPr>
          <a:xfrm>
            <a:off x="566670" y="1825625"/>
            <a:ext cx="10787130" cy="4351338"/>
          </a:xfrm>
        </p:spPr>
        <p:txBody>
          <a:bodyPr/>
          <a:lstStyle/>
          <a:p>
            <a:r>
              <a:rPr lang="en-GB" dirty="0"/>
              <a:t>T</a:t>
            </a:r>
            <a:r>
              <a:rPr lang="en-GB" dirty="0" smtClean="0"/>
              <a:t>he </a:t>
            </a:r>
            <a:r>
              <a:rPr lang="en-GB" dirty="0"/>
              <a:t>seven areas of </a:t>
            </a:r>
            <a:r>
              <a:rPr lang="en-GB" dirty="0" smtClean="0"/>
              <a:t>organisation </a:t>
            </a:r>
            <a:r>
              <a:rPr lang="en-GB" dirty="0"/>
              <a:t>are divided into the ‘soft’ and ‘hard’ areas. </a:t>
            </a:r>
            <a:endParaRPr lang="en-GB" dirty="0" smtClean="0"/>
          </a:p>
          <a:p>
            <a:endParaRPr lang="en-GB" dirty="0" smtClean="0"/>
          </a:p>
          <a:p>
            <a:r>
              <a:rPr lang="en-GB" dirty="0" smtClean="0"/>
              <a:t>Strategy</a:t>
            </a:r>
            <a:r>
              <a:rPr lang="en-GB" dirty="0"/>
              <a:t>, structure and systems are hard elements that are much easier to identify and manage when compared to soft elements. </a:t>
            </a:r>
            <a:endParaRPr lang="en-GB" dirty="0" smtClean="0"/>
          </a:p>
          <a:p>
            <a:endParaRPr lang="en-GB" dirty="0" smtClean="0"/>
          </a:p>
          <a:p>
            <a:r>
              <a:rPr lang="en-GB" dirty="0" smtClean="0"/>
              <a:t>On </a:t>
            </a:r>
            <a:r>
              <a:rPr lang="en-GB" dirty="0"/>
              <a:t>the other hand, soft areas, although harder to manage, are the foundation of the </a:t>
            </a:r>
            <a:r>
              <a:rPr lang="en-GB" dirty="0" smtClean="0"/>
              <a:t>organisation </a:t>
            </a:r>
            <a:r>
              <a:rPr lang="en-GB" dirty="0"/>
              <a:t>and are more likely to create the sustained competitive advantage</a:t>
            </a:r>
            <a:endParaRPr lang="en-GB" dirty="0"/>
          </a:p>
        </p:txBody>
      </p:sp>
    </p:spTree>
    <p:extLst>
      <p:ext uri="{BB962C8B-B14F-4D97-AF65-F5344CB8AC3E}">
        <p14:creationId xmlns:p14="http://schemas.microsoft.com/office/powerpoint/2010/main" val="4011760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365126"/>
            <a:ext cx="10941676" cy="884126"/>
          </a:xfrm>
        </p:spPr>
        <p:txBody>
          <a:bodyPr/>
          <a:lstStyle/>
          <a:p>
            <a:r>
              <a:rPr lang="en-GB" b="1" dirty="0" smtClean="0">
                <a:latin typeface="+mn-lt"/>
              </a:rPr>
              <a:t>Hard Areas</a:t>
            </a:r>
            <a:endParaRPr lang="en-GB" b="1" dirty="0">
              <a:latin typeface="+mn-lt"/>
            </a:endParaRPr>
          </a:p>
        </p:txBody>
      </p:sp>
      <p:sp>
        <p:nvSpPr>
          <p:cNvPr id="3" name="Content Placeholder 2"/>
          <p:cNvSpPr>
            <a:spLocks noGrp="1"/>
          </p:cNvSpPr>
          <p:nvPr>
            <p:ph idx="1"/>
          </p:nvPr>
        </p:nvSpPr>
        <p:spPr>
          <a:xfrm>
            <a:off x="412123" y="1493948"/>
            <a:ext cx="11165983" cy="4932609"/>
          </a:xfrm>
        </p:spPr>
        <p:txBody>
          <a:bodyPr>
            <a:normAutofit/>
          </a:bodyPr>
          <a:lstStyle/>
          <a:p>
            <a:pPr fontAlgn="auto"/>
            <a:r>
              <a:rPr lang="en-GB" b="1" dirty="0"/>
              <a:t>Strategy: </a:t>
            </a:r>
            <a:r>
              <a:rPr lang="en-GB" dirty="0" smtClean="0"/>
              <a:t>A </a:t>
            </a:r>
            <a:r>
              <a:rPr lang="en-GB" dirty="0"/>
              <a:t>sound strategy is the one that’s clearly articulated, is long-term, helps to achieve competitive advantage and is reinforced by strong vision, mission and </a:t>
            </a:r>
            <a:r>
              <a:rPr lang="en-GB" dirty="0" smtClean="0"/>
              <a:t>values. Strategies </a:t>
            </a:r>
            <a:r>
              <a:rPr lang="en-GB" dirty="0"/>
              <a:t>are </a:t>
            </a:r>
            <a:r>
              <a:rPr lang="en-GB" dirty="0" smtClean="0"/>
              <a:t>usually </a:t>
            </a:r>
            <a:r>
              <a:rPr lang="en-GB" dirty="0"/>
              <a:t>set for the long term, </a:t>
            </a:r>
            <a:r>
              <a:rPr lang="en-GB" dirty="0" smtClean="0"/>
              <a:t>but a </a:t>
            </a:r>
            <a:r>
              <a:rPr lang="en-GB" dirty="0"/>
              <a:t>strategy set for the short term that aligns with the remaining 6 ‘S’ factors, produces strong results</a:t>
            </a:r>
            <a:r>
              <a:rPr lang="en-GB" dirty="0" smtClean="0"/>
              <a:t>.</a:t>
            </a:r>
          </a:p>
          <a:p>
            <a:pPr fontAlgn="auto"/>
            <a:endParaRPr lang="en-GB" sz="1000" dirty="0"/>
          </a:p>
          <a:p>
            <a:pPr fontAlgn="auto"/>
            <a:r>
              <a:rPr lang="en-GB" b="1" dirty="0"/>
              <a:t>Structure: </a:t>
            </a:r>
            <a:r>
              <a:rPr lang="en-GB" dirty="0" smtClean="0"/>
              <a:t>The </a:t>
            </a:r>
            <a:r>
              <a:rPr lang="en-GB" dirty="0"/>
              <a:t>way business </a:t>
            </a:r>
            <a:r>
              <a:rPr lang="en-GB" dirty="0" smtClean="0"/>
              <a:t>units </a:t>
            </a:r>
            <a:r>
              <a:rPr lang="en-GB" dirty="0"/>
              <a:t>are </a:t>
            </a:r>
            <a:r>
              <a:rPr lang="en-GB" dirty="0" smtClean="0"/>
              <a:t>organised and </a:t>
            </a:r>
            <a:r>
              <a:rPr lang="en-GB" dirty="0"/>
              <a:t>who is accountable to </a:t>
            </a:r>
            <a:r>
              <a:rPr lang="en-GB" dirty="0" smtClean="0"/>
              <a:t>whom. </a:t>
            </a:r>
            <a:r>
              <a:rPr lang="en-GB" dirty="0"/>
              <a:t>This represents the </a:t>
            </a:r>
            <a:r>
              <a:rPr lang="en-GB" dirty="0" smtClean="0"/>
              <a:t>organisational structure </a:t>
            </a:r>
            <a:r>
              <a:rPr lang="en-GB" dirty="0"/>
              <a:t>of the firm</a:t>
            </a:r>
            <a:r>
              <a:rPr lang="en-GB" dirty="0" smtClean="0"/>
              <a:t>.</a:t>
            </a:r>
          </a:p>
          <a:p>
            <a:pPr fontAlgn="auto"/>
            <a:endParaRPr lang="en-GB" sz="1000" dirty="0"/>
          </a:p>
          <a:p>
            <a:pPr fontAlgn="auto"/>
            <a:r>
              <a:rPr lang="en-GB" b="1" dirty="0"/>
              <a:t>Systems: </a:t>
            </a:r>
            <a:r>
              <a:rPr lang="en-GB" dirty="0" smtClean="0"/>
              <a:t>The </a:t>
            </a:r>
            <a:r>
              <a:rPr lang="en-GB" dirty="0"/>
              <a:t>processes and procedures of the company, which </a:t>
            </a:r>
            <a:r>
              <a:rPr lang="en-GB" dirty="0" smtClean="0"/>
              <a:t>reveal </a:t>
            </a:r>
            <a:r>
              <a:rPr lang="en-GB" dirty="0"/>
              <a:t>the daily operations of the </a:t>
            </a:r>
            <a:r>
              <a:rPr lang="en-GB" dirty="0" smtClean="0"/>
              <a:t>organisation </a:t>
            </a:r>
            <a:r>
              <a:rPr lang="en-GB" dirty="0"/>
              <a:t>and how decisions are made</a:t>
            </a:r>
            <a:r>
              <a:rPr lang="en-GB" dirty="0" smtClean="0"/>
              <a:t>.</a:t>
            </a:r>
            <a:endParaRPr lang="en-GB" dirty="0"/>
          </a:p>
          <a:p>
            <a:endParaRPr lang="en-GB" dirty="0"/>
          </a:p>
        </p:txBody>
      </p:sp>
    </p:spTree>
    <p:extLst>
      <p:ext uri="{BB962C8B-B14F-4D97-AF65-F5344CB8AC3E}">
        <p14:creationId xmlns:p14="http://schemas.microsoft.com/office/powerpoint/2010/main" val="133329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365126"/>
            <a:ext cx="10941676" cy="884126"/>
          </a:xfrm>
        </p:spPr>
        <p:txBody>
          <a:bodyPr/>
          <a:lstStyle/>
          <a:p>
            <a:r>
              <a:rPr lang="en-GB" b="1" dirty="0" smtClean="0">
                <a:latin typeface="+mn-lt"/>
              </a:rPr>
              <a:t>Soft Areas</a:t>
            </a:r>
            <a:endParaRPr lang="en-GB" b="1" dirty="0">
              <a:latin typeface="+mn-lt"/>
            </a:endParaRPr>
          </a:p>
        </p:txBody>
      </p:sp>
      <p:sp>
        <p:nvSpPr>
          <p:cNvPr id="3" name="Content Placeholder 2"/>
          <p:cNvSpPr>
            <a:spLocks noGrp="1"/>
          </p:cNvSpPr>
          <p:nvPr>
            <p:ph idx="1"/>
          </p:nvPr>
        </p:nvSpPr>
        <p:spPr>
          <a:xfrm>
            <a:off x="412123" y="1493948"/>
            <a:ext cx="11294773" cy="4932609"/>
          </a:xfrm>
        </p:spPr>
        <p:txBody>
          <a:bodyPr>
            <a:normAutofit/>
          </a:bodyPr>
          <a:lstStyle/>
          <a:p>
            <a:pPr fontAlgn="auto"/>
            <a:r>
              <a:rPr lang="en-GB" b="1" dirty="0"/>
              <a:t>Skills: </a:t>
            </a:r>
            <a:r>
              <a:rPr lang="en-GB" dirty="0" smtClean="0"/>
              <a:t>The </a:t>
            </a:r>
            <a:r>
              <a:rPr lang="en-GB" dirty="0"/>
              <a:t>abilities that the employees of the </a:t>
            </a:r>
            <a:r>
              <a:rPr lang="en-GB" dirty="0" smtClean="0"/>
              <a:t>organisation </a:t>
            </a:r>
            <a:r>
              <a:rPr lang="en-GB" dirty="0"/>
              <a:t>perform well. These include capabilities and competencies. Skills are critical for implementing the strategy.</a:t>
            </a:r>
          </a:p>
          <a:p>
            <a:pPr fontAlgn="auto"/>
            <a:r>
              <a:rPr lang="en-GB" b="1" dirty="0"/>
              <a:t>Staff: </a:t>
            </a:r>
            <a:r>
              <a:rPr lang="en-GB" dirty="0" smtClean="0"/>
              <a:t>The type </a:t>
            </a:r>
            <a:r>
              <a:rPr lang="en-GB" dirty="0"/>
              <a:t>and </a:t>
            </a:r>
            <a:r>
              <a:rPr lang="en-GB" dirty="0" smtClean="0"/>
              <a:t>number of </a:t>
            </a:r>
            <a:r>
              <a:rPr lang="en-GB" dirty="0"/>
              <a:t>employees an </a:t>
            </a:r>
            <a:r>
              <a:rPr lang="en-GB" dirty="0" smtClean="0"/>
              <a:t>organisation </a:t>
            </a:r>
            <a:r>
              <a:rPr lang="en-GB" dirty="0"/>
              <a:t>will need, their methods of recruitment, training, compensation, What is the core competency of the </a:t>
            </a:r>
            <a:r>
              <a:rPr lang="en-GB" dirty="0" smtClean="0"/>
              <a:t>organisation </a:t>
            </a:r>
            <a:r>
              <a:rPr lang="en-GB" dirty="0"/>
              <a:t>and what should be </a:t>
            </a:r>
            <a:r>
              <a:rPr lang="en-GB" dirty="0" smtClean="0"/>
              <a:t>outsourced.</a:t>
            </a:r>
            <a:endParaRPr lang="en-GB" dirty="0"/>
          </a:p>
          <a:p>
            <a:pPr fontAlgn="auto"/>
            <a:r>
              <a:rPr lang="en-GB" b="1" dirty="0"/>
              <a:t>Style: </a:t>
            </a:r>
            <a:r>
              <a:rPr lang="en-GB" dirty="0"/>
              <a:t>H</a:t>
            </a:r>
            <a:r>
              <a:rPr lang="en-GB" dirty="0" smtClean="0"/>
              <a:t>ow </a:t>
            </a:r>
            <a:r>
              <a:rPr lang="en-GB" dirty="0"/>
              <a:t>the </a:t>
            </a:r>
            <a:r>
              <a:rPr lang="en-GB" dirty="0" smtClean="0"/>
              <a:t>organisation </a:t>
            </a:r>
            <a:r>
              <a:rPr lang="en-GB" dirty="0"/>
              <a:t>is </a:t>
            </a:r>
            <a:r>
              <a:rPr lang="en-GB" dirty="0" smtClean="0"/>
              <a:t>managed, including </a:t>
            </a:r>
            <a:r>
              <a:rPr lang="en-GB" dirty="0"/>
              <a:t>how they interact with various </a:t>
            </a:r>
            <a:r>
              <a:rPr lang="en-GB" dirty="0" smtClean="0"/>
              <a:t>stakeholders.</a:t>
            </a:r>
          </a:p>
          <a:p>
            <a:pPr fontAlgn="auto"/>
            <a:r>
              <a:rPr lang="en-GB" b="1" dirty="0" smtClean="0"/>
              <a:t>Shared </a:t>
            </a:r>
            <a:r>
              <a:rPr lang="en-GB" b="1" dirty="0"/>
              <a:t>values: </a:t>
            </a:r>
            <a:r>
              <a:rPr lang="en-GB" dirty="0" smtClean="0"/>
              <a:t>The </a:t>
            </a:r>
            <a:r>
              <a:rPr lang="en-GB" dirty="0"/>
              <a:t>core </a:t>
            </a:r>
            <a:r>
              <a:rPr lang="en-GB" dirty="0" smtClean="0"/>
              <a:t>values of the organisation that influence all areas of the business. The </a:t>
            </a:r>
            <a:r>
              <a:rPr lang="en-GB" dirty="0"/>
              <a:t>norms and standards that guide employee </a:t>
            </a:r>
            <a:r>
              <a:rPr lang="en-GB" dirty="0" smtClean="0"/>
              <a:t>behaviour </a:t>
            </a:r>
            <a:r>
              <a:rPr lang="en-GB" dirty="0"/>
              <a:t>and company actions</a:t>
            </a:r>
            <a:r>
              <a:rPr lang="en-GB" dirty="0" smtClean="0"/>
              <a:t>.</a:t>
            </a:r>
            <a:r>
              <a:rPr lang="en-GB" dirty="0"/>
              <a:t> </a:t>
            </a:r>
          </a:p>
        </p:txBody>
      </p:sp>
    </p:spTree>
    <p:extLst>
      <p:ext uri="{BB962C8B-B14F-4D97-AF65-F5344CB8AC3E}">
        <p14:creationId xmlns:p14="http://schemas.microsoft.com/office/powerpoint/2010/main" val="92018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3" y="365125"/>
            <a:ext cx="11075830" cy="1325563"/>
          </a:xfrm>
        </p:spPr>
        <p:txBody>
          <a:bodyPr/>
          <a:lstStyle/>
          <a:p>
            <a:r>
              <a:rPr lang="en-GB" b="1" dirty="0" smtClean="0">
                <a:latin typeface="+mn-lt"/>
              </a:rPr>
              <a:t>Local Restaurant Example</a:t>
            </a:r>
            <a:endParaRPr lang="en-GB" b="1" dirty="0">
              <a:latin typeface="+mn-lt"/>
            </a:endParaRPr>
          </a:p>
        </p:txBody>
      </p:sp>
      <p:pic>
        <p:nvPicPr>
          <p:cNvPr id="12290" name="Picture 2" descr="No alt text provided for this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7883" y="1679710"/>
            <a:ext cx="10985678" cy="48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3260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Class Exercise</a:t>
            </a:r>
            <a:endParaRPr lang="en-GB" b="1" dirty="0"/>
          </a:p>
        </p:txBody>
      </p:sp>
      <p:sp>
        <p:nvSpPr>
          <p:cNvPr id="3" name="Content Placeholder 2"/>
          <p:cNvSpPr>
            <a:spLocks noGrp="1"/>
          </p:cNvSpPr>
          <p:nvPr>
            <p:ph idx="1"/>
          </p:nvPr>
        </p:nvSpPr>
        <p:spPr/>
        <p:txBody>
          <a:bodyPr/>
          <a:lstStyle/>
          <a:p>
            <a:r>
              <a:rPr lang="en-GB" dirty="0"/>
              <a:t>The owner of a small restaurant wants to improve revenue by increasing sales. </a:t>
            </a:r>
          </a:p>
          <a:p>
            <a:r>
              <a:rPr lang="en-GB" dirty="0"/>
              <a:t>In order to achieve this he asks staff to distribute leaflets in the local area.</a:t>
            </a:r>
          </a:p>
          <a:p>
            <a:r>
              <a:rPr lang="en-GB" dirty="0"/>
              <a:t>When the sales do not increase as expected, he analyses the business using the 7S framework</a:t>
            </a:r>
            <a:r>
              <a:rPr lang="en-GB" dirty="0" smtClean="0"/>
              <a:t>.</a:t>
            </a:r>
          </a:p>
          <a:p>
            <a:r>
              <a:rPr lang="en-GB" dirty="0" smtClean="0"/>
              <a:t>What could be the problem?</a:t>
            </a:r>
            <a:endParaRPr lang="en-GB" dirty="0"/>
          </a:p>
        </p:txBody>
      </p:sp>
    </p:spTree>
    <p:extLst>
      <p:ext uri="{BB962C8B-B14F-4D97-AF65-F5344CB8AC3E}">
        <p14:creationId xmlns:p14="http://schemas.microsoft.com/office/powerpoint/2010/main" val="3014083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76" y="365125"/>
            <a:ext cx="10851524" cy="755337"/>
          </a:xfrm>
        </p:spPr>
        <p:txBody>
          <a:bodyPr>
            <a:normAutofit fontScale="90000"/>
          </a:bodyPr>
          <a:lstStyle/>
          <a:p>
            <a:r>
              <a:rPr lang="en-GB" b="1" dirty="0" smtClean="0">
                <a:latin typeface="+mn-lt"/>
              </a:rPr>
              <a:t>Example – Alignment of ‘Strategy’ and ‘Systems’</a:t>
            </a:r>
            <a:endParaRPr lang="en-GB" b="1" dirty="0">
              <a:latin typeface="+mn-lt"/>
            </a:endParaRPr>
          </a:p>
        </p:txBody>
      </p:sp>
      <p:sp>
        <p:nvSpPr>
          <p:cNvPr id="3" name="Content Placeholder 2"/>
          <p:cNvSpPr>
            <a:spLocks noGrp="1"/>
          </p:cNvSpPr>
          <p:nvPr>
            <p:ph idx="1"/>
          </p:nvPr>
        </p:nvSpPr>
        <p:spPr>
          <a:xfrm>
            <a:off x="502276" y="1339403"/>
            <a:ext cx="10998558" cy="5164427"/>
          </a:xfrm>
        </p:spPr>
        <p:txBody>
          <a:bodyPr>
            <a:normAutofit fontScale="77500" lnSpcReduction="20000"/>
          </a:bodyPr>
          <a:lstStyle/>
          <a:p>
            <a:r>
              <a:rPr lang="en-GB" dirty="0"/>
              <a:t>T</a:t>
            </a:r>
            <a:r>
              <a:rPr lang="en-GB" dirty="0" smtClean="0"/>
              <a:t>he </a:t>
            </a:r>
            <a:r>
              <a:rPr lang="en-GB" dirty="0"/>
              <a:t>owner of a small restaurant </a:t>
            </a:r>
            <a:r>
              <a:rPr lang="en-GB" dirty="0" smtClean="0"/>
              <a:t>wants </a:t>
            </a:r>
            <a:r>
              <a:rPr lang="en-GB" dirty="0"/>
              <a:t>to improve revenue by increasing customer footfall. </a:t>
            </a:r>
            <a:endParaRPr lang="en-GB" dirty="0" smtClean="0"/>
          </a:p>
          <a:p>
            <a:r>
              <a:rPr lang="en-GB" dirty="0" smtClean="0"/>
              <a:t>In </a:t>
            </a:r>
            <a:r>
              <a:rPr lang="en-GB" dirty="0"/>
              <a:t>order to </a:t>
            </a:r>
            <a:r>
              <a:rPr lang="en-GB" dirty="0" smtClean="0"/>
              <a:t>achieve this he asks staff to </a:t>
            </a:r>
            <a:r>
              <a:rPr lang="en-GB" dirty="0"/>
              <a:t>distribute leaflets </a:t>
            </a:r>
            <a:r>
              <a:rPr lang="en-GB" dirty="0" smtClean="0"/>
              <a:t>in the local area.</a:t>
            </a:r>
          </a:p>
          <a:p>
            <a:r>
              <a:rPr lang="en-GB" dirty="0"/>
              <a:t>W</a:t>
            </a:r>
            <a:r>
              <a:rPr lang="en-GB" dirty="0" smtClean="0"/>
              <a:t>hen </a:t>
            </a:r>
            <a:r>
              <a:rPr lang="en-GB" dirty="0"/>
              <a:t>the sales do not increase as expected, </a:t>
            </a:r>
            <a:r>
              <a:rPr lang="en-GB" dirty="0" smtClean="0"/>
              <a:t>he analyses </a:t>
            </a:r>
            <a:r>
              <a:rPr lang="en-GB" dirty="0"/>
              <a:t>the business using the 7S framework. </a:t>
            </a:r>
            <a:endParaRPr lang="en-GB" dirty="0" smtClean="0"/>
          </a:p>
          <a:p>
            <a:r>
              <a:rPr lang="en-GB" dirty="0" smtClean="0"/>
              <a:t>He finds </a:t>
            </a:r>
            <a:r>
              <a:rPr lang="en-GB" dirty="0"/>
              <a:t>that </a:t>
            </a:r>
            <a:r>
              <a:rPr lang="en-GB" dirty="0" smtClean="0"/>
              <a:t>staff </a:t>
            </a:r>
            <a:r>
              <a:rPr lang="en-GB" dirty="0"/>
              <a:t>are distributing multiple leaflets to a single person and dumping some of them to finish </a:t>
            </a:r>
            <a:r>
              <a:rPr lang="en-GB" dirty="0" smtClean="0"/>
              <a:t>their </a:t>
            </a:r>
            <a:r>
              <a:rPr lang="en-GB" dirty="0"/>
              <a:t>task early. </a:t>
            </a:r>
            <a:endParaRPr lang="en-GB" dirty="0" smtClean="0"/>
          </a:p>
          <a:p>
            <a:r>
              <a:rPr lang="en-GB" dirty="0" smtClean="0"/>
              <a:t>Therefore</a:t>
            </a:r>
            <a:r>
              <a:rPr lang="en-GB" dirty="0"/>
              <a:t>, there is a misalignment between the strategy (increasing revenue by distribution of leaflets) and systems (employees’ daily duties). </a:t>
            </a:r>
            <a:endParaRPr lang="en-GB" dirty="0" smtClean="0"/>
          </a:p>
          <a:p>
            <a:r>
              <a:rPr lang="en-GB" dirty="0" smtClean="0"/>
              <a:t>In </a:t>
            </a:r>
            <a:r>
              <a:rPr lang="en-GB" dirty="0"/>
              <a:t>order to correct this, </a:t>
            </a:r>
            <a:r>
              <a:rPr lang="en-GB" dirty="0" smtClean="0"/>
              <a:t>he </a:t>
            </a:r>
            <a:r>
              <a:rPr lang="en-GB" dirty="0"/>
              <a:t>must make changes in either of the two areas. </a:t>
            </a:r>
            <a:r>
              <a:rPr lang="en-GB" dirty="0" smtClean="0"/>
              <a:t>He </a:t>
            </a:r>
            <a:r>
              <a:rPr lang="en-GB" dirty="0"/>
              <a:t>can either </a:t>
            </a:r>
            <a:r>
              <a:rPr lang="en-GB" dirty="0" smtClean="0"/>
              <a:t>penalise </a:t>
            </a:r>
            <a:r>
              <a:rPr lang="en-GB" dirty="0"/>
              <a:t>the employees for not distributing leaflets honestly, or make changes to the leaflet that </a:t>
            </a:r>
            <a:r>
              <a:rPr lang="en-GB" dirty="0" smtClean="0"/>
              <a:t>incentivises </a:t>
            </a:r>
            <a:r>
              <a:rPr lang="en-GB" dirty="0"/>
              <a:t>the employees if they distribute them honestly (For example, including a coupon code in the leaflet which identifies the employee that distributed it and </a:t>
            </a:r>
            <a:r>
              <a:rPr lang="en-GB" dirty="0" smtClean="0"/>
              <a:t>incentivising </a:t>
            </a:r>
            <a:r>
              <a:rPr lang="en-GB" dirty="0"/>
              <a:t>him/her). While the former can be considered as a change in systems, the latter is a change in strategy</a:t>
            </a:r>
            <a:r>
              <a:rPr lang="en-GB" dirty="0" smtClean="0"/>
              <a:t>.</a:t>
            </a:r>
          </a:p>
          <a:p>
            <a:r>
              <a:rPr lang="en-GB" dirty="0" smtClean="0"/>
              <a:t>He should then look </a:t>
            </a:r>
            <a:r>
              <a:rPr lang="en-GB" dirty="0"/>
              <a:t>at the remaining five factors as any change in a factor often results in changes in other factors as well.</a:t>
            </a:r>
            <a:endParaRPr lang="en-GB" dirty="0"/>
          </a:p>
        </p:txBody>
      </p:sp>
    </p:spTree>
    <p:extLst>
      <p:ext uri="{BB962C8B-B14F-4D97-AF65-F5344CB8AC3E}">
        <p14:creationId xmlns:p14="http://schemas.microsoft.com/office/powerpoint/2010/main" val="3670181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65125"/>
            <a:ext cx="10954555" cy="1325563"/>
          </a:xfrm>
        </p:spPr>
        <p:txBody>
          <a:bodyPr/>
          <a:lstStyle/>
          <a:p>
            <a:r>
              <a:rPr lang="en-GB" b="1" dirty="0" smtClean="0">
                <a:latin typeface="+mn-lt"/>
              </a:rPr>
              <a:t>How to Apply </a:t>
            </a:r>
            <a:r>
              <a:rPr lang="en-GB" b="1" dirty="0">
                <a:latin typeface="+mn-lt"/>
              </a:rPr>
              <a:t>T</a:t>
            </a:r>
            <a:r>
              <a:rPr lang="en-GB" b="1" dirty="0" smtClean="0">
                <a:latin typeface="+mn-lt"/>
              </a:rPr>
              <a:t>he 7S Framework</a:t>
            </a:r>
            <a:endParaRPr lang="en-GB" b="1" dirty="0">
              <a:latin typeface="+mn-lt"/>
            </a:endParaRPr>
          </a:p>
        </p:txBody>
      </p:sp>
      <p:sp>
        <p:nvSpPr>
          <p:cNvPr id="3" name="Content Placeholder 2"/>
          <p:cNvSpPr>
            <a:spLocks noGrp="1"/>
          </p:cNvSpPr>
          <p:nvPr>
            <p:ph idx="1"/>
          </p:nvPr>
        </p:nvSpPr>
        <p:spPr>
          <a:xfrm>
            <a:off x="399245" y="1545465"/>
            <a:ext cx="11269014" cy="5009881"/>
          </a:xfrm>
        </p:spPr>
        <p:txBody>
          <a:bodyPr>
            <a:normAutofit lnSpcReduction="10000"/>
          </a:bodyPr>
          <a:lstStyle/>
          <a:p>
            <a:r>
              <a:rPr lang="en-GB" dirty="0"/>
              <a:t>To </a:t>
            </a:r>
            <a:r>
              <a:rPr lang="en-GB" dirty="0" smtClean="0"/>
              <a:t>start focus </a:t>
            </a:r>
            <a:r>
              <a:rPr lang="en-GB" dirty="0"/>
              <a:t>on a single goal that the business wants to </a:t>
            </a:r>
            <a:r>
              <a:rPr lang="en-GB" dirty="0" smtClean="0"/>
              <a:t>achieve, which could be as simple as selling </a:t>
            </a:r>
            <a:r>
              <a:rPr lang="en-GB" dirty="0"/>
              <a:t>more products or as complicated as merging with another company. </a:t>
            </a:r>
            <a:endParaRPr lang="en-GB" dirty="0" smtClean="0"/>
          </a:p>
          <a:p>
            <a:r>
              <a:rPr lang="en-GB" dirty="0" smtClean="0"/>
              <a:t>Then make </a:t>
            </a:r>
            <a:r>
              <a:rPr lang="en-GB" dirty="0"/>
              <a:t>a list of the seven </a:t>
            </a:r>
            <a:r>
              <a:rPr lang="en-GB" dirty="0" smtClean="0"/>
              <a:t>elements and note </a:t>
            </a:r>
            <a:r>
              <a:rPr lang="en-GB" dirty="0"/>
              <a:t>how each element is currently working toward the goal. </a:t>
            </a:r>
            <a:endParaRPr lang="en-GB" dirty="0" smtClean="0"/>
          </a:p>
          <a:p>
            <a:r>
              <a:rPr lang="en-GB" dirty="0" smtClean="0"/>
              <a:t>As </a:t>
            </a:r>
            <a:r>
              <a:rPr lang="en-GB" dirty="0"/>
              <a:t>you </a:t>
            </a:r>
            <a:r>
              <a:rPr lang="en-GB" dirty="0" smtClean="0"/>
              <a:t>analyse </a:t>
            </a:r>
            <a:r>
              <a:rPr lang="en-GB" dirty="0"/>
              <a:t>each element, you may start to notice problems with alignment. Write them down as you go. </a:t>
            </a:r>
            <a:endParaRPr lang="en-GB" dirty="0" smtClean="0"/>
          </a:p>
          <a:p>
            <a:r>
              <a:rPr lang="en-GB" dirty="0" smtClean="0"/>
              <a:t>Then review how </a:t>
            </a:r>
            <a:r>
              <a:rPr lang="en-GB" dirty="0"/>
              <a:t>to align each of the elements. </a:t>
            </a:r>
            <a:endParaRPr lang="en-GB" dirty="0" smtClean="0"/>
          </a:p>
          <a:p>
            <a:r>
              <a:rPr lang="en-GB" dirty="0" smtClean="0"/>
              <a:t>It </a:t>
            </a:r>
            <a:r>
              <a:rPr lang="en-GB" dirty="0"/>
              <a:t>is important to </a:t>
            </a:r>
            <a:r>
              <a:rPr lang="en-GB" dirty="0" smtClean="0"/>
              <a:t>remember that </a:t>
            </a:r>
            <a:r>
              <a:rPr lang="en-GB" dirty="0"/>
              <a:t>each part of the business is interconnected. When a change is made in one area, it can affect other elements. It’s normal to require several rounds of changes before all seven factors are coordinated.</a:t>
            </a:r>
            <a:endParaRPr lang="en-GB" dirty="0"/>
          </a:p>
        </p:txBody>
      </p:sp>
    </p:spTree>
    <p:extLst>
      <p:ext uri="{BB962C8B-B14F-4D97-AF65-F5344CB8AC3E}">
        <p14:creationId xmlns:p14="http://schemas.microsoft.com/office/powerpoint/2010/main" val="3018683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Example Application of 7S </a:t>
            </a:r>
            <a:endParaRPr lang="en-GB" b="1" dirty="0">
              <a:latin typeface="+mn-lt"/>
            </a:endParaRP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www.youtube.com/watch?v=DFNJypMOIMI&amp;t=3s</a:t>
            </a:r>
            <a:endParaRPr lang="en-GB" dirty="0" smtClean="0"/>
          </a:p>
          <a:p>
            <a:endParaRPr lang="en-GB" dirty="0"/>
          </a:p>
          <a:p>
            <a:r>
              <a:rPr lang="en-GB" dirty="0">
                <a:hlinkClick r:id="rId3"/>
              </a:rPr>
              <a:t>https://</a:t>
            </a:r>
            <a:r>
              <a:rPr lang="en-GB" dirty="0" smtClean="0">
                <a:hlinkClick r:id="rId3"/>
              </a:rPr>
              <a:t>www.linkedin.com/pulse/coca-cola-mckinseys-7-framework-ruwan-weerasundara</a:t>
            </a:r>
            <a:endParaRPr lang="en-GB" dirty="0" smtClean="0"/>
          </a:p>
          <a:p>
            <a:endParaRPr lang="en-GB" dirty="0"/>
          </a:p>
          <a:p>
            <a:endParaRPr lang="en-GB" dirty="0"/>
          </a:p>
        </p:txBody>
      </p:sp>
    </p:spTree>
    <p:extLst>
      <p:ext uri="{BB962C8B-B14F-4D97-AF65-F5344CB8AC3E}">
        <p14:creationId xmlns:p14="http://schemas.microsoft.com/office/powerpoint/2010/main" val="3246154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Advantages and Disadvantages of the Model</a:t>
            </a:r>
            <a:endParaRPr lang="en-GB" b="1" dirty="0">
              <a:latin typeface="+mn-lt"/>
            </a:endParaRPr>
          </a:p>
        </p:txBody>
      </p:sp>
      <p:sp>
        <p:nvSpPr>
          <p:cNvPr id="6" name="Text Placeholder 5"/>
          <p:cNvSpPr>
            <a:spLocks noGrp="1"/>
          </p:cNvSpPr>
          <p:nvPr>
            <p:ph type="body" idx="1"/>
          </p:nvPr>
        </p:nvSpPr>
        <p:spPr>
          <a:xfrm>
            <a:off x="839788" y="1681163"/>
            <a:ext cx="5157787" cy="714307"/>
          </a:xfrm>
          <a:solidFill>
            <a:schemeClr val="accent1">
              <a:lumMod val="20000"/>
              <a:lumOff val="80000"/>
            </a:schemeClr>
          </a:solidFill>
        </p:spPr>
        <p:txBody>
          <a:bodyPr>
            <a:noAutofit/>
          </a:bodyPr>
          <a:lstStyle/>
          <a:p>
            <a:r>
              <a:rPr lang="en-GB" sz="3600" dirty="0" smtClean="0"/>
              <a:t>Advantages</a:t>
            </a:r>
            <a:endParaRPr lang="en-GB" sz="3600" dirty="0"/>
          </a:p>
        </p:txBody>
      </p:sp>
      <p:sp>
        <p:nvSpPr>
          <p:cNvPr id="7" name="Content Placeholder 6"/>
          <p:cNvSpPr>
            <a:spLocks noGrp="1"/>
          </p:cNvSpPr>
          <p:nvPr>
            <p:ph sz="half" idx="2"/>
          </p:nvPr>
        </p:nvSpPr>
        <p:spPr>
          <a:solidFill>
            <a:schemeClr val="accent1">
              <a:lumMod val="20000"/>
              <a:lumOff val="80000"/>
            </a:schemeClr>
          </a:solidFill>
        </p:spPr>
        <p:txBody>
          <a:bodyPr/>
          <a:lstStyle/>
          <a:p>
            <a:r>
              <a:rPr lang="en-GB" dirty="0" smtClean="0"/>
              <a:t>It shows impacts of change across an organisation.</a:t>
            </a:r>
          </a:p>
          <a:p>
            <a:r>
              <a:rPr lang="en-GB" dirty="0" smtClean="0"/>
              <a:t>It helps organisations identify strengths and weaknesses within its business units and coordinate activities</a:t>
            </a:r>
          </a:p>
          <a:p>
            <a:r>
              <a:rPr lang="en-GB" dirty="0" smtClean="0"/>
              <a:t>It helps achieve organisational goals effectively</a:t>
            </a:r>
            <a:endParaRPr lang="en-GB" dirty="0"/>
          </a:p>
        </p:txBody>
      </p:sp>
      <p:sp>
        <p:nvSpPr>
          <p:cNvPr id="8" name="Text Placeholder 7"/>
          <p:cNvSpPr>
            <a:spLocks noGrp="1"/>
          </p:cNvSpPr>
          <p:nvPr>
            <p:ph type="body" sz="quarter" idx="3"/>
          </p:nvPr>
        </p:nvSpPr>
        <p:spPr>
          <a:xfrm>
            <a:off x="6172200" y="1681163"/>
            <a:ext cx="5183188" cy="714307"/>
          </a:xfrm>
          <a:solidFill>
            <a:schemeClr val="accent1">
              <a:lumMod val="20000"/>
              <a:lumOff val="80000"/>
            </a:schemeClr>
          </a:solidFill>
        </p:spPr>
        <p:txBody>
          <a:bodyPr>
            <a:noAutofit/>
          </a:bodyPr>
          <a:lstStyle/>
          <a:p>
            <a:r>
              <a:rPr lang="en-GB" sz="3600" dirty="0" smtClean="0"/>
              <a:t>Disadvantages</a:t>
            </a:r>
            <a:endParaRPr lang="en-GB" sz="3600" dirty="0"/>
          </a:p>
        </p:txBody>
      </p:sp>
      <p:sp>
        <p:nvSpPr>
          <p:cNvPr id="9" name="Content Placeholder 8"/>
          <p:cNvSpPr>
            <a:spLocks noGrp="1"/>
          </p:cNvSpPr>
          <p:nvPr>
            <p:ph sz="quarter" idx="4"/>
          </p:nvPr>
        </p:nvSpPr>
        <p:spPr>
          <a:solidFill>
            <a:schemeClr val="accent1">
              <a:lumMod val="20000"/>
              <a:lumOff val="80000"/>
            </a:schemeClr>
          </a:solidFill>
        </p:spPr>
        <p:txBody>
          <a:bodyPr/>
          <a:lstStyle/>
          <a:p>
            <a:r>
              <a:rPr lang="en-GB" dirty="0" smtClean="0"/>
              <a:t>It can be complicated to use</a:t>
            </a:r>
          </a:p>
          <a:p>
            <a:r>
              <a:rPr lang="en-GB" dirty="0" smtClean="0"/>
              <a:t>It can take time to use</a:t>
            </a:r>
          </a:p>
          <a:p>
            <a:r>
              <a:rPr lang="en-GB" dirty="0" smtClean="0"/>
              <a:t>It needs management support</a:t>
            </a:r>
          </a:p>
          <a:p>
            <a:r>
              <a:rPr lang="en-GB" dirty="0" smtClean="0"/>
              <a:t>It is only an internal tool</a:t>
            </a:r>
            <a:endParaRPr lang="en-GB" dirty="0"/>
          </a:p>
        </p:txBody>
      </p:sp>
    </p:spTree>
    <p:extLst>
      <p:ext uri="{BB962C8B-B14F-4D97-AF65-F5344CB8AC3E}">
        <p14:creationId xmlns:p14="http://schemas.microsoft.com/office/powerpoint/2010/main" val="2148605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3801627-6861-4EA9-BE98-E0CE33A894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3C1483F-490E-4C8A-8765-1F8AF0C67D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
            </a:r>
            <a:br>
              <a:rPr lang="en-GB" sz="3600" b="1" dirty="0">
                <a:solidFill>
                  <a:srgbClr val="FFFFFF"/>
                </a:solidFill>
                <a:latin typeface="Calibri" panose="020F0502020204030204" pitchFamily="34" charset="0"/>
                <a:cs typeface="Calibri" panose="020F0502020204030204" pitchFamily="34" charset="0"/>
              </a:rPr>
            </a:br>
            <a:r>
              <a:rPr lang="en-GB" sz="3600" b="1" dirty="0" smtClean="0">
                <a:solidFill>
                  <a:srgbClr val="FFFFFF"/>
                </a:solidFill>
                <a:latin typeface="Calibri" panose="020F0502020204030204" pitchFamily="34" charset="0"/>
                <a:cs typeface="Calibri" panose="020F0502020204030204" pitchFamily="34" charset="0"/>
              </a:rPr>
              <a:t>Portfolio </a:t>
            </a:r>
            <a:r>
              <a:rPr lang="en-GB" sz="3600" b="1" dirty="0">
                <a:solidFill>
                  <a:srgbClr val="FFFFFF"/>
                </a:solidFill>
                <a:latin typeface="Calibri" panose="020F0502020204030204" pitchFamily="34" charset="0"/>
                <a:cs typeface="Calibri" panose="020F0502020204030204" pitchFamily="34" charset="0"/>
              </a:rPr>
              <a:t>Analysis </a:t>
            </a:r>
          </a:p>
        </p:txBody>
      </p:sp>
      <p:sp useBgFill="1">
        <p:nvSpPr>
          <p:cNvPr id="12" name="Rectangle 11">
            <a:extLst>
              <a:ext uri="{FF2B5EF4-FFF2-40B4-BE49-F238E27FC236}">
                <a16:creationId xmlns:a16="http://schemas.microsoft.com/office/drawing/2014/main" xmlns="" id="{0249BF42-D05C-4553-9417-7B86957592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Apple Products and Price Inelasticity – Why are they Virtually Immune to  Price Changes? - The Gadget Lover | Source For Gadgets and Technolog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79647" y="978794"/>
            <a:ext cx="7794482" cy="438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177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8216"/>
          </a:xfrm>
        </p:spPr>
        <p:txBody>
          <a:bodyPr/>
          <a:lstStyle/>
          <a:p>
            <a:r>
              <a:rPr lang="en-GB" b="1" dirty="0" smtClean="0">
                <a:latin typeface="+mn-lt"/>
              </a:rPr>
              <a:t>What is Portfolio Analysis</a:t>
            </a:r>
            <a:endParaRPr lang="en-GB" b="1" dirty="0">
              <a:latin typeface="+mn-lt"/>
            </a:endParaRPr>
          </a:p>
        </p:txBody>
      </p:sp>
      <p:sp>
        <p:nvSpPr>
          <p:cNvPr id="3" name="Content Placeholder 2"/>
          <p:cNvSpPr>
            <a:spLocks noGrp="1"/>
          </p:cNvSpPr>
          <p:nvPr>
            <p:ph idx="1"/>
          </p:nvPr>
        </p:nvSpPr>
        <p:spPr>
          <a:xfrm>
            <a:off x="838200" y="1416676"/>
            <a:ext cx="10515600" cy="4760287"/>
          </a:xfrm>
        </p:spPr>
        <p:txBody>
          <a:bodyPr>
            <a:normAutofit fontScale="92500"/>
          </a:bodyPr>
          <a:lstStyle/>
          <a:p>
            <a:r>
              <a:rPr lang="en-GB" dirty="0"/>
              <a:t>When a company markets a range of different product or services it is </a:t>
            </a:r>
            <a:r>
              <a:rPr lang="en-GB" dirty="0" smtClean="0"/>
              <a:t>must conduct a portfolio </a:t>
            </a:r>
            <a:r>
              <a:rPr lang="en-GB" dirty="0"/>
              <a:t>analysis periodically. This means to </a:t>
            </a:r>
            <a:r>
              <a:rPr lang="en-GB" dirty="0" smtClean="0"/>
              <a:t>analyse </a:t>
            </a:r>
            <a:r>
              <a:rPr lang="en-GB" dirty="0"/>
              <a:t>each </a:t>
            </a:r>
            <a:r>
              <a:rPr lang="en-GB" dirty="0" smtClean="0"/>
              <a:t>product </a:t>
            </a:r>
            <a:r>
              <a:rPr lang="en-GB" dirty="0"/>
              <a:t>in terms of profitability, contribution to the company’s income and growth potential. </a:t>
            </a:r>
            <a:endParaRPr lang="en-GB" dirty="0" smtClean="0"/>
          </a:p>
          <a:p>
            <a:r>
              <a:rPr lang="en-GB" dirty="0" smtClean="0"/>
              <a:t>The </a:t>
            </a:r>
            <a:r>
              <a:rPr lang="en-GB" dirty="0"/>
              <a:t>products are categorized by pre-defined criteria such as sales value, market </a:t>
            </a:r>
            <a:r>
              <a:rPr lang="en-GB" dirty="0" smtClean="0"/>
              <a:t>share </a:t>
            </a:r>
            <a:r>
              <a:rPr lang="en-GB" dirty="0"/>
              <a:t>and life cycle. </a:t>
            </a:r>
            <a:endParaRPr lang="en-GB" dirty="0" smtClean="0"/>
          </a:p>
          <a:p>
            <a:r>
              <a:rPr lang="en-GB" dirty="0" smtClean="0"/>
              <a:t>The </a:t>
            </a:r>
            <a:r>
              <a:rPr lang="en-GB" dirty="0"/>
              <a:t>results </a:t>
            </a:r>
            <a:r>
              <a:rPr lang="en-GB" dirty="0" smtClean="0"/>
              <a:t>give an overview of the profitability of the portfolio. It may identify </a:t>
            </a:r>
            <a:r>
              <a:rPr lang="en-GB" dirty="0"/>
              <a:t>products that should be taken out of the market or simply receive fewer resources. It might also indicate that the company must increase its investments and efforts to some star products that have a higher </a:t>
            </a:r>
            <a:r>
              <a:rPr lang="en-GB" dirty="0" smtClean="0"/>
              <a:t>potential</a:t>
            </a:r>
          </a:p>
          <a:p>
            <a:r>
              <a:rPr lang="en-GB" dirty="0" smtClean="0"/>
              <a:t>. </a:t>
            </a:r>
            <a:r>
              <a:rPr lang="en-GB" dirty="0"/>
              <a:t>The analysis is made to improve the global portfolio’s performance since the ultimate objective is maximizing profit for shareholders.</a:t>
            </a:r>
          </a:p>
          <a:p>
            <a:endParaRPr lang="en-GB" dirty="0"/>
          </a:p>
        </p:txBody>
      </p:sp>
    </p:spTree>
    <p:extLst>
      <p:ext uri="{BB962C8B-B14F-4D97-AF65-F5344CB8AC3E}">
        <p14:creationId xmlns:p14="http://schemas.microsoft.com/office/powerpoint/2010/main" val="2951378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708338" y="485775"/>
            <a:ext cx="9037325" cy="639763"/>
          </a:xfrm>
        </p:spPr>
        <p:txBody>
          <a:bodyPr>
            <a:normAutofit/>
          </a:bodyPr>
          <a:lstStyle/>
          <a:p>
            <a:r>
              <a:rPr lang="en-GB" altLang="en-US" sz="2540" b="1" dirty="0"/>
              <a:t>Product Life Cycle</a:t>
            </a:r>
          </a:p>
        </p:txBody>
      </p:sp>
      <p:pic>
        <p:nvPicPr>
          <p:cNvPr id="2" name="Content Placeholder 1"/>
          <p:cNvPicPr>
            <a:picLocks noGrp="1" noChangeAspect="1"/>
          </p:cNvPicPr>
          <p:nvPr>
            <p:ph idx="1"/>
          </p:nvPr>
        </p:nvPicPr>
        <p:blipFill rotWithShape="1">
          <a:blip r:embed="rId2"/>
          <a:srcRect l="9424" t="9340" r="2377" b="8487"/>
          <a:stretch/>
        </p:blipFill>
        <p:spPr>
          <a:xfrm>
            <a:off x="463639" y="1273298"/>
            <a:ext cx="10288206" cy="5061080"/>
          </a:xfrm>
          <a:prstGeom prst="rect">
            <a:avLst/>
          </a:prstGeom>
        </p:spPr>
      </p:pic>
    </p:spTree>
    <p:extLst>
      <p:ext uri="{BB962C8B-B14F-4D97-AF65-F5344CB8AC3E}">
        <p14:creationId xmlns:p14="http://schemas.microsoft.com/office/powerpoint/2010/main" val="1948455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0760" y="365125"/>
            <a:ext cx="11741239" cy="988841"/>
          </a:xfrm>
        </p:spPr>
        <p:txBody>
          <a:bodyPr/>
          <a:lstStyle/>
          <a:p>
            <a:r>
              <a:rPr lang="en-GB" b="1" dirty="0" smtClean="0">
                <a:latin typeface="+mn-lt"/>
              </a:rPr>
              <a:t>The Boston Box (BCG Matrix)</a:t>
            </a:r>
            <a:endParaRPr lang="en-GB" b="1" dirty="0">
              <a:latin typeface="+mn-lt"/>
            </a:endParaRPr>
          </a:p>
        </p:txBody>
      </p:sp>
      <p:pic>
        <p:nvPicPr>
          <p:cNvPr id="5128" name="Picture 8" descr="McKinsey, Bain and BCG lift pay as talent war heats up | Financial Times"/>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0" y="1353966"/>
            <a:ext cx="12192000" cy="5504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8802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270456" y="293431"/>
            <a:ext cx="10528897" cy="832107"/>
          </a:xfrm>
        </p:spPr>
        <p:txBody>
          <a:bodyPr>
            <a:normAutofit/>
          </a:bodyPr>
          <a:lstStyle/>
          <a:p>
            <a:r>
              <a:rPr lang="en-GB" altLang="en-US" sz="4000" b="1" dirty="0">
                <a:latin typeface="Calibri" panose="020F0502020204030204" pitchFamily="34" charset="0"/>
                <a:cs typeface="Calibri" panose="020F0502020204030204" pitchFamily="34" charset="0"/>
              </a:rPr>
              <a:t>The Boston Matrix</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2758" y="1183229"/>
            <a:ext cx="4375755" cy="4258239"/>
          </a:xfrm>
        </p:spPr>
      </p:pic>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7322" y="1125538"/>
            <a:ext cx="9472031" cy="543903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456" y="1011999"/>
            <a:ext cx="10675253" cy="5846001"/>
          </a:xfrm>
          <a:prstGeom prst="rect">
            <a:avLst/>
          </a:prstGeom>
        </p:spPr>
      </p:pic>
    </p:spTree>
    <p:extLst>
      <p:ext uri="{BB962C8B-B14F-4D97-AF65-F5344CB8AC3E}">
        <p14:creationId xmlns:p14="http://schemas.microsoft.com/office/powerpoint/2010/main" val="1477019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643944" y="293431"/>
            <a:ext cx="9101719" cy="832107"/>
          </a:xfrm>
        </p:spPr>
        <p:txBody>
          <a:bodyPr>
            <a:normAutofit/>
          </a:bodyPr>
          <a:lstStyle/>
          <a:p>
            <a:r>
              <a:rPr lang="en-GB" altLang="en-US" sz="2540" b="1" dirty="0"/>
              <a:t>Using the Boston Matrix to Maximise Resource Capabilities </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2758" y="1183229"/>
            <a:ext cx="4375755" cy="4258239"/>
          </a:xfrm>
        </p:spPr>
      </p:pic>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398" y="1125538"/>
            <a:ext cx="10309956" cy="5439031"/>
          </a:xfrm>
          <a:prstGeom prst="rect">
            <a:avLst/>
          </a:prstGeom>
        </p:spPr>
      </p:pic>
    </p:spTree>
    <p:extLst>
      <p:ext uri="{BB962C8B-B14F-4D97-AF65-F5344CB8AC3E}">
        <p14:creationId xmlns:p14="http://schemas.microsoft.com/office/powerpoint/2010/main" val="358711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3801627-6861-4EA9-BE98-E0CE33A894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93C1483F-490E-4C8A-8765-1F8AF0C67D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
            </a:r>
            <a:br>
              <a:rPr lang="en-GB" sz="3600" b="1" dirty="0">
                <a:solidFill>
                  <a:srgbClr val="FFFFFF"/>
                </a:solidFill>
                <a:latin typeface="Calibri" panose="020F0502020204030204" pitchFamily="34" charset="0"/>
                <a:cs typeface="Calibri" panose="020F0502020204030204" pitchFamily="34" charset="0"/>
              </a:rPr>
            </a:br>
            <a:r>
              <a:rPr lang="en-GB" sz="3600" b="1" dirty="0">
                <a:solidFill>
                  <a:srgbClr val="FFFFFF"/>
                </a:solidFill>
                <a:latin typeface="Calibri" panose="020F0502020204030204" pitchFamily="34" charset="0"/>
                <a:cs typeface="Calibri" panose="020F0502020204030204" pitchFamily="34" charset="0"/>
              </a:rPr>
              <a:t/>
            </a:r>
            <a:br>
              <a:rPr lang="en-GB" sz="3600" b="1" dirty="0">
                <a:solidFill>
                  <a:srgbClr val="FFFFFF"/>
                </a:solidFill>
                <a:latin typeface="Calibri" panose="020F0502020204030204" pitchFamily="34" charset="0"/>
                <a:cs typeface="Calibri" panose="020F0502020204030204" pitchFamily="34" charset="0"/>
              </a:rPr>
            </a:br>
            <a:r>
              <a:rPr lang="en-GB" sz="3600" b="1" dirty="0">
                <a:solidFill>
                  <a:srgbClr val="FFFFFF"/>
                </a:solidFill>
                <a:latin typeface="Calibri" panose="020F0502020204030204" pitchFamily="34" charset="0"/>
                <a:cs typeface="Calibri" panose="020F0502020204030204" pitchFamily="34" charset="0"/>
              </a:rPr>
              <a:t>Class Exercise</a:t>
            </a:r>
          </a:p>
        </p:txBody>
      </p:sp>
      <p:sp useBgFill="1">
        <p:nvSpPr>
          <p:cNvPr id="12" name="Rectangle 11">
            <a:extLst>
              <a:ext uri="{FF2B5EF4-FFF2-40B4-BE49-F238E27FC236}">
                <a16:creationId xmlns:a16="http://schemas.microsoft.com/office/drawing/2014/main" xmlns="" id="{0249BF42-D05C-4553-9417-7B86957592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utoShape 4" descr="Market Distributors | New York NY"/>
          <p:cNvSpPr>
            <a:spLocks noGrp="1" noChangeAspect="1" noChangeArrowheads="1"/>
          </p:cNvSpPr>
          <p:nvPr>
            <p:ph idx="1"/>
          </p:nvPr>
        </p:nvSpPr>
        <p:spPr bwMode="auto">
          <a:xfrm>
            <a:off x="4597758" y="373488"/>
            <a:ext cx="6812924" cy="58066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r>
              <a:rPr lang="en-GB" sz="2400" dirty="0" smtClean="0">
                <a:latin typeface="Calibri" panose="020F0502020204030204" pitchFamily="34" charset="0"/>
                <a:cs typeface="Calibri" panose="020F0502020204030204" pitchFamily="34" charset="0"/>
              </a:rPr>
              <a:t>Work with your chosen assignment company</a:t>
            </a:r>
            <a:endParaRPr lang="en-GB" sz="2400" dirty="0">
              <a:latin typeface="Calibri" panose="020F0502020204030204" pitchFamily="34" charset="0"/>
              <a:cs typeface="Calibri" panose="020F0502020204030204" pitchFamily="34" charset="0"/>
            </a:endParaRPr>
          </a:p>
          <a:p>
            <a:endParaRPr lang="en-GB" sz="2400" dirty="0" smtClean="0">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Identify the products </a:t>
            </a:r>
            <a:r>
              <a:rPr lang="en-GB" sz="2400" dirty="0">
                <a:latin typeface="Calibri" panose="020F0502020204030204" pitchFamily="34" charset="0"/>
                <a:cs typeface="Calibri" panose="020F0502020204030204" pitchFamily="34" charset="0"/>
              </a:rPr>
              <a:t>in their portfolio and plot </a:t>
            </a:r>
            <a:r>
              <a:rPr lang="en-GB" sz="2400" dirty="0" smtClean="0">
                <a:latin typeface="Calibri" panose="020F0502020204030204" pitchFamily="34" charset="0"/>
                <a:cs typeface="Calibri" panose="020F0502020204030204" pitchFamily="34" charset="0"/>
              </a:rPr>
              <a:t>each one</a:t>
            </a:r>
            <a:r>
              <a:rPr lang="en-GB" sz="2400" dirty="0" smtClean="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on the BCG matrix</a:t>
            </a:r>
          </a:p>
          <a:p>
            <a:endParaRPr lang="en-GB" sz="2400" dirty="0" smtClean="0">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Once </a:t>
            </a:r>
            <a:r>
              <a:rPr lang="en-GB" sz="2400" dirty="0">
                <a:latin typeface="Calibri" panose="020F0502020204030204" pitchFamily="34" charset="0"/>
                <a:cs typeface="Calibri" panose="020F0502020204030204" pitchFamily="34" charset="0"/>
              </a:rPr>
              <a:t>you have plotted all the products analyse the results</a:t>
            </a:r>
          </a:p>
          <a:p>
            <a:endParaRPr lang="en-GB" sz="2400" dirty="0" smtClean="0">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Is </a:t>
            </a:r>
            <a:r>
              <a:rPr lang="en-GB" sz="2400" dirty="0">
                <a:latin typeface="Calibri" panose="020F0502020204030204" pitchFamily="34" charset="0"/>
                <a:cs typeface="Calibri" panose="020F0502020204030204" pitchFamily="34" charset="0"/>
              </a:rPr>
              <a:t>the company in a good position?</a:t>
            </a:r>
          </a:p>
          <a:p>
            <a:endParaRPr lang="en-GB" sz="2400" dirty="0" smtClean="0">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What </a:t>
            </a:r>
            <a:r>
              <a:rPr lang="en-GB" sz="2400" dirty="0">
                <a:latin typeface="Calibri" panose="020F0502020204030204" pitchFamily="34" charset="0"/>
                <a:cs typeface="Calibri" panose="020F0502020204030204" pitchFamily="34" charset="0"/>
              </a:rPr>
              <a:t>product investment decisions do you recommend? </a:t>
            </a:r>
          </a:p>
        </p:txBody>
      </p:sp>
    </p:spTree>
    <p:extLst>
      <p:ext uri="{BB962C8B-B14F-4D97-AF65-F5344CB8AC3E}">
        <p14:creationId xmlns:p14="http://schemas.microsoft.com/office/powerpoint/2010/main" val="1507340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65760"/>
            <a:ext cx="10555267" cy="664550"/>
          </a:xfrm>
        </p:spPr>
        <p:txBody>
          <a:bodyPr>
            <a:normAutofit/>
          </a:bodyPr>
          <a:lstStyle/>
          <a:p>
            <a:r>
              <a:rPr lang="en-GB" sz="4000" b="1" dirty="0">
                <a:latin typeface="Calibri" panose="020F0502020204030204" pitchFamily="34" charset="0"/>
                <a:cs typeface="Calibri" panose="020F0502020204030204" pitchFamily="34" charset="0"/>
              </a:rPr>
              <a:t>The GE Matrix</a:t>
            </a:r>
          </a:p>
        </p:txBody>
      </p:sp>
      <p:sp>
        <p:nvSpPr>
          <p:cNvPr id="3" name="Content Placeholder 2"/>
          <p:cNvSpPr>
            <a:spLocks noGrp="1"/>
          </p:cNvSpPr>
          <p:nvPr>
            <p:ph idx="1"/>
          </p:nvPr>
        </p:nvSpPr>
        <p:spPr>
          <a:xfrm>
            <a:off x="141668" y="1142648"/>
            <a:ext cx="10317991" cy="5051442"/>
          </a:xfrm>
        </p:spPr>
        <p:txBody>
          <a:bodyPr>
            <a:normAutofit/>
          </a:bodyPr>
          <a:lstStyle/>
          <a:p>
            <a:pPr marL="311079" indent="-311079"/>
            <a:r>
              <a:rPr lang="en-GB" sz="1900" dirty="0">
                <a:latin typeface="Calibri" panose="020F0502020204030204" pitchFamily="34" charset="0"/>
                <a:cs typeface="Calibri" panose="020F0502020204030204" pitchFamily="34" charset="0"/>
              </a:rPr>
              <a:t>The GE McKinsey matrix is a </a:t>
            </a:r>
            <a:r>
              <a:rPr lang="en-GB" sz="1900" dirty="0">
                <a:latin typeface="Calibri" panose="020F0502020204030204" pitchFamily="34" charset="0"/>
                <a:cs typeface="Calibri" panose="020F0502020204030204" pitchFamily="34" charset="0"/>
                <a:hlinkClick r:id="rId2"/>
              </a:rPr>
              <a:t>nine-box matrix</a:t>
            </a:r>
            <a:r>
              <a:rPr lang="en-GB" sz="1900" dirty="0">
                <a:latin typeface="Calibri" panose="020F0502020204030204" pitchFamily="34" charset="0"/>
                <a:cs typeface="Calibri" panose="020F0502020204030204" pitchFamily="34" charset="0"/>
              </a:rPr>
              <a:t> which is used as a strategy tool. It helps multi-business corporations evaluate business portfolios and prioritize investments among different business units in a systematic manner.</a:t>
            </a:r>
          </a:p>
          <a:p>
            <a:endParaRPr lang="en-GB" sz="1100" dirty="0">
              <a:latin typeface="Calibri" panose="020F0502020204030204" pitchFamily="34" charset="0"/>
              <a:cs typeface="Calibri" panose="020F0502020204030204" pitchFamily="34" charset="0"/>
            </a:endParaRPr>
          </a:p>
          <a:p>
            <a:pPr marL="311079" indent="-311079"/>
            <a:r>
              <a:rPr lang="en-GB" sz="1900" dirty="0">
                <a:latin typeface="Calibri" panose="020F0502020204030204" pitchFamily="34" charset="0"/>
                <a:cs typeface="Calibri" panose="020F0502020204030204" pitchFamily="34" charset="0"/>
              </a:rPr>
              <a:t>This technique is used in brand marketing and </a:t>
            </a:r>
            <a:r>
              <a:rPr lang="en-GB" sz="1900" dirty="0">
                <a:latin typeface="Calibri" panose="020F0502020204030204" pitchFamily="34" charset="0"/>
                <a:cs typeface="Calibri" panose="020F0502020204030204" pitchFamily="34" charset="0"/>
                <a:hlinkClick r:id="rId3"/>
              </a:rPr>
              <a:t>product management</a:t>
            </a:r>
            <a:r>
              <a:rPr lang="en-GB" sz="1900" dirty="0">
                <a:latin typeface="Calibri" panose="020F0502020204030204" pitchFamily="34" charset="0"/>
                <a:cs typeface="Calibri" panose="020F0502020204030204" pitchFamily="34" charset="0"/>
              </a:rPr>
              <a:t>. The analysis helps companies decide what products need to be added to a product portfolio as well as what other opportunities should continue to receive investments. Though similar to the </a:t>
            </a:r>
            <a:r>
              <a:rPr lang="en-GB" sz="1900" dirty="0">
                <a:latin typeface="Calibri" panose="020F0502020204030204" pitchFamily="34" charset="0"/>
                <a:cs typeface="Calibri" panose="020F0502020204030204" pitchFamily="34" charset="0"/>
                <a:hlinkClick r:id="rId4"/>
              </a:rPr>
              <a:t>BCG matrix</a:t>
            </a:r>
            <a:r>
              <a:rPr lang="en-GB" sz="1900" dirty="0">
                <a:latin typeface="Calibri" panose="020F0502020204030204" pitchFamily="34" charset="0"/>
                <a:cs typeface="Calibri" panose="020F0502020204030204" pitchFamily="34" charset="0"/>
              </a:rPr>
              <a:t>, the GE version is a lot more complex. The analysis begins as a two-dimensional portfolio matrix but the dimensions are multifactorial with nine industry attractiveness measures and twelve business strength measures.</a:t>
            </a:r>
          </a:p>
          <a:p>
            <a:pPr marL="311079" indent="-311079"/>
            <a:endParaRPr lang="en-GB" sz="1100" dirty="0">
              <a:latin typeface="Calibri" panose="020F0502020204030204" pitchFamily="34" charset="0"/>
              <a:cs typeface="Calibri" panose="020F0502020204030204" pitchFamily="34" charset="0"/>
            </a:endParaRPr>
          </a:p>
          <a:p>
            <a:pPr marL="311079" indent="-311079"/>
            <a:r>
              <a:rPr lang="en-GB" sz="1900" dirty="0">
                <a:latin typeface="Calibri" panose="020F0502020204030204" pitchFamily="34" charset="0"/>
                <a:cs typeface="Calibri" panose="020F0502020204030204" pitchFamily="34" charset="0"/>
              </a:rPr>
              <a:t>The business world is becoming increasingly focused on its investment decisions as resources become more and more scarce. Each decision needs to be the best use of investments and aim to bring in the most </a:t>
            </a:r>
            <a:r>
              <a:rPr lang="en-GB" sz="1900" dirty="0">
                <a:latin typeface="Calibri" panose="020F0502020204030204" pitchFamily="34" charset="0"/>
                <a:cs typeface="Calibri" panose="020F0502020204030204" pitchFamily="34" charset="0"/>
                <a:hlinkClick r:id="rId5"/>
              </a:rPr>
              <a:t>return on this investment</a:t>
            </a:r>
            <a:r>
              <a:rPr lang="en-GB" sz="1900" dirty="0">
                <a:latin typeface="Calibri" panose="020F0502020204030204" pitchFamily="34" charset="0"/>
                <a:cs typeface="Calibri" panose="020F0502020204030204" pitchFamily="34" charset="0"/>
              </a:rPr>
              <a:t>. For diversified businesses, the fight for resource allocation becomes even more complex because multiple products, brands and portfolios need to be managed. This matrix helps companies make these decisions in a more systematic and informed manner.</a:t>
            </a:r>
          </a:p>
          <a:p>
            <a:endParaRPr lang="en-GB" sz="1814" dirty="0"/>
          </a:p>
        </p:txBody>
      </p:sp>
    </p:spTree>
    <p:extLst>
      <p:ext uri="{BB962C8B-B14F-4D97-AF65-F5344CB8AC3E}">
        <p14:creationId xmlns:p14="http://schemas.microsoft.com/office/powerpoint/2010/main" val="403874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89" y="365760"/>
            <a:ext cx="10825723" cy="716065"/>
          </a:xfrm>
        </p:spPr>
        <p:txBody>
          <a:bodyPr/>
          <a:lstStyle/>
          <a:p>
            <a:r>
              <a:rPr lang="en-GB" b="1" dirty="0">
                <a:latin typeface="+mn-lt"/>
              </a:rPr>
              <a:t>The GE Matrix (McKinsey)</a:t>
            </a:r>
          </a:p>
        </p:txBody>
      </p:sp>
      <p:pic>
        <p:nvPicPr>
          <p:cNvPr id="7170" name="Picture 2" descr="Ge Matrix - Ge Matrix In Strategic Management Transparent PNG - 585x453 -  Free Download on Nice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8789" y="1365161"/>
            <a:ext cx="10315977" cy="5422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2093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
            <a:ext cx="12191999" cy="1353966"/>
          </a:xfrm>
          <a:solidFill>
            <a:schemeClr val="accent1">
              <a:lumMod val="50000"/>
            </a:schemeClr>
          </a:solidFill>
        </p:spPr>
        <p:txBody>
          <a:bodyPr>
            <a:normAutofit/>
          </a:bodyPr>
          <a:lstStyle/>
          <a:p>
            <a:r>
              <a:rPr lang="en-GB" sz="4800" b="1" dirty="0" smtClean="0">
                <a:solidFill>
                  <a:schemeClr val="bg1"/>
                </a:solidFill>
                <a:latin typeface="+mn-lt"/>
              </a:rPr>
              <a:t>The Final Stage of the Marketing Audit</a:t>
            </a:r>
            <a:endParaRPr lang="en-GB" sz="4800" b="1" dirty="0">
              <a:solidFill>
                <a:schemeClr val="bg1"/>
              </a:solidFill>
              <a:latin typeface="+mn-lt"/>
            </a:endParaRPr>
          </a:p>
        </p:txBody>
      </p:sp>
      <p:pic>
        <p:nvPicPr>
          <p:cNvPr id="8196" name="Picture 4" descr="What is a Simplified SWOT Analysis Definition in 4 Step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353966"/>
            <a:ext cx="12191999" cy="550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73269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2276" y="365125"/>
            <a:ext cx="10851524" cy="871247"/>
          </a:xfrm>
        </p:spPr>
        <p:txBody>
          <a:bodyPr/>
          <a:lstStyle/>
          <a:p>
            <a:r>
              <a:rPr lang="en-GB" b="1" dirty="0" smtClean="0">
                <a:latin typeface="+mn-lt"/>
              </a:rPr>
              <a:t>SWOT Analysis</a:t>
            </a:r>
            <a:endParaRPr lang="en-GB" b="1" dirty="0">
              <a:latin typeface="+mn-lt"/>
            </a:endParaRPr>
          </a:p>
        </p:txBody>
      </p:sp>
      <p:sp>
        <p:nvSpPr>
          <p:cNvPr id="5" name="Content Placeholder 4"/>
          <p:cNvSpPr>
            <a:spLocks noGrp="1"/>
          </p:cNvSpPr>
          <p:nvPr>
            <p:ph sz="half" idx="1"/>
          </p:nvPr>
        </p:nvSpPr>
        <p:spPr>
          <a:xfrm>
            <a:off x="502276" y="1563837"/>
            <a:ext cx="5517524" cy="4613126"/>
          </a:xfrm>
        </p:spPr>
        <p:txBody>
          <a:bodyPr>
            <a:normAutofit/>
          </a:bodyPr>
          <a:lstStyle/>
          <a:p>
            <a:r>
              <a:rPr lang="en-GB" dirty="0">
                <a:solidFill>
                  <a:srgbClr val="161616"/>
                </a:solidFill>
                <a:latin typeface="Noto Sans" panose="020B0502040504020204" pitchFamily="34" charset="0"/>
              </a:rPr>
              <a:t>A SWOT analysis is the </a:t>
            </a:r>
            <a:r>
              <a:rPr lang="en-GB" b="1" dirty="0">
                <a:solidFill>
                  <a:srgbClr val="161616"/>
                </a:solidFill>
                <a:latin typeface="Noto Sans" panose="020B0502040504020204" pitchFamily="34" charset="0"/>
              </a:rPr>
              <a:t>final stage </a:t>
            </a:r>
            <a:r>
              <a:rPr lang="en-GB" dirty="0">
                <a:solidFill>
                  <a:srgbClr val="161616"/>
                </a:solidFill>
                <a:latin typeface="Noto Sans" panose="020B0502040504020204" pitchFamily="34" charset="0"/>
              </a:rPr>
              <a:t>of the marketing audit. A summary of all the key findings of your audit used to highlight both internal and external factors affecting the business. </a:t>
            </a:r>
          </a:p>
          <a:p>
            <a:r>
              <a:rPr lang="en-GB" dirty="0">
                <a:solidFill>
                  <a:srgbClr val="161616"/>
                </a:solidFill>
                <a:latin typeface="Noto Sans" panose="020B0502040504020204" pitchFamily="34" charset="0"/>
              </a:rPr>
              <a:t>The Strengths and Weaknesses are Internal, whilst Opportunities and Threats are External.</a:t>
            </a:r>
          </a:p>
          <a:p>
            <a:endParaRPr lang="en-GB" dirty="0"/>
          </a:p>
        </p:txBody>
      </p:sp>
      <p:pic>
        <p:nvPicPr>
          <p:cNvPr id="1026" name="Picture 2" descr="How to Make Your SWOT Analysis Actionable"/>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4126" t="7190" r="2615" b="6765"/>
          <a:stretch/>
        </p:blipFill>
        <p:spPr bwMode="auto">
          <a:xfrm>
            <a:off x="6067166" y="1674254"/>
            <a:ext cx="5639729" cy="4502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6671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A04548-B907-91C7-9297-154E458F7011}"/>
              </a:ext>
            </a:extLst>
          </p:cNvPr>
          <p:cNvSpPr>
            <a:spLocks noGrp="1"/>
          </p:cNvSpPr>
          <p:nvPr>
            <p:ph type="title"/>
          </p:nvPr>
        </p:nvSpPr>
        <p:spPr>
          <a:xfrm>
            <a:off x="609600" y="365760"/>
            <a:ext cx="10344912" cy="1056640"/>
          </a:xfrm>
        </p:spPr>
        <p:txBody>
          <a:bodyPr/>
          <a:lstStyle/>
          <a:p>
            <a:r>
              <a:rPr lang="en-GB" b="1" dirty="0" smtClean="0">
                <a:latin typeface="Calibri" panose="020F0502020204030204" pitchFamily="34" charset="0"/>
                <a:cs typeface="Calibri" panose="020F0502020204030204" pitchFamily="34" charset="0"/>
              </a:rPr>
              <a:t>Conducting Your SWOT </a:t>
            </a:r>
            <a:r>
              <a:rPr lang="en-GB" b="1" dirty="0">
                <a:latin typeface="Calibri" panose="020F0502020204030204" pitchFamily="34" charset="0"/>
                <a:cs typeface="Calibri" panose="020F0502020204030204" pitchFamily="34" charset="0"/>
              </a:rPr>
              <a:t>Analysis</a:t>
            </a:r>
          </a:p>
        </p:txBody>
      </p:sp>
      <p:sp>
        <p:nvSpPr>
          <p:cNvPr id="3" name="Content Placeholder 2">
            <a:extLst>
              <a:ext uri="{FF2B5EF4-FFF2-40B4-BE49-F238E27FC236}">
                <a16:creationId xmlns="" xmlns:a16="http://schemas.microsoft.com/office/drawing/2014/main" id="{00CF050E-ADB3-48E1-FE0D-94E1CF4EC91C}"/>
              </a:ext>
            </a:extLst>
          </p:cNvPr>
          <p:cNvSpPr>
            <a:spLocks noGrp="1"/>
          </p:cNvSpPr>
          <p:nvPr>
            <p:ph idx="1"/>
          </p:nvPr>
        </p:nvSpPr>
        <p:spPr>
          <a:xfrm>
            <a:off x="609599" y="1422400"/>
            <a:ext cx="10981387" cy="5069839"/>
          </a:xfrm>
        </p:spPr>
        <p:txBody>
          <a:bodyPr>
            <a:noAutofit/>
          </a:bodyPr>
          <a:lstStyle/>
          <a:p>
            <a:pPr algn="l"/>
            <a:r>
              <a:rPr lang="en-GB" dirty="0" smtClean="0">
                <a:solidFill>
                  <a:srgbClr val="161616"/>
                </a:solidFill>
              </a:rPr>
              <a:t>S</a:t>
            </a:r>
            <a:r>
              <a:rPr lang="en-GB" b="0" i="0" dirty="0" smtClean="0">
                <a:solidFill>
                  <a:srgbClr val="161616"/>
                </a:solidFill>
                <a:effectLst/>
              </a:rPr>
              <a:t>tart </a:t>
            </a:r>
            <a:r>
              <a:rPr lang="en-GB" b="0" i="0" dirty="0">
                <a:solidFill>
                  <a:srgbClr val="161616"/>
                </a:solidFill>
                <a:effectLst/>
              </a:rPr>
              <a:t>by looking at the internal factors first</a:t>
            </a:r>
            <a:r>
              <a:rPr lang="en-GB" b="0" i="0" dirty="0" smtClean="0">
                <a:solidFill>
                  <a:srgbClr val="161616"/>
                </a:solidFill>
                <a:effectLst/>
              </a:rPr>
              <a:t>.</a:t>
            </a:r>
          </a:p>
          <a:p>
            <a:pPr algn="l"/>
            <a:endParaRPr lang="en-GB" sz="1000" b="0" i="0" dirty="0">
              <a:solidFill>
                <a:srgbClr val="161616"/>
              </a:solidFill>
              <a:effectLst/>
            </a:endParaRPr>
          </a:p>
          <a:p>
            <a:pPr algn="l"/>
            <a:r>
              <a:rPr lang="en-GB" b="0" i="0" dirty="0">
                <a:solidFill>
                  <a:srgbClr val="161616"/>
                </a:solidFill>
                <a:effectLst/>
              </a:rPr>
              <a:t>Strengths can be identified by asking what advantages the organisation has. i.e. a brand name, </a:t>
            </a:r>
            <a:r>
              <a:rPr lang="en-GB" b="0" i="0" dirty="0" smtClean="0">
                <a:solidFill>
                  <a:srgbClr val="161616"/>
                </a:solidFill>
                <a:effectLst/>
              </a:rPr>
              <a:t>patent </a:t>
            </a:r>
            <a:r>
              <a:rPr lang="en-GB" b="0" i="0" dirty="0">
                <a:solidFill>
                  <a:srgbClr val="161616"/>
                </a:solidFill>
                <a:effectLst/>
              </a:rPr>
              <a:t>or a workforce with a particular skillset</a:t>
            </a:r>
            <a:r>
              <a:rPr lang="en-GB" b="0" i="0" dirty="0" smtClean="0">
                <a:solidFill>
                  <a:srgbClr val="161616"/>
                </a:solidFill>
                <a:effectLst/>
              </a:rPr>
              <a:t>.</a:t>
            </a:r>
          </a:p>
          <a:p>
            <a:pPr algn="l"/>
            <a:endParaRPr lang="en-GB" sz="1000" b="0" i="0" dirty="0">
              <a:solidFill>
                <a:srgbClr val="161616"/>
              </a:solidFill>
              <a:effectLst/>
            </a:endParaRPr>
          </a:p>
          <a:p>
            <a:pPr algn="l"/>
            <a:r>
              <a:rPr lang="en-GB" b="0" i="0" dirty="0">
                <a:solidFill>
                  <a:srgbClr val="161616"/>
                </a:solidFill>
                <a:effectLst/>
              </a:rPr>
              <a:t>Weaknesses </a:t>
            </a:r>
            <a:r>
              <a:rPr lang="en-GB" dirty="0" smtClean="0">
                <a:solidFill>
                  <a:srgbClr val="161616"/>
                </a:solidFill>
              </a:rPr>
              <a:t>identify</a:t>
            </a:r>
            <a:r>
              <a:rPr lang="en-GB" b="0" i="0" dirty="0" smtClean="0">
                <a:solidFill>
                  <a:srgbClr val="161616"/>
                </a:solidFill>
                <a:effectLst/>
              </a:rPr>
              <a:t> areas </a:t>
            </a:r>
            <a:r>
              <a:rPr lang="en-GB" b="0" i="0" dirty="0">
                <a:solidFill>
                  <a:srgbClr val="161616"/>
                </a:solidFill>
                <a:effectLst/>
              </a:rPr>
              <a:t>your organisation </a:t>
            </a:r>
            <a:r>
              <a:rPr lang="en-GB" dirty="0" smtClean="0">
                <a:solidFill>
                  <a:srgbClr val="161616"/>
                </a:solidFill>
              </a:rPr>
              <a:t>needs</a:t>
            </a:r>
            <a:r>
              <a:rPr lang="en-GB" b="0" i="0" dirty="0" smtClean="0">
                <a:solidFill>
                  <a:srgbClr val="161616"/>
                </a:solidFill>
                <a:effectLst/>
              </a:rPr>
              <a:t> </a:t>
            </a:r>
            <a:r>
              <a:rPr lang="en-GB" b="0" i="0" dirty="0">
                <a:solidFill>
                  <a:srgbClr val="161616"/>
                </a:solidFill>
                <a:effectLst/>
              </a:rPr>
              <a:t>to </a:t>
            </a:r>
            <a:r>
              <a:rPr lang="en-GB" b="0" i="0" dirty="0" smtClean="0">
                <a:solidFill>
                  <a:srgbClr val="161616"/>
                </a:solidFill>
                <a:effectLst/>
              </a:rPr>
              <a:t>improve. </a:t>
            </a:r>
          </a:p>
          <a:p>
            <a:pPr algn="l"/>
            <a:endParaRPr lang="en-GB" sz="1000" b="0" i="0" dirty="0">
              <a:solidFill>
                <a:srgbClr val="161616"/>
              </a:solidFill>
              <a:effectLst/>
            </a:endParaRPr>
          </a:p>
          <a:p>
            <a:pPr algn="l"/>
            <a:r>
              <a:rPr lang="en-GB" b="0" i="0" dirty="0">
                <a:solidFill>
                  <a:srgbClr val="161616"/>
                </a:solidFill>
                <a:effectLst/>
              </a:rPr>
              <a:t>When identifying strengths and weaknesses, it’s important to compare your organisation to its competitors. </a:t>
            </a:r>
            <a:r>
              <a:rPr lang="en-GB" b="0" i="0" dirty="0" smtClean="0">
                <a:solidFill>
                  <a:srgbClr val="161616"/>
                </a:solidFill>
                <a:effectLst/>
              </a:rPr>
              <a:t>Some </a:t>
            </a:r>
            <a:r>
              <a:rPr lang="en-GB" b="0" i="0" dirty="0">
                <a:solidFill>
                  <a:srgbClr val="161616"/>
                </a:solidFill>
                <a:effectLst/>
              </a:rPr>
              <a:t>of your proposed strengths could be a necessity in your organisation’s market and therefore not actually a strength.</a:t>
            </a:r>
          </a:p>
        </p:txBody>
      </p:sp>
    </p:spTree>
    <p:extLst>
      <p:ext uri="{BB962C8B-B14F-4D97-AF65-F5344CB8AC3E}">
        <p14:creationId xmlns:p14="http://schemas.microsoft.com/office/powerpoint/2010/main" val="3736208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A04548-B907-91C7-9297-154E458F7011}"/>
              </a:ext>
            </a:extLst>
          </p:cNvPr>
          <p:cNvSpPr>
            <a:spLocks noGrp="1"/>
          </p:cNvSpPr>
          <p:nvPr>
            <p:ph type="title"/>
          </p:nvPr>
        </p:nvSpPr>
        <p:spPr>
          <a:xfrm>
            <a:off x="609600" y="365760"/>
            <a:ext cx="10344912" cy="1056640"/>
          </a:xfrm>
        </p:spPr>
        <p:txBody>
          <a:bodyPr/>
          <a:lstStyle/>
          <a:p>
            <a:r>
              <a:rPr lang="en-GB" b="1" dirty="0" smtClean="0">
                <a:latin typeface="Calibri" panose="020F0502020204030204" pitchFamily="34" charset="0"/>
                <a:cs typeface="Calibri" panose="020F0502020204030204" pitchFamily="34" charset="0"/>
              </a:rPr>
              <a:t>Conducting Your SWOT </a:t>
            </a:r>
            <a:r>
              <a:rPr lang="en-GB" b="1" dirty="0">
                <a:latin typeface="Calibri" panose="020F0502020204030204" pitchFamily="34" charset="0"/>
                <a:cs typeface="Calibri" panose="020F0502020204030204" pitchFamily="34" charset="0"/>
              </a:rPr>
              <a:t>Analysis</a:t>
            </a:r>
          </a:p>
        </p:txBody>
      </p:sp>
      <p:sp>
        <p:nvSpPr>
          <p:cNvPr id="3" name="Content Placeholder 2">
            <a:extLst>
              <a:ext uri="{FF2B5EF4-FFF2-40B4-BE49-F238E27FC236}">
                <a16:creationId xmlns="" xmlns:a16="http://schemas.microsoft.com/office/drawing/2014/main" id="{00CF050E-ADB3-48E1-FE0D-94E1CF4EC91C}"/>
              </a:ext>
            </a:extLst>
          </p:cNvPr>
          <p:cNvSpPr>
            <a:spLocks noGrp="1"/>
          </p:cNvSpPr>
          <p:nvPr>
            <p:ph idx="1"/>
          </p:nvPr>
        </p:nvSpPr>
        <p:spPr>
          <a:xfrm>
            <a:off x="609600" y="1493520"/>
            <a:ext cx="9916160" cy="4998720"/>
          </a:xfrm>
        </p:spPr>
        <p:txBody>
          <a:bodyPr>
            <a:noAutofit/>
          </a:bodyPr>
          <a:lstStyle/>
          <a:p>
            <a:r>
              <a:rPr lang="en-GB" b="0" i="0" dirty="0">
                <a:solidFill>
                  <a:srgbClr val="161616"/>
                </a:solidFill>
                <a:effectLst/>
                <a:latin typeface="Calibri" panose="020F0502020204030204" pitchFamily="34" charset="0"/>
                <a:cs typeface="Calibri" panose="020F0502020204030204" pitchFamily="34" charset="0"/>
              </a:rPr>
              <a:t>Once you’ve identified the internal factors, you need to move onto the external opportunities and threats. </a:t>
            </a:r>
            <a:endParaRPr lang="en-GB" b="0" i="0" dirty="0" smtClean="0">
              <a:solidFill>
                <a:srgbClr val="161616"/>
              </a:solidFill>
              <a:effectLst/>
              <a:latin typeface="Calibri" panose="020F0502020204030204" pitchFamily="34" charset="0"/>
              <a:cs typeface="Calibri" panose="020F0502020204030204" pitchFamily="34" charset="0"/>
            </a:endParaRPr>
          </a:p>
          <a:p>
            <a:endParaRPr lang="en-GB" sz="1000" b="0" i="0" dirty="0">
              <a:solidFill>
                <a:srgbClr val="161616"/>
              </a:solidFill>
              <a:effectLst/>
              <a:latin typeface="Calibri" panose="020F0502020204030204" pitchFamily="34" charset="0"/>
              <a:cs typeface="Calibri" panose="020F0502020204030204" pitchFamily="34" charset="0"/>
            </a:endParaRPr>
          </a:p>
          <a:p>
            <a:r>
              <a:rPr lang="en-GB" dirty="0">
                <a:solidFill>
                  <a:srgbClr val="161616"/>
                </a:solidFill>
                <a:latin typeface="Calibri" panose="020F0502020204030204" pitchFamily="34" charset="0"/>
                <a:cs typeface="Calibri" panose="020F0502020204030204" pitchFamily="34" charset="0"/>
              </a:rPr>
              <a:t>These are the factors you analysed in your </a:t>
            </a:r>
            <a:r>
              <a:rPr lang="en-GB" b="0" i="0" dirty="0">
                <a:solidFill>
                  <a:srgbClr val="161616"/>
                </a:solidFill>
                <a:effectLst/>
                <a:latin typeface="Calibri" panose="020F0502020204030204" pitchFamily="34" charset="0"/>
                <a:cs typeface="Calibri" panose="020F0502020204030204" pitchFamily="34" charset="0"/>
              </a:rPr>
              <a:t>external audit</a:t>
            </a:r>
            <a:r>
              <a:rPr lang="en-GB" b="0" i="0" dirty="0" smtClean="0">
                <a:solidFill>
                  <a:srgbClr val="161616"/>
                </a:solidFill>
                <a:effectLst/>
                <a:latin typeface="Calibri" panose="020F0502020204030204" pitchFamily="34" charset="0"/>
                <a:cs typeface="Calibri" panose="020F0502020204030204" pitchFamily="34" charset="0"/>
              </a:rPr>
              <a:t>.</a:t>
            </a:r>
          </a:p>
          <a:p>
            <a:pPr marL="0" indent="0">
              <a:buNone/>
            </a:pPr>
            <a:endParaRPr lang="en-GB" b="0" i="0" dirty="0" smtClean="0">
              <a:solidFill>
                <a:srgbClr val="161616"/>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443940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A04548-B907-91C7-9297-154E458F7011}"/>
              </a:ext>
            </a:extLst>
          </p:cNvPr>
          <p:cNvSpPr>
            <a:spLocks noGrp="1"/>
          </p:cNvSpPr>
          <p:nvPr>
            <p:ph type="title"/>
          </p:nvPr>
        </p:nvSpPr>
        <p:spPr>
          <a:xfrm>
            <a:off x="609600" y="365760"/>
            <a:ext cx="10344912" cy="1056640"/>
          </a:xfrm>
        </p:spPr>
        <p:txBody>
          <a:bodyPr/>
          <a:lstStyle/>
          <a:p>
            <a:r>
              <a:rPr lang="en-GB" b="1" dirty="0" smtClean="0">
                <a:latin typeface="Calibri" panose="020F0502020204030204" pitchFamily="34" charset="0"/>
                <a:cs typeface="Calibri" panose="020F0502020204030204" pitchFamily="34" charset="0"/>
              </a:rPr>
              <a:t>SWOT </a:t>
            </a:r>
            <a:r>
              <a:rPr lang="en-GB" b="1" dirty="0">
                <a:latin typeface="Calibri" panose="020F0502020204030204" pitchFamily="34" charset="0"/>
                <a:cs typeface="Calibri" panose="020F0502020204030204" pitchFamily="34" charset="0"/>
              </a:rPr>
              <a:t>Analysis</a:t>
            </a:r>
          </a:p>
        </p:txBody>
      </p:sp>
      <p:sp>
        <p:nvSpPr>
          <p:cNvPr id="3" name="Content Placeholder 2">
            <a:extLst>
              <a:ext uri="{FF2B5EF4-FFF2-40B4-BE49-F238E27FC236}">
                <a16:creationId xmlns="" xmlns:a16="http://schemas.microsoft.com/office/drawing/2014/main" id="{00CF050E-ADB3-48E1-FE0D-94E1CF4EC91C}"/>
              </a:ext>
            </a:extLst>
          </p:cNvPr>
          <p:cNvSpPr>
            <a:spLocks noGrp="1"/>
          </p:cNvSpPr>
          <p:nvPr>
            <p:ph idx="1"/>
          </p:nvPr>
        </p:nvSpPr>
        <p:spPr>
          <a:xfrm>
            <a:off x="609600" y="1493520"/>
            <a:ext cx="9916160" cy="4998720"/>
          </a:xfrm>
        </p:spPr>
        <p:txBody>
          <a:bodyPr>
            <a:noAutofit/>
          </a:bodyPr>
          <a:lstStyle/>
          <a:p>
            <a:endParaRPr lang="en-GB" sz="1000" b="0" i="0" dirty="0">
              <a:solidFill>
                <a:srgbClr val="161616"/>
              </a:solidFill>
              <a:effectLst/>
              <a:latin typeface="Calibri" panose="020F0502020204030204" pitchFamily="34" charset="0"/>
              <a:cs typeface="Calibri" panose="020F0502020204030204" pitchFamily="34" charset="0"/>
            </a:endParaRPr>
          </a:p>
          <a:p>
            <a:r>
              <a:rPr lang="en-GB" dirty="0">
                <a:solidFill>
                  <a:srgbClr val="161616"/>
                </a:solidFill>
                <a:latin typeface="Calibri" panose="020F0502020204030204" pitchFamily="34" charset="0"/>
                <a:cs typeface="Calibri" panose="020F0502020204030204" pitchFamily="34" charset="0"/>
              </a:rPr>
              <a:t>The SWOT provides focus on which to develop your marketing objectives and strategy</a:t>
            </a:r>
            <a:r>
              <a:rPr lang="en-GB" b="0" i="0" dirty="0">
                <a:solidFill>
                  <a:srgbClr val="161616"/>
                </a:solidFill>
                <a:effectLst/>
                <a:latin typeface="Calibri" panose="020F0502020204030204" pitchFamily="34" charset="0"/>
                <a:cs typeface="Calibri" panose="020F0502020204030204" pitchFamily="34" charset="0"/>
              </a:rPr>
              <a:t> </a:t>
            </a:r>
            <a:endParaRPr lang="en-GB" b="0" i="0" dirty="0" smtClean="0">
              <a:solidFill>
                <a:srgbClr val="161616"/>
              </a:solidFill>
              <a:effectLst/>
              <a:latin typeface="Calibri" panose="020F0502020204030204" pitchFamily="34" charset="0"/>
              <a:cs typeface="Calibri" panose="020F0502020204030204" pitchFamily="34" charset="0"/>
            </a:endParaRPr>
          </a:p>
          <a:p>
            <a:endParaRPr lang="en-GB" sz="1000" b="0" i="0" dirty="0">
              <a:solidFill>
                <a:srgbClr val="161616"/>
              </a:solidFill>
              <a:effectLst/>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SWOT is really useful but on its own doesn’t generate actionable ideas for improvements. </a:t>
            </a:r>
            <a:endParaRPr lang="en-GB" b="0" i="0" dirty="0" smtClean="0">
              <a:effectLst/>
              <a:latin typeface="Calibri" panose="020F0502020204030204" pitchFamily="34" charset="0"/>
              <a:cs typeface="Calibri" panose="020F0502020204030204" pitchFamily="34" charset="0"/>
            </a:endParaRPr>
          </a:p>
          <a:p>
            <a:endParaRPr lang="en-GB" sz="1000" dirty="0">
              <a:latin typeface="Calibri" panose="020F0502020204030204" pitchFamily="34" charset="0"/>
              <a:cs typeface="Calibri" panose="020F0502020204030204" pitchFamily="34" charset="0"/>
            </a:endParaRPr>
          </a:p>
          <a:p>
            <a:r>
              <a:rPr lang="en-GB" b="0" i="0" dirty="0" smtClean="0">
                <a:effectLst/>
                <a:latin typeface="Calibri" panose="020F0502020204030204" pitchFamily="34" charset="0"/>
                <a:cs typeface="Calibri" panose="020F0502020204030204" pitchFamily="34" charset="0"/>
              </a:rPr>
              <a:t>That’s </a:t>
            </a:r>
            <a:r>
              <a:rPr lang="en-GB" b="0" i="0" dirty="0">
                <a:effectLst/>
                <a:latin typeface="Calibri" panose="020F0502020204030204" pitchFamily="34" charset="0"/>
                <a:cs typeface="Calibri" panose="020F0502020204030204" pitchFamily="34" charset="0"/>
              </a:rPr>
              <a:t>where a TOWS comes in.</a:t>
            </a:r>
          </a:p>
        </p:txBody>
      </p:sp>
    </p:spTree>
    <p:extLst>
      <p:ext uri="{BB962C8B-B14F-4D97-AF65-F5344CB8AC3E}">
        <p14:creationId xmlns:p14="http://schemas.microsoft.com/office/powerpoint/2010/main" val="3757806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9999FF"/>
          </a:solidFill>
        </p:spPr>
        <p:txBody>
          <a:bodyPr>
            <a:normAutofit/>
          </a:bodyPr>
          <a:lstStyle/>
          <a:p>
            <a:r>
              <a:rPr lang="en-GB" sz="6000" b="1" dirty="0" smtClean="0">
                <a:latin typeface="+mn-lt"/>
              </a:rPr>
              <a:t>Going </a:t>
            </a:r>
            <a:r>
              <a:rPr lang="en-GB" sz="6000" b="1" dirty="0" smtClean="0">
                <a:solidFill>
                  <a:srgbClr val="FF0000"/>
                </a:solidFill>
                <a:latin typeface="+mn-lt"/>
              </a:rPr>
              <a:t>Beyond</a:t>
            </a:r>
            <a:r>
              <a:rPr lang="en-GB" sz="6000" b="1" dirty="0" smtClean="0">
                <a:latin typeface="+mn-lt"/>
              </a:rPr>
              <a:t> a SWOT Analysis</a:t>
            </a:r>
            <a:endParaRPr lang="en-GB" sz="6000" b="1" dirty="0">
              <a:latin typeface="+mn-lt"/>
            </a:endParaRPr>
          </a:p>
        </p:txBody>
      </p:sp>
      <p:pic>
        <p:nvPicPr>
          <p:cNvPr id="9218" name="Picture 2" descr="Vertica 10.1.1 Goes Beyond Analytics with Support for Azure Cloud,  Kubernetes, and Containers | Vertic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690689"/>
            <a:ext cx="12192000" cy="529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599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A04548-B907-91C7-9297-154E458F7011}"/>
              </a:ext>
            </a:extLst>
          </p:cNvPr>
          <p:cNvSpPr>
            <a:spLocks noGrp="1"/>
          </p:cNvSpPr>
          <p:nvPr>
            <p:ph type="title"/>
          </p:nvPr>
        </p:nvSpPr>
        <p:spPr>
          <a:xfrm>
            <a:off x="609600" y="365760"/>
            <a:ext cx="10344912" cy="1056640"/>
          </a:xfrm>
        </p:spPr>
        <p:txBody>
          <a:bodyPr/>
          <a:lstStyle/>
          <a:p>
            <a:r>
              <a:rPr lang="en-GB" b="1" dirty="0">
                <a:latin typeface="Calibri" panose="020F0502020204030204" pitchFamily="34" charset="0"/>
                <a:cs typeface="Calibri" panose="020F0502020204030204" pitchFamily="34" charset="0"/>
              </a:rPr>
              <a:t>TOWS Analysis</a:t>
            </a:r>
          </a:p>
        </p:txBody>
      </p:sp>
      <p:sp>
        <p:nvSpPr>
          <p:cNvPr id="3" name="Content Placeholder 2">
            <a:extLst>
              <a:ext uri="{FF2B5EF4-FFF2-40B4-BE49-F238E27FC236}">
                <a16:creationId xmlns="" xmlns:a16="http://schemas.microsoft.com/office/drawing/2014/main" id="{00CF050E-ADB3-48E1-FE0D-94E1CF4EC91C}"/>
              </a:ext>
            </a:extLst>
          </p:cNvPr>
          <p:cNvSpPr>
            <a:spLocks noGrp="1"/>
          </p:cNvSpPr>
          <p:nvPr>
            <p:ph idx="1"/>
          </p:nvPr>
        </p:nvSpPr>
        <p:spPr>
          <a:xfrm>
            <a:off x="609600" y="1493520"/>
            <a:ext cx="9916160" cy="4998720"/>
          </a:xfrm>
        </p:spPr>
        <p:txBody>
          <a:bodyPr>
            <a:noAutofit/>
          </a:bodyPr>
          <a:lstStyle/>
          <a:p>
            <a:r>
              <a:rPr lang="en-GB" sz="2400" b="0" i="0" dirty="0">
                <a:effectLst/>
                <a:latin typeface="Calibri" panose="020F0502020204030204" pitchFamily="34" charset="0"/>
                <a:cs typeface="Calibri" panose="020F0502020204030204" pitchFamily="34" charset="0"/>
              </a:rPr>
              <a:t>A TOWS analysis takes a SWOT analysis one step further to help you take action with your findings. </a:t>
            </a:r>
          </a:p>
          <a:p>
            <a:endParaRPr lang="en-GB" sz="24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The TOWS acronym uses the same elements as </a:t>
            </a:r>
            <a:r>
              <a:rPr lang="en-GB" sz="2400" dirty="0">
                <a:latin typeface="Calibri" panose="020F0502020204030204" pitchFamily="34" charset="0"/>
                <a:cs typeface="Calibri" panose="020F0502020204030204" pitchFamily="34" charset="0"/>
              </a:rPr>
              <a:t>SWOT</a:t>
            </a:r>
            <a:r>
              <a:rPr lang="en-GB" sz="2400" b="0" i="0" dirty="0">
                <a:effectLst/>
                <a:latin typeface="Calibri" panose="020F0502020204030204" pitchFamily="34" charset="0"/>
                <a:cs typeface="Calibri" panose="020F0502020204030204" pitchFamily="34" charset="0"/>
              </a:rPr>
              <a:t>, but in reverse order. It combines internal and external forces to come up with productive ideas of how to best use the information. </a:t>
            </a:r>
          </a:p>
          <a:p>
            <a:endParaRPr lang="en-GB" sz="24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The main purpose of a TOWS is to reduce threats, take advantage of opportunities, exploit strengths, and remove weaknesses.  </a:t>
            </a:r>
            <a:endParaRPr lang="en-GB" sz="2400" dirty="0">
              <a:latin typeface="Calibri" panose="020F0502020204030204" pitchFamily="34" charset="0"/>
              <a:cs typeface="Calibri" panose="020F0502020204030204" pitchFamily="34" charset="0"/>
            </a:endParaRPr>
          </a:p>
          <a:p>
            <a:endParaRPr lang="en-GB" sz="2400" b="0" i="0" dirty="0">
              <a:solidFill>
                <a:srgbClr val="161616"/>
              </a:solidFill>
              <a:effectLst/>
              <a:latin typeface="Noto Sans" panose="020B0502040504020204" pitchFamily="34" charset="0"/>
            </a:endParaRPr>
          </a:p>
          <a:p>
            <a:endParaRPr lang="en-GB" sz="2400" b="0" i="0" dirty="0">
              <a:solidFill>
                <a:srgbClr val="161616"/>
              </a:solidFill>
              <a:effectLst/>
              <a:latin typeface="Noto Sans" panose="020B0502040504020204" pitchFamily="34" charset="0"/>
            </a:endParaRPr>
          </a:p>
        </p:txBody>
      </p:sp>
    </p:spTree>
    <p:extLst>
      <p:ext uri="{BB962C8B-B14F-4D97-AF65-F5344CB8AC3E}">
        <p14:creationId xmlns:p14="http://schemas.microsoft.com/office/powerpoint/2010/main" val="28670257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C0E5A9E-A476-641A-2811-42DB35C94EEB}"/>
              </a:ext>
            </a:extLst>
          </p:cNvPr>
          <p:cNvSpPr>
            <a:spLocks noGrp="1"/>
          </p:cNvSpPr>
          <p:nvPr>
            <p:ph type="title"/>
          </p:nvPr>
        </p:nvSpPr>
        <p:spPr>
          <a:xfrm>
            <a:off x="352425" y="365760"/>
            <a:ext cx="10602087" cy="901065"/>
          </a:xfrm>
        </p:spPr>
        <p:txBody>
          <a:bodyPr>
            <a:normAutofit fontScale="90000"/>
          </a:bodyPr>
          <a:lstStyle/>
          <a:p>
            <a:r>
              <a:rPr lang="en-GB" b="1" dirty="0">
                <a:latin typeface="Calibri" panose="020F0502020204030204" pitchFamily="34" charset="0"/>
                <a:cs typeface="Calibri" panose="020F0502020204030204" pitchFamily="34" charset="0"/>
              </a:rPr>
              <a:t>What is the difference between TOWS and SWOT?</a:t>
            </a:r>
          </a:p>
        </p:txBody>
      </p:sp>
      <p:sp>
        <p:nvSpPr>
          <p:cNvPr id="3" name="Content Placeholder 2">
            <a:extLst>
              <a:ext uri="{FF2B5EF4-FFF2-40B4-BE49-F238E27FC236}">
                <a16:creationId xmlns="" xmlns:a16="http://schemas.microsoft.com/office/drawing/2014/main" id="{AF8527BD-3983-191D-CADF-7CFDE3C84E59}"/>
              </a:ext>
            </a:extLst>
          </p:cNvPr>
          <p:cNvSpPr>
            <a:spLocks noGrp="1"/>
          </p:cNvSpPr>
          <p:nvPr>
            <p:ph idx="1"/>
          </p:nvPr>
        </p:nvSpPr>
        <p:spPr>
          <a:xfrm>
            <a:off x="495300" y="1533526"/>
            <a:ext cx="10267950" cy="4646612"/>
          </a:xfrm>
        </p:spPr>
        <p:txBody>
          <a:bodyPr/>
          <a:lstStyle/>
          <a:p>
            <a:pPr algn="l"/>
            <a:r>
              <a:rPr lang="en-GB" sz="2400" b="0" i="0" u="none" strike="noStrike" dirty="0">
                <a:effectLst/>
                <a:latin typeface="Calibri" panose="020F0502020204030204" pitchFamily="34" charset="0"/>
                <a:cs typeface="Calibri" panose="020F0502020204030204" pitchFamily="34" charset="0"/>
              </a:rPr>
              <a:t>Although TOWS uses the same elements as a SWOT analysis, it is more of an </a:t>
            </a:r>
            <a:r>
              <a:rPr lang="en-GB" sz="2400" b="1" i="0" u="none" strike="noStrike" dirty="0">
                <a:effectLst/>
                <a:latin typeface="Calibri" panose="020F0502020204030204" pitchFamily="34" charset="0"/>
                <a:cs typeface="Calibri" panose="020F0502020204030204" pitchFamily="34" charset="0"/>
              </a:rPr>
              <a:t>action tool </a:t>
            </a:r>
            <a:r>
              <a:rPr lang="en-GB" sz="2400" b="0" i="0" u="none" strike="noStrike" dirty="0">
                <a:effectLst/>
                <a:latin typeface="Calibri" panose="020F0502020204030204" pitchFamily="34" charset="0"/>
                <a:cs typeface="Calibri" panose="020F0502020204030204" pitchFamily="34" charset="0"/>
              </a:rPr>
              <a:t>rather than an analysis one. TOWS is best used as an addition to the analytical SWOT tool to help you decide what to do with your findings</a:t>
            </a:r>
            <a:r>
              <a:rPr lang="en-GB" sz="2400" b="0" i="0" u="none" strike="noStrike" dirty="0" smtClean="0">
                <a:effectLst/>
                <a:latin typeface="Calibri" panose="020F0502020204030204" pitchFamily="34" charset="0"/>
                <a:cs typeface="Calibri" panose="020F0502020204030204" pitchFamily="34" charset="0"/>
              </a:rPr>
              <a:t>.</a:t>
            </a:r>
          </a:p>
          <a:p>
            <a:pPr marL="0" indent="0" algn="l">
              <a:buNone/>
            </a:pPr>
            <a:endParaRPr lang="en-GB" sz="2400" b="0" i="0" u="none" strike="noStrike" dirty="0">
              <a:effectLst/>
              <a:latin typeface="Calibri" panose="020F0502020204030204" pitchFamily="34" charset="0"/>
              <a:cs typeface="Calibri" panose="020F0502020204030204" pitchFamily="34" charset="0"/>
            </a:endParaRPr>
          </a:p>
          <a:p>
            <a:pPr algn="l"/>
            <a:r>
              <a:rPr lang="en-GB" sz="2800" b="1" i="0" dirty="0">
                <a:effectLst/>
                <a:latin typeface="Calibri" panose="020F0502020204030204" pitchFamily="34" charset="0"/>
                <a:cs typeface="Calibri" panose="020F0502020204030204" pitchFamily="34" charset="0"/>
              </a:rPr>
              <a:t>Why is it important?</a:t>
            </a: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TOWS helps bridge the gap between research and forward thinking strategic </a:t>
            </a:r>
            <a:r>
              <a:rPr lang="en-GB" sz="2400" b="0" i="0" dirty="0" smtClean="0">
                <a:effectLst/>
                <a:latin typeface="Calibri" panose="020F0502020204030204" pitchFamily="34" charset="0"/>
                <a:cs typeface="Calibri" panose="020F0502020204030204" pitchFamily="34" charset="0"/>
              </a:rPr>
              <a:t>directions.</a:t>
            </a:r>
          </a:p>
          <a:p>
            <a:pPr algn="l">
              <a:buFont typeface="Arial" panose="020B0604020202020204" pitchFamily="34" charset="0"/>
              <a:buChar char="•"/>
            </a:pPr>
            <a:endParaRPr lang="en-GB" sz="1000" b="0" i="0" dirty="0">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It can very quickly define key focal points for actions</a:t>
            </a:r>
            <a:r>
              <a:rPr lang="en-GB" sz="2400" b="0" i="0" dirty="0" smtClean="0">
                <a:effectLst/>
                <a:latin typeface="Calibri" panose="020F0502020204030204" pitchFamily="34" charset="0"/>
                <a:cs typeface="Calibri" panose="020F0502020204030204" pitchFamily="34" charset="0"/>
              </a:rPr>
              <a:t>.</a:t>
            </a:r>
          </a:p>
          <a:p>
            <a:pPr algn="l">
              <a:buFont typeface="Arial" panose="020B0604020202020204" pitchFamily="34" charset="0"/>
              <a:buChar char="•"/>
            </a:pPr>
            <a:endParaRPr lang="en-GB" sz="1000" b="0" i="0" dirty="0">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 It covers all bases by taking into account positive and negative </a:t>
            </a:r>
            <a:r>
              <a:rPr lang="en-GB" sz="2400" b="0" i="0" dirty="0" smtClean="0">
                <a:effectLst/>
                <a:latin typeface="Calibri" panose="020F0502020204030204" pitchFamily="34" charset="0"/>
                <a:cs typeface="Calibri" panose="020F0502020204030204" pitchFamily="34" charset="0"/>
              </a:rPr>
              <a:t>influences.</a:t>
            </a:r>
            <a:endParaRPr lang="en-GB" sz="2400" b="0" i="0" dirty="0">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7507312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2276" y="365125"/>
            <a:ext cx="10851524" cy="871247"/>
          </a:xfrm>
        </p:spPr>
        <p:txBody>
          <a:bodyPr/>
          <a:lstStyle/>
          <a:p>
            <a:r>
              <a:rPr lang="en-GB" b="1" dirty="0" smtClean="0">
                <a:latin typeface="+mn-lt"/>
              </a:rPr>
              <a:t>How does TOWS Analysis Work?</a:t>
            </a:r>
            <a:endParaRPr lang="en-GB" b="1" dirty="0">
              <a:latin typeface="+mn-lt"/>
            </a:endParaRPr>
          </a:p>
        </p:txBody>
      </p:sp>
      <p:sp>
        <p:nvSpPr>
          <p:cNvPr id="5" name="Content Placeholder 4"/>
          <p:cNvSpPr>
            <a:spLocks noGrp="1"/>
          </p:cNvSpPr>
          <p:nvPr>
            <p:ph sz="half" idx="1"/>
          </p:nvPr>
        </p:nvSpPr>
        <p:spPr>
          <a:xfrm>
            <a:off x="347731" y="1236372"/>
            <a:ext cx="11230376" cy="940159"/>
          </a:xfrm>
        </p:spPr>
        <p:txBody>
          <a:bodyPr>
            <a:normAutofit fontScale="85000" lnSpcReduction="20000"/>
          </a:bodyPr>
          <a:lstStyle/>
          <a:p>
            <a:r>
              <a:rPr lang="en-GB" dirty="0">
                <a:latin typeface="Calibri" panose="020F0502020204030204" pitchFamily="34" charset="0"/>
                <a:cs typeface="Calibri" panose="020F0502020204030204" pitchFamily="34" charset="0"/>
              </a:rPr>
              <a:t>Your SWOT analysis will  give you a list of Strengths, Weaknesses, Opportunities, and Threats. Number these as S1, S2, W1, W2, and so on. This will make it easier to identify them later.</a:t>
            </a:r>
            <a:endParaRPr lang="en-GB" dirty="0">
              <a:latin typeface="Calibri" panose="020F0502020204030204" pitchFamily="34" charset="0"/>
              <a:cs typeface="Calibri" panose="020F0502020204030204" pitchFamily="34" charset="0"/>
            </a:endParaRPr>
          </a:p>
        </p:txBody>
      </p:sp>
      <p:pic>
        <p:nvPicPr>
          <p:cNvPr id="2050" name="Picture 2" descr="An Introduction to the TOWS matrix: Putting SWOT into action"/>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220" t="10346" r="1466" b="4720"/>
          <a:stretch/>
        </p:blipFill>
        <p:spPr bwMode="auto">
          <a:xfrm>
            <a:off x="502275" y="2331078"/>
            <a:ext cx="10122795" cy="4340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5122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002D73-06BB-356C-5B3E-BF691D084F64}"/>
              </a:ext>
            </a:extLst>
          </p:cNvPr>
          <p:cNvSpPr>
            <a:spLocks noGrp="1"/>
          </p:cNvSpPr>
          <p:nvPr>
            <p:ph type="title"/>
          </p:nvPr>
        </p:nvSpPr>
        <p:spPr>
          <a:xfrm>
            <a:off x="437883" y="365759"/>
            <a:ext cx="10972800" cy="1053465"/>
          </a:xfrm>
        </p:spPr>
        <p:txBody>
          <a:bodyPr>
            <a:normAutofit fontScale="90000"/>
          </a:bodyPr>
          <a:lstStyle/>
          <a:p>
            <a:r>
              <a:rPr lang="en-GB" b="1" dirty="0">
                <a:latin typeface="Calibri" panose="020F0502020204030204" pitchFamily="34" charset="0"/>
                <a:cs typeface="Calibri" panose="020F0502020204030204" pitchFamily="34" charset="0"/>
              </a:rPr>
              <a:t>Measure the elements against each other to consider potential strategies</a:t>
            </a:r>
          </a:p>
        </p:txBody>
      </p:sp>
      <p:sp>
        <p:nvSpPr>
          <p:cNvPr id="3" name="Content Placeholder 2">
            <a:extLst>
              <a:ext uri="{FF2B5EF4-FFF2-40B4-BE49-F238E27FC236}">
                <a16:creationId xmlns="" xmlns:a16="http://schemas.microsoft.com/office/drawing/2014/main" id="{FC8B61D7-164C-413A-BAF5-BF13B1CD9BDD}"/>
              </a:ext>
            </a:extLst>
          </p:cNvPr>
          <p:cNvSpPr>
            <a:spLocks noGrp="1"/>
          </p:cNvSpPr>
          <p:nvPr>
            <p:ph idx="1"/>
          </p:nvPr>
        </p:nvSpPr>
        <p:spPr>
          <a:xfrm>
            <a:off x="437883" y="1996224"/>
            <a:ext cx="10972800" cy="4496015"/>
          </a:xfrm>
        </p:spPr>
        <p:txBody>
          <a:bodyPr/>
          <a:lstStyle/>
          <a:p>
            <a:pPr algn="l">
              <a:buFont typeface="+mj-lt"/>
              <a:buAutoNum type="arabicPeriod"/>
            </a:pPr>
            <a:r>
              <a:rPr lang="en-GB" sz="2800" b="1" i="1" dirty="0">
                <a:effectLst/>
                <a:latin typeface="Calibri" panose="020F0502020204030204" pitchFamily="34" charset="0"/>
                <a:cs typeface="Calibri" panose="020F0502020204030204" pitchFamily="34" charset="0"/>
              </a:rPr>
              <a:t>Strengths &amp; Opportunities</a:t>
            </a:r>
            <a:r>
              <a:rPr lang="en-GB" sz="2800" b="0" i="1" dirty="0">
                <a:effectLst/>
                <a:latin typeface="Calibri" panose="020F0502020204030204" pitchFamily="34" charset="0"/>
                <a:cs typeface="Calibri" panose="020F0502020204030204" pitchFamily="34" charset="0"/>
              </a:rPr>
              <a:t>: Use strengths to maximise opportunities </a:t>
            </a:r>
            <a:endParaRPr lang="en-GB" sz="2800" b="0" i="1" dirty="0" smtClean="0">
              <a:effectLst/>
              <a:latin typeface="Calibri" panose="020F0502020204030204" pitchFamily="34" charset="0"/>
              <a:cs typeface="Calibri" panose="020F0502020204030204" pitchFamily="34" charset="0"/>
            </a:endParaRP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Strengths &amp; Threats</a:t>
            </a:r>
            <a:r>
              <a:rPr lang="en-GB" sz="2800" b="0" i="1" dirty="0">
                <a:effectLst/>
                <a:latin typeface="Calibri" panose="020F0502020204030204" pitchFamily="34" charset="0"/>
                <a:cs typeface="Calibri" panose="020F0502020204030204" pitchFamily="34" charset="0"/>
              </a:rPr>
              <a:t>: Use strengths to reduce </a:t>
            </a:r>
            <a:r>
              <a:rPr lang="en-GB" sz="2800" b="0" i="1" dirty="0" smtClean="0">
                <a:effectLst/>
                <a:latin typeface="Calibri" panose="020F0502020204030204" pitchFamily="34" charset="0"/>
                <a:cs typeface="Calibri" panose="020F0502020204030204" pitchFamily="34" charset="0"/>
              </a:rPr>
              <a:t>threats</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Weaknesses &amp; Opportunities</a:t>
            </a:r>
            <a:r>
              <a:rPr lang="en-GB" sz="2800" b="0" i="1" dirty="0">
                <a:effectLst/>
                <a:latin typeface="Calibri" panose="020F0502020204030204" pitchFamily="34" charset="0"/>
                <a:cs typeface="Calibri" panose="020F0502020204030204" pitchFamily="34" charset="0"/>
              </a:rPr>
              <a:t>: Reduce weaknesses to develop </a:t>
            </a:r>
            <a:r>
              <a:rPr lang="en-GB" sz="2800" b="0" i="1" dirty="0" smtClean="0">
                <a:effectLst/>
                <a:latin typeface="Calibri" panose="020F0502020204030204" pitchFamily="34" charset="0"/>
                <a:cs typeface="Calibri" panose="020F0502020204030204" pitchFamily="34" charset="0"/>
              </a:rPr>
              <a:t>opportunities</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Weaknesses &amp; Threats:</a:t>
            </a:r>
            <a:r>
              <a:rPr lang="en-GB" sz="2800" b="0" i="1" dirty="0">
                <a:effectLst/>
                <a:latin typeface="Calibri" panose="020F0502020204030204" pitchFamily="34" charset="0"/>
                <a:cs typeface="Calibri" panose="020F0502020204030204" pitchFamily="34" charset="0"/>
              </a:rPr>
              <a:t> Avoid threats by reducing weaknesses</a:t>
            </a:r>
            <a:endParaRPr lang="en-GB" sz="2800" b="0" i="0" dirty="0">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2184199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3BD9BA-DF98-58CE-9A61-A3FF20C0C885}"/>
              </a:ext>
            </a:extLst>
          </p:cNvPr>
          <p:cNvSpPr>
            <a:spLocks noGrp="1"/>
          </p:cNvSpPr>
          <p:nvPr>
            <p:ph type="title"/>
          </p:nvPr>
        </p:nvSpPr>
        <p:spPr>
          <a:xfrm>
            <a:off x="396240" y="412124"/>
            <a:ext cx="10728960" cy="978794"/>
          </a:xfrm>
        </p:spPr>
        <p:txBody>
          <a:bodyPr>
            <a:noAutofit/>
          </a:bodyPr>
          <a:lstStyle/>
          <a:p>
            <a:r>
              <a:rPr lang="en-GB" sz="4800" b="1" dirty="0" smtClean="0">
                <a:latin typeface="Calibri" panose="020F0502020204030204" pitchFamily="34" charset="0"/>
                <a:cs typeface="Calibri" panose="020F0502020204030204" pitchFamily="34" charset="0"/>
              </a:rPr>
              <a:t>How to Use</a:t>
            </a:r>
            <a:r>
              <a:rPr lang="en-GB" sz="4800" b="1" i="0" dirty="0" smtClean="0">
                <a:effectLst/>
                <a:latin typeface="Calibri" panose="020F0502020204030204" pitchFamily="34" charset="0"/>
                <a:cs typeface="Calibri" panose="020F0502020204030204" pitchFamily="34" charset="0"/>
              </a:rPr>
              <a:t> TOWS</a:t>
            </a:r>
            <a:endParaRPr lang="en-GB" sz="4800"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96240" y="1825625"/>
            <a:ext cx="10957560" cy="4351338"/>
          </a:xfrm>
        </p:spPr>
        <p:txBody>
          <a:bodyPr/>
          <a:lstStyle/>
          <a:p>
            <a:r>
              <a:rPr lang="en-GB" b="1" dirty="0">
                <a:latin typeface="Calibri" panose="020F0502020204030204" pitchFamily="34" charset="0"/>
                <a:cs typeface="Calibri" panose="020F0502020204030204" pitchFamily="34" charset="0"/>
              </a:rPr>
              <a:t>TOWS can expand your SWOT analysis to discover some really useful potential strategies for the future</a:t>
            </a:r>
            <a:r>
              <a:rPr lang="en-GB" dirty="0">
                <a:latin typeface="Source Sans Pro" panose="020B0503030403020204" pitchFamily="34" charset="0"/>
              </a:rPr>
              <a:t>. </a:t>
            </a:r>
            <a:endParaRPr lang="en-GB" dirty="0" smtClean="0">
              <a:latin typeface="Source Sans Pro" panose="020B0503030403020204" pitchFamily="34" charset="0"/>
            </a:endParaRPr>
          </a:p>
          <a:p>
            <a:endParaRPr lang="en-GB" b="1" dirty="0">
              <a:latin typeface="Source Sans Pro" panose="020B0503030403020204" pitchFamily="34" charset="0"/>
              <a:cs typeface="Calibri" panose="020F0502020204030204" pitchFamily="34" charset="0"/>
            </a:endParaRPr>
          </a:p>
          <a:p>
            <a:r>
              <a:rPr lang="en-GB" b="1" dirty="0" smtClean="0">
                <a:latin typeface="Calibri" panose="020F0502020204030204" pitchFamily="34" charset="0"/>
                <a:cs typeface="Calibri" panose="020F0502020204030204" pitchFamily="34" charset="0"/>
              </a:rPr>
              <a:t>See examples on the next slides</a:t>
            </a:r>
            <a:endParaRPr lang="en-GB" dirty="0"/>
          </a:p>
        </p:txBody>
      </p:sp>
    </p:spTree>
    <p:extLst>
      <p:ext uri="{BB962C8B-B14F-4D97-AF65-F5344CB8AC3E}">
        <p14:creationId xmlns:p14="http://schemas.microsoft.com/office/powerpoint/2010/main" val="16552053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descr="TOWS Analysis: A Comprehensive Guid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1797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3BD9BA-DF98-58CE-9A61-A3FF20C0C885}"/>
              </a:ext>
            </a:extLst>
          </p:cNvPr>
          <p:cNvSpPr>
            <a:spLocks noGrp="1"/>
          </p:cNvSpPr>
          <p:nvPr>
            <p:ph type="title"/>
          </p:nvPr>
        </p:nvSpPr>
        <p:spPr>
          <a:xfrm>
            <a:off x="396240" y="219075"/>
            <a:ext cx="10728960" cy="979805"/>
          </a:xfrm>
        </p:spPr>
        <p:txBody>
          <a:bodyPr>
            <a:noAutofit/>
          </a:bodyPr>
          <a:lstStyle/>
          <a:p>
            <a:endParaRPr lang="en-GB" sz="3200" b="1" dirty="0">
              <a:latin typeface="Calibri" panose="020F0502020204030204" pitchFamily="34" charset="0"/>
              <a:cs typeface="Calibri" panose="020F0502020204030204" pitchFamily="34" charset="0"/>
            </a:endParaRPr>
          </a:p>
        </p:txBody>
      </p:sp>
      <p:pic>
        <p:nvPicPr>
          <p:cNvPr id="5" name="Content Placeholder 4">
            <a:extLst>
              <a:ext uri="{FF2B5EF4-FFF2-40B4-BE49-F238E27FC236}">
                <a16:creationId xmlns="" xmlns:a16="http://schemas.microsoft.com/office/drawing/2014/main" id="{F05B83A4-B20A-2909-60F8-F299373E111B}"/>
              </a:ext>
            </a:extLst>
          </p:cNvPr>
          <p:cNvPicPr>
            <a:picLocks noGrp="1" noChangeAspect="1"/>
          </p:cNvPicPr>
          <p:nvPr>
            <p:ph idx="1"/>
          </p:nvPr>
        </p:nvPicPr>
        <p:blipFill rotWithShape="1">
          <a:blip r:embed="rId2"/>
          <a:srcRect l="12412" t="16329" r="12725" b="18978"/>
          <a:stretch/>
        </p:blipFill>
        <p:spPr>
          <a:xfrm>
            <a:off x="-969" y="0"/>
            <a:ext cx="12144782" cy="6766561"/>
          </a:xfrm>
        </p:spPr>
      </p:pic>
    </p:spTree>
    <p:extLst>
      <p:ext uri="{BB962C8B-B14F-4D97-AF65-F5344CB8AC3E}">
        <p14:creationId xmlns:p14="http://schemas.microsoft.com/office/powerpoint/2010/main" val="6683172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730" y="365126"/>
            <a:ext cx="11006070" cy="793974"/>
          </a:xfrm>
        </p:spPr>
        <p:txBody>
          <a:bodyPr/>
          <a:lstStyle/>
          <a:p>
            <a:r>
              <a:rPr lang="en-GB" b="1" dirty="0" smtClean="0">
                <a:latin typeface="+mn-lt"/>
              </a:rPr>
              <a:t>Example TOWS - Reebok</a:t>
            </a:r>
            <a:endParaRPr lang="en-GB" b="1" dirty="0">
              <a:latin typeface="+mn-lt"/>
            </a:endParaRPr>
          </a:p>
        </p:txBody>
      </p:sp>
      <p:pic>
        <p:nvPicPr>
          <p:cNvPr id="3074" name="Picture 2" descr="https://understandingreebokhome.files.wordpress.com/2020/03/image-3.png?w=102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8108" y="1247014"/>
            <a:ext cx="11664850" cy="5709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0996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2133</TotalTime>
  <Words>1432</Words>
  <Application>Microsoft Office PowerPoint</Application>
  <PresentationFormat>Widescreen</PresentationFormat>
  <Paragraphs>178</Paragraphs>
  <Slides>39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Calibri Light</vt:lpstr>
      <vt:lpstr>Noto Sans</vt:lpstr>
      <vt:lpstr>Source Sans Pro</vt:lpstr>
      <vt:lpstr>Tw Cen MT</vt:lpstr>
      <vt:lpstr>Office Theme</vt:lpstr>
      <vt:lpstr>BMBM6016 Strategic Marketing</vt:lpstr>
      <vt:lpstr>Review</vt:lpstr>
      <vt:lpstr>Today’s Lecture</vt:lpstr>
      <vt:lpstr>McKinsey 7S Model</vt:lpstr>
      <vt:lpstr>McKinsey 7 Framework</vt:lpstr>
      <vt:lpstr>McKinsey’s 7S Model</vt:lpstr>
      <vt:lpstr>What is The McKinsey 7S Framework?</vt:lpstr>
      <vt:lpstr>What is The McKinsey 7S Framework?</vt:lpstr>
      <vt:lpstr>Hard Areas</vt:lpstr>
      <vt:lpstr>Soft Areas</vt:lpstr>
      <vt:lpstr>Local Restaurant Example</vt:lpstr>
      <vt:lpstr>Class Exercise</vt:lpstr>
      <vt:lpstr>Example – Alignment of ‘Strategy’ and ‘Systems’</vt:lpstr>
      <vt:lpstr>How to Apply The 7S Framework</vt:lpstr>
      <vt:lpstr>Example Application of 7S </vt:lpstr>
      <vt:lpstr>Advantages and Disadvantages of the Model</vt:lpstr>
      <vt:lpstr> Portfolio Analysis </vt:lpstr>
      <vt:lpstr>What is Portfolio Analysis</vt:lpstr>
      <vt:lpstr>Product Life Cycle</vt:lpstr>
      <vt:lpstr>The Boston Box (BCG Matrix)</vt:lpstr>
      <vt:lpstr>The Boston Matrix</vt:lpstr>
      <vt:lpstr>Using the Boston Matrix to Maximise Resource Capabilities </vt:lpstr>
      <vt:lpstr>  Class Exercise</vt:lpstr>
      <vt:lpstr>The GE Matrix</vt:lpstr>
      <vt:lpstr>The GE Matrix (McKinsey)</vt:lpstr>
      <vt:lpstr>The Final Stage of the Marketing Audit</vt:lpstr>
      <vt:lpstr>SWOT Analysis</vt:lpstr>
      <vt:lpstr>Conducting Your SWOT Analysis</vt:lpstr>
      <vt:lpstr>Conducting Your SWOT Analysis</vt:lpstr>
      <vt:lpstr>SWOT Analysis</vt:lpstr>
      <vt:lpstr>Going Beyond a SWOT Analysis</vt:lpstr>
      <vt:lpstr>TOWS Analysis</vt:lpstr>
      <vt:lpstr>What is the difference between TOWS and SWOT?</vt:lpstr>
      <vt:lpstr>How does TOWS Analysis Work?</vt:lpstr>
      <vt:lpstr>Measure the elements against each other to consider potential strategies</vt:lpstr>
      <vt:lpstr>How to Use TOWS</vt:lpstr>
      <vt:lpstr>PowerPoint Presentation</vt:lpstr>
      <vt:lpstr>PowerPoint Presentation</vt:lpstr>
      <vt:lpstr>Example TOWS - Reebok</vt:lpstr>
    </vt:vector>
  </TitlesOfParts>
  <Company>Solent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40</cp:revision>
  <dcterms:created xsi:type="dcterms:W3CDTF">2023-02-25T23:09:55Z</dcterms:created>
  <dcterms:modified xsi:type="dcterms:W3CDTF">2023-03-06T01:29:51Z</dcterms:modified>
</cp:coreProperties>
</file>