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71"/>
  </p:notesMasterIdLst>
  <p:handoutMasterIdLst>
    <p:handoutMasterId r:id="rId72"/>
  </p:handoutMasterIdLst>
  <p:sldIdLst>
    <p:sldId id="256" r:id="rId2"/>
    <p:sldId id="342" r:id="rId3"/>
    <p:sldId id="337" r:id="rId4"/>
    <p:sldId id="338" r:id="rId5"/>
    <p:sldId id="339" r:id="rId6"/>
    <p:sldId id="340" r:id="rId7"/>
    <p:sldId id="298" r:id="rId8"/>
    <p:sldId id="341" r:id="rId9"/>
    <p:sldId id="257" r:id="rId10"/>
    <p:sldId id="336" r:id="rId11"/>
    <p:sldId id="258" r:id="rId12"/>
    <p:sldId id="322" r:id="rId13"/>
    <p:sldId id="327" r:id="rId14"/>
    <p:sldId id="329" r:id="rId15"/>
    <p:sldId id="330" r:id="rId16"/>
    <p:sldId id="331" r:id="rId17"/>
    <p:sldId id="317" r:id="rId18"/>
    <p:sldId id="316" r:id="rId19"/>
    <p:sldId id="262" r:id="rId20"/>
    <p:sldId id="263" r:id="rId21"/>
    <p:sldId id="261" r:id="rId22"/>
    <p:sldId id="349" r:id="rId23"/>
    <p:sldId id="318" r:id="rId24"/>
    <p:sldId id="345" r:id="rId25"/>
    <p:sldId id="346" r:id="rId26"/>
    <p:sldId id="343" r:id="rId27"/>
    <p:sldId id="264" r:id="rId28"/>
    <p:sldId id="311" r:id="rId29"/>
    <p:sldId id="271" r:id="rId30"/>
    <p:sldId id="266" r:id="rId31"/>
    <p:sldId id="348" r:id="rId32"/>
    <p:sldId id="335" r:id="rId33"/>
    <p:sldId id="334" r:id="rId34"/>
    <p:sldId id="313" r:id="rId35"/>
    <p:sldId id="269" r:id="rId36"/>
    <p:sldId id="270" r:id="rId37"/>
    <p:sldId id="272" r:id="rId38"/>
    <p:sldId id="303" r:id="rId39"/>
    <p:sldId id="275" r:id="rId40"/>
    <p:sldId id="273" r:id="rId41"/>
    <p:sldId id="302" r:id="rId42"/>
    <p:sldId id="276" r:id="rId43"/>
    <p:sldId id="277" r:id="rId44"/>
    <p:sldId id="280" r:id="rId45"/>
    <p:sldId id="351" r:id="rId46"/>
    <p:sldId id="282" r:id="rId47"/>
    <p:sldId id="283" r:id="rId48"/>
    <p:sldId id="278" r:id="rId49"/>
    <p:sldId id="279" r:id="rId50"/>
    <p:sldId id="321" r:id="rId51"/>
    <p:sldId id="284" r:id="rId52"/>
    <p:sldId id="350" r:id="rId53"/>
    <p:sldId id="288" r:id="rId54"/>
    <p:sldId id="352" r:id="rId55"/>
    <p:sldId id="353" r:id="rId56"/>
    <p:sldId id="354" r:id="rId57"/>
    <p:sldId id="355" r:id="rId58"/>
    <p:sldId id="356" r:id="rId59"/>
    <p:sldId id="320" r:id="rId60"/>
    <p:sldId id="308" r:id="rId61"/>
    <p:sldId id="304" r:id="rId62"/>
    <p:sldId id="290" r:id="rId63"/>
    <p:sldId id="309" r:id="rId64"/>
    <p:sldId id="291" r:id="rId65"/>
    <p:sldId id="292" r:id="rId66"/>
    <p:sldId id="293" r:id="rId67"/>
    <p:sldId id="294" r:id="rId68"/>
    <p:sldId id="295" r:id="rId69"/>
    <p:sldId id="296" r:id="rId70"/>
  </p:sldIdLst>
  <p:sldSz cx="9144000" cy="6858000" type="screen4x3"/>
  <p:notesSz cx="6797675" cy="987425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0900BA"/>
    <a:srgbClr val="D60093"/>
    <a:srgbClr val="FF0066"/>
    <a:srgbClr val="336600"/>
    <a:srgbClr val="1D0282"/>
    <a:srgbClr val="F8F8F8"/>
    <a:srgbClr val="660033"/>
    <a:srgbClr val="DDDDDD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15" autoAdjust="0"/>
    <p:restoredTop sz="94667" autoAdjust="0"/>
  </p:normalViewPr>
  <p:slideViewPr>
    <p:cSldViewPr>
      <p:cViewPr varScale="1">
        <p:scale>
          <a:sx n="87" d="100"/>
          <a:sy n="87" d="100"/>
        </p:scale>
        <p:origin x="1428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1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821" tIns="46410" rIns="92821" bIns="46410" numCol="1" anchor="t" anchorCtr="0" compatLnSpc="1">
            <a:prstTxWarp prst="textNoShape">
              <a:avLst/>
            </a:prstTxWarp>
          </a:bodyPr>
          <a:lstStyle>
            <a:lvl1pPr defTabSz="928688">
              <a:defRPr sz="1200"/>
            </a:lvl1pPr>
          </a:lstStyle>
          <a:p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275" y="0"/>
            <a:ext cx="2944813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821" tIns="46410" rIns="92821" bIns="46410" numCol="1" anchor="t" anchorCtr="0" compatLnSpc="1">
            <a:prstTxWarp prst="textNoShape">
              <a:avLst/>
            </a:prstTxWarp>
          </a:bodyPr>
          <a:lstStyle>
            <a:lvl1pPr algn="r" defTabSz="928688">
              <a:defRPr sz="1200"/>
            </a:lvl1pPr>
          </a:lstStyle>
          <a:p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8950"/>
            <a:ext cx="2944813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821" tIns="46410" rIns="92821" bIns="46410" numCol="1" anchor="b" anchorCtr="0" compatLnSpc="1">
            <a:prstTxWarp prst="textNoShape">
              <a:avLst/>
            </a:prstTxWarp>
          </a:bodyPr>
          <a:lstStyle>
            <a:lvl1pPr defTabSz="928688">
              <a:defRPr sz="1200"/>
            </a:lvl1pPr>
          </a:lstStyle>
          <a:p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275" y="9378950"/>
            <a:ext cx="2944813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821" tIns="46410" rIns="92821" bIns="46410" numCol="1" anchor="b" anchorCtr="0" compatLnSpc="1">
            <a:prstTxWarp prst="textNoShape">
              <a:avLst/>
            </a:prstTxWarp>
          </a:bodyPr>
          <a:lstStyle>
            <a:lvl1pPr algn="r" defTabSz="928688">
              <a:defRPr sz="1200"/>
            </a:lvl1pPr>
          </a:lstStyle>
          <a:p>
            <a:fld id="{7B815870-32CB-4C9E-8A0A-8C92CC5449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4898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821" tIns="46410" rIns="92821" bIns="46410" numCol="1" anchor="t" anchorCtr="0" compatLnSpc="1">
            <a:prstTxWarp prst="textNoShape">
              <a:avLst/>
            </a:prstTxWarp>
          </a:bodyPr>
          <a:lstStyle>
            <a:lvl1pPr defTabSz="928688">
              <a:defRPr sz="1200"/>
            </a:lvl1pPr>
          </a:lstStyle>
          <a:p>
            <a:endParaRPr lang="en-US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821" tIns="46410" rIns="92821" bIns="46410" numCol="1" anchor="t" anchorCtr="0" compatLnSpc="1">
            <a:prstTxWarp prst="textNoShape">
              <a:avLst/>
            </a:prstTxWarp>
          </a:bodyPr>
          <a:lstStyle>
            <a:lvl1pPr algn="r" defTabSz="928688">
              <a:defRPr sz="1200"/>
            </a:lvl1pPr>
          </a:lstStyle>
          <a:p>
            <a:endParaRPr lang="en-US"/>
          </a:p>
        </p:txBody>
      </p:sp>
      <p:sp>
        <p:nvSpPr>
          <p:cNvPr id="409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31863" y="741363"/>
            <a:ext cx="4935537" cy="37020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09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689475"/>
            <a:ext cx="4984750" cy="4443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821" tIns="46410" rIns="92821" bIns="4641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09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80538"/>
            <a:ext cx="2944813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821" tIns="46410" rIns="92821" bIns="46410" numCol="1" anchor="b" anchorCtr="0" compatLnSpc="1">
            <a:prstTxWarp prst="textNoShape">
              <a:avLst/>
            </a:prstTxWarp>
          </a:bodyPr>
          <a:lstStyle>
            <a:lvl1pPr defTabSz="928688">
              <a:defRPr sz="1200"/>
            </a:lvl1pPr>
          </a:lstStyle>
          <a:p>
            <a:endParaRPr lang="en-US"/>
          </a:p>
        </p:txBody>
      </p:sp>
      <p:sp>
        <p:nvSpPr>
          <p:cNvPr id="409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380538"/>
            <a:ext cx="2944812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821" tIns="46410" rIns="92821" bIns="46410" numCol="1" anchor="b" anchorCtr="0" compatLnSpc="1">
            <a:prstTxWarp prst="textNoShape">
              <a:avLst/>
            </a:prstTxWarp>
          </a:bodyPr>
          <a:lstStyle>
            <a:lvl1pPr algn="r" defTabSz="928688">
              <a:defRPr sz="1200"/>
            </a:lvl1pPr>
          </a:lstStyle>
          <a:p>
            <a:fld id="{24AB576A-90B7-4797-8CA8-0C09E201592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2923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0478A3D-81BF-40CE-AF3F-0BFD8B3D4AB2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0080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EB99ED-0865-45C6-A443-354560AE1874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1434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14D58FA-62D1-4576-9301-878AABEB71E4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0333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E619E21-8809-4A51-BFA2-C0E1DF6126D2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108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8B7DF84-AFCF-4F9F-949B-33CD4BAF43DC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54274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7618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30275" y="739775"/>
            <a:ext cx="4937125" cy="370363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E17889B-980F-4D3F-AFEE-EEC61C993D1A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8722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573E02-6195-4B9A-85AD-8C6804800415}" type="slidenum">
              <a:rPr lang="en-US"/>
              <a:pPr/>
              <a:t>19</a:t>
            </a:fld>
            <a:endParaRPr lang="en-US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0170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9F5736-EFE4-493A-A637-022ACB99B281}" type="slidenum">
              <a:rPr lang="en-US"/>
              <a:pPr/>
              <a:t>20</a:t>
            </a:fld>
            <a:endParaRPr lang="en-US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5601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2128223-07A9-44A3-A383-576EFCFBF03A}" type="slidenum">
              <a:rPr lang="en-US"/>
              <a:pPr/>
              <a:t>21</a:t>
            </a:fld>
            <a:endParaRPr lang="en-US"/>
          </a:p>
        </p:txBody>
      </p:sp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3105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2DC0FF-1E84-49AE-B8FE-27A16DAA172A}" type="slidenum">
              <a:rPr lang="en-US"/>
              <a:pPr/>
              <a:t>22</a:t>
            </a:fld>
            <a:endParaRPr lang="en-US"/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05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B8599D-1FB5-44BC-969D-82681D93D61C}" type="slidenum">
              <a:rPr lang="en-US"/>
              <a:pPr/>
              <a:t>24</a:t>
            </a:fld>
            <a:endParaRPr lang="en-US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7980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0778F9-9F7C-432D-A469-1CB5886A948D}" type="slidenum">
              <a:rPr lang="en-US"/>
              <a:pPr/>
              <a:t>25</a:t>
            </a:fld>
            <a:endParaRPr lang="en-US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4835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F47EF7A-8232-4AC0-A153-B6D2127A59D7}" type="slidenum">
              <a:rPr lang="en-US"/>
              <a:pPr/>
              <a:t>27</a:t>
            </a:fld>
            <a:endParaRPr lang="en-US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5097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1565B4F-BAB7-4AAA-B3F8-195D63A366DB}" type="slidenum">
              <a:rPr lang="en-US"/>
              <a:pPr/>
              <a:t>29</a:t>
            </a:fld>
            <a:endParaRPr lang="en-US"/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6808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1B220D3-A957-4082-9219-A559651AAA33}" type="slidenum">
              <a:rPr lang="en-US"/>
              <a:pPr/>
              <a:t>30</a:t>
            </a:fld>
            <a:endParaRPr lang="en-US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3985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0778F9-9F7C-432D-A469-1CB5886A948D}" type="slidenum">
              <a:rPr lang="en-US"/>
              <a:pPr/>
              <a:t>35</a:t>
            </a:fld>
            <a:endParaRPr lang="en-US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9867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956A3BF-507A-4F43-8834-55736604603C}" type="slidenum">
              <a:rPr lang="en-US"/>
              <a:pPr/>
              <a:t>36</a:t>
            </a:fld>
            <a:endParaRPr lang="en-US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7097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71BC86-A202-4E14-A802-FEA71DB85A7D}" type="slidenum">
              <a:rPr lang="en-US"/>
              <a:pPr/>
              <a:t>37</a:t>
            </a:fld>
            <a:endParaRPr lang="en-US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1834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39B1CB2-6DB9-40F7-9353-6D9373D665C6}" type="slidenum">
              <a:rPr lang="en-US"/>
              <a:pPr/>
              <a:t>38</a:t>
            </a:fld>
            <a:endParaRPr lang="en-US"/>
          </a:p>
        </p:txBody>
      </p:sp>
      <p:sp>
        <p:nvSpPr>
          <p:cNvPr id="140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Cardiac output affects circulating blood volume. * Any increase in circulating blood volume * will cause a corresponding increase in cardiac output. * The increased cardiac output * will increase blood volume * causing an increase in the blood pressure. </a:t>
            </a:r>
          </a:p>
          <a:p>
            <a:r>
              <a:rPr lang="en-US"/>
              <a:t>As cardiac output is determined by multiplying the heart rate times the stroke volume, * any increase in either of them * * will increase cardiac output * and effect an increase in blood pressure.</a:t>
            </a:r>
          </a:p>
          <a:p>
            <a:r>
              <a:rPr lang="en-US"/>
              <a:t>* For instance, an increased heart rate due to the release of epinephrine by the adrenal glands into the blood during an emergency, * will increase blood pressure. *</a:t>
            </a:r>
          </a:p>
        </p:txBody>
      </p:sp>
    </p:spTree>
    <p:extLst>
      <p:ext uri="{BB962C8B-B14F-4D97-AF65-F5344CB8AC3E}">
        <p14:creationId xmlns:p14="http://schemas.microsoft.com/office/powerpoint/2010/main" val="22774426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2F32EB-BD89-4791-9B5F-9F3F588DB0CC}" type="slidenum">
              <a:rPr lang="en-US"/>
              <a:pPr/>
              <a:t>39</a:t>
            </a:fld>
            <a:endParaRPr lang="en-US"/>
          </a:p>
        </p:txBody>
      </p:sp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32185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C87A233-E64F-4575-8853-F7E47AA30292}" type="slidenum">
              <a:rPr lang="en-US"/>
              <a:pPr/>
              <a:t>40</a:t>
            </a:fld>
            <a:endParaRPr lang="en-US"/>
          </a:p>
        </p:txBody>
      </p:sp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69397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797D41B-ED37-4494-B061-0D69B42249C7}" type="slidenum">
              <a:rPr lang="en-US"/>
              <a:pPr/>
              <a:t>41</a:t>
            </a:fld>
            <a:endParaRPr lang="en-US"/>
          </a:p>
        </p:txBody>
      </p:sp>
      <p:sp>
        <p:nvSpPr>
          <p:cNvPr id="138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Cardiac output</a:t>
            </a:r>
            <a:r>
              <a:rPr lang="en-US"/>
              <a:t> * refers to the amount of blood pumped by a single ventricle per minute. It may be reported in milliliters or Liters per minute.</a:t>
            </a:r>
          </a:p>
          <a:p>
            <a:r>
              <a:rPr lang="en-US" b="1"/>
              <a:t>Heart rate</a:t>
            </a:r>
            <a:r>
              <a:rPr lang="en-US"/>
              <a:t> * is the number of cardiac cycles per minute. The average heart rate for adult males is from 64-72 beats/minute. The average heart rate for adult females varies from 72-80/minute.</a:t>
            </a:r>
          </a:p>
          <a:p>
            <a:r>
              <a:rPr lang="en-US" b="1"/>
              <a:t>Stroke volume</a:t>
            </a:r>
            <a:r>
              <a:rPr lang="en-US"/>
              <a:t> * refers to the amount of blood pumped out of a ventricle with each beat (contraction). The average stroke volume for an adult is around 70 ml.</a:t>
            </a:r>
          </a:p>
          <a:p>
            <a:r>
              <a:rPr lang="en-US"/>
              <a:t>Knowing the heart rate and the stroke volume, one can calculate the cardiac output by simply multiplying the two. For instance, if the heart rate is 70/minute and the stroke volume is 70 ml, what would be the cardiac output?</a:t>
            </a:r>
          </a:p>
          <a:p>
            <a:r>
              <a:rPr lang="en-US"/>
              <a:t>	70/minute x 70ml = 4,900 ml (4.9 L.) *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96082197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1DC0F91-5F89-43F5-B88B-E60B841B9D5F}" type="slidenum">
              <a:rPr lang="en-US"/>
              <a:pPr/>
              <a:t>42</a:t>
            </a:fld>
            <a:endParaRPr lang="en-US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44189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91BDC7-8B37-4575-8E8C-D14C4EC8E378}" type="slidenum">
              <a:rPr lang="en-US"/>
              <a:pPr/>
              <a:t>43</a:t>
            </a:fld>
            <a:endParaRPr lang="en-US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55014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BE58F0-A0A5-48D8-ACE0-B84AF2BA1C29}" type="slidenum">
              <a:rPr lang="en-US"/>
              <a:pPr/>
              <a:t>44</a:t>
            </a:fld>
            <a:endParaRPr lang="en-US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31504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5E81E3-FAF5-44BB-A51E-C3E60C64BC52}" type="slidenum">
              <a:rPr lang="en-US"/>
              <a:pPr/>
              <a:t>46</a:t>
            </a:fld>
            <a:endParaRPr lang="en-US"/>
          </a:p>
        </p:txBody>
      </p:sp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89392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3DC2F3D-E043-44E0-A5B9-BCA09EF35E68}" type="slidenum">
              <a:rPr lang="en-US"/>
              <a:pPr/>
              <a:t>47</a:t>
            </a:fld>
            <a:endParaRPr 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75375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6195E2-562A-491C-B63B-280619E52894}" type="slidenum">
              <a:rPr lang="en-US"/>
              <a:pPr/>
              <a:t>48</a:t>
            </a:fld>
            <a:endParaRPr lang="en-US"/>
          </a:p>
        </p:txBody>
      </p:sp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37825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9BC2223-8EB7-4727-AB94-A1D1DFEB84A7}" type="slidenum">
              <a:rPr lang="en-US"/>
              <a:pPr/>
              <a:t>49</a:t>
            </a:fld>
            <a:endParaRPr lang="en-US"/>
          </a:p>
        </p:txBody>
      </p:sp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60633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E4246C-CDC6-4A6B-BB8A-B8CD590B6B0F}" type="slidenum">
              <a:rPr lang="en-US"/>
              <a:pPr/>
              <a:t>51</a:t>
            </a:fld>
            <a:endParaRPr lang="en-US" dirty="0"/>
          </a:p>
        </p:txBody>
      </p:sp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08206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DDB6503-E405-40A8-9694-3A16B763732F}" type="slidenum">
              <a:rPr lang="en-US"/>
              <a:pPr/>
              <a:t>53</a:t>
            </a:fld>
            <a:endParaRPr lang="en-US" dirty="0"/>
          </a:p>
        </p:txBody>
      </p:sp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3733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2833F3A-91BF-42A9-860B-DF2EDFD09B1E}" type="slidenum">
              <a:rPr lang="en-US" smtClean="0"/>
              <a:pPr/>
              <a:t>54</a:t>
            </a:fld>
            <a:endParaRPr lang="en-US" smtClean="0"/>
          </a:p>
        </p:txBody>
      </p:sp>
      <p:sp>
        <p:nvSpPr>
          <p:cNvPr id="880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59540196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03511F-EAFE-48B7-8C61-C701190EE4AA}" type="slidenum">
              <a:rPr lang="en-US"/>
              <a:pPr/>
              <a:t>61</a:t>
            </a:fld>
            <a:endParaRPr lang="en-US" dirty="0"/>
          </a:p>
        </p:txBody>
      </p:sp>
      <p:sp>
        <p:nvSpPr>
          <p:cNvPr id="142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Homeostatic mechanisms for the regulation of blood pressure include the following reflex centers in the medulla </a:t>
            </a:r>
            <a:r>
              <a:rPr lang="en-US" dirty="0" smtClean="0"/>
              <a:t>oblongata: </a:t>
            </a:r>
            <a:r>
              <a:rPr lang="en-US" dirty="0"/>
              <a:t>*</a:t>
            </a:r>
          </a:p>
          <a:p>
            <a:r>
              <a:rPr lang="en-US" dirty="0"/>
              <a:t>* the </a:t>
            </a:r>
            <a:r>
              <a:rPr lang="en-US" dirty="0" smtClean="0"/>
              <a:t>Cardioacceleratory </a:t>
            </a:r>
            <a:r>
              <a:rPr lang="en-US" dirty="0"/>
              <a:t>center, which increases heart rate, </a:t>
            </a:r>
          </a:p>
          <a:p>
            <a:r>
              <a:rPr lang="en-US" dirty="0"/>
              <a:t>* the </a:t>
            </a:r>
            <a:r>
              <a:rPr lang="en-US" dirty="0" smtClean="0"/>
              <a:t>Cardioinhibitory </a:t>
            </a:r>
            <a:r>
              <a:rPr lang="en-US" dirty="0"/>
              <a:t>center, which decreases heart rate, and </a:t>
            </a:r>
          </a:p>
          <a:p>
            <a:r>
              <a:rPr lang="en-US" dirty="0"/>
              <a:t>* the vasomotor center in the aortic arch and the carotid sinuses, which can change the diameter of the arteries and arterioles causing vasoconstriction or vasodilation.</a:t>
            </a:r>
          </a:p>
          <a:p>
            <a:r>
              <a:rPr lang="en-US" dirty="0"/>
              <a:t>In addition to the reflex centers in the medulla, there are peripheral baroreceptors * in the walls of the aortic arch , the carotid sinuses and nearly every other elastic artery in the heck and thorax which are sensitive to changes in blood pressure. * </a:t>
            </a:r>
          </a:p>
          <a:p>
            <a:r>
              <a:rPr lang="en-US" dirty="0"/>
              <a:t>* A sudden increase in blood pressure * will cause the </a:t>
            </a:r>
            <a:r>
              <a:rPr lang="en-US" dirty="0" smtClean="0"/>
              <a:t>Cardioinhibitory </a:t>
            </a:r>
            <a:r>
              <a:rPr lang="en-US" dirty="0"/>
              <a:t>center  * to decrease heart rate * and will stimulate the vasomotor center * to increase the diameter of arterioles, thus reducing the blood pressure.</a:t>
            </a:r>
          </a:p>
          <a:p>
            <a:r>
              <a:rPr lang="en-US" dirty="0"/>
              <a:t>* A sudden drop in blood pressure noted by the baroreceptors * will stimulate the </a:t>
            </a:r>
            <a:r>
              <a:rPr lang="en-US" dirty="0" smtClean="0"/>
              <a:t>Cardioacceleratory </a:t>
            </a:r>
            <a:r>
              <a:rPr lang="en-US" dirty="0"/>
              <a:t>center  to increase heart rate * while stimulating the vasomotor center  to decrease * the diameter of arterioles to increase blood pressure. *</a:t>
            </a:r>
          </a:p>
        </p:txBody>
      </p:sp>
    </p:spTree>
    <p:extLst>
      <p:ext uri="{BB962C8B-B14F-4D97-AF65-F5344CB8AC3E}">
        <p14:creationId xmlns:p14="http://schemas.microsoft.com/office/powerpoint/2010/main" val="316250585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9C88D9A-0981-429D-8611-71209E7BDF0E}" type="slidenum">
              <a:rPr lang="en-US"/>
              <a:pPr/>
              <a:t>62</a:t>
            </a:fld>
            <a:endParaRPr lang="en-US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31863" y="741363"/>
            <a:ext cx="4935537" cy="370205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689475"/>
            <a:ext cx="5438775" cy="4443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92821" tIns="46410" rIns="92821" bIns="46410"/>
          <a:lstStyle/>
          <a:p>
            <a:r>
              <a:rPr lang="en-GB"/>
              <a:t>WHAT is the Splanchnic circulation?</a:t>
            </a:r>
          </a:p>
        </p:txBody>
      </p:sp>
    </p:spTree>
    <p:extLst>
      <p:ext uri="{BB962C8B-B14F-4D97-AF65-F5344CB8AC3E}">
        <p14:creationId xmlns:p14="http://schemas.microsoft.com/office/powerpoint/2010/main" val="2379635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659FD-784D-4F97-BC6E-B2B05836802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711D6-A667-46A6-B75E-35B63EF7E7A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FBFAA-AE38-48B4-84D9-2F41CDACAE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53270-2BAD-4A8C-B7EE-51ED61AEF1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3CBFA-4C94-4A48-8025-078D4C6244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EDD9E-B12E-488D-8C2C-EF8E7D7C57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248F7-8FE6-4C4B-ACB9-F0C8AEA3752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072B-7BE3-47C4-B9EC-2314CD66BA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121D05B-7E8A-4412-9025-49528778A48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01DA5-F2DC-43DA-B27A-229073A6B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CE089-6B41-41E5-BF1F-2A9AC6C4E1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7772400" cy="146208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704AF-18E5-483D-8F47-1FD0A634B1E0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FB2C1BF-E52B-48F7-9BCC-1BB7E49682FF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hsoc.org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hsoc.org/bp_monitors/BLOOD_PRESSURE_1784b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0.emf"/><Relationship Id="rId5" Type="http://schemas.openxmlformats.org/officeDocument/2006/relationships/oleObject" Target="../embeddings/Microsoft_Word_97_-_2003_Document1.doc"/><Relationship Id="rId4" Type="http://schemas.openxmlformats.org/officeDocument/2006/relationships/oleObject" Target="../embeddings/oleObject1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1.emf"/><Relationship Id="rId5" Type="http://schemas.openxmlformats.org/officeDocument/2006/relationships/oleObject" Target="../embeddings/Microsoft_Word_97_-_2003_Document2.doc"/><Relationship Id="rId4" Type="http://schemas.openxmlformats.org/officeDocument/2006/relationships/oleObject" Target="../embeddings/oleObject2.bin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21.emf"/><Relationship Id="rId5" Type="http://schemas.openxmlformats.org/officeDocument/2006/relationships/oleObject" Target="../embeddings/Microsoft_Word_97_-_2003_Document3.doc"/><Relationship Id="rId4" Type="http://schemas.openxmlformats.org/officeDocument/2006/relationships/oleObject" Target="../embeddings/oleObject3.bin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31.wmf"/><Relationship Id="rId4" Type="http://schemas.openxmlformats.org/officeDocument/2006/relationships/oleObject" Target="../embeddings/oleObject4.bin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35.emf"/><Relationship Id="rId4" Type="http://schemas.openxmlformats.org/officeDocument/2006/relationships/oleObject" Target="../embeddings/Microsoft_Word_97_-_2003_Document4.doc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hsoc.org/how_to_measure_blood_pressure.s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32560" y="1772816"/>
            <a:ext cx="7406640" cy="1080120"/>
          </a:xfrm>
        </p:spPr>
        <p:txBody>
          <a:bodyPr/>
          <a:lstStyle/>
          <a:p>
            <a:r>
              <a:rPr lang="en-GB" sz="4800" b="1" dirty="0"/>
              <a:t>Blood Pressure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32560" y="3356992"/>
            <a:ext cx="7406640" cy="1152128"/>
          </a:xfrm>
        </p:spPr>
        <p:txBody>
          <a:bodyPr>
            <a:normAutofit/>
          </a:bodyPr>
          <a:lstStyle/>
          <a:p>
            <a:endParaRPr lang="en-GB" sz="3600" dirty="0">
              <a:solidFill>
                <a:srgbClr val="0900BA"/>
              </a:solidFill>
            </a:endParaRPr>
          </a:p>
        </p:txBody>
      </p:sp>
      <p:pic>
        <p:nvPicPr>
          <p:cNvPr id="4100" name="Picture 4" descr="CSAN copyrigh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97216" y="260648"/>
            <a:ext cx="2246784" cy="117998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is theory and practice of Blood Pressure important?</a:t>
            </a:r>
          </a:p>
          <a:p>
            <a:endParaRPr lang="en-GB" dirty="0" smtClean="0"/>
          </a:p>
          <a:p>
            <a:r>
              <a:rPr lang="en-GB" dirty="0" smtClean="0"/>
              <a:t>How can we relate it to clinical practice?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ext Box 2"/>
          <p:cNvSpPr txBox="1">
            <a:spLocks noChangeArrowheads="1"/>
          </p:cNvSpPr>
          <p:nvPr/>
        </p:nvSpPr>
        <p:spPr bwMode="auto">
          <a:xfrm>
            <a:off x="2133600" y="157162"/>
            <a:ext cx="539072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0" hangingPunct="0"/>
            <a:r>
              <a:rPr lang="en-GB" sz="2400" b="1" dirty="0">
                <a:solidFill>
                  <a:srgbClr val="7030A0"/>
                </a:solidFill>
                <a:latin typeface="Comic Sans MS" pitchFamily="66" charset="0"/>
              </a:rPr>
              <a:t>ARTERIAL BLOOD </a:t>
            </a:r>
            <a:r>
              <a:rPr lang="en-GB" sz="2400" b="1" dirty="0" smtClean="0">
                <a:solidFill>
                  <a:srgbClr val="7030A0"/>
                </a:solidFill>
                <a:latin typeface="Comic Sans MS" pitchFamily="66" charset="0"/>
              </a:rPr>
              <a:t>PRESSURE-</a:t>
            </a:r>
            <a:endParaRPr lang="en-GB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73731" name="Text Box 3"/>
          <p:cNvSpPr txBox="1">
            <a:spLocks noChangeArrowheads="1"/>
          </p:cNvSpPr>
          <p:nvPr/>
        </p:nvSpPr>
        <p:spPr bwMode="auto">
          <a:xfrm>
            <a:off x="395288" y="1124743"/>
            <a:ext cx="3124200" cy="4302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0" hangingPunct="0"/>
            <a:r>
              <a:rPr lang="en-GB" sz="2400" b="1" dirty="0">
                <a:solidFill>
                  <a:srgbClr val="7030A0"/>
                </a:solidFill>
                <a:latin typeface="Comic Sans MS" pitchFamily="66" charset="0"/>
              </a:rPr>
              <a:t>Too low a value of arterial blood pressure </a:t>
            </a:r>
          </a:p>
          <a:p>
            <a:pPr eaLnBrk="0" hangingPunct="0">
              <a:lnSpc>
                <a:spcPct val="70000"/>
              </a:lnSpc>
            </a:pPr>
            <a:endParaRPr lang="en-GB" sz="2400" b="1" dirty="0">
              <a:latin typeface="Comic Sans MS" pitchFamily="66" charset="0"/>
            </a:endParaRPr>
          </a:p>
          <a:p>
            <a:pPr eaLnBrk="0" hangingPunct="0"/>
            <a:r>
              <a:rPr lang="en-GB" sz="2400" b="1" dirty="0">
                <a:solidFill>
                  <a:schemeClr val="accent2"/>
                </a:solidFill>
                <a:latin typeface="Comic Sans MS" pitchFamily="66" charset="0"/>
              </a:rPr>
              <a:t>hypotension</a:t>
            </a:r>
          </a:p>
          <a:p>
            <a:pPr eaLnBrk="0" hangingPunct="0">
              <a:lnSpc>
                <a:spcPct val="70000"/>
              </a:lnSpc>
            </a:pPr>
            <a:endParaRPr lang="en-GB" sz="2400" b="1" dirty="0">
              <a:latin typeface="Comic Sans MS" pitchFamily="66" charset="0"/>
            </a:endParaRPr>
          </a:p>
          <a:p>
            <a:pPr eaLnBrk="0" hangingPunct="0"/>
            <a:r>
              <a:rPr lang="en-GB" sz="2400" b="1" dirty="0">
                <a:solidFill>
                  <a:srgbClr val="7030A0"/>
                </a:solidFill>
                <a:latin typeface="Comic Sans MS" pitchFamily="66" charset="0"/>
              </a:rPr>
              <a:t>blood flow to the tissues will be reduced</a:t>
            </a:r>
          </a:p>
          <a:p>
            <a:pPr eaLnBrk="0" hangingPunct="0"/>
            <a:r>
              <a:rPr lang="en-GB" sz="2400" b="1" dirty="0">
                <a:solidFill>
                  <a:srgbClr val="7030A0"/>
                </a:solidFill>
                <a:latin typeface="Comic Sans MS" pitchFamily="66" charset="0"/>
              </a:rPr>
              <a:t>(for example to the brain and induce a faint</a:t>
            </a:r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3779838" y="1268760"/>
            <a:ext cx="4464050" cy="3933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0" hangingPunct="0"/>
            <a:r>
              <a:rPr lang="en-GB" sz="2400" b="1" dirty="0">
                <a:solidFill>
                  <a:srgbClr val="7030A0"/>
                </a:solidFill>
                <a:latin typeface="Comic Sans MS" pitchFamily="66" charset="0"/>
              </a:rPr>
              <a:t>Too </a:t>
            </a:r>
            <a:r>
              <a:rPr lang="en-GB" sz="2400" b="1" dirty="0" smtClean="0">
                <a:solidFill>
                  <a:srgbClr val="7030A0"/>
                </a:solidFill>
                <a:latin typeface="Comic Sans MS" pitchFamily="66" charset="0"/>
              </a:rPr>
              <a:t>high a </a:t>
            </a:r>
            <a:r>
              <a:rPr lang="en-GB" sz="2400" b="1" dirty="0">
                <a:solidFill>
                  <a:srgbClr val="7030A0"/>
                </a:solidFill>
                <a:latin typeface="Comic Sans MS" pitchFamily="66" charset="0"/>
              </a:rPr>
              <a:t>value of arterial blood pressure </a:t>
            </a:r>
          </a:p>
          <a:p>
            <a:pPr eaLnBrk="0" hangingPunct="0">
              <a:lnSpc>
                <a:spcPct val="70000"/>
              </a:lnSpc>
            </a:pPr>
            <a:endParaRPr lang="en-GB" sz="2400" b="1" dirty="0">
              <a:solidFill>
                <a:srgbClr val="7030A0"/>
              </a:solidFill>
              <a:latin typeface="Comic Sans MS" pitchFamily="66" charset="0"/>
            </a:endParaRPr>
          </a:p>
          <a:p>
            <a:pPr eaLnBrk="0" hangingPunct="0"/>
            <a:r>
              <a:rPr lang="en-GB" sz="2400" b="1" dirty="0">
                <a:solidFill>
                  <a:srgbClr val="7030A0"/>
                </a:solidFill>
                <a:latin typeface="Comic Sans MS" pitchFamily="66" charset="0"/>
              </a:rPr>
              <a:t>hypertension</a:t>
            </a:r>
          </a:p>
          <a:p>
            <a:pPr eaLnBrk="0" hangingPunct="0">
              <a:lnSpc>
                <a:spcPct val="70000"/>
              </a:lnSpc>
            </a:pPr>
            <a:endParaRPr lang="en-GB" sz="2400" b="1" dirty="0">
              <a:solidFill>
                <a:srgbClr val="7030A0"/>
              </a:solidFill>
              <a:latin typeface="Comic Sans MS" pitchFamily="66" charset="0"/>
            </a:endParaRPr>
          </a:p>
          <a:p>
            <a:pPr eaLnBrk="0" hangingPunct="0"/>
            <a:r>
              <a:rPr lang="en-GB" sz="2400" b="1" dirty="0">
                <a:solidFill>
                  <a:srgbClr val="7030A0"/>
                </a:solidFill>
                <a:latin typeface="Comic Sans MS" pitchFamily="66" charset="0"/>
              </a:rPr>
              <a:t>this may cause excessive capillary pressures and damage</a:t>
            </a:r>
          </a:p>
          <a:p>
            <a:pPr eaLnBrk="0" hangingPunct="0"/>
            <a:r>
              <a:rPr lang="en-GB" sz="2400" b="1" dirty="0" err="1">
                <a:solidFill>
                  <a:srgbClr val="7030A0"/>
                </a:solidFill>
                <a:latin typeface="Comic Sans MS" pitchFamily="66" charset="0"/>
              </a:rPr>
              <a:t>e.g</a:t>
            </a:r>
            <a:r>
              <a:rPr lang="en-GB" sz="2400" b="1" dirty="0">
                <a:solidFill>
                  <a:srgbClr val="7030A0"/>
                </a:solidFill>
                <a:latin typeface="Comic Sans MS" pitchFamily="66" charset="0"/>
              </a:rPr>
              <a:t> heart (myocardial infarction) kidneys, brain (stroke) and eyes</a:t>
            </a:r>
          </a:p>
        </p:txBody>
      </p:sp>
      <p:pic>
        <p:nvPicPr>
          <p:cNvPr id="7373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95500" y="5157788"/>
            <a:ext cx="1619250" cy="1700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  <p:pic>
        <p:nvPicPr>
          <p:cNvPr id="73734" name="Picture 6"/>
          <p:cNvPicPr>
            <a:picLocks noChangeAspect="1" noChangeArrowheads="1"/>
          </p:cNvPicPr>
          <p:nvPr/>
        </p:nvPicPr>
        <p:blipFill>
          <a:blip r:embed="rId3" cstate="print"/>
          <a:srcRect l="8458" r="8017" b="63739"/>
          <a:stretch>
            <a:fillRect/>
          </a:stretch>
        </p:blipFill>
        <p:spPr bwMode="auto">
          <a:xfrm>
            <a:off x="5435600" y="5734050"/>
            <a:ext cx="1800225" cy="1123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  <p:sp>
        <p:nvSpPr>
          <p:cNvPr id="73735" name="Line 7"/>
          <p:cNvSpPr>
            <a:spLocks noChangeShapeType="1"/>
          </p:cNvSpPr>
          <p:nvPr/>
        </p:nvSpPr>
        <p:spPr bwMode="auto">
          <a:xfrm flipH="1">
            <a:off x="4953000" y="4038600"/>
            <a:ext cx="914400" cy="762000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>
                <a:solidFill>
                  <a:srgbClr val="7030A0"/>
                </a:solidFill>
              </a:rPr>
              <a:t>Effects of High Blood Pressure on Your Body</a:t>
            </a:r>
            <a:endParaRPr lang="en-GB" sz="4000" dirty="0">
              <a:solidFill>
                <a:srgbClr val="7030A0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7030A0"/>
                </a:solidFill>
                <a:latin typeface="Times New Roman" pitchFamily="18" charset="0"/>
              </a:rPr>
              <a:t>Artery Damage</a:t>
            </a:r>
            <a:endParaRPr lang="en-GB" dirty="0">
              <a:solidFill>
                <a:srgbClr val="7030A0"/>
              </a:solidFill>
              <a:latin typeface="Times New Roman" pitchFamily="18" charset="0"/>
            </a:endParaRPr>
          </a:p>
          <a:p>
            <a:pPr>
              <a:buFontTx/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3141663"/>
            <a:ext cx="3529013" cy="2332037"/>
          </a:xfrm>
          <a:prstGeom prst="rect">
            <a:avLst/>
          </a:prstGeom>
          <a:solidFill>
            <a:srgbClr val="298947"/>
          </a:solidFill>
          <a:ln w="9525">
            <a:noFill/>
            <a:miter lim="800000"/>
            <a:headEnd/>
            <a:tailEnd/>
          </a:ln>
          <a:effectLst/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9338" y="2997200"/>
            <a:ext cx="3844925" cy="256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Cloud Callout 5"/>
          <p:cNvSpPr/>
          <p:nvPr/>
        </p:nvSpPr>
        <p:spPr>
          <a:xfrm>
            <a:off x="7092280" y="1052736"/>
            <a:ext cx="1512168" cy="13681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F8F8F8"/>
                </a:solidFill>
              </a:rPr>
              <a:t>Food for thought</a:t>
            </a:r>
          </a:p>
          <a:p>
            <a:pPr algn="ctr"/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            </a:t>
            </a:r>
            <a:r>
              <a:rPr lang="en-US" sz="2800" dirty="0" smtClean="0">
                <a:solidFill>
                  <a:srgbClr val="7030A0"/>
                </a:solidFill>
              </a:rPr>
              <a:t>Effects </a:t>
            </a:r>
            <a:r>
              <a:rPr lang="en-US" sz="2800" dirty="0">
                <a:solidFill>
                  <a:srgbClr val="7030A0"/>
                </a:solidFill>
              </a:rPr>
              <a:t>of High Blood Pressure on </a:t>
            </a:r>
            <a:r>
              <a:rPr lang="en-US" sz="2800" dirty="0" smtClean="0">
                <a:solidFill>
                  <a:srgbClr val="7030A0"/>
                </a:solidFill>
              </a:rPr>
              <a:t>Body</a:t>
            </a:r>
            <a:endParaRPr lang="en-GB" sz="2800" dirty="0">
              <a:solidFill>
                <a:srgbClr val="7030A0"/>
              </a:solidFill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262188" y="1792288"/>
            <a:ext cx="3965575" cy="4333875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7030A0"/>
                </a:solidFill>
              </a:rPr>
              <a:t>Hardening of the arteries</a:t>
            </a:r>
          </a:p>
          <a:p>
            <a:r>
              <a:rPr lang="en-US" sz="3600" dirty="0">
                <a:solidFill>
                  <a:srgbClr val="7030A0"/>
                </a:solidFill>
              </a:rPr>
              <a:t>Stroke</a:t>
            </a:r>
          </a:p>
          <a:p>
            <a:r>
              <a:rPr lang="en-US" sz="3600" dirty="0">
                <a:solidFill>
                  <a:srgbClr val="7030A0"/>
                </a:solidFill>
              </a:rPr>
              <a:t>Heart attack</a:t>
            </a:r>
          </a:p>
          <a:p>
            <a:r>
              <a:rPr lang="en-US" sz="3600" dirty="0" smtClean="0">
                <a:solidFill>
                  <a:srgbClr val="7030A0"/>
                </a:solidFill>
              </a:rPr>
              <a:t>Kidney </a:t>
            </a:r>
            <a:r>
              <a:rPr lang="en-US" sz="3600" dirty="0">
                <a:solidFill>
                  <a:srgbClr val="7030A0"/>
                </a:solidFill>
              </a:rPr>
              <a:t>damage</a:t>
            </a:r>
          </a:p>
          <a:p>
            <a:r>
              <a:rPr lang="en-US" sz="3600" dirty="0">
                <a:solidFill>
                  <a:srgbClr val="7030A0"/>
                </a:solidFill>
              </a:rPr>
              <a:t>Blindness</a:t>
            </a:r>
            <a:endParaRPr lang="en-GB" sz="3600" dirty="0">
              <a:solidFill>
                <a:srgbClr val="7030A0"/>
              </a:solidFill>
            </a:endParaRP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5" y="1947580"/>
            <a:ext cx="1296144" cy="2195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000" y="4114800"/>
            <a:ext cx="1528763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57800" y="5029200"/>
            <a:ext cx="1554163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2800" y="3657600"/>
            <a:ext cx="1393825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81800" y="1295400"/>
            <a:ext cx="1393825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Cloud Callout 9"/>
          <p:cNvSpPr/>
          <p:nvPr/>
        </p:nvSpPr>
        <p:spPr>
          <a:xfrm>
            <a:off x="251520" y="0"/>
            <a:ext cx="1656184" cy="155679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F8F8F8"/>
                </a:solidFill>
              </a:rPr>
              <a:t>Food for thought</a:t>
            </a:r>
          </a:p>
          <a:p>
            <a:pPr algn="ctr"/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rgbClr val="7030A0"/>
                </a:solidFill>
                <a:latin typeface="Constantia" pitchFamily="18" charset="0"/>
              </a:rPr>
              <a:t>Blood Pressure and Pregnancy </a:t>
            </a:r>
            <a:endParaRPr lang="en-GB" sz="3200" dirty="0">
              <a:solidFill>
                <a:srgbClr val="7030A0"/>
              </a:solidFill>
              <a:latin typeface="Constant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7030A0"/>
                </a:solidFill>
                <a:latin typeface="Constantia" pitchFamily="18" charset="0"/>
              </a:rPr>
              <a:t>Gestational hypertension</a:t>
            </a:r>
          </a:p>
          <a:p>
            <a:r>
              <a:rPr lang="en-GB" sz="2800" dirty="0" smtClean="0">
                <a:solidFill>
                  <a:srgbClr val="7030A0"/>
                </a:solidFill>
                <a:latin typeface="Constantia" pitchFamily="18" charset="0"/>
              </a:rPr>
              <a:t>The effects of high blood pressure for mother and foetus can be dangerous.</a:t>
            </a:r>
          </a:p>
          <a:p>
            <a:r>
              <a:rPr lang="en-GB" sz="2800" dirty="0" smtClean="0">
                <a:solidFill>
                  <a:srgbClr val="7030A0"/>
                </a:solidFill>
                <a:latin typeface="Constantia" pitchFamily="18" charset="0"/>
              </a:rPr>
              <a:t>High blood pressure can:</a:t>
            </a:r>
          </a:p>
          <a:p>
            <a:pPr lvl="1"/>
            <a:r>
              <a:rPr lang="en-GB" dirty="0" smtClean="0">
                <a:solidFill>
                  <a:srgbClr val="7030A0"/>
                </a:solidFill>
                <a:latin typeface="Constantia" pitchFamily="18" charset="0"/>
              </a:rPr>
              <a:t> harm the mother's kidneys and other organs</a:t>
            </a:r>
          </a:p>
          <a:p>
            <a:pPr lvl="1"/>
            <a:r>
              <a:rPr lang="en-GB" dirty="0" smtClean="0">
                <a:solidFill>
                  <a:srgbClr val="7030A0"/>
                </a:solidFill>
                <a:latin typeface="Constantia" pitchFamily="18" charset="0"/>
              </a:rPr>
              <a:t>cause low birth weight and early delivery</a:t>
            </a:r>
          </a:p>
          <a:p>
            <a:r>
              <a:rPr lang="en-GB" sz="2800" dirty="0" smtClean="0">
                <a:solidFill>
                  <a:srgbClr val="7030A0"/>
                </a:solidFill>
                <a:latin typeface="Constantia" pitchFamily="18" charset="0"/>
              </a:rPr>
              <a:t>Some mothers can develops preeclampsia which can threaten the lives of both the mother and the foetus</a:t>
            </a:r>
            <a:endParaRPr lang="en-GB" sz="2800" dirty="0">
              <a:solidFill>
                <a:srgbClr val="7030A0"/>
              </a:solidFill>
              <a:latin typeface="Constantia" pitchFamily="18" charset="0"/>
            </a:endParaRPr>
          </a:p>
        </p:txBody>
      </p:sp>
      <p:sp>
        <p:nvSpPr>
          <p:cNvPr id="4" name="Cloud Callout 3"/>
          <p:cNvSpPr/>
          <p:nvPr/>
        </p:nvSpPr>
        <p:spPr>
          <a:xfrm>
            <a:off x="0" y="0"/>
            <a:ext cx="1619672" cy="13681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F8F8F8"/>
                </a:solidFill>
              </a:rPr>
              <a:t>Food for thought</a:t>
            </a:r>
          </a:p>
          <a:p>
            <a:pPr algn="ctr"/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7030A0"/>
                </a:solidFill>
                <a:latin typeface="+mn-lt"/>
              </a:rPr>
              <a:t>Blood Pressure and Children</a:t>
            </a:r>
            <a:endParaRPr lang="en-GB" sz="3600" dirty="0">
              <a:solidFill>
                <a:srgbClr val="7030A0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>
                <a:solidFill>
                  <a:srgbClr val="7030A0"/>
                </a:solidFill>
              </a:rPr>
              <a:t>One in three children in Wales are above a healthy weight (WAG, 2010)</a:t>
            </a:r>
          </a:p>
          <a:p>
            <a:r>
              <a:rPr lang="en-GB" sz="2800" dirty="0" smtClean="0">
                <a:solidFill>
                  <a:srgbClr val="7030A0"/>
                </a:solidFill>
              </a:rPr>
              <a:t>The Health Behaviour in School-Aged Children (HBSC) Survey found that among 13-year-olds 22% of boys and 17% of girls are classed as overweight, and 4% of boys and 2% of girls classed as obese</a:t>
            </a:r>
          </a:p>
          <a:p>
            <a:r>
              <a:rPr lang="en-GB" sz="2800" dirty="0" smtClean="0">
                <a:solidFill>
                  <a:srgbClr val="7030A0"/>
                </a:solidFill>
              </a:rPr>
              <a:t>Obese children have approximately a 3-fold higher risk for hypertension than non obese</a:t>
            </a:r>
            <a:r>
              <a:rPr lang="en-GB" sz="2800" baseline="30000" dirty="0" smtClean="0">
                <a:solidFill>
                  <a:srgbClr val="7030A0"/>
                </a:solidFill>
              </a:rPr>
              <a:t> </a:t>
            </a:r>
            <a:r>
              <a:rPr lang="en-GB" sz="2800" dirty="0" smtClean="0">
                <a:solidFill>
                  <a:srgbClr val="7030A0"/>
                </a:solidFill>
              </a:rPr>
              <a:t>children (</a:t>
            </a:r>
            <a:r>
              <a:rPr lang="en-GB" sz="2800" dirty="0" err="1" smtClean="0">
                <a:solidFill>
                  <a:srgbClr val="7030A0"/>
                </a:solidFill>
              </a:rPr>
              <a:t>Sorof</a:t>
            </a:r>
            <a:r>
              <a:rPr lang="en-GB" sz="2800" dirty="0" smtClean="0">
                <a:solidFill>
                  <a:srgbClr val="7030A0"/>
                </a:solidFill>
              </a:rPr>
              <a:t> and Daniels, 2002).</a:t>
            </a:r>
          </a:p>
          <a:p>
            <a:r>
              <a:rPr lang="en-GB" sz="2800" dirty="0" smtClean="0">
                <a:solidFill>
                  <a:srgbClr val="C00000"/>
                </a:solidFill>
              </a:rPr>
              <a:t>Hypertension in childhood is due to renal causes and  only occasionally drug treatment (eg steroids)</a:t>
            </a:r>
          </a:p>
        </p:txBody>
      </p:sp>
      <p:sp>
        <p:nvSpPr>
          <p:cNvPr id="4" name="Cloud Callout 3"/>
          <p:cNvSpPr/>
          <p:nvPr/>
        </p:nvSpPr>
        <p:spPr>
          <a:xfrm>
            <a:off x="0" y="0"/>
            <a:ext cx="1512168" cy="13681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F8F8F8"/>
                </a:solidFill>
              </a:rPr>
              <a:t>Food for thought</a:t>
            </a:r>
          </a:p>
          <a:p>
            <a:pPr algn="ctr"/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476672"/>
            <a:ext cx="7211144" cy="940966"/>
          </a:xfrm>
        </p:spPr>
        <p:txBody>
          <a:bodyPr>
            <a:noAutofit/>
          </a:bodyPr>
          <a:lstStyle/>
          <a:p>
            <a:r>
              <a:rPr lang="en-GB" sz="2400" dirty="0" smtClean="0">
                <a:solidFill>
                  <a:srgbClr val="7030A0"/>
                </a:solidFill>
              </a:rPr>
              <a:t>An adult’s blood pressure is considered high when the readings are greater than 140 mm Hg systolic or 90 mm Hg diastolic (BHS, 2004)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72816"/>
            <a:ext cx="3749040" cy="424698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sz="3100" b="1" u="sng" dirty="0" smtClean="0">
                <a:solidFill>
                  <a:srgbClr val="FF0000"/>
                </a:solidFill>
              </a:rPr>
              <a:t>Non-modifiable Risk Factors:</a:t>
            </a:r>
          </a:p>
          <a:p>
            <a:r>
              <a:rPr lang="en-GB" sz="3100" dirty="0" smtClean="0">
                <a:solidFill>
                  <a:srgbClr val="7030A0"/>
                </a:solidFill>
              </a:rPr>
              <a:t>Age</a:t>
            </a:r>
          </a:p>
          <a:p>
            <a:r>
              <a:rPr lang="en-GB" sz="3100" dirty="0" smtClean="0">
                <a:solidFill>
                  <a:srgbClr val="7030A0"/>
                </a:solidFill>
              </a:rPr>
              <a:t> male sex</a:t>
            </a:r>
          </a:p>
          <a:p>
            <a:r>
              <a:rPr lang="en-GB" sz="3100" dirty="0" smtClean="0">
                <a:solidFill>
                  <a:srgbClr val="7030A0"/>
                </a:solidFill>
              </a:rPr>
              <a:t> family history</a:t>
            </a:r>
          </a:p>
          <a:p>
            <a:r>
              <a:rPr lang="en-GB" sz="3100" dirty="0" smtClean="0">
                <a:solidFill>
                  <a:srgbClr val="7030A0"/>
                </a:solidFill>
              </a:rPr>
              <a:t>Primary cause of raised cholesterol (genetic)</a:t>
            </a:r>
          </a:p>
          <a:p>
            <a:r>
              <a:rPr lang="en-GB" sz="3100" dirty="0" smtClean="0">
                <a:solidFill>
                  <a:srgbClr val="7030A0"/>
                </a:solidFill>
              </a:rPr>
              <a:t>diabetes mellitus (autoimmune)</a:t>
            </a:r>
          </a:p>
          <a:p>
            <a:pPr lvl="1"/>
            <a:endParaRPr lang="en-GB" dirty="0" smtClean="0"/>
          </a:p>
          <a:p>
            <a:endParaRPr lang="en-GB" dirty="0" smtClean="0">
              <a:solidFill>
                <a:srgbClr val="C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3950" y="1772816"/>
            <a:ext cx="3749040" cy="424698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sz="3000" b="1" u="sng" dirty="0" smtClean="0">
                <a:solidFill>
                  <a:srgbClr val="FF0000"/>
                </a:solidFill>
              </a:rPr>
              <a:t>Modifiable Risk Factors</a:t>
            </a:r>
          </a:p>
          <a:p>
            <a:r>
              <a:rPr lang="en-GB" sz="3000" dirty="0" smtClean="0">
                <a:solidFill>
                  <a:srgbClr val="7030A0"/>
                </a:solidFill>
              </a:rPr>
              <a:t>Excess alcohol (43 units/day)</a:t>
            </a:r>
          </a:p>
          <a:p>
            <a:r>
              <a:rPr lang="en-GB" sz="3000" dirty="0" smtClean="0">
                <a:solidFill>
                  <a:srgbClr val="7030A0"/>
                </a:solidFill>
              </a:rPr>
              <a:t>Excess salt intake</a:t>
            </a:r>
          </a:p>
          <a:p>
            <a:r>
              <a:rPr lang="en-GB" sz="3000" dirty="0" smtClean="0">
                <a:solidFill>
                  <a:srgbClr val="7030A0"/>
                </a:solidFill>
              </a:rPr>
              <a:t>Lack of exercise</a:t>
            </a:r>
          </a:p>
          <a:p>
            <a:r>
              <a:rPr lang="en-GB" sz="3000" dirty="0" smtClean="0">
                <a:solidFill>
                  <a:srgbClr val="7030A0"/>
                </a:solidFill>
              </a:rPr>
              <a:t>Environmental stress</a:t>
            </a:r>
          </a:p>
          <a:p>
            <a:r>
              <a:rPr lang="en-GB" sz="3000" dirty="0" smtClean="0">
                <a:solidFill>
                  <a:srgbClr val="7030A0"/>
                </a:solidFill>
              </a:rPr>
              <a:t>smoking</a:t>
            </a:r>
          </a:p>
          <a:p>
            <a:r>
              <a:rPr lang="en-GB" sz="3000" dirty="0" smtClean="0">
                <a:solidFill>
                  <a:srgbClr val="7030A0"/>
                </a:solidFill>
              </a:rPr>
              <a:t>Overweight (obesity) </a:t>
            </a:r>
          </a:p>
          <a:p>
            <a:r>
              <a:rPr lang="en-GB" sz="3000" dirty="0" smtClean="0">
                <a:solidFill>
                  <a:srgbClr val="7030A0"/>
                </a:solidFill>
              </a:rPr>
              <a:t>Type II -Diabetes </a:t>
            </a:r>
          </a:p>
          <a:p>
            <a:pPr>
              <a:buNone/>
            </a:pPr>
            <a:r>
              <a:rPr lang="en-GB" sz="3000" dirty="0" smtClean="0">
                <a:solidFill>
                  <a:srgbClr val="7030A0"/>
                </a:solidFill>
              </a:rPr>
              <a:t>(Type II can often coexists with obesity, dyslipidaemia, hypertension)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6" name="Cloud Callout 5"/>
          <p:cNvSpPr/>
          <p:nvPr/>
        </p:nvSpPr>
        <p:spPr>
          <a:xfrm>
            <a:off x="0" y="0"/>
            <a:ext cx="1512168" cy="13681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F8F8F8"/>
                </a:solidFill>
              </a:rPr>
              <a:t>Food for thought</a:t>
            </a:r>
          </a:p>
          <a:p>
            <a:pPr algn="ctr"/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0" y="990600"/>
            <a:ext cx="9144000" cy="5867400"/>
          </a:xfrm>
        </p:spPr>
        <p:txBody>
          <a:bodyPr>
            <a:normAutofit/>
          </a:bodyPr>
          <a:lstStyle/>
          <a:p>
            <a:r>
              <a:rPr lang="en-GB" sz="2400" dirty="0"/>
              <a:t>Define blood </a:t>
            </a:r>
            <a:r>
              <a:rPr lang="en-GB" sz="2400" dirty="0" smtClean="0"/>
              <a:t>pressure</a:t>
            </a:r>
          </a:p>
          <a:p>
            <a:r>
              <a:rPr lang="en-US" sz="2400" dirty="0" smtClean="0">
                <a:solidFill>
                  <a:srgbClr val="FF3300"/>
                </a:solidFill>
              </a:rPr>
              <a:t>State why its important to study normal mechanism of blood pressure – for example what is the effect of hypertension</a:t>
            </a:r>
            <a:endParaRPr lang="en-GB" sz="2400" dirty="0">
              <a:solidFill>
                <a:srgbClr val="FF3300"/>
              </a:solidFill>
            </a:endParaRPr>
          </a:p>
          <a:p>
            <a:r>
              <a:rPr lang="en-GB" sz="2400" dirty="0"/>
              <a:t>State the function of blood pressure</a:t>
            </a:r>
          </a:p>
          <a:p>
            <a:r>
              <a:rPr lang="en-GB" sz="2400" dirty="0"/>
              <a:t>Explain how blood pressure is commonly </a:t>
            </a:r>
            <a:r>
              <a:rPr lang="en-GB" sz="2400" dirty="0" smtClean="0"/>
              <a:t>measured</a:t>
            </a:r>
          </a:p>
          <a:p>
            <a:r>
              <a:rPr lang="en-US" sz="2400" dirty="0" smtClean="0"/>
              <a:t>Name factors that influence blood pressure.</a:t>
            </a:r>
            <a:endParaRPr lang="en-GB" sz="2400" dirty="0"/>
          </a:p>
          <a:p>
            <a:r>
              <a:rPr lang="en-GB" sz="2400" dirty="0"/>
              <a:t>Define cardiac output and state how it is calculated</a:t>
            </a:r>
          </a:p>
          <a:p>
            <a:r>
              <a:rPr lang="en-GB" sz="2400" dirty="0"/>
              <a:t>Discuss the factors that are involved in cardiac output  </a:t>
            </a:r>
          </a:p>
          <a:p>
            <a:r>
              <a:rPr lang="en-US" sz="2400" dirty="0" smtClean="0"/>
              <a:t> Describe the main control mechanism for regulation of the blood pressure</a:t>
            </a:r>
            <a:endParaRPr lang="en-GB" sz="2400" dirty="0"/>
          </a:p>
          <a:p>
            <a:endParaRPr lang="en-GB" dirty="0">
              <a:latin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Blood Pressure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blood pressure is the force that causes blood to flow through the arteries, capillaries, and finally veins back to the heart 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</a:t>
            </a:r>
            <a:r>
              <a:rPr lang="en-GB" dirty="0" smtClean="0"/>
              <a:t>Blood </a:t>
            </a:r>
            <a:r>
              <a:rPr lang="en-GB" dirty="0"/>
              <a:t>Pressure?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0" y="1066800"/>
            <a:ext cx="9144000" cy="5791200"/>
          </a:xfrm>
        </p:spPr>
        <p:txBody>
          <a:bodyPr/>
          <a:lstStyle/>
          <a:p>
            <a:r>
              <a:rPr lang="en-GB" sz="2400" dirty="0" smtClean="0"/>
              <a:t>Blood pressure is the amount of force exerted by the blood against the walls of the blood vessel</a:t>
            </a:r>
          </a:p>
          <a:p>
            <a:pPr lvl="1"/>
            <a:r>
              <a:rPr lang="en-GB" sz="2000" dirty="0" smtClean="0"/>
              <a:t>Arterial Blood pressure</a:t>
            </a:r>
            <a:endParaRPr lang="en-GB" sz="2000" dirty="0"/>
          </a:p>
          <a:p>
            <a:pPr>
              <a:buFontTx/>
              <a:buNone/>
            </a:pPr>
            <a:endParaRPr lang="en-GB" sz="2400" dirty="0"/>
          </a:p>
          <a:p>
            <a:r>
              <a:rPr lang="en-GB" sz="2400" dirty="0"/>
              <a:t>Blood must circulate through the body and organs to maintain </a:t>
            </a:r>
            <a:r>
              <a:rPr lang="en-GB" sz="2400" dirty="0" smtClean="0"/>
              <a:t>life</a:t>
            </a:r>
          </a:p>
          <a:p>
            <a:pPr lvl="1">
              <a:buNone/>
            </a:pPr>
            <a:r>
              <a:rPr lang="en-GB" sz="2000" dirty="0" smtClean="0"/>
              <a:t>E.G.</a:t>
            </a:r>
          </a:p>
          <a:p>
            <a:pPr lvl="1">
              <a:buNone/>
            </a:pPr>
            <a:r>
              <a:rPr lang="en-GB" sz="2000" dirty="0"/>
              <a:t>	</a:t>
            </a:r>
            <a:r>
              <a:rPr lang="en-GB" sz="2000" dirty="0" smtClean="0"/>
              <a:t>To carry oxygen and nutrients to the cells </a:t>
            </a:r>
          </a:p>
          <a:p>
            <a:pPr lvl="1">
              <a:buNone/>
            </a:pPr>
            <a:r>
              <a:rPr lang="en-GB" sz="2000" dirty="0" smtClean="0"/>
              <a:t>	To remove waste products from the cells</a:t>
            </a:r>
            <a:endParaRPr lang="en-GB" sz="2400" dirty="0"/>
          </a:p>
          <a:p>
            <a:r>
              <a:rPr lang="en-GB" sz="2400" dirty="0"/>
              <a:t>The Heart is the pump that circulates the blood</a:t>
            </a:r>
          </a:p>
          <a:p>
            <a:pPr>
              <a:buFontTx/>
              <a:buNone/>
            </a:pPr>
            <a:endParaRPr lang="en-GB" sz="2400" dirty="0"/>
          </a:p>
          <a:p>
            <a:r>
              <a:rPr lang="en-GB" sz="2400" dirty="0"/>
              <a:t>Pressure difference in the vascular system ensures that blood flows around the </a:t>
            </a:r>
            <a:r>
              <a:rPr lang="en-GB" sz="2400" dirty="0" smtClean="0"/>
              <a:t>body</a:t>
            </a:r>
          </a:p>
          <a:p>
            <a:pPr lvl="1">
              <a:buNone/>
            </a:pPr>
            <a:r>
              <a:rPr lang="en-GB" sz="2000" dirty="0" smtClean="0"/>
              <a:t>	That is why pressure varies in arteries, veins and capillaries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Arterial Blood Pressure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Expressed as </a:t>
            </a:r>
            <a:r>
              <a:rPr lang="en-US" dirty="0" smtClean="0"/>
              <a:t>systolic/diastolic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Adult</a:t>
            </a:r>
            <a:endParaRPr lang="en-US" dirty="0"/>
          </a:p>
          <a:p>
            <a:pPr lvl="1">
              <a:lnSpc>
                <a:spcPct val="90000"/>
              </a:lnSpc>
            </a:pPr>
            <a:r>
              <a:rPr lang="en-US" dirty="0"/>
              <a:t>Normal – 120/80 mmHg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High – 140/90 mmHg</a:t>
            </a:r>
          </a:p>
          <a:p>
            <a:pPr>
              <a:lnSpc>
                <a:spcPct val="90000"/>
              </a:lnSpc>
            </a:pPr>
            <a:r>
              <a:rPr lang="en-US" dirty="0"/>
              <a:t>Systolic pressure (top number)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Pressure generated during ventricular contraction</a:t>
            </a:r>
          </a:p>
          <a:p>
            <a:pPr>
              <a:lnSpc>
                <a:spcPct val="90000"/>
              </a:lnSpc>
            </a:pPr>
            <a:r>
              <a:rPr lang="en-US" dirty="0"/>
              <a:t>Diastolic pressure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Pressure during cardiac </a:t>
            </a:r>
            <a:r>
              <a:rPr lang="en-US" dirty="0" smtClean="0"/>
              <a:t>relaxation</a:t>
            </a:r>
          </a:p>
          <a:p>
            <a:pPr lvl="1">
              <a:lnSpc>
                <a:spcPct val="90000"/>
              </a:lnSpc>
            </a:pPr>
            <a:endParaRPr lang="en-US" dirty="0" smtClean="0"/>
          </a:p>
          <a:p>
            <a:pPr lvl="1">
              <a:lnSpc>
                <a:spcPct val="90000"/>
              </a:lnSpc>
              <a:buNone/>
            </a:pPr>
            <a:r>
              <a:rPr lang="en-US" dirty="0" smtClean="0">
                <a:hlinkClick r:id="rId3"/>
              </a:rPr>
              <a:t>http://www.bhsoc.org/</a:t>
            </a:r>
            <a:r>
              <a:rPr lang="en-US" dirty="0" smtClean="0"/>
              <a:t> </a:t>
            </a:r>
          </a:p>
          <a:p>
            <a:pPr lvl="1">
              <a:lnSpc>
                <a:spcPct val="90000"/>
              </a:lnSpc>
              <a:buNone/>
            </a:pPr>
            <a:endParaRPr lang="en-US" dirty="0" smtClean="0"/>
          </a:p>
          <a:p>
            <a:pPr lvl="1">
              <a:lnSpc>
                <a:spcPct val="90000"/>
              </a:lnSpc>
              <a:buNone/>
            </a:pPr>
            <a:endParaRPr lang="en-US" dirty="0" smtClean="0"/>
          </a:p>
          <a:p>
            <a:pPr lvl="1">
              <a:lnSpc>
                <a:spcPct val="90000"/>
              </a:lnSpc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>
                <a:latin typeface="Constantia" pitchFamily="18" charset="0"/>
              </a:rPr>
              <a:t>Blood Pressure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90000"/>
              </a:lnSpc>
            </a:pPr>
            <a:r>
              <a:rPr lang="en-US" dirty="0" smtClean="0">
                <a:latin typeface="Constantia" pitchFamily="18" charset="0"/>
                <a:cs typeface="Times New Roman" pitchFamily="18" charset="0"/>
              </a:rPr>
              <a:t>Each blood vessel has a blood pressure value – e.g. arterial blood pressure 120 mm Hg systolic </a:t>
            </a:r>
          </a:p>
          <a:p>
            <a:pPr algn="just">
              <a:lnSpc>
                <a:spcPct val="90000"/>
              </a:lnSpc>
            </a:pPr>
            <a:endParaRPr lang="en-US" dirty="0" smtClean="0">
              <a:latin typeface="Constantia" pitchFamily="18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</a:pPr>
            <a:r>
              <a:rPr lang="en-US" dirty="0" smtClean="0">
                <a:latin typeface="Constantia" pitchFamily="18" charset="0"/>
                <a:cs typeface="Times New Roman" pitchFamily="18" charset="0"/>
              </a:rPr>
              <a:t>Capillary blood pressure averages 25 mm Hg </a:t>
            </a:r>
          </a:p>
          <a:p>
            <a:pPr algn="just">
              <a:lnSpc>
                <a:spcPct val="90000"/>
              </a:lnSpc>
            </a:pPr>
            <a:endParaRPr lang="en-US" dirty="0" smtClean="0">
              <a:latin typeface="Constantia" pitchFamily="18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</a:pPr>
            <a:r>
              <a:rPr lang="en-US" dirty="0" smtClean="0">
                <a:latin typeface="Constantia" pitchFamily="18" charset="0"/>
                <a:cs typeface="Times New Roman" pitchFamily="18" charset="0"/>
              </a:rPr>
              <a:t>The pressures in the pulmonary system are much lower than systemic circulation </a:t>
            </a:r>
          </a:p>
          <a:p>
            <a:pPr algn="just">
              <a:lnSpc>
                <a:spcPct val="90000"/>
              </a:lnSpc>
              <a:buNone/>
            </a:pPr>
            <a:endParaRPr lang="en-US" dirty="0" smtClean="0">
              <a:latin typeface="Constantia" pitchFamily="18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</a:pPr>
            <a:r>
              <a:rPr lang="en-US" dirty="0" smtClean="0">
                <a:latin typeface="Constantia" pitchFamily="18" charset="0"/>
                <a:cs typeface="Times New Roman" pitchFamily="18" charset="0"/>
              </a:rPr>
              <a:t>Blood flows from an area of high to an area of low blood pressure - there must be a difference in pressure for the blood to flow.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29713" cy="6843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Blood Pressure</a:t>
            </a:r>
          </a:p>
        </p:txBody>
      </p:sp>
      <p:sp>
        <p:nvSpPr>
          <p:cNvPr id="96259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Pulse Pressure (PP)</a:t>
            </a:r>
          </a:p>
          <a:p>
            <a:pPr lvl="1"/>
            <a:r>
              <a:rPr lang="en-US"/>
              <a:t>Difference between systolic and diastolic</a:t>
            </a:r>
          </a:p>
          <a:p>
            <a:pPr lvl="1"/>
            <a:r>
              <a:rPr lang="en-US" u="sng"/>
              <a:t>PP = systolic - diastolic</a:t>
            </a:r>
          </a:p>
          <a:p>
            <a:r>
              <a:rPr lang="en-US"/>
              <a:t>Mean Arterial Pressure (MAP)</a:t>
            </a:r>
          </a:p>
          <a:p>
            <a:pPr lvl="1"/>
            <a:r>
              <a:rPr lang="en-US"/>
              <a:t>Average pressure in arteries</a:t>
            </a:r>
          </a:p>
          <a:p>
            <a:pPr lvl="1"/>
            <a:r>
              <a:rPr lang="en-US" u="sng"/>
              <a:t>MAP = diastolic + 1/3 (systolic – diastolic)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700">
                <a:latin typeface="Comic Sans MS" pitchFamily="66" charset="0"/>
              </a:rPr>
              <a:t/>
            </a:r>
            <a:br>
              <a:rPr lang="en-US" sz="3700">
                <a:latin typeface="Comic Sans MS" pitchFamily="66" charset="0"/>
              </a:rPr>
            </a:br>
            <a:r>
              <a:rPr lang="en-US" sz="3700">
                <a:latin typeface="Comic Sans MS" pitchFamily="66" charset="0"/>
              </a:rPr>
              <a:t/>
            </a:r>
            <a:br>
              <a:rPr lang="en-US" sz="3700">
                <a:latin typeface="Comic Sans MS" pitchFamily="66" charset="0"/>
              </a:rPr>
            </a:br>
            <a:r>
              <a:rPr lang="en-US" sz="3700">
                <a:latin typeface="Comic Sans MS" pitchFamily="66" charset="0"/>
              </a:rPr>
              <a:t/>
            </a:r>
            <a:br>
              <a:rPr lang="en-US" sz="3700">
                <a:latin typeface="Comic Sans MS" pitchFamily="66" charset="0"/>
              </a:rPr>
            </a:br>
            <a:r>
              <a:rPr lang="en-US" sz="2400">
                <a:latin typeface="Comic Sans MS" pitchFamily="66" charset="0"/>
              </a:rPr>
              <a:t>Blood Pressure is  generated by Ventricular Contraction</a:t>
            </a:r>
            <a:br>
              <a:rPr lang="en-US" sz="2400">
                <a:latin typeface="Comic Sans MS" pitchFamily="66" charset="0"/>
              </a:rPr>
            </a:br>
            <a:endParaRPr lang="en-GB" sz="2400">
              <a:latin typeface="Comic Sans MS" pitchFamily="66" charset="0"/>
            </a:endParaRPr>
          </a:p>
        </p:txBody>
      </p:sp>
      <p:pic>
        <p:nvPicPr>
          <p:cNvPr id="2048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44487" y="1935163"/>
            <a:ext cx="5855025" cy="4389437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4" name="Picture 4"/>
          <p:cNvPicPr>
            <a:picLocks noChangeAspect="1" noChangeArrowheads="1"/>
          </p:cNvPicPr>
          <p:nvPr/>
        </p:nvPicPr>
        <p:blipFill>
          <a:blip r:embed="rId2" cstate="print"/>
          <a:srcRect t="4671" r="443" b="6651"/>
          <a:stretch>
            <a:fillRect/>
          </a:stretch>
        </p:blipFill>
        <p:spPr bwMode="auto">
          <a:xfrm>
            <a:off x="395288" y="404813"/>
            <a:ext cx="7561262" cy="5697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GB" sz="3600" b="1"/>
              <a:t>Blood pressure</a:t>
            </a:r>
            <a:r>
              <a:rPr lang="en-GB" sz="3600" b="1">
                <a:latin typeface="Times New Roman" pitchFamily="18" charset="0"/>
              </a:rPr>
              <a:t/>
            </a:r>
            <a:br>
              <a:rPr lang="en-GB" sz="3600" b="1">
                <a:latin typeface="Times New Roman" pitchFamily="18" charset="0"/>
              </a:rPr>
            </a:br>
            <a:endParaRPr lang="en-GB" sz="3600" b="1">
              <a:latin typeface="Times New Roman" pitchFamily="18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0" y="685800"/>
            <a:ext cx="9144000" cy="6172200"/>
          </a:xfrm>
        </p:spPr>
        <p:txBody>
          <a:bodyPr/>
          <a:lstStyle/>
          <a:p>
            <a:r>
              <a:rPr lang="en-GB"/>
              <a:t>Blood pressure is different in blood vessels and varies from minute to minute dependant on factors such as stress</a:t>
            </a:r>
          </a:p>
        </p:txBody>
      </p:sp>
      <p:pic>
        <p:nvPicPr>
          <p:cNvPr id="10244" name="Picture 4" descr="14_1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6800" y="2133600"/>
            <a:ext cx="6781800" cy="47244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/>
          </a:bodyPr>
          <a:lstStyle/>
          <a:p>
            <a:r>
              <a:rPr lang="en-GB" sz="4000" b="1" dirty="0"/>
              <a:t>Blood Pressure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/>
          <a:lstStyle/>
          <a:p>
            <a:pPr>
              <a:buNone/>
            </a:pPr>
            <a:endParaRPr lang="en-GB" dirty="0"/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 A </a:t>
            </a:r>
            <a:r>
              <a:rPr lang="en-GB" dirty="0"/>
              <a:t>blood pressure reading consists of two numbers:</a:t>
            </a:r>
          </a:p>
          <a:p>
            <a:endParaRPr lang="en-GB" dirty="0"/>
          </a:p>
          <a:p>
            <a:pPr>
              <a:buFont typeface="Wingdings" pitchFamily="2" charset="2"/>
              <a:buChar char="q"/>
            </a:pPr>
            <a:r>
              <a:rPr lang="en-GB" dirty="0" smtClean="0">
                <a:solidFill>
                  <a:srgbClr val="FF0000"/>
                </a:solidFill>
              </a:rPr>
              <a:t> Systolic pressure -</a:t>
            </a:r>
            <a:r>
              <a:rPr lang="en-GB" dirty="0" smtClean="0"/>
              <a:t> </a:t>
            </a:r>
            <a:r>
              <a:rPr lang="en-GB" dirty="0"/>
              <a:t>the first, highest number</a:t>
            </a:r>
          </a:p>
          <a:p>
            <a:pPr lvl="1"/>
            <a:r>
              <a:rPr lang="en-GB" dirty="0"/>
              <a:t>Indicates pressure when the ventricles contract to push blood out to the body</a:t>
            </a:r>
          </a:p>
          <a:p>
            <a:pPr lvl="1"/>
            <a:endParaRPr lang="en-GB" dirty="0"/>
          </a:p>
          <a:p>
            <a:pPr>
              <a:buFont typeface="Wingdings" pitchFamily="2" charset="2"/>
              <a:buChar char="q"/>
            </a:pPr>
            <a:r>
              <a:rPr lang="en-GB" dirty="0" smtClean="0">
                <a:solidFill>
                  <a:srgbClr val="FF0000"/>
                </a:solidFill>
              </a:rPr>
              <a:t> Diastolic </a:t>
            </a:r>
            <a:r>
              <a:rPr lang="en-GB" dirty="0">
                <a:solidFill>
                  <a:srgbClr val="FF0000"/>
                </a:solidFill>
              </a:rPr>
              <a:t>pressure-</a:t>
            </a:r>
            <a:r>
              <a:rPr lang="en-GB" dirty="0"/>
              <a:t> the second, lower number</a:t>
            </a:r>
          </a:p>
          <a:p>
            <a:pPr lvl="1"/>
            <a:r>
              <a:rPr lang="en-GB" dirty="0"/>
              <a:t>Indicates when the heart relaxes between </a:t>
            </a:r>
            <a:r>
              <a:rPr lang="en-GB" dirty="0" smtClean="0"/>
              <a:t>beats	</a:t>
            </a:r>
            <a:endParaRPr lang="en-GB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60648"/>
            <a:ext cx="1296144" cy="1169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GB" sz="3200" b="1" dirty="0"/>
              <a:t>How can we measure Blood Pressure?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0" y="1143000"/>
            <a:ext cx="8686800" cy="5715000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</a:pPr>
            <a:endParaRPr lang="en-GB" sz="2800" dirty="0" smtClean="0"/>
          </a:p>
          <a:p>
            <a:pPr marL="609600" indent="-609600">
              <a:lnSpc>
                <a:spcPct val="90000"/>
              </a:lnSpc>
              <a:buNone/>
            </a:pPr>
            <a:r>
              <a:rPr lang="en-GB" sz="2800" dirty="0" smtClean="0"/>
              <a:t>Blood </a:t>
            </a:r>
            <a:r>
              <a:rPr lang="en-GB" sz="2800" dirty="0"/>
              <a:t>Pressure can be measured in two ways: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en-GB" sz="2800" dirty="0"/>
          </a:p>
          <a:p>
            <a:pPr marL="990600" lvl="1" indent="-533400">
              <a:lnSpc>
                <a:spcPct val="90000"/>
              </a:lnSpc>
              <a:buFontTx/>
              <a:buAutoNum type="arabicPeriod"/>
            </a:pPr>
            <a:r>
              <a:rPr lang="en-GB" b="1" dirty="0"/>
              <a:t>Indirectly</a:t>
            </a:r>
            <a:r>
              <a:rPr lang="en-GB" dirty="0"/>
              <a:t>, using a sphygmomanometer and </a:t>
            </a:r>
            <a:r>
              <a:rPr lang="en-GB" b="1" i="1" dirty="0" err="1"/>
              <a:t>ausculating</a:t>
            </a:r>
            <a:r>
              <a:rPr lang="en-GB" b="1" i="1" dirty="0"/>
              <a:t> </a:t>
            </a:r>
            <a:r>
              <a:rPr lang="en-GB" dirty="0"/>
              <a:t>(listening) with a stethoscope, the sounds you hear are called </a:t>
            </a:r>
            <a:r>
              <a:rPr lang="en-GB" b="1" i="1" dirty="0" err="1"/>
              <a:t>Korotkoff</a:t>
            </a:r>
            <a:r>
              <a:rPr lang="en-GB" b="1" i="1" dirty="0"/>
              <a:t> </a:t>
            </a:r>
            <a:r>
              <a:rPr lang="en-GB" dirty="0"/>
              <a:t>sounds </a:t>
            </a:r>
          </a:p>
          <a:p>
            <a:pPr marL="1740408" lvl="4" indent="-533400">
              <a:lnSpc>
                <a:spcPct val="90000"/>
              </a:lnSpc>
              <a:buFontTx/>
              <a:buAutoNum type="arabicPeriod"/>
            </a:pPr>
            <a:endParaRPr lang="en-GB" dirty="0" smtClean="0"/>
          </a:p>
          <a:p>
            <a:pPr marL="1740408" lvl="4" indent="-533400">
              <a:lnSpc>
                <a:spcPct val="90000"/>
              </a:lnSpc>
              <a:buFontTx/>
              <a:buAutoNum type="arabicPeriod"/>
            </a:pPr>
            <a:endParaRPr lang="en-GB" dirty="0" smtClean="0"/>
          </a:p>
          <a:p>
            <a:pPr marL="1740408" lvl="4" indent="-533400">
              <a:lnSpc>
                <a:spcPct val="90000"/>
              </a:lnSpc>
              <a:buFontTx/>
              <a:buAutoNum type="arabicPeriod"/>
            </a:pPr>
            <a:endParaRPr lang="en-GB" dirty="0" smtClean="0"/>
          </a:p>
          <a:p>
            <a:pPr marL="990600" lvl="1" indent="-533400">
              <a:lnSpc>
                <a:spcPct val="90000"/>
              </a:lnSpc>
              <a:buNone/>
            </a:pPr>
            <a:endParaRPr lang="en-GB" b="1" dirty="0" smtClean="0"/>
          </a:p>
          <a:p>
            <a:pPr marL="990600" lvl="1" indent="-533400">
              <a:lnSpc>
                <a:spcPct val="90000"/>
              </a:lnSpc>
              <a:buFontTx/>
              <a:buAutoNum type="arabicPeriod"/>
            </a:pPr>
            <a:r>
              <a:rPr lang="en-GB" b="1" dirty="0" smtClean="0"/>
              <a:t>Directly</a:t>
            </a:r>
            <a:r>
              <a:rPr lang="en-GB" dirty="0"/>
              <a:t>, using an arterial cannula (only used in Critical Care Areas, Operating Theatres</a:t>
            </a:r>
            <a:r>
              <a:rPr lang="en-GB" dirty="0" smtClean="0"/>
              <a:t>).</a:t>
            </a:r>
            <a:endParaRPr lang="en-GB" sz="1400" dirty="0" smtClean="0"/>
          </a:p>
          <a:p>
            <a:pPr marL="990600" lvl="1" indent="-533400">
              <a:lnSpc>
                <a:spcPct val="90000"/>
              </a:lnSpc>
              <a:buNone/>
            </a:pPr>
            <a:endParaRPr lang="en-GB" sz="1400" dirty="0"/>
          </a:p>
          <a:p>
            <a:pPr marL="990600" lvl="1" indent="-533400">
              <a:lnSpc>
                <a:spcPct val="90000"/>
              </a:lnSpc>
              <a:buNone/>
            </a:pPr>
            <a:r>
              <a:rPr lang="en-GB" sz="1400" dirty="0" smtClean="0">
                <a:solidFill>
                  <a:schemeClr val="accent2"/>
                </a:solidFill>
              </a:rPr>
              <a:t>(l00k up this reference: British Hypertension Society </a:t>
            </a:r>
            <a:r>
              <a:rPr lang="en-GB" sz="1400" dirty="0" smtClean="0">
                <a:solidFill>
                  <a:schemeClr val="accent2"/>
                </a:solidFill>
                <a:hlinkClick r:id="rId3"/>
              </a:rPr>
              <a:t>http://www.bhsoc.org/bp_monitors/BLOOD_PRESSURE_1784b.pdf</a:t>
            </a:r>
            <a:r>
              <a:rPr lang="en-GB" sz="1400" dirty="0" smtClean="0">
                <a:solidFill>
                  <a:schemeClr val="accent2"/>
                </a:solidFill>
              </a:rPr>
              <a:t> 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990600" lvl="1" indent="-533400">
              <a:lnSpc>
                <a:spcPct val="90000"/>
              </a:lnSpc>
              <a:buNone/>
            </a:pPr>
            <a:endParaRPr lang="en-GB" sz="1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933056"/>
            <a:ext cx="1260819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Measuring BLOOD PRESSURE</a:t>
            </a:r>
            <a:r>
              <a:rPr lang="en-GB" sz="40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0" y="1125538"/>
            <a:ext cx="9144000" cy="5472112"/>
          </a:xfrm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en-GB" dirty="0"/>
              <a:t>External blood pressure measurements:</a:t>
            </a:r>
            <a:r>
              <a:rPr lang="en-GB" b="1" dirty="0"/>
              <a:t> 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en-GB" sz="2800" dirty="0">
                <a:latin typeface="Constantia" pitchFamily="18" charset="0"/>
              </a:rPr>
              <a:t>We apply a cuff to the arm </a:t>
            </a:r>
            <a:r>
              <a:rPr lang="en-GB" sz="2800" dirty="0" smtClean="0">
                <a:latin typeface="Constantia" pitchFamily="18" charset="0"/>
              </a:rPr>
              <a:t>&amp; apply </a:t>
            </a:r>
            <a:r>
              <a:rPr lang="en-GB" sz="2800" dirty="0">
                <a:latin typeface="Constantia" pitchFamily="18" charset="0"/>
              </a:rPr>
              <a:t>pressure to the cuff to form a constricting band around the arm and around internal arteries.</a:t>
            </a:r>
          </a:p>
          <a:p>
            <a:pPr marL="0" indent="0">
              <a:lnSpc>
                <a:spcPct val="90000"/>
              </a:lnSpc>
              <a:buFontTx/>
              <a:buNone/>
            </a:pPr>
            <a:endParaRPr lang="en-GB" sz="1000" b="1" dirty="0"/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en-GB" dirty="0">
                <a:solidFill>
                  <a:srgbClr val="660033"/>
                </a:solidFill>
              </a:rPr>
              <a:t>The pressure in the cuff is initially </a:t>
            </a:r>
            <a:r>
              <a:rPr lang="en-GB" b="1" dirty="0">
                <a:solidFill>
                  <a:srgbClr val="660033"/>
                </a:solidFill>
              </a:rPr>
              <a:t>above</a:t>
            </a:r>
            <a:r>
              <a:rPr lang="en-GB" dirty="0">
                <a:solidFill>
                  <a:srgbClr val="660033"/>
                </a:solidFill>
              </a:rPr>
              <a:t> Blood pressure in the arteries– as the cuff pressure </a:t>
            </a:r>
            <a:r>
              <a:rPr lang="en-GB" b="1" dirty="0">
                <a:solidFill>
                  <a:srgbClr val="660033"/>
                </a:solidFill>
              </a:rPr>
              <a:t>falls</a:t>
            </a:r>
            <a:r>
              <a:rPr lang="en-GB" dirty="0">
                <a:solidFill>
                  <a:srgbClr val="660033"/>
                </a:solidFill>
              </a:rPr>
              <a:t>, it ‘meets’ the blood pressure &amp; 1st </a:t>
            </a:r>
            <a:r>
              <a:rPr lang="en-GB" b="1" i="1" dirty="0" err="1">
                <a:solidFill>
                  <a:srgbClr val="660033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Korotkof</a:t>
            </a:r>
            <a:r>
              <a:rPr lang="en-GB" dirty="0">
                <a:solidFill>
                  <a:srgbClr val="660033"/>
                </a:solidFill>
              </a:rPr>
              <a:t> sound is heard. </a:t>
            </a:r>
          </a:p>
          <a:p>
            <a:pPr marL="0" indent="0">
              <a:lnSpc>
                <a:spcPct val="90000"/>
              </a:lnSpc>
              <a:buFontTx/>
              <a:buNone/>
            </a:pPr>
            <a:endParaRPr lang="en-GB" sz="1200" dirty="0">
              <a:solidFill>
                <a:srgbClr val="660033"/>
              </a:solidFill>
            </a:endParaRP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en-GB" dirty="0">
                <a:solidFill>
                  <a:srgbClr val="660033"/>
                </a:solidFill>
              </a:rPr>
              <a:t>When the cuff pressure falls </a:t>
            </a:r>
            <a:r>
              <a:rPr lang="en-GB" b="1" dirty="0">
                <a:solidFill>
                  <a:srgbClr val="660033"/>
                </a:solidFill>
              </a:rPr>
              <a:t>below</a:t>
            </a:r>
            <a:r>
              <a:rPr lang="en-GB" dirty="0">
                <a:solidFill>
                  <a:srgbClr val="660033"/>
                </a:solidFill>
              </a:rPr>
              <a:t> the blood pressure, the </a:t>
            </a:r>
            <a:r>
              <a:rPr lang="en-GB" b="1" i="1" dirty="0" err="1">
                <a:solidFill>
                  <a:srgbClr val="660033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Korotkof</a:t>
            </a:r>
            <a:r>
              <a:rPr lang="en-GB" b="1" i="1" dirty="0">
                <a:solidFill>
                  <a:srgbClr val="660033"/>
                </a:solidFill>
              </a:rPr>
              <a:t> </a:t>
            </a:r>
            <a:r>
              <a:rPr lang="en-GB" dirty="0">
                <a:solidFill>
                  <a:srgbClr val="660033"/>
                </a:solidFill>
              </a:rPr>
              <a:t>sound disappears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Blood Pressure</a:t>
            </a:r>
          </a:p>
        </p:txBody>
      </p:sp>
      <p:pic>
        <p:nvPicPr>
          <p:cNvPr id="2458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6592" b="9695"/>
          <a:stretch>
            <a:fillRect/>
          </a:stretch>
        </p:blipFill>
        <p:spPr>
          <a:xfrm>
            <a:off x="684213" y="2060847"/>
            <a:ext cx="7272337" cy="4070077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2"/>
          <p:cNvGraphicFramePr>
            <a:graphicFrameLocks noChangeAspect="1"/>
          </p:cNvGraphicFramePr>
          <p:nvPr/>
        </p:nvGraphicFramePr>
        <p:xfrm>
          <a:off x="323850" y="908050"/>
          <a:ext cx="8820150" cy="5329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691" name="Document" r:id="rId5" imgW="3785400" imgH="2189520" progId="Word.Document.8">
                  <p:embed/>
                </p:oleObj>
              </mc:Choice>
              <mc:Fallback>
                <p:oleObj name="Document" r:id="rId5" imgW="3785400" imgH="2189520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908050"/>
                        <a:ext cx="8820150" cy="5329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>
            <a:normAutofit fontScale="90000"/>
          </a:bodyPr>
          <a:lstStyle/>
          <a:p>
            <a:r>
              <a:rPr lang="en-GB" sz="4000" b="1" i="1">
                <a:solidFill>
                  <a:schemeClr val="accent2"/>
                </a:solidFill>
              </a:rPr>
              <a:t>Making sense of what we hear</a:t>
            </a:r>
          </a:p>
        </p:txBody>
      </p:sp>
      <p:graphicFrame>
        <p:nvGraphicFramePr>
          <p:cNvPr id="17411" name="Object 3"/>
          <p:cNvGraphicFramePr>
            <a:graphicFrameLocks noGrp="1" noChangeAspect="1"/>
          </p:cNvGraphicFramePr>
          <p:nvPr>
            <p:ph sz="half" idx="1"/>
          </p:nvPr>
        </p:nvGraphicFramePr>
        <p:xfrm>
          <a:off x="1581150" y="1268413"/>
          <a:ext cx="6223000" cy="4681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5715" name="Document" r:id="rId5" imgW="3467880" imgH="2608920" progId="Word.Document.8">
                  <p:embed/>
                </p:oleObj>
              </mc:Choice>
              <mc:Fallback>
                <p:oleObj name="Document" r:id="rId5" imgW="3467880" imgH="2608920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1150" y="1268413"/>
                        <a:ext cx="6223000" cy="4681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29713" cy="6843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>
            <a:normAutofit/>
          </a:bodyPr>
          <a:lstStyle/>
          <a:p>
            <a:r>
              <a:rPr lang="en-GB" sz="3200" b="1" dirty="0"/>
              <a:t>Function of blood pressure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0" y="762000"/>
            <a:ext cx="9144000" cy="6096000"/>
          </a:xfrm>
        </p:spPr>
        <p:txBody>
          <a:bodyPr/>
          <a:lstStyle/>
          <a:p>
            <a:r>
              <a:rPr lang="en-GB" sz="2400" dirty="0"/>
              <a:t>Systemic BP maintains the essential flow of substances into and out of organs</a:t>
            </a:r>
          </a:p>
          <a:p>
            <a:endParaRPr lang="en-GB" dirty="0"/>
          </a:p>
          <a:p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None/>
            </a:pPr>
            <a:endParaRPr lang="en-GB" dirty="0" smtClean="0"/>
          </a:p>
        </p:txBody>
      </p:sp>
      <p:pic>
        <p:nvPicPr>
          <p:cNvPr id="12292" name="Picture 4" descr="14_1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1905000"/>
            <a:ext cx="6096000" cy="440432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>
                <a:latin typeface="Constantia" pitchFamily="18" charset="0"/>
              </a:rPr>
              <a:t>Function of blood pressure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  <a:latin typeface="Constantia" pitchFamily="18" charset="0"/>
              </a:rPr>
              <a:t>Systemic blood pressure maintains the essential flow of the substance into and out of the organs</a:t>
            </a:r>
          </a:p>
          <a:p>
            <a:endParaRPr lang="en-GB" dirty="0" smtClean="0">
              <a:solidFill>
                <a:schemeClr val="accent4">
                  <a:lumMod val="50000"/>
                </a:schemeClr>
              </a:solidFill>
              <a:latin typeface="Constantia" pitchFamily="18" charset="0"/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  <a:latin typeface="Constantia" pitchFamily="18" charset="0"/>
              </a:rPr>
              <a:t>Control of blood pressure especially to the vital organs is essential for the maintenance of homeostasis</a:t>
            </a:r>
          </a:p>
          <a:p>
            <a:endParaRPr lang="en-GB" dirty="0" smtClean="0">
              <a:solidFill>
                <a:schemeClr val="accent4">
                  <a:lumMod val="50000"/>
                </a:schemeClr>
              </a:solidFill>
              <a:latin typeface="Constantia" pitchFamily="18" charset="0"/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  <a:latin typeface="Constantia" pitchFamily="18" charset="0"/>
              </a:rPr>
              <a:t>Control of BP is essential for the maintenance of homeostasis</a:t>
            </a:r>
          </a:p>
          <a:p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Blood flow through the vessels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 </a:t>
            </a: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669925" y="1868488"/>
            <a:ext cx="3368675" cy="228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b="1"/>
              <a:t>Blood flow through </a:t>
            </a:r>
          </a:p>
          <a:p>
            <a:r>
              <a:rPr lang="en-GB" sz="2400" b="1"/>
              <a:t>vessels is directly</a:t>
            </a:r>
          </a:p>
          <a:p>
            <a:r>
              <a:rPr lang="en-GB" sz="2400" b="1"/>
              <a:t>proportional to the</a:t>
            </a:r>
          </a:p>
          <a:p>
            <a:r>
              <a:rPr lang="en-GB" sz="2400" b="1"/>
              <a:t>difference in pressure</a:t>
            </a:r>
          </a:p>
          <a:p>
            <a:r>
              <a:rPr lang="en-GB" sz="2400" b="1"/>
              <a:t>between the ends</a:t>
            </a:r>
          </a:p>
          <a:p>
            <a:r>
              <a:rPr lang="en-GB" sz="2400" b="1"/>
              <a:t>of the tube</a:t>
            </a:r>
          </a:p>
        </p:txBody>
      </p:sp>
      <p:sp>
        <p:nvSpPr>
          <p:cNvPr id="20486" name="Rectangle 6"/>
          <p:cNvSpPr>
            <a:spLocks noChangeArrowheads="1"/>
          </p:cNvSpPr>
          <p:nvPr/>
        </p:nvSpPr>
        <p:spPr bwMode="auto">
          <a:xfrm>
            <a:off x="468313" y="1628775"/>
            <a:ext cx="3598862" cy="31686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20484" name="Picture 4" descr="14_1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412875"/>
            <a:ext cx="6553200" cy="479266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639762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rgbClr val="0900BA"/>
                </a:solidFill>
              </a:rPr>
              <a:t>Arterial Blood Pressure the driving force for blood in the circulatory system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800" dirty="0">
                <a:solidFill>
                  <a:schemeClr val="accent2"/>
                </a:solidFill>
              </a:rPr>
              <a:t>H</a:t>
            </a:r>
            <a:r>
              <a:rPr lang="en-GB" sz="2800" dirty="0" smtClean="0">
                <a:solidFill>
                  <a:schemeClr val="accent2"/>
                </a:solidFill>
              </a:rPr>
              <a:t>ealthy </a:t>
            </a:r>
            <a:r>
              <a:rPr lang="en-GB" sz="2800" dirty="0">
                <a:solidFill>
                  <a:schemeClr val="accent2"/>
                </a:solidFill>
              </a:rPr>
              <a:t>young adults</a:t>
            </a:r>
            <a:r>
              <a:rPr lang="en-GB" sz="2400" dirty="0">
                <a:solidFill>
                  <a:schemeClr val="accent2"/>
                </a:solidFill>
              </a:rPr>
              <a:t>: Resting </a:t>
            </a:r>
            <a:endParaRPr lang="en-GB" sz="2400" dirty="0" smtClean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 dirty="0" smtClean="0">
                <a:solidFill>
                  <a:schemeClr val="accent2"/>
                </a:solidFill>
              </a:rPr>
              <a:t>			 </a:t>
            </a:r>
            <a:r>
              <a:rPr lang="en-GB" sz="2400" b="1" dirty="0" smtClean="0">
                <a:solidFill>
                  <a:srgbClr val="FF0000"/>
                </a:solidFill>
              </a:rPr>
              <a:t>Systolic</a:t>
            </a:r>
            <a:r>
              <a:rPr lang="en-GB" sz="2400" b="1" dirty="0" smtClean="0"/>
              <a:t> </a:t>
            </a:r>
            <a:r>
              <a:rPr lang="en-GB" sz="2400" b="1" dirty="0"/>
              <a:t>pressure = 120 </a:t>
            </a:r>
            <a:r>
              <a:rPr lang="en-GB" sz="1800" b="1" dirty="0" smtClean="0"/>
              <a:t>mmHg </a:t>
            </a:r>
            <a:endParaRPr lang="en-GB" sz="1800" b="1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 b="1" dirty="0"/>
              <a:t>    			</a:t>
            </a:r>
            <a:r>
              <a:rPr lang="en-GB" sz="2400" b="1" dirty="0" smtClean="0"/>
              <a:t> </a:t>
            </a:r>
            <a:r>
              <a:rPr lang="en-GB" sz="2400" b="1" dirty="0" smtClean="0">
                <a:solidFill>
                  <a:srgbClr val="FF0000"/>
                </a:solidFill>
              </a:rPr>
              <a:t>Diastolic</a:t>
            </a:r>
            <a:r>
              <a:rPr lang="en-GB" sz="2400" b="1" dirty="0" smtClean="0"/>
              <a:t> </a:t>
            </a:r>
            <a:r>
              <a:rPr lang="en-GB" sz="2400" b="1" dirty="0"/>
              <a:t>is about 80 </a:t>
            </a:r>
            <a:r>
              <a:rPr lang="en-GB" sz="1800" b="1" dirty="0"/>
              <a:t>mmHg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dirty="0" smtClean="0">
                <a:solidFill>
                  <a:srgbClr val="FF3300"/>
                </a:solidFill>
              </a:rPr>
              <a:t>Healthy </a:t>
            </a:r>
            <a:r>
              <a:rPr lang="en-GB" sz="2800" dirty="0">
                <a:solidFill>
                  <a:srgbClr val="FF3300"/>
                </a:solidFill>
              </a:rPr>
              <a:t>children </a:t>
            </a:r>
            <a:r>
              <a:rPr lang="en-GB" sz="2800" dirty="0"/>
              <a:t>values vary</a:t>
            </a:r>
            <a:r>
              <a:rPr lang="en-GB" sz="2400" b="1" dirty="0"/>
              <a:t> </a:t>
            </a:r>
            <a:r>
              <a:rPr lang="en-GB" sz="1800" b="1" dirty="0"/>
              <a:t>(see Whaley &amp; Wong 2000):</a:t>
            </a:r>
            <a:r>
              <a:rPr lang="en-GB" sz="2400" b="1" dirty="0"/>
              <a:t>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 b="1" dirty="0">
                <a:solidFill>
                  <a:schemeClr val="accent2"/>
                </a:solidFill>
              </a:rPr>
              <a:t>Rough Guide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			</a:t>
            </a:r>
            <a:r>
              <a:rPr lang="en-GB" sz="2400" b="1" dirty="0" smtClean="0">
                <a:solidFill>
                  <a:srgbClr val="FF0000"/>
                </a:solidFill>
              </a:rPr>
              <a:t>Systolic</a:t>
            </a:r>
            <a:r>
              <a:rPr lang="en-GB" sz="2400" dirty="0" smtClean="0"/>
              <a:t> </a:t>
            </a:r>
            <a:r>
              <a:rPr lang="en-GB" sz="2400" dirty="0"/>
              <a:t>pressure </a:t>
            </a:r>
          </a:p>
          <a:p>
            <a:pPr lvl="2">
              <a:lnSpc>
                <a:spcPct val="90000"/>
              </a:lnSpc>
            </a:pPr>
            <a:r>
              <a:rPr lang="en-GB" sz="2400" b="1" dirty="0"/>
              <a:t>1 –7years: age in years + 90: </a:t>
            </a:r>
          </a:p>
          <a:p>
            <a:pPr lvl="2">
              <a:lnSpc>
                <a:spcPct val="90000"/>
              </a:lnSpc>
            </a:pPr>
            <a:r>
              <a:rPr lang="en-GB" sz="2400" b="1" dirty="0"/>
              <a:t>8-18 (2 x age in years) + 83 &amp; 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			</a:t>
            </a:r>
            <a:r>
              <a:rPr lang="en-GB" sz="2400" b="1" dirty="0" smtClean="0">
                <a:solidFill>
                  <a:srgbClr val="FF0000"/>
                </a:solidFill>
              </a:rPr>
              <a:t>Diastolic</a:t>
            </a:r>
            <a:r>
              <a:rPr lang="en-GB" sz="2400" b="1" dirty="0" smtClean="0"/>
              <a:t> </a:t>
            </a:r>
            <a:r>
              <a:rPr lang="en-GB" sz="2400" dirty="0"/>
              <a:t>pressure</a:t>
            </a:r>
            <a:r>
              <a:rPr lang="en-GB" sz="2400" b="1" dirty="0"/>
              <a:t>: </a:t>
            </a:r>
          </a:p>
          <a:p>
            <a:pPr lvl="2">
              <a:lnSpc>
                <a:spcPct val="90000"/>
              </a:lnSpc>
            </a:pPr>
            <a:r>
              <a:rPr lang="en-GB" sz="2400" b="1" dirty="0"/>
              <a:t>1-5 years 56mmHg,</a:t>
            </a:r>
          </a:p>
          <a:p>
            <a:pPr lvl="2">
              <a:lnSpc>
                <a:spcPct val="90000"/>
              </a:lnSpc>
            </a:pPr>
            <a:r>
              <a:rPr lang="en-GB" sz="2400" b="1" dirty="0"/>
              <a:t>6-8years: age in years + 52</a:t>
            </a: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5013176"/>
            <a:ext cx="17621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7307" y="2276872"/>
            <a:ext cx="6855053" cy="30243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Blood Pressure measurement in adult</a:t>
            </a:r>
            <a:endParaRPr lang="en-GB" sz="36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04056"/>
          </a:xfrm>
        </p:spPr>
        <p:txBody>
          <a:bodyPr>
            <a:noAutofit/>
          </a:bodyPr>
          <a:lstStyle/>
          <a:p>
            <a:r>
              <a:rPr lang="en-GB" sz="3200" b="0" dirty="0" smtClean="0">
                <a:latin typeface="Calibri" pitchFamily="34" charset="0"/>
              </a:rPr>
              <a:t>Blood Pressure in Pregnancy</a:t>
            </a:r>
            <a:endParaRPr lang="en-GB" sz="3200" b="0" dirty="0">
              <a:latin typeface="Calibri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836712"/>
            <a:ext cx="8291264" cy="5688632"/>
          </a:xfrm>
        </p:spPr>
        <p:txBody>
          <a:bodyPr>
            <a:normAutofit fontScale="25000" lnSpcReduction="20000"/>
          </a:bodyPr>
          <a:lstStyle/>
          <a:p>
            <a:r>
              <a:rPr lang="en-GB" sz="8000" dirty="0" smtClean="0">
                <a:latin typeface="Calibri" pitchFamily="34" charset="0"/>
              </a:rPr>
              <a:t>Blood pressure during pregnancy is  checked at every antenatal appointment</a:t>
            </a:r>
          </a:p>
          <a:p>
            <a:endParaRPr lang="en-GB" sz="8000" dirty="0" smtClean="0">
              <a:latin typeface="Calibri" pitchFamily="34" charset="0"/>
            </a:endParaRPr>
          </a:p>
          <a:p>
            <a:r>
              <a:rPr lang="en-GB" sz="8000" dirty="0" smtClean="0">
                <a:latin typeface="Calibri" pitchFamily="34" charset="0"/>
              </a:rPr>
              <a:t>Blood pressure change a little over whole pregnancy. This is perfectly normal. </a:t>
            </a:r>
          </a:p>
          <a:p>
            <a:endParaRPr lang="en-GB" sz="8000" dirty="0" smtClean="0">
              <a:latin typeface="Calibri" pitchFamily="34" charset="0"/>
            </a:endParaRPr>
          </a:p>
          <a:p>
            <a:r>
              <a:rPr lang="en-GB" sz="8000" dirty="0" smtClean="0">
                <a:latin typeface="Calibri" pitchFamily="34" charset="0"/>
              </a:rPr>
              <a:t>The pregnancy hormone progesterone relaxes the walls of blood vessels. </a:t>
            </a:r>
          </a:p>
          <a:p>
            <a:endParaRPr lang="en-GB" sz="8000" dirty="0" smtClean="0">
              <a:latin typeface="Calibri" pitchFamily="34" charset="0"/>
            </a:endParaRPr>
          </a:p>
          <a:p>
            <a:r>
              <a:rPr lang="en-GB" sz="8000" dirty="0" smtClean="0">
                <a:latin typeface="Calibri" pitchFamily="34" charset="0"/>
              </a:rPr>
              <a:t>This causes blood pressure fall during first and second trimesters </a:t>
            </a:r>
          </a:p>
          <a:p>
            <a:endParaRPr lang="en-GB" sz="8000" dirty="0" smtClean="0">
              <a:latin typeface="Calibri" pitchFamily="34" charset="0"/>
            </a:endParaRPr>
          </a:p>
          <a:p>
            <a:r>
              <a:rPr lang="en-GB" sz="8000" dirty="0" smtClean="0">
                <a:latin typeface="Calibri" pitchFamily="34" charset="0"/>
              </a:rPr>
              <a:t>This lower blood pressure may cause a woman to faint if they stand for too long or when getting up too quickly</a:t>
            </a:r>
          </a:p>
          <a:p>
            <a:endParaRPr lang="en-GB" sz="8000" dirty="0" smtClean="0">
              <a:latin typeface="Calibri" pitchFamily="34" charset="0"/>
            </a:endParaRPr>
          </a:p>
          <a:p>
            <a:r>
              <a:rPr lang="en-GB" sz="8000" dirty="0" smtClean="0">
                <a:latin typeface="Calibri" pitchFamily="34" charset="0"/>
              </a:rPr>
              <a:t>Blood pressure is at its lowest between 18 and 20 weeks of pregnancy </a:t>
            </a:r>
          </a:p>
          <a:p>
            <a:endParaRPr lang="en-GB" sz="8000" dirty="0" smtClean="0">
              <a:latin typeface="Calibri" pitchFamily="34" charset="0"/>
            </a:endParaRPr>
          </a:p>
          <a:p>
            <a:r>
              <a:rPr lang="en-GB" sz="8000" dirty="0" smtClean="0">
                <a:latin typeface="Calibri" pitchFamily="34" charset="0"/>
              </a:rPr>
              <a:t>In that period a woman will have produced an extra 1 to 2.5 litres of blood, which your heart has to pump around your body</a:t>
            </a:r>
          </a:p>
          <a:p>
            <a:endParaRPr lang="en-GB" sz="8000" dirty="0" smtClean="0">
              <a:latin typeface="Calibri" pitchFamily="34" charset="0"/>
            </a:endParaRPr>
          </a:p>
          <a:p>
            <a:r>
              <a:rPr lang="en-GB" sz="8000" dirty="0" smtClean="0">
                <a:latin typeface="Calibri" pitchFamily="34" charset="0"/>
              </a:rPr>
              <a:t>Blood pressure returns to its pre-pregnancy levels in the last few weeks before baby is born. </a:t>
            </a:r>
          </a:p>
          <a:p>
            <a:endParaRPr lang="en-GB" sz="4900" dirty="0" smtClean="0"/>
          </a:p>
          <a:p>
            <a:endParaRPr lang="en-GB" dirty="0" smtClean="0"/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530619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en-GB" sz="5100" dirty="0" smtClean="0">
                <a:latin typeface="Calibri" pitchFamily="34" charset="0"/>
              </a:rPr>
              <a:t>What are the reasons for monitoring BP during Pregnancy</a:t>
            </a:r>
          </a:p>
          <a:p>
            <a:endParaRPr lang="en-GB" sz="4900" dirty="0" smtClean="0">
              <a:latin typeface="Calibri" pitchFamily="34" charset="0"/>
            </a:endParaRPr>
          </a:p>
          <a:p>
            <a:r>
              <a:rPr lang="en-GB" sz="4900" dirty="0" smtClean="0">
                <a:latin typeface="Calibri" pitchFamily="34" charset="0"/>
              </a:rPr>
              <a:t>May help to identify:</a:t>
            </a:r>
          </a:p>
          <a:p>
            <a:pPr lvl="1"/>
            <a:endParaRPr lang="en-GB" sz="4500" dirty="0" smtClean="0">
              <a:latin typeface="Calibri" pitchFamily="34" charset="0"/>
            </a:endParaRPr>
          </a:p>
          <a:p>
            <a:pPr lvl="1"/>
            <a:r>
              <a:rPr lang="en-GB" sz="4500" dirty="0" smtClean="0">
                <a:latin typeface="Calibri" pitchFamily="34" charset="0"/>
              </a:rPr>
              <a:t>High blood Pressure</a:t>
            </a:r>
            <a:endParaRPr lang="en-GB" sz="4900" dirty="0" smtClean="0">
              <a:latin typeface="Calibri" pitchFamily="34" charset="0"/>
            </a:endParaRPr>
          </a:p>
          <a:p>
            <a:pPr lvl="1"/>
            <a:r>
              <a:rPr lang="en-GB" sz="4900" dirty="0" smtClean="0">
                <a:latin typeface="Calibri" pitchFamily="34" charset="0"/>
              </a:rPr>
              <a:t>Pre-eclampsia, </a:t>
            </a:r>
          </a:p>
          <a:p>
            <a:pPr lvl="1"/>
            <a:r>
              <a:rPr lang="en-GB" sz="4900" dirty="0" smtClean="0">
                <a:latin typeface="Calibri" pitchFamily="34" charset="0"/>
              </a:rPr>
              <a:t>gestational hypertension</a:t>
            </a:r>
            <a:br>
              <a:rPr lang="en-GB" sz="4900" dirty="0" smtClean="0">
                <a:latin typeface="Calibri" pitchFamily="34" charset="0"/>
              </a:rPr>
            </a:br>
            <a:endParaRPr lang="en-GB" sz="4900" dirty="0" smtClean="0">
              <a:latin typeface="Calibri" pitchFamily="34" charset="0"/>
            </a:endParaRPr>
          </a:p>
          <a:p>
            <a:r>
              <a:rPr lang="en-GB" sz="5100" dirty="0" smtClean="0">
                <a:latin typeface="Calibri" pitchFamily="34" charset="0"/>
              </a:rPr>
              <a:t>Blood pressure change in pregnancy? </a:t>
            </a:r>
            <a:r>
              <a:rPr lang="en-GB" sz="4900" b="1" dirty="0" smtClean="0">
                <a:latin typeface="Calibri" pitchFamily="34" charset="0"/>
              </a:rPr>
              <a:t/>
            </a:r>
            <a:br>
              <a:rPr lang="en-GB" sz="4900" b="1" dirty="0" smtClean="0">
                <a:latin typeface="Calibri" pitchFamily="34" charset="0"/>
              </a:rPr>
            </a:br>
            <a:endParaRPr lang="en-GB" sz="4900" b="1" dirty="0" smtClean="0">
              <a:latin typeface="Calibri" pitchFamily="34" charset="0"/>
            </a:endParaRPr>
          </a:p>
          <a:p>
            <a:pPr lvl="1"/>
            <a:endParaRPr lang="en-GB" sz="4500" dirty="0" smtClean="0">
              <a:latin typeface="Calibri" pitchFamily="34" charset="0"/>
            </a:endParaRPr>
          </a:p>
          <a:p>
            <a:pPr lvl="1"/>
            <a:r>
              <a:rPr lang="en-GB" sz="4500" dirty="0" smtClean="0">
                <a:latin typeface="Calibri" pitchFamily="34" charset="0"/>
              </a:rPr>
              <a:t>The effects of high blood pressure range from mild to severe. High blood pressure can:</a:t>
            </a:r>
          </a:p>
          <a:p>
            <a:pPr lvl="1"/>
            <a:endParaRPr lang="en-GB" sz="4500" dirty="0" smtClean="0">
              <a:latin typeface="Calibri" pitchFamily="34" charset="0"/>
            </a:endParaRPr>
          </a:p>
          <a:p>
            <a:pPr lvl="1"/>
            <a:r>
              <a:rPr lang="en-GB" sz="4300" dirty="0" smtClean="0">
                <a:latin typeface="Calibri" pitchFamily="34" charset="0"/>
              </a:rPr>
              <a:t>In the most serious cases, the mother develops preeclampsia which can threaten the lives of both the mother and the foetus.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onstantia" pitchFamily="18" charset="0"/>
              </a:rPr>
              <a:t>Factors to consider when taking BP measurements</a:t>
            </a:r>
            <a:endParaRPr lang="en-GB" dirty="0">
              <a:latin typeface="Constant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 smtClean="0">
                <a:latin typeface="Constantia" pitchFamily="18" charset="0"/>
              </a:rPr>
              <a:t>Cold </a:t>
            </a:r>
            <a:r>
              <a:rPr lang="en-GB" dirty="0">
                <a:latin typeface="Constantia" pitchFamily="18" charset="0"/>
              </a:rPr>
              <a:t>Exposure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>
                <a:latin typeface="Constantia" pitchFamily="18" charset="0"/>
              </a:rPr>
              <a:t>Bowel/Bladder Distension</a:t>
            </a:r>
            <a:endParaRPr lang="en-GB" dirty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dirty="0" smtClean="0">
                <a:latin typeface="Constantia" pitchFamily="18" charset="0"/>
              </a:rPr>
              <a:t>Caffeine</a:t>
            </a:r>
            <a:endParaRPr lang="en-GB" dirty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dirty="0" smtClean="0">
                <a:latin typeface="Constantia" pitchFamily="18" charset="0"/>
              </a:rPr>
              <a:t>Physical Activity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>
                <a:latin typeface="Constantia" pitchFamily="18" charset="0"/>
              </a:rPr>
              <a:t>Stress</a:t>
            </a: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>
            <a:normAutofit fontScale="90000"/>
          </a:bodyPr>
          <a:lstStyle/>
          <a:p>
            <a:r>
              <a:rPr lang="en-GB" sz="4000" b="1" i="1">
                <a:solidFill>
                  <a:schemeClr val="accent2"/>
                </a:solidFill>
              </a:rPr>
              <a:t>Making sense of what we hear</a:t>
            </a:r>
          </a:p>
        </p:txBody>
      </p:sp>
      <p:graphicFrame>
        <p:nvGraphicFramePr>
          <p:cNvPr id="17411" name="Object 3"/>
          <p:cNvGraphicFramePr>
            <a:graphicFrameLocks noGrp="1" noChangeAspect="1"/>
          </p:cNvGraphicFramePr>
          <p:nvPr>
            <p:ph sz="half" idx="1"/>
          </p:nvPr>
        </p:nvGraphicFramePr>
        <p:xfrm>
          <a:off x="1581150" y="1268413"/>
          <a:ext cx="6223000" cy="4681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2" name="Document" r:id="rId5" imgW="3467880" imgH="2608920" progId="Word.Document.8">
                  <p:embed/>
                </p:oleObj>
              </mc:Choice>
              <mc:Fallback>
                <p:oleObj name="Document" r:id="rId5" imgW="3467880" imgH="2608920" progId="Word.Document.8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1150" y="1268413"/>
                        <a:ext cx="6223000" cy="4681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BP-5phases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8313" y="455613"/>
            <a:ext cx="7991475" cy="5994400"/>
          </a:xfrm>
          <a:noFill/>
          <a:ln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/>
          </a:bodyPr>
          <a:lstStyle/>
          <a:p>
            <a:r>
              <a:rPr lang="en-GB" sz="4800" b="1"/>
              <a:t>Factors which influence BP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5638800"/>
          </a:xfrm>
        </p:spPr>
        <p:txBody>
          <a:bodyPr/>
          <a:lstStyle/>
          <a:p>
            <a:r>
              <a:rPr lang="en-GB" sz="4400">
                <a:solidFill>
                  <a:schemeClr val="accent2"/>
                </a:solidFill>
              </a:rPr>
              <a:t>Cardiac output</a:t>
            </a:r>
            <a:r>
              <a:rPr lang="en-GB" sz="4400"/>
              <a:t> (and venous return)</a:t>
            </a:r>
          </a:p>
          <a:p>
            <a:r>
              <a:rPr lang="en-GB" sz="4400">
                <a:solidFill>
                  <a:schemeClr val="accent2"/>
                </a:solidFill>
              </a:rPr>
              <a:t>Blood volume</a:t>
            </a:r>
            <a:r>
              <a:rPr lang="en-GB" sz="4400"/>
              <a:t> and </a:t>
            </a:r>
            <a:r>
              <a:rPr lang="en-GB" sz="4400">
                <a:solidFill>
                  <a:schemeClr val="accent2"/>
                </a:solidFill>
              </a:rPr>
              <a:t>viscosity</a:t>
            </a:r>
          </a:p>
          <a:p>
            <a:r>
              <a:rPr lang="en-GB" sz="4400">
                <a:solidFill>
                  <a:schemeClr val="accent2"/>
                </a:solidFill>
              </a:rPr>
              <a:t>Peripheral resistance</a:t>
            </a:r>
          </a:p>
          <a:p>
            <a:r>
              <a:rPr lang="en-GB" sz="4400">
                <a:solidFill>
                  <a:schemeClr val="accent2"/>
                </a:solidFill>
              </a:rPr>
              <a:t>Elasticity</a:t>
            </a:r>
            <a:r>
              <a:rPr lang="en-GB" sz="4400"/>
              <a:t> of the blood vessels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1" name="Text Box 3"/>
          <p:cNvSpPr txBox="1">
            <a:spLocks noChangeArrowheads="1"/>
          </p:cNvSpPr>
          <p:nvPr/>
        </p:nvSpPr>
        <p:spPr bwMode="auto">
          <a:xfrm>
            <a:off x="152400" y="2468563"/>
            <a:ext cx="89154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200" dirty="0">
                <a:latin typeface="Constantia" pitchFamily="18" charset="0"/>
              </a:rPr>
              <a:t>Cardiac Output  =    circulating blood volume</a:t>
            </a: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1219200" y="990600"/>
            <a:ext cx="228600" cy="533400"/>
          </a:xfrm>
          <a:prstGeom prst="upArrow">
            <a:avLst>
              <a:gd name="adj1" fmla="val 50000"/>
              <a:gd name="adj2" fmla="val 58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76200" y="1477963"/>
            <a:ext cx="89154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800" dirty="0">
                <a:latin typeface="Constantia" pitchFamily="18" charset="0"/>
              </a:rPr>
              <a:t>Blood Pressure  = Blood Volume × Peripheral Resistance</a:t>
            </a:r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3886200" y="990600"/>
            <a:ext cx="228600" cy="533400"/>
          </a:xfrm>
          <a:prstGeom prst="upArrow">
            <a:avLst>
              <a:gd name="adj1" fmla="val 50000"/>
              <a:gd name="adj2" fmla="val 58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Rectangle 11"/>
          <p:cNvSpPr>
            <a:spLocks noGrp="1" noChangeArrowheads="1"/>
          </p:cNvSpPr>
          <p:nvPr>
            <p:ph type="title"/>
          </p:nvPr>
        </p:nvSpPr>
        <p:spPr>
          <a:xfrm>
            <a:off x="228600" y="76200"/>
            <a:ext cx="8686800" cy="685800"/>
          </a:xfrm>
        </p:spPr>
        <p:txBody>
          <a:bodyPr>
            <a:normAutofit fontScale="90000"/>
          </a:bodyPr>
          <a:lstStyle/>
          <a:p>
            <a:r>
              <a:rPr lang="en-US" u="sng" dirty="0">
                <a:latin typeface="Constantia" pitchFamily="18" charset="0"/>
              </a:rPr>
              <a:t>Factors influencing blood pressure</a:t>
            </a:r>
            <a:endParaRPr lang="en-US" dirty="0">
              <a:latin typeface="Constantia" pitchFamily="18" charset="0"/>
            </a:endParaRPr>
          </a:p>
        </p:txBody>
      </p:sp>
      <p:sp>
        <p:nvSpPr>
          <p:cNvPr id="73742" name="AutoShape 14"/>
          <p:cNvSpPr>
            <a:spLocks noChangeArrowheads="1"/>
          </p:cNvSpPr>
          <p:nvPr/>
        </p:nvSpPr>
        <p:spPr bwMode="auto">
          <a:xfrm>
            <a:off x="1187624" y="1988840"/>
            <a:ext cx="228600" cy="533400"/>
          </a:xfrm>
          <a:prstGeom prst="upArrow">
            <a:avLst>
              <a:gd name="adj1" fmla="val 50000"/>
              <a:gd name="adj2" fmla="val 58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3" name="AutoShape 15"/>
          <p:cNvSpPr>
            <a:spLocks noChangeArrowheads="1"/>
          </p:cNvSpPr>
          <p:nvPr/>
        </p:nvSpPr>
        <p:spPr bwMode="auto">
          <a:xfrm>
            <a:off x="3923928" y="1988840"/>
            <a:ext cx="228600" cy="533400"/>
          </a:xfrm>
          <a:prstGeom prst="upArrow">
            <a:avLst>
              <a:gd name="adj1" fmla="val 50000"/>
              <a:gd name="adj2" fmla="val 58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5" name="Text Box 17"/>
          <p:cNvSpPr txBox="1">
            <a:spLocks noChangeArrowheads="1"/>
          </p:cNvSpPr>
          <p:nvPr/>
        </p:nvSpPr>
        <p:spPr bwMode="auto">
          <a:xfrm>
            <a:off x="152400" y="3611563"/>
            <a:ext cx="89154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200" dirty="0">
                <a:latin typeface="Constantia" pitchFamily="18" charset="0"/>
              </a:rPr>
              <a:t>Cardiac Output = Heart Rate × Stroke Volume</a:t>
            </a:r>
          </a:p>
        </p:txBody>
      </p:sp>
      <p:sp>
        <p:nvSpPr>
          <p:cNvPr id="73746" name="AutoShape 18"/>
          <p:cNvSpPr>
            <a:spLocks noChangeArrowheads="1"/>
          </p:cNvSpPr>
          <p:nvPr/>
        </p:nvSpPr>
        <p:spPr bwMode="auto">
          <a:xfrm>
            <a:off x="4495800" y="3124200"/>
            <a:ext cx="228600" cy="533400"/>
          </a:xfrm>
          <a:prstGeom prst="upArrow">
            <a:avLst>
              <a:gd name="adj1" fmla="val 50000"/>
              <a:gd name="adj2" fmla="val 58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7" name="AutoShape 19"/>
          <p:cNvSpPr>
            <a:spLocks noChangeArrowheads="1"/>
          </p:cNvSpPr>
          <p:nvPr/>
        </p:nvSpPr>
        <p:spPr bwMode="auto">
          <a:xfrm>
            <a:off x="7086600" y="3124200"/>
            <a:ext cx="228600" cy="533400"/>
          </a:xfrm>
          <a:prstGeom prst="upArrow">
            <a:avLst>
              <a:gd name="adj1" fmla="val 50000"/>
              <a:gd name="adj2" fmla="val 58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1" name="AutoShape 23"/>
          <p:cNvSpPr>
            <a:spLocks noChangeArrowheads="1"/>
          </p:cNvSpPr>
          <p:nvPr/>
        </p:nvSpPr>
        <p:spPr bwMode="auto">
          <a:xfrm>
            <a:off x="1676400" y="3124200"/>
            <a:ext cx="228600" cy="533400"/>
          </a:xfrm>
          <a:prstGeom prst="upArrow">
            <a:avLst>
              <a:gd name="adj1" fmla="val 50000"/>
              <a:gd name="adj2" fmla="val 58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37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37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37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37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37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37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37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37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37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37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37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37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3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3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3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3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3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3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37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37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 autoUpdateAnimBg="0"/>
      <p:bldP spid="73734" grpId="0" animBg="1"/>
      <p:bldP spid="73736" grpId="0" animBg="1"/>
      <p:bldP spid="73742" grpId="0" animBg="1"/>
      <p:bldP spid="73743" grpId="0" animBg="1"/>
      <p:bldP spid="73745" grpId="0" autoUpdateAnimBg="0"/>
      <p:bldP spid="73746" grpId="0" animBg="1"/>
      <p:bldP spid="73747" grpId="0" animBg="1"/>
      <p:bldP spid="73751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>
            <a:normAutofit/>
          </a:bodyPr>
          <a:lstStyle/>
          <a:p>
            <a:r>
              <a:rPr lang="en-GB" sz="3600" b="1"/>
              <a:t>Factors which influence blood pressure</a:t>
            </a:r>
            <a:endParaRPr lang="en-GB" sz="3600" u="sng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 algn="just">
              <a:lnSpc>
                <a:spcPct val="90000"/>
              </a:lnSpc>
            </a:pPr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Cardiac output (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</a:t>
            </a:r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) </a:t>
            </a:r>
          </a:p>
          <a:p>
            <a:pPr marL="457200" indent="-457200" algn="just">
              <a:lnSpc>
                <a:spcPct val="90000"/>
              </a:lnSpc>
            </a:pPr>
            <a:r>
              <a:rPr lang="en-GB" sz="3600" dirty="0">
                <a:latin typeface="Times New Roman" pitchFamily="18" charset="0"/>
                <a:cs typeface="Times New Roman" pitchFamily="18" charset="0"/>
              </a:rPr>
              <a:t>Total Peripheral Resistance (</a:t>
            </a:r>
            <a:r>
              <a:rPr lang="en-GB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TPR</a:t>
            </a:r>
            <a:r>
              <a:rPr lang="en-GB" sz="3600" dirty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457200" indent="-457200" algn="ctr">
              <a:lnSpc>
                <a:spcPct val="90000"/>
              </a:lnSpc>
              <a:buFont typeface="Wingdings" pitchFamily="2" charset="2"/>
              <a:buNone/>
            </a:pPr>
            <a:endParaRPr lang="en-GB" sz="36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 algn="ctr">
              <a:lnSpc>
                <a:spcPct val="90000"/>
              </a:lnSpc>
              <a:buFont typeface="Wingdings" pitchFamily="2" charset="2"/>
              <a:buNone/>
            </a:pPr>
            <a:r>
              <a:rPr lang="en-GB" sz="3600" dirty="0">
                <a:latin typeface="Times New Roman" pitchFamily="18" charset="0"/>
                <a:cs typeface="Times New Roman" pitchFamily="18" charset="0"/>
              </a:rPr>
              <a:t>Or</a:t>
            </a:r>
          </a:p>
          <a:p>
            <a:pPr marL="457200" indent="-457200" algn="ctr">
              <a:lnSpc>
                <a:spcPct val="90000"/>
              </a:lnSpc>
              <a:buFont typeface="Wingdings" pitchFamily="2" charset="2"/>
              <a:buNone/>
            </a:pPr>
            <a:r>
              <a:rPr lang="en-GB" sz="36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457200" indent="-457200" algn="ctr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BP =  CO  x  TPR</a:t>
            </a:r>
            <a:endParaRPr lang="en-GB" b="1" dirty="0">
              <a:solidFill>
                <a:srgbClr val="FF0000"/>
              </a:solidFill>
              <a:latin typeface="Comic Sans MS" pitchFamily="66" charset="0"/>
              <a:cs typeface="Times New Roman" pitchFamily="18" charset="0"/>
            </a:endParaRPr>
          </a:p>
          <a:p>
            <a:pPr marL="457200" indent="-457200"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latin typeface="Verdana" pitchFamily="34" charset="0"/>
                <a:cs typeface="Times New Roman" pitchFamily="18" charset="0"/>
              </a:rPr>
              <a:t> </a:t>
            </a:r>
          </a:p>
          <a:p>
            <a:pPr marL="457200" indent="-457200" algn="just">
              <a:lnSpc>
                <a:spcPct val="90000"/>
              </a:lnSpc>
              <a:buFontTx/>
              <a:buNone/>
            </a:pPr>
            <a:endParaRPr lang="en-GB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/>
          <a:lstStyle/>
          <a:p>
            <a:r>
              <a:rPr lang="en-US" b="1">
                <a:latin typeface="Times New Roman" pitchFamily="18" charset="0"/>
              </a:rPr>
              <a:t>Cardiac output</a:t>
            </a:r>
            <a:endParaRPr lang="en-US" b="1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143000"/>
            <a:ext cx="8534400" cy="5715000"/>
          </a:xfrm>
        </p:spPr>
        <p:txBody>
          <a:bodyPr/>
          <a:lstStyle/>
          <a:p>
            <a:pPr>
              <a:buFontTx/>
              <a:buNone/>
            </a:pPr>
            <a:endParaRPr lang="en-US" dirty="0">
              <a:latin typeface="Times New Roman" pitchFamily="18" charset="0"/>
            </a:endParaRPr>
          </a:p>
          <a:p>
            <a:pPr>
              <a:buFontTx/>
              <a:buNone/>
            </a:pPr>
            <a:endParaRPr lang="en-US" dirty="0">
              <a:latin typeface="Times New Roman" pitchFamily="18" charset="0"/>
            </a:endParaRPr>
          </a:p>
          <a:p>
            <a:pPr algn="ctr">
              <a:buFontTx/>
              <a:buNone/>
            </a:pPr>
            <a:r>
              <a:rPr lang="en-US" dirty="0">
                <a:latin typeface="Times New Roman" pitchFamily="18" charset="0"/>
              </a:rPr>
              <a:t>Cardiac Output = Heart Rate x Stroke Volume</a:t>
            </a:r>
          </a:p>
          <a:p>
            <a:pPr>
              <a:buFontTx/>
              <a:buNone/>
            </a:pPr>
            <a:r>
              <a:rPr lang="en-US" dirty="0">
                <a:latin typeface="Times New Roman" pitchFamily="18" charset="0"/>
              </a:rPr>
              <a:t>      l/min                     bpm                </a:t>
            </a:r>
            <a:r>
              <a:rPr lang="en-US" dirty="0" err="1">
                <a:latin typeface="Times New Roman" pitchFamily="18" charset="0"/>
              </a:rPr>
              <a:t>mL</a:t>
            </a:r>
            <a:endParaRPr lang="en-US" dirty="0">
              <a:latin typeface="Times New Roman" pitchFamily="18" charset="0"/>
            </a:endParaRPr>
          </a:p>
          <a:p>
            <a:pPr>
              <a:buFontTx/>
              <a:buNone/>
            </a:pPr>
            <a:endParaRPr lang="en-US" dirty="0">
              <a:latin typeface="Times New Roman" pitchFamily="18" charset="0"/>
            </a:endParaRPr>
          </a:p>
          <a:p>
            <a:pPr>
              <a:buFontTx/>
              <a:buNone/>
            </a:pPr>
            <a:r>
              <a:rPr lang="en-US" dirty="0">
                <a:latin typeface="Times New Roman" pitchFamily="18" charset="0"/>
              </a:rPr>
              <a:t>   </a:t>
            </a:r>
          </a:p>
          <a:p>
            <a:pPr>
              <a:buFontTx/>
              <a:buNone/>
            </a:pPr>
            <a:r>
              <a:rPr lang="en-US" dirty="0">
                <a:latin typeface="Times New Roman" pitchFamily="18" charset="0"/>
              </a:rPr>
              <a:t>   In a healthy adult this is 70 </a:t>
            </a:r>
            <a:r>
              <a:rPr lang="en-US" dirty="0" smtClean="0">
                <a:latin typeface="Times New Roman" pitchFamily="18" charset="0"/>
              </a:rPr>
              <a:t>bpm x </a:t>
            </a:r>
            <a:r>
              <a:rPr lang="en-US" dirty="0">
                <a:latin typeface="Times New Roman" pitchFamily="18" charset="0"/>
              </a:rPr>
              <a:t>75mL= 5L/min</a:t>
            </a:r>
            <a:r>
              <a:rPr lang="en-US" dirty="0"/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762000"/>
          </a:xfrm>
        </p:spPr>
        <p:txBody>
          <a:bodyPr>
            <a:normAutofit/>
          </a:bodyPr>
          <a:lstStyle/>
          <a:p>
            <a:r>
              <a:rPr lang="en-US" sz="3600" dirty="0"/>
              <a:t>Terms, Definitions &amp; Units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524000"/>
            <a:ext cx="7924800" cy="4800600"/>
          </a:xfrm>
        </p:spPr>
        <p:txBody>
          <a:bodyPr>
            <a:normAutofit/>
          </a:bodyPr>
          <a:lstStyle/>
          <a:p>
            <a:pPr lvl="4">
              <a:buNone/>
            </a:pPr>
            <a:r>
              <a:rPr lang="en-GB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BP =  CO  x  TPR</a:t>
            </a:r>
            <a:endParaRPr lang="en-GB" sz="2400" b="1" dirty="0" smtClean="0">
              <a:solidFill>
                <a:srgbClr val="FF0000"/>
              </a:solidFill>
              <a:latin typeface="Comic Sans MS" pitchFamily="66" charset="0"/>
              <a:cs typeface="Times New Roman" pitchFamily="18" charset="0"/>
            </a:endParaRPr>
          </a:p>
          <a:p>
            <a:r>
              <a:rPr lang="en-US" sz="2400" u="sng" dirty="0" smtClean="0">
                <a:latin typeface="Calibri" pitchFamily="34" charset="0"/>
              </a:rPr>
              <a:t>Cardiac Output (CO)</a:t>
            </a:r>
            <a:r>
              <a:rPr lang="en-US" sz="2400" dirty="0" smtClean="0">
                <a:latin typeface="Calibri" pitchFamily="34" charset="0"/>
              </a:rPr>
              <a:t> </a:t>
            </a:r>
            <a:r>
              <a:rPr lang="en-US" sz="2400" dirty="0">
                <a:latin typeface="Calibri" pitchFamily="34" charset="0"/>
              </a:rPr>
              <a:t>- </a:t>
            </a:r>
            <a:r>
              <a:rPr lang="en-US" sz="2400" dirty="0">
                <a:solidFill>
                  <a:srgbClr val="C00000"/>
                </a:solidFill>
                <a:latin typeface="Calibri" pitchFamily="34" charset="0"/>
              </a:rPr>
              <a:t>the amount of blood pumped by a ventricle per minute</a:t>
            </a:r>
            <a:r>
              <a:rPr lang="en-US" sz="2400" dirty="0">
                <a:latin typeface="Calibri" pitchFamily="34" charset="0"/>
              </a:rPr>
              <a:t>. </a:t>
            </a:r>
            <a:endParaRPr lang="en-US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en-US" i="1" dirty="0">
                <a:latin typeface="Calibri" pitchFamily="34" charset="0"/>
              </a:rPr>
              <a:t>	</a:t>
            </a:r>
            <a:r>
              <a:rPr lang="en-US" i="1" dirty="0" smtClean="0">
                <a:latin typeface="Calibri" pitchFamily="34" charset="0"/>
              </a:rPr>
              <a:t>	</a:t>
            </a:r>
            <a:r>
              <a:rPr lang="en-US" sz="2400" i="1" dirty="0" smtClean="0">
                <a:latin typeface="Calibri" pitchFamily="34" charset="0"/>
              </a:rPr>
              <a:t>Units </a:t>
            </a:r>
            <a:r>
              <a:rPr lang="en-US" sz="2400" i="1" dirty="0">
                <a:latin typeface="Calibri" pitchFamily="34" charset="0"/>
              </a:rPr>
              <a:t>may be in </a:t>
            </a:r>
            <a:r>
              <a:rPr lang="en-US" sz="2400" i="1" dirty="0" smtClean="0">
                <a:latin typeface="Calibri" pitchFamily="34" charset="0"/>
              </a:rPr>
              <a:t>Liters </a:t>
            </a:r>
            <a:r>
              <a:rPr lang="en-US" sz="2400" i="1" dirty="0">
                <a:latin typeface="Calibri" pitchFamily="34" charset="0"/>
              </a:rPr>
              <a:t>per </a:t>
            </a:r>
            <a:r>
              <a:rPr lang="en-US" sz="2400" i="1" dirty="0" smtClean="0">
                <a:latin typeface="Calibri" pitchFamily="34" charset="0"/>
              </a:rPr>
              <a:t>minute</a:t>
            </a:r>
            <a:endParaRPr lang="en-US" sz="2400" dirty="0">
              <a:latin typeface="Calibri" pitchFamily="34" charset="0"/>
            </a:endParaRPr>
          </a:p>
          <a:p>
            <a:pPr>
              <a:buNone/>
            </a:pPr>
            <a:endParaRPr lang="en-US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en-US" sz="2400" dirty="0" smtClean="0">
                <a:latin typeface="Calibri" pitchFamily="34" charset="0"/>
              </a:rPr>
              <a:t> </a:t>
            </a:r>
            <a:r>
              <a:rPr lang="en-US" sz="2400" u="sng" dirty="0" smtClean="0">
                <a:latin typeface="Calibri" pitchFamily="34" charset="0"/>
              </a:rPr>
              <a:t>Heart </a:t>
            </a:r>
            <a:r>
              <a:rPr lang="en-US" sz="2400" u="sng" dirty="0">
                <a:latin typeface="Calibri" pitchFamily="34" charset="0"/>
              </a:rPr>
              <a:t>Rate</a:t>
            </a:r>
            <a:r>
              <a:rPr lang="en-US" sz="2400" dirty="0">
                <a:latin typeface="Calibri" pitchFamily="34" charset="0"/>
              </a:rPr>
              <a:t> </a:t>
            </a:r>
            <a:r>
              <a:rPr lang="en-US" sz="2400" dirty="0" smtClean="0">
                <a:latin typeface="Calibri" pitchFamily="34" charset="0"/>
              </a:rPr>
              <a:t>(HR)- </a:t>
            </a:r>
            <a:r>
              <a:rPr lang="en-US" sz="2400" dirty="0">
                <a:solidFill>
                  <a:srgbClr val="C00000"/>
                </a:solidFill>
                <a:latin typeface="Calibri" pitchFamily="34" charset="0"/>
              </a:rPr>
              <a:t>number of cardiac cycles per minute</a:t>
            </a:r>
            <a:r>
              <a:rPr lang="en-US" sz="2400" dirty="0">
                <a:latin typeface="Calibri" pitchFamily="34" charset="0"/>
              </a:rPr>
              <a:t>. </a:t>
            </a:r>
            <a:r>
              <a:rPr lang="en-US" sz="2400" dirty="0" smtClean="0">
                <a:latin typeface="Calibri" pitchFamily="34" charset="0"/>
              </a:rPr>
              <a:t>			</a:t>
            </a:r>
            <a:r>
              <a:rPr lang="en-US" sz="2400" i="1" dirty="0" smtClean="0">
                <a:latin typeface="Calibri" pitchFamily="34" charset="0"/>
              </a:rPr>
              <a:t>Normal 60-100 beat per minute</a:t>
            </a:r>
          </a:p>
          <a:p>
            <a:pPr>
              <a:buNone/>
            </a:pPr>
            <a:endParaRPr lang="en-US" sz="2400" i="1" dirty="0">
              <a:latin typeface="Calibri" pitchFamily="34" charset="0"/>
            </a:endParaRPr>
          </a:p>
          <a:p>
            <a:r>
              <a:rPr lang="en-US" sz="2400" u="sng" dirty="0">
                <a:latin typeface="Calibri" pitchFamily="34" charset="0"/>
              </a:rPr>
              <a:t>Stroke Volume</a:t>
            </a:r>
            <a:r>
              <a:rPr lang="en-US" sz="2400" dirty="0">
                <a:latin typeface="Calibri" pitchFamily="34" charset="0"/>
              </a:rPr>
              <a:t> </a:t>
            </a:r>
            <a:r>
              <a:rPr lang="en-US" sz="2400" dirty="0" smtClean="0">
                <a:latin typeface="Calibri" pitchFamily="34" charset="0"/>
              </a:rPr>
              <a:t>– (</a:t>
            </a:r>
            <a:r>
              <a:rPr lang="en-US" sz="2400" dirty="0" err="1" smtClean="0">
                <a:latin typeface="Calibri" pitchFamily="34" charset="0"/>
              </a:rPr>
              <a:t>mls</a:t>
            </a:r>
            <a:r>
              <a:rPr lang="en-US" sz="2400" dirty="0" smtClean="0">
                <a:latin typeface="Calibri" pitchFamily="34" charset="0"/>
              </a:rPr>
              <a:t>) </a:t>
            </a:r>
            <a:r>
              <a:rPr lang="en-US" sz="2400" dirty="0" smtClean="0">
                <a:solidFill>
                  <a:srgbClr val="C00000"/>
                </a:solidFill>
                <a:latin typeface="Calibri" pitchFamily="34" charset="0"/>
              </a:rPr>
              <a:t>amount </a:t>
            </a:r>
            <a:r>
              <a:rPr lang="en-US" sz="2400" dirty="0">
                <a:solidFill>
                  <a:srgbClr val="C00000"/>
                </a:solidFill>
                <a:latin typeface="Calibri" pitchFamily="34" charset="0"/>
              </a:rPr>
              <a:t>of blood pumped out of a ventricle each </a:t>
            </a:r>
            <a:r>
              <a:rPr lang="en-US" sz="2400" dirty="0" smtClean="0">
                <a:solidFill>
                  <a:srgbClr val="C00000"/>
                </a:solidFill>
                <a:latin typeface="Calibri" pitchFamily="34" charset="0"/>
              </a:rPr>
              <a:t>beat.</a:t>
            </a:r>
          </a:p>
          <a:p>
            <a:pPr>
              <a:buNone/>
            </a:pPr>
            <a:r>
              <a:rPr lang="en-US" sz="2400" dirty="0" smtClean="0">
                <a:solidFill>
                  <a:srgbClr val="C00000"/>
                </a:solidFill>
                <a:latin typeface="Calibri" pitchFamily="34" charset="0"/>
              </a:rPr>
              <a:t>			</a:t>
            </a:r>
            <a:r>
              <a:rPr lang="en-US" sz="2400" i="1" dirty="0" smtClean="0">
                <a:latin typeface="Calibri" pitchFamily="34" charset="0"/>
              </a:rPr>
              <a:t>Average </a:t>
            </a:r>
            <a:r>
              <a:rPr lang="en-US" sz="2400" i="1" dirty="0">
                <a:latin typeface="Calibri" pitchFamily="34" charset="0"/>
              </a:rPr>
              <a:t>resting stroke volume = 70 ml.</a:t>
            </a:r>
          </a:p>
          <a:p>
            <a:endParaRPr lang="en-US" b="1" u="sng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latin typeface="Constantia" pitchFamily="18" charset="0"/>
              </a:rPr>
              <a:t>Factors that influence cardiac output</a:t>
            </a:r>
            <a:endParaRPr lang="en-GB" sz="3600" u="sng" dirty="0">
              <a:latin typeface="Constantia" pitchFamily="18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484784"/>
            <a:ext cx="8229600" cy="3312368"/>
          </a:xfrm>
        </p:spPr>
        <p:txBody>
          <a:bodyPr>
            <a:normAutofit fontScale="92500" lnSpcReduction="20000"/>
          </a:bodyPr>
          <a:lstStyle/>
          <a:p>
            <a:pPr marL="457200" indent="-457200" algn="just">
              <a:lnSpc>
                <a:spcPct val="90000"/>
              </a:lnSpc>
              <a:buFontTx/>
              <a:buNone/>
            </a:pPr>
            <a:r>
              <a:rPr lang="en-GB" sz="2800" dirty="0">
                <a:latin typeface="Comic Sans MS" pitchFamily="66" charset="0"/>
                <a:cs typeface="Times New Roman" pitchFamily="18" charset="0"/>
              </a:rPr>
              <a:t>	</a:t>
            </a:r>
          </a:p>
          <a:p>
            <a:pPr marL="457200" indent="-457200" algn="just">
              <a:lnSpc>
                <a:spcPct val="90000"/>
              </a:lnSpc>
            </a:pPr>
            <a:r>
              <a:rPr lang="en-GB" sz="3600" dirty="0">
                <a:solidFill>
                  <a:srgbClr val="FF0000"/>
                </a:solidFill>
                <a:latin typeface="Constantia" pitchFamily="18" charset="0"/>
                <a:cs typeface="Times New Roman" pitchFamily="18" charset="0"/>
              </a:rPr>
              <a:t>Stroke volume</a:t>
            </a:r>
            <a:r>
              <a:rPr lang="en-GB" sz="3600" dirty="0">
                <a:latin typeface="Constantia" pitchFamily="18" charset="0"/>
                <a:cs typeface="Times New Roman" pitchFamily="18" charset="0"/>
              </a:rPr>
              <a:t> – the amount of blood ejected from each ventricle at each heartbeat.</a:t>
            </a:r>
            <a:endParaRPr lang="en-US" sz="3600" dirty="0">
              <a:latin typeface="Constantia" pitchFamily="18" charset="0"/>
              <a:cs typeface="Times New Roman" pitchFamily="18" charset="0"/>
            </a:endParaRPr>
          </a:p>
          <a:p>
            <a:pPr marL="457200" indent="-457200" algn="just">
              <a:lnSpc>
                <a:spcPct val="90000"/>
              </a:lnSpc>
              <a:buFont typeface="Wingdings" pitchFamily="2" charset="2"/>
              <a:buNone/>
            </a:pPr>
            <a:r>
              <a:rPr lang="en-US" sz="3600" dirty="0">
                <a:latin typeface="Constantia" pitchFamily="18" charset="0"/>
                <a:cs typeface="Times New Roman" pitchFamily="18" charset="0"/>
              </a:rPr>
              <a:t>	</a:t>
            </a:r>
          </a:p>
          <a:p>
            <a:pPr marL="457200" indent="-457200" algn="just">
              <a:lnSpc>
                <a:spcPct val="90000"/>
              </a:lnSpc>
            </a:pPr>
            <a:r>
              <a:rPr lang="en-US" sz="3600" dirty="0">
                <a:solidFill>
                  <a:srgbClr val="FF0000"/>
                </a:solidFill>
                <a:latin typeface="Constantia" pitchFamily="18" charset="0"/>
                <a:cs typeface="Times New Roman" pitchFamily="18" charset="0"/>
              </a:rPr>
              <a:t>Heart Rate</a:t>
            </a:r>
            <a:r>
              <a:rPr lang="en-US" sz="3600" dirty="0">
                <a:latin typeface="Constantia" pitchFamily="18" charset="0"/>
                <a:cs typeface="Times New Roman" pitchFamily="18" charset="0"/>
              </a:rPr>
              <a:t> – regulated by the autonomic nervous system (ANS)</a:t>
            </a:r>
          </a:p>
          <a:p>
            <a:pPr marL="457200" indent="-457200" algn="just">
              <a:lnSpc>
                <a:spcPct val="90000"/>
              </a:lnSpc>
              <a:buFontTx/>
              <a:buNone/>
            </a:pPr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457200" indent="-457200">
              <a:lnSpc>
                <a:spcPct val="90000"/>
              </a:lnSpc>
              <a:buFontTx/>
              <a:buNone/>
            </a:pP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971600" y="4869160"/>
            <a:ext cx="71287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dirty="0" smtClean="0">
                <a:latin typeface="Constantia" pitchFamily="18" charset="0"/>
              </a:rPr>
              <a:t>Increased heart rate caused by the release of </a:t>
            </a:r>
            <a:r>
              <a:rPr lang="en-US" sz="2400" dirty="0" smtClean="0">
                <a:solidFill>
                  <a:srgbClr val="FF3300"/>
                </a:solidFill>
                <a:latin typeface="Constantia" pitchFamily="18" charset="0"/>
              </a:rPr>
              <a:t>epinephrine</a:t>
            </a:r>
            <a:r>
              <a:rPr lang="en-US" sz="2400" dirty="0" smtClean="0">
                <a:latin typeface="Constantia" pitchFamily="18" charset="0"/>
              </a:rPr>
              <a:t> into blood by the adrenal glands = increased cardiac output, which increases circulating blood volume, to increase blood pressure.</a:t>
            </a:r>
            <a:endParaRPr lang="en-US" sz="2400" dirty="0">
              <a:latin typeface="Constanti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/>
              <a:t>Stroke Volume</a:t>
            </a:r>
            <a:endParaRPr lang="en-GB" sz="4800" u="sng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708920"/>
            <a:ext cx="8229600" cy="384428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dirty="0">
                <a:latin typeface="Comic Sans MS" pitchFamily="66" charset="0"/>
                <a:cs typeface="Times New Roman" pitchFamily="18" charset="0"/>
              </a:rPr>
              <a:t>	</a:t>
            </a:r>
            <a:r>
              <a:rPr lang="en-GB" sz="4800" dirty="0">
                <a:cs typeface="Times New Roman" pitchFamily="18" charset="0"/>
              </a:rPr>
              <a:t>Stroke volume is determined by three factors: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4800" dirty="0">
                <a:cs typeface="Times New Roman" pitchFamily="18" charset="0"/>
              </a:rPr>
              <a:t>	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4800" dirty="0">
                <a:cs typeface="Times New Roman" pitchFamily="18" charset="0"/>
              </a:rPr>
              <a:t>			</a:t>
            </a:r>
            <a:r>
              <a:rPr lang="en-GB" sz="5400" dirty="0">
                <a:solidFill>
                  <a:srgbClr val="FF0000"/>
                </a:solidFill>
                <a:cs typeface="Times New Roman" pitchFamily="18" charset="0"/>
              </a:rPr>
              <a:t>Preload</a:t>
            </a:r>
            <a:r>
              <a:rPr lang="en-GB" sz="4800" dirty="0">
                <a:cs typeface="Times New Roman" pitchFamily="18" charset="0"/>
              </a:rPr>
              <a:t> 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4800" dirty="0">
                <a:cs typeface="Times New Roman" pitchFamily="18" charset="0"/>
              </a:rPr>
              <a:t>			</a:t>
            </a:r>
            <a:r>
              <a:rPr lang="en-GB" sz="5400" dirty="0" err="1">
                <a:solidFill>
                  <a:schemeClr val="accent2"/>
                </a:solidFill>
                <a:cs typeface="Times New Roman" pitchFamily="18" charset="0"/>
              </a:rPr>
              <a:t>Afterload</a:t>
            </a:r>
            <a:endParaRPr lang="en-GB" sz="5400" dirty="0">
              <a:solidFill>
                <a:schemeClr val="accent2"/>
              </a:solidFill>
              <a:cs typeface="Times New Roman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sz="4800" dirty="0">
                <a:cs typeface="Times New Roman" pitchFamily="18" charset="0"/>
              </a:rPr>
              <a:t>			</a:t>
            </a:r>
            <a:r>
              <a:rPr lang="en-GB" sz="5400" dirty="0">
                <a:solidFill>
                  <a:srgbClr val="00CC00"/>
                </a:solidFill>
                <a:cs typeface="Times New Roman" pitchFamily="18" charset="0"/>
              </a:rPr>
              <a:t>Contractilit</a:t>
            </a:r>
            <a:r>
              <a:rPr lang="en-GB" sz="4800" dirty="0">
                <a:solidFill>
                  <a:srgbClr val="00CC00"/>
                </a:solidFill>
                <a:cs typeface="Times New Roman" pitchFamily="18" charset="0"/>
              </a:rPr>
              <a:t>y</a:t>
            </a:r>
            <a:r>
              <a:rPr lang="en-GB" sz="4800" dirty="0">
                <a:solidFill>
                  <a:srgbClr val="00CC00"/>
                </a:solidFill>
                <a:latin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r>
              <a:rPr lang="en-GB" b="1"/>
              <a:t>Preload</a:t>
            </a:r>
            <a:r>
              <a:rPr lang="en-GB" sz="3600" u="sng"/>
              <a:t>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5589587"/>
          </a:xfrm>
        </p:spPr>
        <p:txBody>
          <a:bodyPr/>
          <a:lstStyle/>
          <a:p>
            <a:pPr>
              <a:buFontTx/>
              <a:buNone/>
            </a:pPr>
            <a:r>
              <a:rPr lang="en-GB" sz="2800">
                <a:latin typeface="Comic Sans MS" pitchFamily="66" charset="0"/>
                <a:cs typeface="Times New Roman" pitchFamily="18" charset="0"/>
              </a:rPr>
              <a:t>	-</a:t>
            </a:r>
            <a:r>
              <a:rPr lang="en-GB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>
                <a:cs typeface="Times New Roman" pitchFamily="18" charset="0"/>
              </a:rPr>
              <a:t>related to the volume of blood in the ventricle  </a:t>
            </a:r>
          </a:p>
          <a:p>
            <a:pPr>
              <a:buFontTx/>
              <a:buNone/>
            </a:pPr>
            <a:r>
              <a:rPr lang="en-GB">
                <a:cs typeface="Times New Roman" pitchFamily="18" charset="0"/>
              </a:rPr>
              <a:t>     at the end of diastole:  </a:t>
            </a:r>
          </a:p>
          <a:p>
            <a:pPr>
              <a:buFontTx/>
              <a:buNone/>
            </a:pPr>
            <a:r>
              <a:rPr lang="en-GB">
                <a:cs typeface="Times New Roman" pitchFamily="18" charset="0"/>
              </a:rPr>
              <a:t>   - </a:t>
            </a:r>
            <a:r>
              <a:rPr lang="en-GB" sz="4000">
                <a:solidFill>
                  <a:srgbClr val="FF0000"/>
                </a:solidFill>
                <a:cs typeface="Times New Roman" pitchFamily="18" charset="0"/>
              </a:rPr>
              <a:t>End  Diastolic Volume</a:t>
            </a:r>
          </a:p>
          <a:p>
            <a:pPr>
              <a:buFontTx/>
              <a:buNone/>
            </a:pPr>
            <a:endParaRPr lang="en-GB" sz="3600">
              <a:solidFill>
                <a:srgbClr val="FF0000"/>
              </a:solidFill>
              <a:cs typeface="Times New Roman" pitchFamily="18" charset="0"/>
            </a:endParaRPr>
          </a:p>
          <a:p>
            <a:pPr>
              <a:buFontTx/>
              <a:buNone/>
            </a:pPr>
            <a:r>
              <a:rPr lang="en-GB">
                <a:cs typeface="Times New Roman" pitchFamily="18" charset="0"/>
              </a:rPr>
              <a:t>	Factors affecting preload are:</a:t>
            </a:r>
          </a:p>
          <a:p>
            <a:pPr lvl="4">
              <a:buFontTx/>
              <a:buChar char="•"/>
            </a:pPr>
            <a:r>
              <a:rPr lang="en-GB" sz="3200">
                <a:cs typeface="Times New Roman" pitchFamily="18" charset="0"/>
              </a:rPr>
              <a:t> Blood volume</a:t>
            </a:r>
          </a:p>
          <a:p>
            <a:pPr lvl="4">
              <a:buFontTx/>
              <a:buChar char="•"/>
            </a:pPr>
            <a:r>
              <a:rPr lang="en-GB" sz="3200">
                <a:cs typeface="Times New Roman" pitchFamily="18" charset="0"/>
              </a:rPr>
              <a:t>Venous return</a:t>
            </a:r>
          </a:p>
          <a:p>
            <a:pPr lvl="4">
              <a:buFontTx/>
              <a:buChar char="•"/>
            </a:pPr>
            <a:r>
              <a:rPr lang="en-GB" sz="3200">
                <a:cs typeface="Times New Roman" pitchFamily="18" charset="0"/>
              </a:rPr>
              <a:t>The vasomotor tone</a:t>
            </a:r>
            <a:r>
              <a:rPr lang="en-GB" sz="320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ChangeArrowheads="1"/>
          </p:cNvSpPr>
          <p:nvPr/>
        </p:nvSpPr>
        <p:spPr bwMode="auto">
          <a:xfrm>
            <a:off x="0" y="0"/>
            <a:ext cx="8610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lang="en-US" sz="4200">
                <a:solidFill>
                  <a:schemeClr val="tx2"/>
                </a:solidFill>
              </a:rPr>
              <a:t>Factors Aiding Venous Return</a:t>
            </a:r>
          </a:p>
        </p:txBody>
      </p:sp>
      <p:pic>
        <p:nvPicPr>
          <p:cNvPr id="109571" name="Picture 3"/>
          <p:cNvPicPr>
            <a:picLocks noChangeAspect="1" noChangeArrowheads="1"/>
          </p:cNvPicPr>
          <p:nvPr/>
        </p:nvPicPr>
        <p:blipFill>
          <a:blip r:embed="rId2" cstate="print"/>
          <a:srcRect l="15199" t="1906" r="14899" b="4802"/>
          <a:stretch>
            <a:fillRect/>
          </a:stretch>
        </p:blipFill>
        <p:spPr bwMode="auto">
          <a:xfrm>
            <a:off x="6102350" y="777875"/>
            <a:ext cx="2859088" cy="5799138"/>
          </a:xfrm>
          <a:prstGeom prst="rect">
            <a:avLst/>
          </a:prstGeom>
          <a:noFill/>
        </p:spPr>
      </p:pic>
      <p:sp>
        <p:nvSpPr>
          <p:cNvPr id="109572" name="Rectangle 4"/>
          <p:cNvSpPr>
            <a:spLocks noGrp="1" noChangeArrowheads="1"/>
          </p:cNvSpPr>
          <p:nvPr>
            <p:ph idx="1"/>
          </p:nvPr>
        </p:nvSpPr>
        <p:spPr>
          <a:xfrm>
            <a:off x="304800" y="1295400"/>
            <a:ext cx="5486400" cy="5270500"/>
          </a:xfrm>
          <a:noFill/>
          <a:ln/>
        </p:spPr>
        <p:txBody>
          <a:bodyPr/>
          <a:lstStyle/>
          <a:p>
            <a:pPr>
              <a:lnSpc>
                <a:spcPct val="75000"/>
              </a:lnSpc>
            </a:pPr>
            <a:r>
              <a:rPr lang="en-US" sz="2100"/>
              <a:t>Venous blood pressure alone is too low to promote adequate blood return and is aided by the:</a:t>
            </a:r>
          </a:p>
          <a:p>
            <a:pPr>
              <a:lnSpc>
                <a:spcPct val="75000"/>
              </a:lnSpc>
              <a:buFont typeface="Wingdings" pitchFamily="2" charset="2"/>
              <a:buNone/>
            </a:pPr>
            <a:endParaRPr lang="en-US" sz="2100"/>
          </a:p>
          <a:p>
            <a:pPr lvl="1">
              <a:lnSpc>
                <a:spcPct val="75000"/>
              </a:lnSpc>
              <a:buFont typeface="Wingdings" pitchFamily="2" charset="2"/>
              <a:buChar char="q"/>
            </a:pPr>
            <a:r>
              <a:rPr lang="en-US" sz="2400" b="1"/>
              <a:t>Respiratory “pump</a:t>
            </a:r>
            <a:r>
              <a:rPr lang="en-US" sz="2400"/>
              <a:t>” – </a:t>
            </a:r>
            <a:r>
              <a:rPr lang="en-US" sz="2400" i="1"/>
              <a:t>pressure </a:t>
            </a:r>
          </a:p>
          <a:p>
            <a:pPr lvl="1">
              <a:lnSpc>
                <a:spcPct val="75000"/>
              </a:lnSpc>
              <a:buFont typeface="Wingdings" pitchFamily="2" charset="2"/>
              <a:buNone/>
            </a:pPr>
            <a:r>
              <a:rPr lang="en-US" sz="2400" i="1"/>
              <a:t>	changes</a:t>
            </a:r>
            <a:r>
              <a:rPr lang="en-US" sz="2400"/>
              <a:t> created during breathing </a:t>
            </a:r>
          </a:p>
          <a:p>
            <a:pPr lvl="1">
              <a:lnSpc>
                <a:spcPct val="75000"/>
              </a:lnSpc>
              <a:buFont typeface="Wingdings" pitchFamily="2" charset="2"/>
              <a:buNone/>
            </a:pPr>
            <a:r>
              <a:rPr lang="en-US" sz="2400"/>
              <a:t>		suck blood toward the heart by</a:t>
            </a:r>
          </a:p>
          <a:p>
            <a:pPr lvl="1">
              <a:lnSpc>
                <a:spcPct val="75000"/>
              </a:lnSpc>
              <a:buFont typeface="Wingdings" pitchFamily="2" charset="2"/>
              <a:buNone/>
            </a:pPr>
            <a:r>
              <a:rPr lang="en-US" sz="2400"/>
              <a:t>     squeezing local veins </a:t>
            </a:r>
          </a:p>
          <a:p>
            <a:pPr lvl="1">
              <a:lnSpc>
                <a:spcPct val="75000"/>
              </a:lnSpc>
              <a:buFont typeface="Wingdings" pitchFamily="2" charset="2"/>
              <a:buNone/>
            </a:pPr>
            <a:endParaRPr lang="en-US" sz="2400"/>
          </a:p>
          <a:p>
            <a:pPr lvl="1">
              <a:lnSpc>
                <a:spcPct val="75000"/>
              </a:lnSpc>
              <a:buFont typeface="Wingdings" pitchFamily="2" charset="2"/>
              <a:buChar char="q"/>
            </a:pPr>
            <a:r>
              <a:rPr lang="en-US" sz="2400" b="1"/>
              <a:t>Muscular “pump”</a:t>
            </a:r>
            <a:r>
              <a:rPr lang="en-US" sz="2400"/>
              <a:t> – </a:t>
            </a:r>
            <a:r>
              <a:rPr lang="en-US" sz="2400" i="1"/>
              <a:t>contraction </a:t>
            </a:r>
          </a:p>
          <a:p>
            <a:pPr lvl="1">
              <a:lnSpc>
                <a:spcPct val="75000"/>
              </a:lnSpc>
              <a:buFont typeface="Wingdings" pitchFamily="2" charset="2"/>
              <a:buNone/>
            </a:pPr>
            <a:r>
              <a:rPr lang="en-US" sz="2400" i="1"/>
              <a:t>	of skeletal muscles</a:t>
            </a:r>
            <a:r>
              <a:rPr lang="en-US" sz="2400"/>
              <a:t> moves blood </a:t>
            </a:r>
          </a:p>
          <a:p>
            <a:pPr lvl="1">
              <a:lnSpc>
                <a:spcPct val="75000"/>
              </a:lnSpc>
              <a:buFont typeface="Wingdings" pitchFamily="2" charset="2"/>
              <a:buNone/>
            </a:pPr>
            <a:r>
              <a:rPr lang="en-US" sz="2400"/>
              <a:t>	toward heart</a:t>
            </a:r>
          </a:p>
          <a:p>
            <a:pPr lvl="1">
              <a:lnSpc>
                <a:spcPct val="75000"/>
              </a:lnSpc>
              <a:buFont typeface="Wingdings" pitchFamily="2" charset="2"/>
              <a:buNone/>
            </a:pPr>
            <a:r>
              <a:rPr lang="en-US" sz="2400"/>
              <a:t>	</a:t>
            </a:r>
          </a:p>
          <a:p>
            <a:pPr lvl="1">
              <a:lnSpc>
                <a:spcPct val="75000"/>
              </a:lnSpc>
              <a:buFont typeface="Wingdings" pitchFamily="2" charset="2"/>
              <a:buChar char="q"/>
            </a:pPr>
            <a:r>
              <a:rPr lang="en-US" sz="2400"/>
              <a:t>	</a:t>
            </a:r>
            <a:r>
              <a:rPr lang="en-US" sz="2400" b="1"/>
              <a:t>Valves </a:t>
            </a:r>
            <a:r>
              <a:rPr lang="en-US" sz="2400"/>
              <a:t>prevent backflow during venous return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/>
              <a:t>Preload: Factors which influence Venous return to the heart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>
              <a:buFontTx/>
              <a:buNone/>
            </a:pPr>
            <a:r>
              <a:rPr lang="en-US" b="1">
                <a:cs typeface="Times New Roman" pitchFamily="18" charset="0"/>
              </a:rPr>
              <a:t> </a:t>
            </a:r>
            <a:endParaRPr lang="en-US">
              <a:cs typeface="Times New Roman" pitchFamily="18" charset="0"/>
            </a:endParaRPr>
          </a:p>
          <a:p>
            <a:pPr algn="just"/>
            <a:r>
              <a:rPr lang="en-US" b="1">
                <a:cs typeface="Times New Roman" pitchFamily="18" charset="0"/>
              </a:rPr>
              <a:t>	</a:t>
            </a:r>
            <a:r>
              <a:rPr lang="en-US" sz="4000">
                <a:cs typeface="Times New Roman" pitchFamily="18" charset="0"/>
              </a:rPr>
              <a:t>Muscle pump</a:t>
            </a:r>
          </a:p>
          <a:p>
            <a:pPr algn="just">
              <a:buFontTx/>
              <a:buNone/>
            </a:pPr>
            <a:endParaRPr lang="en-US" sz="4000">
              <a:cs typeface="Times New Roman" pitchFamily="18" charset="0"/>
            </a:endParaRPr>
          </a:p>
          <a:p>
            <a:pPr algn="just"/>
            <a:r>
              <a:rPr lang="en-US" sz="4000">
                <a:cs typeface="Times New Roman" pitchFamily="18" charset="0"/>
              </a:rPr>
              <a:t>	Respiratory Pump</a:t>
            </a:r>
          </a:p>
          <a:p>
            <a:pPr algn="just">
              <a:buFontTx/>
              <a:buNone/>
            </a:pPr>
            <a:endParaRPr lang="en-US" sz="4000">
              <a:cs typeface="Times New Roman" pitchFamily="18" charset="0"/>
            </a:endParaRPr>
          </a:p>
          <a:p>
            <a:r>
              <a:rPr lang="en-US" sz="4000">
                <a:cs typeface="Times New Roman" pitchFamily="18" charset="0"/>
              </a:rPr>
              <a:t>	Valves in the vein</a:t>
            </a:r>
            <a:r>
              <a:rPr lang="en-GB" sz="4000"/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uiExpand="1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Afterload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457200" indent="-457200"/>
            <a:r>
              <a:rPr lang="en-GB" sz="3600">
                <a:cs typeface="Times New Roman" pitchFamily="18" charset="0"/>
              </a:rPr>
              <a:t>Described as the resistance against which the ventricle must work.</a:t>
            </a:r>
          </a:p>
          <a:p>
            <a:pPr marL="457200" indent="-457200">
              <a:buFont typeface="Wingdings" pitchFamily="2" charset="2"/>
              <a:buNone/>
            </a:pPr>
            <a:r>
              <a:rPr lang="en-GB" sz="3600">
                <a:cs typeface="Times New Roman" pitchFamily="18" charset="0"/>
              </a:rPr>
              <a:t>	</a:t>
            </a:r>
          </a:p>
          <a:p>
            <a:pPr marL="457200" indent="-457200"/>
            <a:r>
              <a:rPr lang="en-GB" sz="3600">
                <a:cs typeface="Times New Roman" pitchFamily="18" charset="0"/>
              </a:rPr>
              <a:t>Whilst </a:t>
            </a:r>
            <a:r>
              <a:rPr lang="en-GB" sz="3600" b="1">
                <a:solidFill>
                  <a:schemeClr val="accent2"/>
                </a:solidFill>
                <a:cs typeface="Times New Roman" pitchFamily="18" charset="0"/>
              </a:rPr>
              <a:t>Preload</a:t>
            </a:r>
            <a:r>
              <a:rPr lang="en-GB" sz="3600">
                <a:cs typeface="Times New Roman" pitchFamily="18" charset="0"/>
              </a:rPr>
              <a:t> is a major determinant of myocardial contractile power</a:t>
            </a:r>
          </a:p>
          <a:p>
            <a:pPr marL="457200" indent="-457200">
              <a:buFont typeface="Wingdings" pitchFamily="2" charset="2"/>
              <a:buNone/>
            </a:pPr>
            <a:r>
              <a:rPr lang="en-GB" sz="2000">
                <a:cs typeface="Times New Roman" pitchFamily="18" charset="0"/>
              </a:rPr>
              <a:t>	</a:t>
            </a:r>
          </a:p>
          <a:p>
            <a:pPr marL="457200" indent="-457200"/>
            <a:r>
              <a:rPr lang="en-GB" sz="3600" b="1">
                <a:solidFill>
                  <a:schemeClr val="accent2"/>
                </a:solidFill>
                <a:cs typeface="Times New Roman" pitchFamily="18" charset="0"/>
              </a:rPr>
              <a:t>Afterload</a:t>
            </a:r>
            <a:r>
              <a:rPr lang="en-GB" sz="3600">
                <a:cs typeface="Times New Roman" pitchFamily="18" charset="0"/>
              </a:rPr>
              <a:t> is mainly mechanical factor that affects performance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>
            <a:normAutofit/>
          </a:bodyPr>
          <a:lstStyle/>
          <a:p>
            <a:r>
              <a:rPr lang="en-GB" sz="4000" b="1"/>
              <a:t>Total Peripheral Resistance  (TPR)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0" y="1268413"/>
            <a:ext cx="9144000" cy="5184775"/>
          </a:xfrm>
        </p:spPr>
        <p:txBody>
          <a:bodyPr/>
          <a:lstStyle/>
          <a:p>
            <a:pPr marL="457200" indent="-457200" algn="just">
              <a:lnSpc>
                <a:spcPct val="90000"/>
              </a:lnSpc>
              <a:buFontTx/>
              <a:buNone/>
            </a:pPr>
            <a:r>
              <a:rPr lang="en-US" sz="2800" b="1">
                <a:cs typeface="Times New Roman" pitchFamily="18" charset="0"/>
              </a:rPr>
              <a:t> </a:t>
            </a:r>
            <a:endParaRPr lang="en-US" sz="2800">
              <a:cs typeface="Times New Roman" pitchFamily="18" charset="0"/>
            </a:endParaRPr>
          </a:p>
          <a:p>
            <a:pPr marL="457200" indent="-457200" algn="just">
              <a:lnSpc>
                <a:spcPct val="90000"/>
              </a:lnSpc>
            </a:pPr>
            <a:r>
              <a:rPr lang="en-US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Peripheral Vascular Resistance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1027113" lvl="1" indent="-455613" algn="just">
              <a:lnSpc>
                <a:spcPct val="90000"/>
              </a:lnSpc>
            </a:pPr>
            <a:r>
              <a:rPr lang="en-US" sz="3200">
                <a:latin typeface="Times New Roman" pitchFamily="18" charset="0"/>
                <a:cs typeface="Times New Roman" pitchFamily="18" charset="0"/>
              </a:rPr>
              <a:t>resistance exerted by the action of the walls of the resistance vessels impeding blood flow </a:t>
            </a:r>
          </a:p>
          <a:p>
            <a:pPr marL="457200" indent="-457200" algn="just">
              <a:lnSpc>
                <a:spcPct val="90000"/>
              </a:lnSpc>
              <a:buFontTx/>
              <a:buNone/>
            </a:pPr>
            <a:endParaRPr lang="en-US"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>
              <a:lnSpc>
                <a:spcPct val="90000"/>
              </a:lnSpc>
            </a:pPr>
            <a:r>
              <a:rPr lang="en-US" i="1" u="sng">
                <a:latin typeface="Times New Roman" pitchFamily="18" charset="0"/>
                <a:cs typeface="Times New Roman" pitchFamily="18" charset="0"/>
              </a:rPr>
              <a:t>most resistance is provided systemically by the arterioles,and small and medium sized arteries –</a:t>
            </a:r>
          </a:p>
          <a:p>
            <a:pPr marL="1027113" lvl="1" indent="-455613" algn="just">
              <a:lnSpc>
                <a:spcPct val="90000"/>
              </a:lnSpc>
            </a:pPr>
            <a:r>
              <a:rPr lang="en-US" sz="3200">
                <a:latin typeface="Times New Roman" pitchFamily="18" charset="0"/>
                <a:cs typeface="Times New Roman" pitchFamily="18" charset="0"/>
              </a:rPr>
              <a:t>exert a powerful influence in the control of blood pressure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457200" indent="-457200" algn="just">
              <a:lnSpc>
                <a:spcPct val="90000"/>
              </a:lnSpc>
              <a:buFontTx/>
              <a:buNone/>
            </a:pPr>
            <a:endParaRPr lang="en-GB">
              <a:latin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/>
              <a:t>Factors which influence TPR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 algn="just">
              <a:lnSpc>
                <a:spcPct val="90000"/>
              </a:lnSpc>
              <a:buFontTx/>
              <a:buNone/>
            </a:pPr>
            <a:r>
              <a:rPr lang="en-US" sz="2400" b="1" dirty="0">
                <a:cs typeface="Times New Roman" pitchFamily="18" charset="0"/>
              </a:rPr>
              <a:t>	</a:t>
            </a:r>
            <a:r>
              <a:rPr lang="en-US" sz="2800" b="1" dirty="0">
                <a:solidFill>
                  <a:schemeClr val="accent2"/>
                </a:solidFill>
                <a:cs typeface="Times New Roman" pitchFamily="18" charset="0"/>
              </a:rPr>
              <a:t>The length of the vessel the blood</a:t>
            </a:r>
            <a:r>
              <a:rPr lang="en-US" sz="2800" dirty="0">
                <a:cs typeface="Times New Roman" pitchFamily="18" charset="0"/>
              </a:rPr>
              <a:t> </a:t>
            </a:r>
          </a:p>
          <a:p>
            <a:pPr marL="457200" indent="-457200" algn="just">
              <a:lnSpc>
                <a:spcPct val="90000"/>
              </a:lnSpc>
              <a:buFontTx/>
              <a:buNone/>
            </a:pPr>
            <a:endParaRPr lang="en-US" sz="2800" dirty="0">
              <a:cs typeface="Times New Roman" pitchFamily="18" charset="0"/>
            </a:endParaRPr>
          </a:p>
          <a:p>
            <a:pPr marL="457200" indent="-457200" algn="just">
              <a:lnSpc>
                <a:spcPct val="90000"/>
              </a:lnSpc>
              <a:buFontTx/>
              <a:buNone/>
            </a:pPr>
            <a:r>
              <a:rPr lang="en-US" sz="2800" dirty="0">
                <a:cs typeface="Times New Roman" pitchFamily="18" charset="0"/>
              </a:rPr>
              <a:t> </a:t>
            </a:r>
          </a:p>
          <a:p>
            <a:pPr marL="457200" indent="-457200" algn="just">
              <a:lnSpc>
                <a:spcPct val="90000"/>
              </a:lnSpc>
              <a:buFontTx/>
              <a:buNone/>
            </a:pPr>
            <a:r>
              <a:rPr lang="en-US" sz="2800" b="1" dirty="0">
                <a:cs typeface="Times New Roman" pitchFamily="18" charset="0"/>
              </a:rPr>
              <a:t>	</a:t>
            </a:r>
            <a:r>
              <a:rPr lang="en-US" sz="2800" b="1" dirty="0">
                <a:solidFill>
                  <a:schemeClr val="accent2"/>
                </a:solidFill>
                <a:cs typeface="Times New Roman" pitchFamily="18" charset="0"/>
              </a:rPr>
              <a:t>The diameter of the lumen of the vessel</a:t>
            </a:r>
            <a:r>
              <a:rPr lang="en-US" sz="2800" dirty="0">
                <a:cs typeface="Times New Roman" pitchFamily="18" charset="0"/>
              </a:rPr>
              <a:t> </a:t>
            </a:r>
          </a:p>
          <a:p>
            <a:pPr marL="457200" indent="-457200" algn="just">
              <a:lnSpc>
                <a:spcPct val="90000"/>
              </a:lnSpc>
              <a:buFontTx/>
              <a:buNone/>
            </a:pPr>
            <a:endParaRPr lang="en-US" sz="2800" dirty="0">
              <a:cs typeface="Times New Roman" pitchFamily="18" charset="0"/>
            </a:endParaRPr>
          </a:p>
          <a:p>
            <a:pPr marL="457200" indent="-457200" algn="just">
              <a:lnSpc>
                <a:spcPct val="90000"/>
              </a:lnSpc>
              <a:buFontTx/>
              <a:buNone/>
            </a:pPr>
            <a:r>
              <a:rPr lang="en-US" sz="2800" dirty="0">
                <a:cs typeface="Times New Roman" pitchFamily="18" charset="0"/>
              </a:rPr>
              <a:t> </a:t>
            </a:r>
          </a:p>
          <a:p>
            <a:pPr marL="457200" indent="-457200" algn="just">
              <a:lnSpc>
                <a:spcPct val="90000"/>
              </a:lnSpc>
              <a:buFontTx/>
              <a:buNone/>
            </a:pPr>
            <a:r>
              <a:rPr lang="en-US" sz="2800" b="1" dirty="0">
                <a:cs typeface="Times New Roman" pitchFamily="18" charset="0"/>
              </a:rPr>
              <a:t>	</a:t>
            </a:r>
            <a:r>
              <a:rPr lang="en-US" sz="2800" b="1" dirty="0">
                <a:solidFill>
                  <a:schemeClr val="accent2"/>
                </a:solidFill>
                <a:cs typeface="Times New Roman" pitchFamily="18" charset="0"/>
              </a:rPr>
              <a:t>The viscosity of the </a:t>
            </a:r>
            <a:r>
              <a:rPr lang="en-US" sz="2800" b="1" dirty="0" smtClean="0">
                <a:solidFill>
                  <a:schemeClr val="accent2"/>
                </a:solidFill>
                <a:cs typeface="Times New Roman" pitchFamily="18" charset="0"/>
              </a:rPr>
              <a:t>blood</a:t>
            </a:r>
          </a:p>
          <a:p>
            <a:pPr marL="457200" indent="-457200" algn="just">
              <a:lnSpc>
                <a:spcPct val="90000"/>
              </a:lnSpc>
              <a:buFontTx/>
              <a:buNone/>
            </a:pPr>
            <a:r>
              <a:rPr lang="en-US" sz="2800" b="1" dirty="0">
                <a:solidFill>
                  <a:schemeClr val="accent2"/>
                </a:solidFill>
                <a:cs typeface="Times New Roman" pitchFamily="18" charset="0"/>
              </a:rPr>
              <a:t> </a:t>
            </a:r>
            <a:r>
              <a:rPr lang="en-US" sz="2800" b="1" dirty="0" smtClean="0">
                <a:solidFill>
                  <a:schemeClr val="accent2"/>
                </a:solidFill>
                <a:cs typeface="Times New Roman" pitchFamily="18" charset="0"/>
              </a:rPr>
              <a:t>      </a:t>
            </a:r>
            <a:endParaRPr lang="en-GB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uiExpand="1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en-US" sz="3600" dirty="0" smtClean="0">
                <a:latin typeface="Constantia" pitchFamily="18" charset="0"/>
              </a:rPr>
              <a:t>Pulse and Mean Arterial Pressures</a:t>
            </a:r>
            <a:endParaRPr lang="en-GB" sz="3600" dirty="0">
              <a:latin typeface="Constant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US" b="1" u="sng" dirty="0" smtClean="0">
                <a:solidFill>
                  <a:srgbClr val="FF0000"/>
                </a:solidFill>
              </a:rPr>
              <a:t>Mean arterial pressure (MAP) = Diastolic + 1/3 pulse pressure</a:t>
            </a:r>
            <a:endParaRPr lang="en-GB" b="1" u="sng" dirty="0" smtClean="0">
              <a:solidFill>
                <a:srgbClr val="FF0000"/>
              </a:solidFill>
            </a:endParaRPr>
          </a:p>
          <a:p>
            <a:pPr lvl="0"/>
            <a:r>
              <a:rPr lang="en-GB" i="1" dirty="0" smtClean="0"/>
              <a:t>MAP</a:t>
            </a:r>
            <a:r>
              <a:rPr lang="en-GB" dirty="0" smtClean="0"/>
              <a:t> is considered to be the </a:t>
            </a:r>
            <a:r>
              <a:rPr lang="en-GB" b="1" u="sng" dirty="0" smtClean="0">
                <a:solidFill>
                  <a:srgbClr val="FF0000"/>
                </a:solidFill>
              </a:rPr>
              <a:t>perfusion pressure </a:t>
            </a:r>
            <a:r>
              <a:rPr lang="en-GB" dirty="0" smtClean="0"/>
              <a:t>seen by </a:t>
            </a:r>
            <a:r>
              <a:rPr lang="en-GB" b="1" u="sng" dirty="0" smtClean="0">
                <a:solidFill>
                  <a:srgbClr val="FF0000"/>
                </a:solidFill>
              </a:rPr>
              <a:t>organs</a:t>
            </a:r>
            <a:r>
              <a:rPr lang="en-GB" dirty="0" smtClean="0"/>
              <a:t> in the body.</a:t>
            </a:r>
          </a:p>
          <a:p>
            <a:pPr lvl="0"/>
            <a:r>
              <a:rPr lang="en-GB" dirty="0" smtClean="0"/>
              <a:t>It is believed that a </a:t>
            </a:r>
            <a:r>
              <a:rPr lang="en-GB" i="1" dirty="0" smtClean="0"/>
              <a:t>MAP</a:t>
            </a:r>
            <a:r>
              <a:rPr lang="en-GB" dirty="0" smtClean="0"/>
              <a:t> that is greater than </a:t>
            </a:r>
            <a:r>
              <a:rPr lang="en-GB" b="1" u="sng" dirty="0" smtClean="0">
                <a:solidFill>
                  <a:srgbClr val="FF0000"/>
                </a:solidFill>
              </a:rPr>
              <a:t>60 mm Hg  </a:t>
            </a:r>
            <a:r>
              <a:rPr lang="en-GB" dirty="0" smtClean="0"/>
              <a:t>is enough to sustain the organs of the average person. </a:t>
            </a:r>
            <a:r>
              <a:rPr lang="en-GB" i="1" u="sng" dirty="0" smtClean="0"/>
              <a:t>MAP</a:t>
            </a:r>
            <a:r>
              <a:rPr lang="en-GB" u="sng" dirty="0" smtClean="0"/>
              <a:t> is </a:t>
            </a:r>
            <a:r>
              <a:rPr lang="en-GB" b="1" dirty="0" smtClean="0">
                <a:solidFill>
                  <a:srgbClr val="FF0000"/>
                </a:solidFill>
              </a:rPr>
              <a:t>normally between 70 to 110 mm Hg</a:t>
            </a:r>
          </a:p>
          <a:p>
            <a:pPr lvl="0"/>
            <a:r>
              <a:rPr lang="en-GB" dirty="0" smtClean="0"/>
              <a:t>If the </a:t>
            </a:r>
            <a:r>
              <a:rPr lang="en-GB" i="1" dirty="0" smtClean="0"/>
              <a:t>MAP</a:t>
            </a:r>
            <a:r>
              <a:rPr lang="en-GB" dirty="0" smtClean="0"/>
              <a:t> falls significantly below this number for an appreciable time, the end organ will not get enough blood flow, and will become </a:t>
            </a:r>
            <a:r>
              <a:rPr lang="en-GB" b="1" dirty="0" smtClean="0">
                <a:solidFill>
                  <a:srgbClr val="FF0000"/>
                </a:solidFill>
              </a:rPr>
              <a:t>ischaemic</a:t>
            </a:r>
          </a:p>
          <a:p>
            <a:pPr lvl="0"/>
            <a:r>
              <a:rPr lang="en-US" dirty="0" smtClean="0"/>
              <a:t>The difference between the systolic and diastolic pressure is known as pulse pressure </a:t>
            </a:r>
            <a:endParaRPr lang="en-GB" dirty="0" smtClean="0"/>
          </a:p>
          <a:p>
            <a:pPr lvl="0"/>
            <a:r>
              <a:rPr lang="en-US" b="1" dirty="0" smtClean="0">
                <a:solidFill>
                  <a:srgbClr val="FF0000"/>
                </a:solidFill>
              </a:rPr>
              <a:t>Pulse pressure  = Systolic–Diastolic</a:t>
            </a:r>
            <a:endParaRPr lang="en-GB" b="1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088"/>
            <a:ext cx="8229600" cy="420656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Control of Blood Pressure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773015"/>
          </a:xfrm>
        </p:spPr>
        <p:txBody>
          <a:bodyPr>
            <a:normAutofit fontScale="70000" lnSpcReduction="20000"/>
          </a:bodyPr>
          <a:lstStyle/>
          <a:p>
            <a:pPr>
              <a:buFontTx/>
              <a:buNone/>
            </a:pPr>
            <a:r>
              <a:rPr lang="en-GB" sz="2800" dirty="0"/>
              <a:t>	</a:t>
            </a:r>
            <a:r>
              <a:rPr lang="en-GB" sz="2400" b="1" dirty="0">
                <a:latin typeface="Constantia" pitchFamily="18" charset="0"/>
              </a:rPr>
              <a:t>Short term control - mainly  involves</a:t>
            </a:r>
            <a:r>
              <a:rPr lang="en-GB" sz="2400" b="1" dirty="0" smtClean="0">
                <a:latin typeface="Constantia" pitchFamily="18" charset="0"/>
              </a:rPr>
              <a:t>: </a:t>
            </a:r>
          </a:p>
          <a:p>
            <a:pPr>
              <a:buFontTx/>
              <a:buNone/>
            </a:pPr>
            <a:r>
              <a:rPr lang="en-GB" sz="2400" b="1" dirty="0">
                <a:latin typeface="Constantia" pitchFamily="18" charset="0"/>
              </a:rPr>
              <a:t>	</a:t>
            </a:r>
            <a:r>
              <a:rPr lang="en-GB" sz="2400" b="1" dirty="0" smtClean="0">
                <a:latin typeface="Constantia" pitchFamily="18" charset="0"/>
              </a:rPr>
              <a:t>First Response by:</a:t>
            </a:r>
          </a:p>
          <a:p>
            <a:pPr>
              <a:buFontTx/>
              <a:buNone/>
            </a:pPr>
            <a:r>
              <a:rPr lang="en-GB" sz="2400" b="1" dirty="0" smtClean="0">
                <a:latin typeface="Constantia" pitchFamily="18" charset="0"/>
              </a:rPr>
              <a:t>	</a:t>
            </a:r>
            <a:r>
              <a:rPr lang="en-GB" sz="2400" b="1" dirty="0" smtClean="0">
                <a:solidFill>
                  <a:srgbClr val="C00000"/>
                </a:solidFill>
                <a:latin typeface="Constantia" pitchFamily="18" charset="0"/>
              </a:rPr>
              <a:t>Autonomic Nervous System</a:t>
            </a:r>
            <a:r>
              <a:rPr lang="en-GB" sz="2400" b="1" dirty="0" smtClean="0">
                <a:latin typeface="Constantia" pitchFamily="18" charset="0"/>
              </a:rPr>
              <a:t>. </a:t>
            </a:r>
          </a:p>
          <a:p>
            <a:pPr>
              <a:buFontTx/>
              <a:buNone/>
            </a:pPr>
            <a:r>
              <a:rPr lang="en-GB" sz="2400" b="1" dirty="0" smtClean="0">
                <a:latin typeface="Constantia" pitchFamily="18" charset="0"/>
              </a:rPr>
              <a:t>	The receptors which monitors changes in BP are:</a:t>
            </a:r>
          </a:p>
          <a:p>
            <a:pPr lvl="2"/>
            <a:r>
              <a:rPr lang="en-GB" sz="2400" dirty="0" smtClean="0">
                <a:solidFill>
                  <a:srgbClr val="7030A0"/>
                </a:solidFill>
                <a:latin typeface="Constantia" pitchFamily="18" charset="0"/>
              </a:rPr>
              <a:t>Baroreceptor reflex  </a:t>
            </a:r>
          </a:p>
          <a:p>
            <a:pPr lvl="2"/>
            <a:r>
              <a:rPr lang="en-GB" sz="2400" dirty="0" smtClean="0">
                <a:solidFill>
                  <a:srgbClr val="7030A0"/>
                </a:solidFill>
                <a:latin typeface="Constantia" pitchFamily="18" charset="0"/>
              </a:rPr>
              <a:t>Chemoreceptor reflex</a:t>
            </a:r>
          </a:p>
          <a:p>
            <a:pPr lvl="2"/>
            <a:r>
              <a:rPr lang="en-GB" sz="2400" dirty="0" smtClean="0">
                <a:solidFill>
                  <a:srgbClr val="7030A0"/>
                </a:solidFill>
                <a:latin typeface="Constantia" pitchFamily="18" charset="0"/>
              </a:rPr>
              <a:t>Circulating hormones</a:t>
            </a:r>
          </a:p>
          <a:p>
            <a:pPr lvl="2">
              <a:buNone/>
            </a:pPr>
            <a:r>
              <a:rPr lang="en-GB" sz="2400" dirty="0" smtClean="0">
                <a:solidFill>
                  <a:schemeClr val="tx2"/>
                </a:solidFill>
                <a:latin typeface="Constantia" pitchFamily="18" charset="0"/>
              </a:rPr>
              <a:t>(They are Responsible for maintaining BP homeostasis)</a:t>
            </a:r>
            <a:endParaRPr lang="en-GB" dirty="0">
              <a:solidFill>
                <a:schemeClr val="tx2"/>
              </a:solidFill>
              <a:latin typeface="Constantia" pitchFamily="18" charset="0"/>
            </a:endParaRPr>
          </a:p>
          <a:p>
            <a:pPr>
              <a:buFontTx/>
              <a:buNone/>
            </a:pPr>
            <a:r>
              <a:rPr lang="en-GB" dirty="0" smtClean="0"/>
              <a:t>	</a:t>
            </a:r>
            <a:r>
              <a:rPr lang="en-GB" sz="2400" b="1" dirty="0" smtClean="0">
                <a:latin typeface="Constantia" pitchFamily="18" charset="0"/>
              </a:rPr>
              <a:t>Second or Indirect Adaptive Response by :</a:t>
            </a:r>
          </a:p>
          <a:p>
            <a:pPr>
              <a:buFontTx/>
              <a:buNone/>
            </a:pPr>
            <a:r>
              <a:rPr lang="en-GB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onstantia" pitchFamily="18" charset="0"/>
              </a:rPr>
              <a:t>	</a:t>
            </a:r>
            <a:r>
              <a:rPr lang="en-GB" sz="2400" b="1" dirty="0" smtClean="0">
                <a:solidFill>
                  <a:srgbClr val="C00000"/>
                </a:solidFill>
                <a:latin typeface="Constantia" pitchFamily="18" charset="0"/>
              </a:rPr>
              <a:t> Renin-angiotensin </a:t>
            </a:r>
            <a:r>
              <a:rPr lang="en-GB" sz="2400" b="1" u="sng" dirty="0" smtClean="0">
                <a:solidFill>
                  <a:srgbClr val="C00000"/>
                </a:solidFill>
                <a:latin typeface="Constantia" pitchFamily="18" charset="0"/>
              </a:rPr>
              <a:t>Mechanism</a:t>
            </a:r>
            <a:endParaRPr lang="en-GB" sz="2400" b="1" u="sng" dirty="0">
              <a:solidFill>
                <a:srgbClr val="C00000"/>
              </a:solidFill>
              <a:latin typeface="Constantia" pitchFamily="18" charset="0"/>
            </a:endParaRPr>
          </a:p>
        </p:txBody>
      </p:sp>
      <p:pic>
        <p:nvPicPr>
          <p:cNvPr id="5" name="Picture 4" descr="Untitled-2"/>
          <p:cNvPicPr>
            <a:picLocks noChangeAspect="1" noChangeArrowheads="1"/>
          </p:cNvPicPr>
          <p:nvPr/>
        </p:nvPicPr>
        <p:blipFill>
          <a:blip r:embed="rId3" cstate="print">
            <a:lum bright="-6000"/>
          </a:blip>
          <a:srcRect/>
          <a:stretch>
            <a:fillRect/>
          </a:stretch>
        </p:blipFill>
        <p:spPr>
          <a:xfrm>
            <a:off x="4572000" y="1628801"/>
            <a:ext cx="3816424" cy="3168352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755576" y="5661248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Long term control involves regulation of  Blood Pressure by the kidneys.</a:t>
            </a:r>
            <a:endParaRPr lang="en-GB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8213" y="676275"/>
            <a:ext cx="7267575" cy="550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836613"/>
          </a:xfrm>
        </p:spPr>
        <p:txBody>
          <a:bodyPr/>
          <a:lstStyle/>
          <a:p>
            <a:r>
              <a:rPr lang="en-GB" sz="4000" b="1" dirty="0">
                <a:solidFill>
                  <a:schemeClr val="accent2"/>
                </a:solidFill>
                <a:latin typeface="Times New Roman" pitchFamily="18" charset="0"/>
              </a:rPr>
              <a:t>MECHANISMS OF B/P CONTROL</a:t>
            </a:r>
          </a:p>
        </p:txBody>
      </p:sp>
      <p:graphicFrame>
        <p:nvGraphicFramePr>
          <p:cNvPr id="38915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0" y="1268413"/>
          <a:ext cx="9144000" cy="4606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16" name="Picture" r:id="rId4" imgW="5398200" imgH="2719800" progId="Word.Picture.8">
                  <p:embed/>
                </p:oleObj>
              </mc:Choice>
              <mc:Fallback>
                <p:oleObj name="Picture" r:id="rId4" imgW="5398200" imgH="2719800" progId="Word.Picture.8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268413"/>
                        <a:ext cx="9144000" cy="4606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5508625" y="981075"/>
            <a:ext cx="3384550" cy="2376488"/>
          </a:xfrm>
          <a:prstGeom prst="rect">
            <a:avLst/>
          </a:prstGeom>
          <a:solidFill>
            <a:srgbClr val="F8F8F8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en-GB" dirty="0"/>
              <a:t>Higher brain stimulus</a:t>
            </a:r>
          </a:p>
          <a:p>
            <a:endParaRPr lang="en-GB" dirty="0"/>
          </a:p>
          <a:p>
            <a:r>
              <a:rPr lang="en-GB" dirty="0" smtClean="0"/>
              <a:t>Baroreceptors</a:t>
            </a:r>
            <a:endParaRPr lang="en-GB" dirty="0"/>
          </a:p>
          <a:p>
            <a:endParaRPr lang="en-GB" dirty="0"/>
          </a:p>
          <a:p>
            <a:r>
              <a:rPr lang="en-GB" dirty="0"/>
              <a:t>Chemoreceptors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b="1" smtClean="0"/>
              <a:t>Control of Blood Pressure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z="2800" smtClean="0"/>
              <a:t>	</a:t>
            </a:r>
            <a:r>
              <a:rPr lang="en-GB" sz="3600" smtClean="0"/>
              <a:t>Short term control - mainly  involves:</a:t>
            </a:r>
          </a:p>
          <a:p>
            <a:pPr lvl="2" eaLnBrk="1" hangingPunct="1"/>
            <a:r>
              <a:rPr lang="en-GB" sz="3600" smtClean="0"/>
              <a:t>Baroreceptor reflex  </a:t>
            </a:r>
          </a:p>
          <a:p>
            <a:pPr lvl="2" eaLnBrk="1" hangingPunct="1"/>
            <a:r>
              <a:rPr lang="en-GB" sz="3600" smtClean="0"/>
              <a:t>Chemoreceptor reflex</a:t>
            </a:r>
          </a:p>
          <a:p>
            <a:pPr lvl="2" eaLnBrk="1" hangingPunct="1"/>
            <a:r>
              <a:rPr lang="en-GB" sz="3600" smtClean="0"/>
              <a:t>Circulating hormones</a:t>
            </a:r>
          </a:p>
          <a:p>
            <a:pPr lvl="1" eaLnBrk="1" hangingPunct="1">
              <a:buFontTx/>
              <a:buNone/>
            </a:pPr>
            <a:r>
              <a:rPr lang="en-GB" sz="3600" smtClean="0"/>
              <a:t>Long term control involves regulation </a:t>
            </a:r>
          </a:p>
          <a:p>
            <a:pPr lvl="1" eaLnBrk="1" hangingPunct="1">
              <a:buFontTx/>
              <a:buNone/>
            </a:pPr>
            <a:r>
              <a:rPr lang="en-GB" sz="3600" smtClean="0"/>
              <a:t>Of blood Pressure by the kidneys</a:t>
            </a:r>
            <a:r>
              <a:rPr lang="en-GB" sz="3600" smtClean="0">
                <a:latin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D:\Lecture 7\cardki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350"/>
            <a:ext cx="9144000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D:\Lecture 4\cardpump\tab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1212850"/>
            <a:ext cx="6172200" cy="564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5" name="Rectangle 3"/>
          <p:cNvSpPr>
            <a:spLocks noGrp="1" noChangeArrowheads="1"/>
          </p:cNvSpPr>
          <p:nvPr>
            <p:ph type="title"/>
          </p:nvPr>
        </p:nvSpPr>
        <p:spPr>
          <a:xfrm>
            <a:off x="1828800" y="304800"/>
            <a:ext cx="6629400" cy="457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3200" b="1" smtClean="0"/>
              <a:t>Control of the Heart</a:t>
            </a:r>
            <a:endParaRPr lang="en-GB" smtClean="0"/>
          </a:p>
        </p:txBody>
      </p:sp>
      <p:sp>
        <p:nvSpPr>
          <p:cNvPr id="44036" name="Line 4"/>
          <p:cNvSpPr>
            <a:spLocks noChangeShapeType="1"/>
          </p:cNvSpPr>
          <p:nvPr/>
        </p:nvSpPr>
        <p:spPr bwMode="auto">
          <a:xfrm>
            <a:off x="3276600" y="2895600"/>
            <a:ext cx="0" cy="457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1625"/>
            <a:ext cx="8207375" cy="146208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smtClean="0">
                <a:latin typeface="Times New Roman" pitchFamily="18" charset="0"/>
                <a:ea typeface="宋体" charset="-122"/>
              </a:rPr>
              <a:t>Vasoconstrictors and Vasodilators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16113"/>
            <a:ext cx="7772400" cy="4687887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Char char="Ø"/>
            </a:pPr>
            <a:r>
              <a:rPr lang="en-US" altLang="zh-CN" sz="2400" smtClean="0">
                <a:latin typeface="Times New Roman" pitchFamily="18" charset="0"/>
                <a:ea typeface="宋体" charset="-122"/>
              </a:rPr>
              <a:t>Vasoconstrictors</a:t>
            </a:r>
          </a:p>
          <a:p>
            <a:pPr marL="990600" lvl="1" indent="-533400" eaLnBrk="1" hangingPunct="1">
              <a:buFont typeface="Wingdings" pitchFamily="2" charset="2"/>
              <a:buChar char="Ø"/>
            </a:pPr>
            <a:r>
              <a:rPr kumimoji="1" lang="en-US" altLang="zh-CN" sz="2400" smtClean="0">
                <a:latin typeface="Times New Roman" pitchFamily="18" charset="0"/>
                <a:ea typeface="宋体" charset="-122"/>
              </a:rPr>
              <a:t>Epinephrine and Norepinephrine</a:t>
            </a:r>
          </a:p>
          <a:p>
            <a:pPr marL="990600" lvl="1" indent="-533400" eaLnBrk="1" hangingPunct="1">
              <a:buFont typeface="Wingdings" pitchFamily="2" charset="2"/>
              <a:buChar char="Ø"/>
            </a:pPr>
            <a:r>
              <a:rPr kumimoji="1" lang="en-US" altLang="zh-CN" sz="2400" smtClean="0">
                <a:latin typeface="Times New Roman" pitchFamily="18" charset="0"/>
                <a:ea typeface="宋体" charset="-122"/>
              </a:rPr>
              <a:t>Angiotensin II</a:t>
            </a:r>
          </a:p>
          <a:p>
            <a:pPr marL="990600" lvl="1" indent="-533400" eaLnBrk="1" hangingPunct="1">
              <a:buFont typeface="Wingdings" pitchFamily="2" charset="2"/>
              <a:buChar char="Ø"/>
            </a:pPr>
            <a:r>
              <a:rPr kumimoji="1" lang="en-US" altLang="zh-CN" sz="2400" smtClean="0">
                <a:latin typeface="Times New Roman" pitchFamily="18" charset="0"/>
                <a:ea typeface="宋体" charset="-122"/>
              </a:rPr>
              <a:t>Vasopressin</a:t>
            </a:r>
          </a:p>
          <a:p>
            <a:pPr marL="609600" indent="-609600" eaLnBrk="1" hangingPunct="1">
              <a:buFont typeface="Wingdings" pitchFamily="2" charset="2"/>
              <a:buChar char="Ø"/>
            </a:pPr>
            <a:r>
              <a:rPr kumimoji="1" lang="en-US" altLang="zh-CN" sz="2400" smtClean="0">
                <a:latin typeface="Times New Roman" pitchFamily="18" charset="0"/>
                <a:ea typeface="宋体" charset="-122"/>
              </a:rPr>
              <a:t>Vasodilators</a:t>
            </a:r>
          </a:p>
          <a:p>
            <a:pPr marL="990600" lvl="1" indent="-533400" eaLnBrk="1" hangingPunct="1">
              <a:buFont typeface="Wingdings" pitchFamily="2" charset="2"/>
              <a:buChar char="Ø"/>
            </a:pPr>
            <a:r>
              <a:rPr kumimoji="1" lang="en-US" altLang="zh-CN" sz="2400" smtClean="0">
                <a:latin typeface="Times New Roman" pitchFamily="18" charset="0"/>
                <a:ea typeface="宋体" charset="-122"/>
              </a:rPr>
              <a:t>EDRF (NO) endothelium derived relaxing factor-</a:t>
            </a:r>
            <a:r>
              <a:rPr lang="en-GB" sz="2400" smtClean="0"/>
              <a:t> is produced and released by the </a:t>
            </a:r>
            <a:br>
              <a:rPr lang="en-GB" sz="2400" smtClean="0"/>
            </a:br>
            <a:r>
              <a:rPr lang="en-GB" sz="2400" smtClean="0"/>
              <a:t>endothelium to promote smooth muscle relaxation</a:t>
            </a:r>
            <a:endParaRPr lang="en-US" altLang="zh-CN" sz="2400" smtClean="0">
              <a:latin typeface="Times New Roman" pitchFamily="18" charset="0"/>
              <a:ea typeface="宋体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159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00"/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500"/>
                                        <p:tgtEl>
                                          <p:spTgt spid="159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500"/>
                                        <p:tgtEl>
                                          <p:spTgt spid="159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88913"/>
            <a:ext cx="9144000" cy="1152525"/>
          </a:xfrm>
        </p:spPr>
        <p:txBody>
          <a:bodyPr/>
          <a:lstStyle/>
          <a:p>
            <a:pPr eaLnBrk="1" hangingPunct="1"/>
            <a:r>
              <a:rPr lang="en-US" altLang="zh-CN" sz="4000" b="1" smtClean="0">
                <a:solidFill>
                  <a:schemeClr val="tx1"/>
                </a:solidFill>
                <a:latin typeface="Times New Roman" pitchFamily="18" charset="0"/>
                <a:ea typeface="宋体" charset="-122"/>
              </a:rPr>
              <a:t>Cardiovascular centers of the brainstem</a:t>
            </a:r>
            <a:r>
              <a:rPr lang="en-US" altLang="zh-CN" sz="4000" b="1" smtClean="0">
                <a:solidFill>
                  <a:schemeClr val="tx1"/>
                </a:solidFill>
                <a:ea typeface="宋体" charset="-122"/>
              </a:rPr>
              <a:t> 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-180975" y="2349500"/>
            <a:ext cx="3457575" cy="2089150"/>
          </a:xfrm>
        </p:spPr>
        <p:txBody>
          <a:bodyPr/>
          <a:lstStyle/>
          <a:p>
            <a:pPr marL="533400" indent="-533400" eaLnBrk="1" hangingPunct="1">
              <a:buFont typeface="Wingdings" pitchFamily="2" charset="2"/>
              <a:buChar char="Ø"/>
            </a:pPr>
            <a:r>
              <a:rPr lang="en-US" altLang="zh-CN" sz="2800" smtClean="0">
                <a:latin typeface="Times New Roman" pitchFamily="18" charset="0"/>
                <a:ea typeface="宋体" charset="-122"/>
              </a:rPr>
              <a:t>Medulla oblongata is essential to Cardiovascular centers.</a:t>
            </a:r>
          </a:p>
        </p:txBody>
      </p:sp>
      <p:pic>
        <p:nvPicPr>
          <p:cNvPr id="4813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5200" y="1916113"/>
            <a:ext cx="5181600" cy="492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7588" name="Object 4"/>
          <p:cNvGraphicFramePr>
            <a:graphicFrameLocks noChangeAspect="1"/>
          </p:cNvGraphicFramePr>
          <p:nvPr/>
        </p:nvGraphicFramePr>
        <p:xfrm>
          <a:off x="0" y="493713"/>
          <a:ext cx="9144000" cy="5959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59" name="Document" r:id="rId4" imgW="4686840" imgH="3523320" progId="Word.Document.8">
                  <p:embed/>
                </p:oleObj>
              </mc:Choice>
              <mc:Fallback>
                <p:oleObj name="Document" r:id="rId4" imgW="4686840" imgH="3523320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713"/>
                        <a:ext cx="9144000" cy="5959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 fontScale="25000" lnSpcReduction="20000"/>
          </a:bodyPr>
          <a:lstStyle/>
          <a:p>
            <a:pPr lvl="0"/>
            <a:r>
              <a:rPr lang="en-US" sz="7200" dirty="0">
                <a:latin typeface="Constantia" pitchFamily="18" charset="0"/>
              </a:rPr>
              <a:t>When BP </a:t>
            </a:r>
            <a:r>
              <a:rPr lang="en-US" sz="7200" dirty="0">
                <a:latin typeface="Constantia" pitchFamily="18" charset="0"/>
                <a:sym typeface="Wingdings"/>
              </a:rPr>
              <a:t></a:t>
            </a:r>
            <a:endParaRPr lang="en-GB" sz="7200" dirty="0">
              <a:latin typeface="Constantia" pitchFamily="18" charset="0"/>
            </a:endParaRPr>
          </a:p>
          <a:p>
            <a:r>
              <a:rPr lang="en-US" sz="7200" b="1" dirty="0">
                <a:latin typeface="Constantia" pitchFamily="18" charset="0"/>
              </a:rPr>
              <a:t> </a:t>
            </a:r>
            <a:r>
              <a:rPr lang="en-US" sz="7200" b="1" dirty="0" smtClean="0">
                <a:solidFill>
                  <a:srgbClr val="C00000"/>
                </a:solidFill>
                <a:latin typeface="Constantia" pitchFamily="18" charset="0"/>
              </a:rPr>
              <a:t>Renin</a:t>
            </a:r>
            <a:r>
              <a:rPr lang="en-US" sz="7200" b="1" dirty="0" smtClean="0">
                <a:latin typeface="Constantia" pitchFamily="18" charset="0"/>
              </a:rPr>
              <a:t> </a:t>
            </a:r>
            <a:r>
              <a:rPr lang="en-US" sz="7200" dirty="0">
                <a:latin typeface="Constantia" pitchFamily="18" charset="0"/>
              </a:rPr>
              <a:t>is released by the </a:t>
            </a:r>
            <a:r>
              <a:rPr lang="en-US" sz="7200" b="1" dirty="0">
                <a:solidFill>
                  <a:srgbClr val="C00000"/>
                </a:solidFill>
                <a:latin typeface="Constantia" pitchFamily="18" charset="0"/>
              </a:rPr>
              <a:t>kidney </a:t>
            </a:r>
            <a:r>
              <a:rPr lang="en-US" sz="7200" dirty="0">
                <a:latin typeface="Constantia" pitchFamily="18" charset="0"/>
              </a:rPr>
              <a:t>into the blood</a:t>
            </a:r>
            <a:endParaRPr lang="en-GB" sz="7200" dirty="0">
              <a:latin typeface="Constantia" pitchFamily="18" charset="0"/>
            </a:endParaRPr>
          </a:p>
          <a:p>
            <a:endParaRPr lang="en-US" sz="7200" b="1" dirty="0" smtClean="0">
              <a:solidFill>
                <a:srgbClr val="C00000"/>
              </a:solidFill>
              <a:latin typeface="Constantia" pitchFamily="18" charset="0"/>
            </a:endParaRPr>
          </a:p>
          <a:p>
            <a:r>
              <a:rPr lang="en-US" sz="7200" b="1" dirty="0" smtClean="0">
                <a:solidFill>
                  <a:srgbClr val="C00000"/>
                </a:solidFill>
                <a:latin typeface="Constantia" pitchFamily="18" charset="0"/>
              </a:rPr>
              <a:t>Renin</a:t>
            </a:r>
            <a:r>
              <a:rPr lang="en-US" sz="7200" b="1" dirty="0" smtClean="0">
                <a:latin typeface="Constantia" pitchFamily="18" charset="0"/>
              </a:rPr>
              <a:t> </a:t>
            </a:r>
            <a:r>
              <a:rPr lang="en-US" sz="7200" dirty="0" smtClean="0">
                <a:latin typeface="Constantia" pitchFamily="18" charset="0"/>
                <a:sym typeface="Wingdings"/>
              </a:rPr>
              <a:t>stimulates</a:t>
            </a:r>
            <a:r>
              <a:rPr lang="en-US" sz="7200" dirty="0" smtClean="0">
                <a:latin typeface="Constantia" pitchFamily="18" charset="0"/>
              </a:rPr>
              <a:t> </a:t>
            </a:r>
            <a:r>
              <a:rPr lang="en-US" sz="7200" b="1" dirty="0" smtClean="0">
                <a:solidFill>
                  <a:srgbClr val="C00000"/>
                </a:solidFill>
                <a:latin typeface="Constantia" pitchFamily="18" charset="0"/>
              </a:rPr>
              <a:t>Angiotensinogen (in lungs) </a:t>
            </a:r>
            <a:r>
              <a:rPr lang="en-US" sz="7200" dirty="0" smtClean="0">
                <a:latin typeface="Constantia" pitchFamily="18" charset="0"/>
                <a:sym typeface="Wingdings"/>
              </a:rPr>
              <a:t>to</a:t>
            </a:r>
            <a:r>
              <a:rPr lang="en-US" sz="7200" dirty="0" smtClean="0">
                <a:latin typeface="Constantia" pitchFamily="18" charset="0"/>
              </a:rPr>
              <a:t> convert to Angiotensin </a:t>
            </a:r>
            <a:r>
              <a:rPr lang="en-US" sz="7200" dirty="0">
                <a:latin typeface="Constantia" pitchFamily="18" charset="0"/>
              </a:rPr>
              <a:t>I (</a:t>
            </a:r>
            <a:r>
              <a:rPr lang="en-US" sz="7200" dirty="0" smtClean="0">
                <a:latin typeface="Constantia" pitchFamily="18" charset="0"/>
              </a:rPr>
              <a:t>mild </a:t>
            </a:r>
            <a:r>
              <a:rPr lang="en-US" sz="7200" dirty="0">
                <a:latin typeface="Constantia" pitchFamily="18" charset="0"/>
              </a:rPr>
              <a:t>constrictive hormone</a:t>
            </a:r>
            <a:r>
              <a:rPr lang="en-US" sz="7200" dirty="0" smtClean="0">
                <a:latin typeface="Constantia" pitchFamily="18" charset="0"/>
              </a:rPr>
              <a:t>)</a:t>
            </a:r>
            <a:endParaRPr lang="en-GB" sz="7200" dirty="0">
              <a:latin typeface="Constantia" pitchFamily="18" charset="0"/>
            </a:endParaRPr>
          </a:p>
          <a:p>
            <a:pPr>
              <a:buNone/>
            </a:pPr>
            <a:r>
              <a:rPr lang="en-GB" sz="7200" b="1" dirty="0" smtClean="0">
                <a:latin typeface="Constantia" pitchFamily="18" charset="0"/>
              </a:rPr>
              <a:t/>
            </a:r>
            <a:br>
              <a:rPr lang="en-GB" sz="7200" b="1" dirty="0" smtClean="0">
                <a:latin typeface="Constantia" pitchFamily="18" charset="0"/>
              </a:rPr>
            </a:br>
            <a:r>
              <a:rPr lang="en-US" sz="7200" b="1" dirty="0">
                <a:solidFill>
                  <a:srgbClr val="C00000"/>
                </a:solidFill>
                <a:latin typeface="Constantia" pitchFamily="18" charset="0"/>
              </a:rPr>
              <a:t>Angiotensin I </a:t>
            </a:r>
            <a:r>
              <a:rPr lang="en-US" sz="7200" dirty="0" smtClean="0">
                <a:solidFill>
                  <a:srgbClr val="C00000"/>
                </a:solidFill>
                <a:latin typeface="Constantia" pitchFamily="18" charset="0"/>
              </a:rPr>
              <a:t>is then converted by</a:t>
            </a:r>
            <a:r>
              <a:rPr lang="en-US" sz="7200" dirty="0" smtClean="0">
                <a:latin typeface="Constantia" pitchFamily="18" charset="0"/>
              </a:rPr>
              <a:t> (ACE) </a:t>
            </a:r>
            <a:r>
              <a:rPr lang="en-US" sz="7200" b="1" u="sng" dirty="0" smtClean="0">
                <a:solidFill>
                  <a:srgbClr val="336600"/>
                </a:solidFill>
                <a:latin typeface="Constantia" pitchFamily="18" charset="0"/>
              </a:rPr>
              <a:t>Angiotensin Converting Enzyme  </a:t>
            </a:r>
          </a:p>
          <a:p>
            <a:pPr>
              <a:buNone/>
            </a:pPr>
            <a:r>
              <a:rPr lang="en-US" sz="7200" dirty="0" smtClean="0">
                <a:solidFill>
                  <a:srgbClr val="C00000"/>
                </a:solidFill>
                <a:latin typeface="Constantia" pitchFamily="18" charset="0"/>
              </a:rPr>
              <a:t>       to </a:t>
            </a:r>
            <a:r>
              <a:rPr lang="en-US" sz="7200" b="1" dirty="0" smtClean="0">
                <a:solidFill>
                  <a:srgbClr val="C00000"/>
                </a:solidFill>
                <a:latin typeface="Constantia" pitchFamily="18" charset="0"/>
              </a:rPr>
              <a:t>Angiotensin II</a:t>
            </a:r>
            <a:endParaRPr lang="en-GB" sz="7200" b="1" dirty="0" smtClean="0">
              <a:solidFill>
                <a:srgbClr val="C00000"/>
              </a:solidFill>
              <a:latin typeface="Constantia" pitchFamily="18" charset="0"/>
            </a:endParaRPr>
          </a:p>
          <a:p>
            <a:r>
              <a:rPr lang="en-US" sz="7200" dirty="0">
                <a:latin typeface="Constantia" pitchFamily="18" charset="0"/>
              </a:rPr>
              <a:t> </a:t>
            </a:r>
            <a:endParaRPr lang="en-GB" sz="7200" dirty="0">
              <a:latin typeface="Constantia" pitchFamily="18" charset="0"/>
            </a:endParaRPr>
          </a:p>
          <a:p>
            <a:pPr>
              <a:buNone/>
            </a:pPr>
            <a:r>
              <a:rPr lang="en-GB" sz="7200" dirty="0" smtClean="0">
                <a:latin typeface="Constantia" pitchFamily="18" charset="0"/>
              </a:rPr>
              <a:t>	When </a:t>
            </a:r>
            <a:r>
              <a:rPr lang="en-US" sz="7200" b="1" dirty="0" smtClean="0">
                <a:solidFill>
                  <a:srgbClr val="C00000"/>
                </a:solidFill>
                <a:latin typeface="Constantia" pitchFamily="18" charset="0"/>
              </a:rPr>
              <a:t>Angiotensin </a:t>
            </a:r>
            <a:r>
              <a:rPr lang="en-US" sz="7200" b="1" dirty="0">
                <a:solidFill>
                  <a:srgbClr val="C00000"/>
                </a:solidFill>
                <a:latin typeface="Constantia" pitchFamily="18" charset="0"/>
              </a:rPr>
              <a:t>II </a:t>
            </a:r>
            <a:r>
              <a:rPr lang="en-US" sz="7200" b="1" dirty="0" smtClean="0">
                <a:solidFill>
                  <a:srgbClr val="C00000"/>
                </a:solidFill>
                <a:latin typeface="Constantia" pitchFamily="18" charset="0"/>
              </a:rPr>
              <a:t> </a:t>
            </a:r>
            <a:r>
              <a:rPr lang="en-US" sz="7200" dirty="0" smtClean="0">
                <a:latin typeface="Constantia" pitchFamily="18" charset="0"/>
              </a:rPr>
              <a:t>causes </a:t>
            </a:r>
          </a:p>
          <a:p>
            <a:pPr>
              <a:buNone/>
            </a:pPr>
            <a:endParaRPr lang="en-GB" sz="7200" dirty="0">
              <a:latin typeface="Constantia" pitchFamily="18" charset="0"/>
            </a:endParaRPr>
          </a:p>
          <a:p>
            <a:pPr marL="1828800" lvl="1" indent="-1371600">
              <a:buNone/>
            </a:pPr>
            <a:r>
              <a:rPr lang="en-US" sz="7200" dirty="0" smtClean="0">
                <a:latin typeface="Constantia" pitchFamily="18" charset="0"/>
              </a:rPr>
              <a:t>1   </a:t>
            </a:r>
            <a:r>
              <a:rPr lang="en-US" sz="7200" b="1" dirty="0" smtClean="0">
                <a:solidFill>
                  <a:srgbClr val="D60093"/>
                </a:solidFill>
                <a:latin typeface="Constantia" pitchFamily="18" charset="0"/>
              </a:rPr>
              <a:t>Vasoconstriction</a:t>
            </a:r>
          </a:p>
          <a:p>
            <a:pPr marL="1828800" lvl="1" indent="-1371600">
              <a:buNone/>
            </a:pPr>
            <a:r>
              <a:rPr lang="en-GB" sz="7200" dirty="0" smtClean="0">
                <a:latin typeface="Constantia" pitchFamily="18" charset="0"/>
              </a:rPr>
              <a:t>2.  </a:t>
            </a:r>
            <a:r>
              <a:rPr lang="en-US" sz="7200" b="1" dirty="0" smtClean="0">
                <a:solidFill>
                  <a:srgbClr val="D60093"/>
                </a:solidFill>
                <a:latin typeface="Constantia" pitchFamily="18" charset="0"/>
              </a:rPr>
              <a:t>Release </a:t>
            </a:r>
            <a:r>
              <a:rPr lang="en-US" sz="7200" b="1" dirty="0">
                <a:solidFill>
                  <a:srgbClr val="D60093"/>
                </a:solidFill>
                <a:latin typeface="Constantia" pitchFamily="18" charset="0"/>
              </a:rPr>
              <a:t>of </a:t>
            </a:r>
            <a:r>
              <a:rPr lang="en-US" sz="7200" b="1" dirty="0" smtClean="0">
                <a:solidFill>
                  <a:srgbClr val="D60093"/>
                </a:solidFill>
                <a:latin typeface="Constantia" pitchFamily="18" charset="0"/>
              </a:rPr>
              <a:t>aldosterone </a:t>
            </a:r>
            <a:r>
              <a:rPr lang="en-US" sz="7200" b="1" dirty="0">
                <a:solidFill>
                  <a:srgbClr val="D60093"/>
                </a:solidFill>
                <a:latin typeface="Constantia" pitchFamily="18" charset="0"/>
              </a:rPr>
              <a:t>from the </a:t>
            </a:r>
            <a:r>
              <a:rPr lang="en-US" sz="7200" b="1" u="sng" dirty="0">
                <a:solidFill>
                  <a:srgbClr val="D60093"/>
                </a:solidFill>
                <a:latin typeface="Constantia" pitchFamily="18" charset="0"/>
              </a:rPr>
              <a:t>a</a:t>
            </a:r>
            <a:r>
              <a:rPr lang="en-US" sz="7200" b="1" u="sng" dirty="0" smtClean="0">
                <a:solidFill>
                  <a:srgbClr val="D60093"/>
                </a:solidFill>
                <a:latin typeface="Constantia" pitchFamily="18" charset="0"/>
              </a:rPr>
              <a:t>drenal </a:t>
            </a:r>
            <a:r>
              <a:rPr lang="en-US" sz="7200" b="1" u="sng" dirty="0">
                <a:solidFill>
                  <a:srgbClr val="D60093"/>
                </a:solidFill>
                <a:latin typeface="Constantia" pitchFamily="18" charset="0"/>
              </a:rPr>
              <a:t>cortex. </a:t>
            </a:r>
            <a:endParaRPr lang="en-US" sz="7200" b="1" u="sng" dirty="0" smtClean="0">
              <a:solidFill>
                <a:srgbClr val="D60093"/>
              </a:solidFill>
              <a:latin typeface="Constantia" pitchFamily="18" charset="0"/>
            </a:endParaRPr>
          </a:p>
          <a:p>
            <a:pPr marL="1828800" lvl="1" indent="-1371600">
              <a:buNone/>
            </a:pPr>
            <a:endParaRPr lang="en-US" sz="7200" b="1" dirty="0" smtClean="0">
              <a:solidFill>
                <a:srgbClr val="D60093"/>
              </a:solidFill>
              <a:latin typeface="Constantia" pitchFamily="18" charset="0"/>
              <a:sym typeface="Wingdings"/>
            </a:endParaRPr>
          </a:p>
          <a:p>
            <a:pPr marL="1828800" lvl="1" indent="-1371600">
              <a:buNone/>
            </a:pPr>
            <a:r>
              <a:rPr lang="en-US" sz="7200" b="1" dirty="0" smtClean="0">
                <a:solidFill>
                  <a:srgbClr val="D60093"/>
                </a:solidFill>
                <a:latin typeface="Constantia" pitchFamily="18" charset="0"/>
                <a:sym typeface="Wingdings"/>
              </a:rPr>
              <a:t>Prevents </a:t>
            </a:r>
            <a:r>
              <a:rPr lang="en-US" sz="7200" b="1" dirty="0" smtClean="0">
                <a:solidFill>
                  <a:srgbClr val="D60093"/>
                </a:solidFill>
                <a:latin typeface="Constantia" pitchFamily="18" charset="0"/>
              </a:rPr>
              <a:t>excretion </a:t>
            </a:r>
            <a:r>
              <a:rPr lang="en-US" sz="7200" b="1" dirty="0">
                <a:solidFill>
                  <a:srgbClr val="D60093"/>
                </a:solidFill>
                <a:latin typeface="Constantia" pitchFamily="18" charset="0"/>
              </a:rPr>
              <a:t>of Na+ </a:t>
            </a:r>
            <a:r>
              <a:rPr lang="en-US" sz="7200" b="1" dirty="0" smtClean="0">
                <a:solidFill>
                  <a:srgbClr val="D60093"/>
                </a:solidFill>
                <a:latin typeface="Constantia" pitchFamily="18" charset="0"/>
              </a:rPr>
              <a:t>water in kidneys </a:t>
            </a:r>
            <a:r>
              <a:rPr lang="en-US" sz="7200" b="1" dirty="0" smtClean="0">
                <a:solidFill>
                  <a:srgbClr val="D60093"/>
                </a:solidFill>
                <a:latin typeface="Constantia" pitchFamily="18" charset="0"/>
                <a:sym typeface="Wingdings"/>
              </a:rPr>
              <a:t></a:t>
            </a:r>
            <a:r>
              <a:rPr lang="en-US" sz="7200" b="1" dirty="0" smtClean="0">
                <a:solidFill>
                  <a:srgbClr val="D60093"/>
                </a:solidFill>
                <a:latin typeface="Constantia" pitchFamily="18" charset="0"/>
              </a:rPr>
              <a:t> </a:t>
            </a:r>
            <a:r>
              <a:rPr lang="en-US" sz="7200" b="1" dirty="0">
                <a:solidFill>
                  <a:srgbClr val="D60093"/>
                </a:solidFill>
                <a:latin typeface="Constantia" pitchFamily="18" charset="0"/>
              </a:rPr>
              <a:t>reduce water loss </a:t>
            </a:r>
            <a:r>
              <a:rPr lang="en-US" sz="7200" b="1" dirty="0" smtClean="0">
                <a:solidFill>
                  <a:srgbClr val="D60093"/>
                </a:solidFill>
                <a:latin typeface="Constantia" pitchFamily="18" charset="0"/>
              </a:rPr>
              <a:t>from </a:t>
            </a:r>
          </a:p>
          <a:p>
            <a:pPr marL="1828800" lvl="1" indent="-1371600">
              <a:buNone/>
            </a:pPr>
            <a:r>
              <a:rPr lang="en-US" sz="7200" b="1" dirty="0" smtClean="0">
                <a:solidFill>
                  <a:srgbClr val="D60093"/>
                </a:solidFill>
                <a:latin typeface="Constantia" pitchFamily="18" charset="0"/>
              </a:rPr>
              <a:t>circulation and this  increases Blood </a:t>
            </a:r>
            <a:r>
              <a:rPr lang="en-US" sz="7200" b="1" dirty="0">
                <a:solidFill>
                  <a:srgbClr val="D60093"/>
                </a:solidFill>
                <a:latin typeface="Constantia" pitchFamily="18" charset="0"/>
              </a:rPr>
              <a:t>Volume </a:t>
            </a:r>
            <a:r>
              <a:rPr lang="en-US" sz="7200" b="1" dirty="0" smtClean="0">
                <a:solidFill>
                  <a:srgbClr val="D60093"/>
                </a:solidFill>
                <a:latin typeface="Constantia" pitchFamily="18" charset="0"/>
                <a:sym typeface="Wingdings"/>
              </a:rPr>
              <a:t>which in turn increases </a:t>
            </a:r>
            <a:r>
              <a:rPr lang="en-US" sz="7200" b="1" dirty="0">
                <a:solidFill>
                  <a:srgbClr val="D60093"/>
                </a:solidFill>
                <a:latin typeface="Constantia" pitchFamily="18" charset="0"/>
                <a:sym typeface="Wingdings"/>
              </a:rPr>
              <a:t> </a:t>
            </a:r>
            <a:r>
              <a:rPr lang="en-US" sz="7200" b="1" dirty="0" smtClean="0">
                <a:solidFill>
                  <a:srgbClr val="D60093"/>
                </a:solidFill>
                <a:latin typeface="Constantia" pitchFamily="18" charset="0"/>
              </a:rPr>
              <a:t>Blood  Pressure </a:t>
            </a:r>
            <a:r>
              <a:rPr lang="en-US" sz="7200" b="1" dirty="0">
                <a:solidFill>
                  <a:srgbClr val="D60093"/>
                </a:solidFill>
                <a:latin typeface="Constantia" pitchFamily="18" charset="0"/>
                <a:sym typeface="Wingdings"/>
              </a:rPr>
              <a:t></a:t>
            </a:r>
            <a:endParaRPr lang="en-GB" sz="7200" b="1" dirty="0">
              <a:solidFill>
                <a:srgbClr val="D60093"/>
              </a:solidFill>
              <a:latin typeface="Constantia" pitchFamily="18" charset="0"/>
            </a:endParaRPr>
          </a:p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755576" y="260648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b="1" dirty="0" smtClean="0">
                <a:latin typeface="Constantia" pitchFamily="18" charset="0"/>
              </a:rPr>
              <a:t>Second or Indirect Adaptive Response by  Renin-angiotensin Mechanism</a:t>
            </a:r>
            <a:endParaRPr lang="en-GB" b="1" dirty="0">
              <a:latin typeface="Constantia" pitchFamily="18" charset="0"/>
            </a:endParaRPr>
          </a:p>
        </p:txBody>
      </p:sp>
    </p:spTree>
  </p:cSld>
  <p:clrMapOvr>
    <a:masterClrMapping/>
  </p:clrMapOvr>
  <p:transition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Rectangle 11"/>
          <p:cNvSpPr>
            <a:spLocks noChangeArrowheads="1"/>
          </p:cNvSpPr>
          <p:nvPr/>
        </p:nvSpPr>
        <p:spPr bwMode="auto">
          <a:xfrm>
            <a:off x="0" y="4191000"/>
            <a:ext cx="91440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1" algn="l"/>
            <a:r>
              <a:rPr lang="en-US" sz="2400" b="1" dirty="0">
                <a:solidFill>
                  <a:srgbClr val="C00000"/>
                </a:solidFill>
              </a:rPr>
              <a:t>   </a:t>
            </a:r>
            <a:r>
              <a:rPr lang="en-US" sz="2400" dirty="0" smtClean="0">
                <a:solidFill>
                  <a:srgbClr val="C00000"/>
                </a:solidFill>
                <a:latin typeface="Constantia" pitchFamily="18" charset="0"/>
              </a:rPr>
              <a:t>BP* </a:t>
            </a:r>
            <a:r>
              <a:rPr lang="en-US" sz="2400" dirty="0">
                <a:solidFill>
                  <a:srgbClr val="C00000"/>
                </a:solidFill>
                <a:latin typeface="Constantia" pitchFamily="18" charset="0"/>
              </a:rPr>
              <a:t>- Stimulates Cardioinhibitory center </a:t>
            </a:r>
            <a:r>
              <a:rPr lang="en-US" sz="2400" dirty="0" smtClean="0">
                <a:solidFill>
                  <a:srgbClr val="C00000"/>
                </a:solidFill>
                <a:latin typeface="Constantia" pitchFamily="18" charset="0"/>
              </a:rPr>
              <a:t>to    heart </a:t>
            </a:r>
            <a:r>
              <a:rPr lang="en-US" sz="2400" dirty="0">
                <a:solidFill>
                  <a:srgbClr val="C00000"/>
                </a:solidFill>
                <a:latin typeface="Constantia" pitchFamily="18" charset="0"/>
              </a:rPr>
              <a:t>rate &amp; Vasomotor center to    diameter. </a:t>
            </a:r>
          </a:p>
        </p:txBody>
      </p:sp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1066800"/>
          </a:xfrm>
        </p:spPr>
        <p:txBody>
          <a:bodyPr>
            <a:normAutofit fontScale="90000"/>
          </a:bodyPr>
          <a:lstStyle/>
          <a:p>
            <a:r>
              <a:rPr lang="en-US" b="1" u="sng" dirty="0"/>
              <a:t>Homeostatic Blood Pressure Regulation Mechanisms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2348880"/>
            <a:ext cx="8229600" cy="1440160"/>
          </a:xfrm>
        </p:spPr>
        <p:txBody>
          <a:bodyPr>
            <a:noAutofit/>
          </a:bodyPr>
          <a:lstStyle/>
          <a:p>
            <a:pPr lvl="2" algn="just">
              <a:buNone/>
            </a:pPr>
            <a:r>
              <a:rPr lang="en-US" b="1" u="sng" dirty="0" smtClean="0">
                <a:solidFill>
                  <a:srgbClr val="1D0282"/>
                </a:solidFill>
              </a:rPr>
              <a:t>Reflex Centers in Medulla </a:t>
            </a:r>
            <a:endParaRPr lang="en-US" b="1" u="sng" dirty="0">
              <a:solidFill>
                <a:srgbClr val="1D0282"/>
              </a:solidFill>
            </a:endParaRPr>
          </a:p>
          <a:p>
            <a:pPr lvl="1"/>
            <a:r>
              <a:rPr lang="en-US" sz="2400" dirty="0"/>
              <a:t>Cardioacceleratory - increases heart rate</a:t>
            </a:r>
          </a:p>
          <a:p>
            <a:pPr lvl="1"/>
            <a:r>
              <a:rPr lang="en-US" sz="2400" dirty="0"/>
              <a:t>Cardioinhibitory - decreases heart rate</a:t>
            </a:r>
          </a:p>
          <a:p>
            <a:pPr lvl="1"/>
            <a:r>
              <a:rPr lang="en-US" sz="2400" dirty="0"/>
              <a:t>Vasomotor - changes diameter of vessels</a:t>
            </a:r>
          </a:p>
        </p:txBody>
      </p:sp>
      <p:sp>
        <p:nvSpPr>
          <p:cNvPr id="75780" name="Rectangle 4"/>
          <p:cNvSpPr>
            <a:spLocks noChangeArrowheads="1"/>
          </p:cNvSpPr>
          <p:nvPr/>
        </p:nvSpPr>
        <p:spPr bwMode="auto">
          <a:xfrm>
            <a:off x="0" y="5334000"/>
            <a:ext cx="9144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l">
              <a:spcBef>
                <a:spcPct val="20000"/>
              </a:spcBef>
            </a:pPr>
            <a:r>
              <a:rPr lang="en-US" sz="2400" b="1" dirty="0"/>
              <a:t>       </a:t>
            </a:r>
            <a:r>
              <a:rPr lang="en-US" sz="2400" dirty="0" smtClean="0">
                <a:solidFill>
                  <a:srgbClr val="C00000"/>
                </a:solidFill>
                <a:latin typeface="Constantia" pitchFamily="18" charset="0"/>
              </a:rPr>
              <a:t>BP* </a:t>
            </a:r>
            <a:r>
              <a:rPr lang="en-US" sz="2400" dirty="0">
                <a:solidFill>
                  <a:srgbClr val="C00000"/>
                </a:solidFill>
                <a:latin typeface="Constantia" pitchFamily="18" charset="0"/>
              </a:rPr>
              <a:t>- Stimulates Cardioacceleratory center to     </a:t>
            </a:r>
            <a:r>
              <a:rPr lang="en-US" sz="2400" dirty="0" smtClean="0">
                <a:solidFill>
                  <a:srgbClr val="C00000"/>
                </a:solidFill>
                <a:latin typeface="Constantia" pitchFamily="18" charset="0"/>
              </a:rPr>
              <a:t> </a:t>
            </a:r>
            <a:r>
              <a:rPr lang="en-US" sz="2400" dirty="0">
                <a:solidFill>
                  <a:srgbClr val="C00000"/>
                </a:solidFill>
                <a:latin typeface="Constantia" pitchFamily="18" charset="0"/>
              </a:rPr>
              <a:t>heart rate </a:t>
            </a:r>
            <a:r>
              <a:rPr lang="en-US" sz="2400" dirty="0" smtClean="0">
                <a:solidFill>
                  <a:srgbClr val="C00000"/>
                </a:solidFill>
                <a:latin typeface="Constantia" pitchFamily="18" charset="0"/>
              </a:rPr>
              <a:t>&amp;</a:t>
            </a:r>
          </a:p>
          <a:p>
            <a:pPr marL="342900" indent="-342900" algn="l">
              <a:spcBef>
                <a:spcPct val="20000"/>
              </a:spcBef>
            </a:pPr>
            <a:r>
              <a:rPr lang="en-US" sz="2400" dirty="0" smtClean="0">
                <a:solidFill>
                  <a:srgbClr val="C00000"/>
                </a:solidFill>
                <a:latin typeface="Constantia" pitchFamily="18" charset="0"/>
              </a:rPr>
              <a:t>	 </a:t>
            </a:r>
            <a:r>
              <a:rPr lang="en-US" sz="2400" dirty="0">
                <a:solidFill>
                  <a:srgbClr val="C00000"/>
                </a:solidFill>
                <a:latin typeface="Constantia" pitchFamily="18" charset="0"/>
              </a:rPr>
              <a:t>Vasomotor center to </a:t>
            </a:r>
            <a:r>
              <a:rPr lang="en-US" sz="2400" b="1" dirty="0">
                <a:solidFill>
                  <a:srgbClr val="C00000"/>
                </a:solidFill>
              </a:rPr>
              <a:t>    </a:t>
            </a:r>
            <a:r>
              <a:rPr lang="en-US" sz="2400" dirty="0">
                <a:solidFill>
                  <a:srgbClr val="C00000"/>
                </a:solidFill>
                <a:latin typeface="Constantia" pitchFamily="18" charset="0"/>
              </a:rPr>
              <a:t>diameter.</a:t>
            </a:r>
          </a:p>
          <a:p>
            <a:pPr marL="742950" lvl="1" indent="-285750" algn="l">
              <a:spcBef>
                <a:spcPct val="20000"/>
              </a:spcBef>
              <a:buFontTx/>
              <a:buChar char="–"/>
            </a:pPr>
            <a:endParaRPr lang="en-US" sz="2800" b="1" dirty="0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533400" y="4191000"/>
            <a:ext cx="228600" cy="457200"/>
          </a:xfrm>
          <a:prstGeom prst="up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3203848" y="4653136"/>
            <a:ext cx="228600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6444208" y="4149080"/>
            <a:ext cx="228600" cy="457200"/>
          </a:xfrm>
          <a:prstGeom prst="up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395536" y="5373216"/>
            <a:ext cx="228600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3131840" y="5733256"/>
            <a:ext cx="228600" cy="457200"/>
          </a:xfrm>
          <a:prstGeom prst="up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6660232" y="5373216"/>
            <a:ext cx="228600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395536" y="1484784"/>
            <a:ext cx="8064896" cy="7017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b="1" u="sng" dirty="0" smtClean="0">
                <a:solidFill>
                  <a:srgbClr val="FF3300"/>
                </a:solidFill>
              </a:rPr>
              <a:t>Baroreceptors</a:t>
            </a:r>
            <a:r>
              <a:rPr lang="en-US" b="1" dirty="0" smtClean="0"/>
              <a:t> *  in aortic arch &amp; carotid sinuses: 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 b="1" dirty="0" smtClean="0"/>
              <a:t>sensitive to changes in blood pressure.</a:t>
            </a:r>
            <a:endParaRPr lang="en-US" b="1" dirty="0"/>
          </a:p>
        </p:txBody>
      </p:sp>
      <p:pic>
        <p:nvPicPr>
          <p:cNvPr id="8909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412776"/>
            <a:ext cx="2476500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57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57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57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57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757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757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57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757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57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57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757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757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757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757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7" grpId="0" autoUpdateAnimBg="0"/>
      <p:bldP spid="75779" grpId="0" build="p" bldLvl="2" autoUpdateAnimBg="0"/>
      <p:bldP spid="75780" grpId="0" autoUpdateAnimBg="0"/>
      <p:bldP spid="75781" grpId="0" animBg="1"/>
      <p:bldP spid="75782" grpId="0" animBg="1"/>
      <p:bldP spid="75783" grpId="0" animBg="1"/>
      <p:bldP spid="75784" grpId="0" animBg="1"/>
      <p:bldP spid="75785" grpId="0" animBg="1"/>
      <p:bldP spid="75786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b="1" dirty="0" smtClean="0">
                <a:solidFill>
                  <a:schemeClr val="accent2"/>
                </a:solidFill>
              </a:rPr>
              <a:t>Anti </a:t>
            </a:r>
            <a:r>
              <a:rPr lang="en-GB" b="1" dirty="0">
                <a:solidFill>
                  <a:schemeClr val="accent2"/>
                </a:solidFill>
              </a:rPr>
              <a:t>Diuretic </a:t>
            </a:r>
            <a:r>
              <a:rPr lang="en-GB" b="1" dirty="0" smtClean="0">
                <a:solidFill>
                  <a:schemeClr val="accent2"/>
                </a:solidFill>
              </a:rPr>
              <a:t>Hormone (ADH) </a:t>
            </a:r>
            <a:endParaRPr lang="en-GB" b="1" dirty="0">
              <a:solidFill>
                <a:schemeClr val="accent2"/>
              </a:solidFill>
            </a:endParaRP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/>
              <a:t>Released from Posterior Pituitary gland in </a:t>
            </a:r>
          </a:p>
          <a:p>
            <a:pPr algn="just">
              <a:buNone/>
            </a:pPr>
            <a:r>
              <a:rPr lang="en-GB" dirty="0" smtClean="0"/>
              <a:t>     response to low blood volume and low BP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conserves body water by reducing the loss </a:t>
            </a:r>
          </a:p>
          <a:p>
            <a:pPr algn="just">
              <a:buNone/>
            </a:pPr>
            <a:r>
              <a:rPr lang="en-GB" dirty="0" smtClean="0"/>
              <a:t>    of water in urine</a:t>
            </a:r>
            <a:endParaRPr lang="en-GB" dirty="0">
              <a:solidFill>
                <a:srgbClr val="FF0000"/>
              </a:solidFill>
            </a:endParaRPr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vasoconstriction </a:t>
            </a:r>
            <a:r>
              <a:rPr lang="en-GB" dirty="0"/>
              <a:t>of mainly </a:t>
            </a:r>
            <a:r>
              <a:rPr lang="en-GB" dirty="0" err="1" smtClean="0"/>
              <a:t>Splanchnic</a:t>
            </a:r>
            <a:endParaRPr lang="en-GB" dirty="0"/>
          </a:p>
          <a:p>
            <a:pPr algn="just">
              <a:buNone/>
            </a:pPr>
            <a:r>
              <a:rPr lang="en-GB" dirty="0"/>
              <a:t> </a:t>
            </a:r>
            <a:r>
              <a:rPr lang="en-GB" dirty="0" smtClean="0"/>
              <a:t>   circulation </a:t>
            </a:r>
            <a:r>
              <a:rPr lang="en-GB" dirty="0"/>
              <a:t>&amp; fluid retention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Atrial Natriuretic Peptide (ANP)-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	released </a:t>
            </a:r>
            <a:r>
              <a:rPr lang="en-GB" dirty="0"/>
              <a:t>from the atria by large atrial </a:t>
            </a:r>
            <a:r>
              <a:rPr lang="en-GB" dirty="0" smtClean="0"/>
              <a:t>stretch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	</a:t>
            </a:r>
            <a:r>
              <a:rPr lang="en-GB" dirty="0" smtClean="0"/>
              <a:t>Produces </a:t>
            </a:r>
            <a:r>
              <a:rPr lang="en-GB" dirty="0"/>
              <a:t>diuretic responses from kidney, also vasodilation and decrease in renin release.</a:t>
            </a:r>
          </a:p>
        </p:txBody>
      </p:sp>
    </p:spTree>
  </p:cSld>
  <p:clrMapOvr>
    <a:masterClrMapping/>
  </p:clrMapOvr>
  <p:transition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692150"/>
            <a:ext cx="7550150" cy="5708650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Fluid Exchange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85% of fluid that leaves blood is returned at venous end</a:t>
            </a:r>
          </a:p>
          <a:p>
            <a:r>
              <a:rPr lang="en-US"/>
              <a:t>What about the other 15%?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75" y="819150"/>
            <a:ext cx="7640638" cy="5219700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476250"/>
            <a:ext cx="7273925" cy="5545138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620713"/>
            <a:ext cx="6911975" cy="5832475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>
                <a:latin typeface="Comic Sans MS" pitchFamily="66" charset="0"/>
              </a:rPr>
              <a:t>References</a:t>
            </a:r>
          </a:p>
        </p:txBody>
      </p:sp>
      <p:sp>
        <p:nvSpPr>
          <p:cNvPr id="6051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Fox S. (2009) Human Physiology, (11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Ed), McGraw-</a:t>
            </a:r>
          </a:p>
          <a:p>
            <a:pPr>
              <a:buNone/>
            </a:pPr>
            <a:r>
              <a:rPr lang="en-GB" sz="2400" dirty="0" smtClean="0"/>
              <a:t>	Hill International Edition</a:t>
            </a:r>
          </a:p>
          <a:p>
            <a:r>
              <a:rPr lang="en-GB" sz="2400" dirty="0" smtClean="0"/>
              <a:t>Saladin K. (2010) Anatomy &amp; Physiology, (5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Ed)</a:t>
            </a:r>
          </a:p>
          <a:p>
            <a:pPr>
              <a:buNone/>
            </a:pPr>
            <a:r>
              <a:rPr lang="en-GB" sz="2400" dirty="0" smtClean="0"/>
              <a:t> 	McGraw-Hill International Edition </a:t>
            </a:r>
          </a:p>
          <a:p>
            <a:r>
              <a:rPr lang="en-GB" sz="2400" dirty="0" err="1" smtClean="0"/>
              <a:t>Sorof</a:t>
            </a:r>
            <a:r>
              <a:rPr lang="en-GB" sz="2400" dirty="0" smtClean="0"/>
              <a:t>  J and Daniels S (2002), </a:t>
            </a:r>
            <a:r>
              <a:rPr lang="en-GB" sz="2400" i="1" dirty="0" smtClean="0"/>
              <a:t>Hypertension.</a:t>
            </a:r>
            <a:r>
              <a:rPr lang="en-GB" sz="2400" dirty="0" smtClean="0"/>
              <a:t> 2002;40:441</a:t>
            </a:r>
          </a:p>
          <a:p>
            <a:pPr>
              <a:buFont typeface="Wingdings" pitchFamily="2" charset="2"/>
              <a:buNone/>
            </a:pPr>
            <a:endParaRPr lang="en-GB" sz="2400" dirty="0">
              <a:latin typeface="Comic Sans MS" pitchFamily="66" charset="0"/>
            </a:endParaRPr>
          </a:p>
          <a:p>
            <a:pPr>
              <a:buFont typeface="Wingdings" pitchFamily="2" charset="2"/>
              <a:buNone/>
            </a:pPr>
            <a:r>
              <a:rPr lang="en-GB" sz="2400" dirty="0" smtClean="0">
                <a:latin typeface="Comic Sans MS" pitchFamily="66" charset="0"/>
              </a:rPr>
              <a:t>Useful </a:t>
            </a:r>
            <a:r>
              <a:rPr lang="en-GB" sz="2400" dirty="0">
                <a:latin typeface="Comic Sans MS" pitchFamily="66" charset="0"/>
              </a:rPr>
              <a:t>website:</a:t>
            </a:r>
          </a:p>
          <a:p>
            <a:pPr>
              <a:buFont typeface="Wingdings" pitchFamily="2" charset="2"/>
              <a:buNone/>
            </a:pPr>
            <a:r>
              <a:rPr lang="en-GB" sz="2400" dirty="0">
                <a:solidFill>
                  <a:srgbClr val="13110F"/>
                </a:solidFill>
                <a:hlinkClick r:id="rId2"/>
              </a:rPr>
              <a:t>http://www.bhsoc.org/how_to_measure_blood_pressure.stm</a:t>
            </a:r>
            <a:endParaRPr lang="en-GB" sz="2400" dirty="0">
              <a:solidFill>
                <a:srgbClr val="13110F"/>
              </a:solidFill>
            </a:endParaRPr>
          </a:p>
          <a:p>
            <a:pPr>
              <a:buFont typeface="Wingdings" pitchFamily="2" charset="2"/>
              <a:buNone/>
            </a:pPr>
            <a:endParaRPr lang="en-GB" sz="2400" dirty="0">
              <a:latin typeface="Comic Sans MS" pitchFamily="66" charset="0"/>
            </a:endParaRPr>
          </a:p>
          <a:p>
            <a:pPr>
              <a:buFont typeface="Wingdings" pitchFamily="2" charset="2"/>
              <a:buNone/>
            </a:pPr>
            <a:r>
              <a:rPr lang="en-GB" sz="2400" dirty="0">
                <a:latin typeface="Comic Sans MS" pitchFamily="66" charset="0"/>
                <a:cs typeface="Times New Roman" pitchFamily="18" charset="0"/>
              </a:rPr>
              <a:t>	</a:t>
            </a:r>
          </a:p>
          <a:p>
            <a:pPr>
              <a:buFont typeface="Wingdings" pitchFamily="2" charset="2"/>
              <a:buNone/>
            </a:pPr>
            <a:endParaRPr lang="en-US" sz="2400" dirty="0">
              <a:latin typeface="Comic Sans MS" pitchFamily="66" charset="0"/>
              <a:cs typeface="Times New Roman" pitchFamily="18" charset="0"/>
            </a:endParaRPr>
          </a:p>
          <a:p>
            <a:endParaRPr lang="en-GB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1533</TotalTime>
  <Words>2228</Words>
  <Application>Microsoft Office PowerPoint</Application>
  <PresentationFormat>On-screen Show (4:3)</PresentationFormat>
  <Paragraphs>459</Paragraphs>
  <Slides>69</Slides>
  <Notes>34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69</vt:i4>
      </vt:variant>
    </vt:vector>
  </HeadingPairs>
  <TitlesOfParts>
    <vt:vector size="81" baseType="lpstr">
      <vt:lpstr>宋体</vt:lpstr>
      <vt:lpstr>Arial</vt:lpstr>
      <vt:lpstr>Calibri</vt:lpstr>
      <vt:lpstr>Comic Sans MS</vt:lpstr>
      <vt:lpstr>Constantia</vt:lpstr>
      <vt:lpstr>Times New Roman</vt:lpstr>
      <vt:lpstr>Verdana</vt:lpstr>
      <vt:lpstr>Wingdings</vt:lpstr>
      <vt:lpstr>Wingdings 2</vt:lpstr>
      <vt:lpstr>Flow</vt:lpstr>
      <vt:lpstr>Document</vt:lpstr>
      <vt:lpstr>Picture</vt:lpstr>
      <vt:lpstr>Blood Pressure</vt:lpstr>
      <vt:lpstr>PowerPoint Presentation</vt:lpstr>
      <vt:lpstr>PowerPoint Presentation</vt:lpstr>
      <vt:lpstr>Effects of High Blood Pressure on Your Body</vt:lpstr>
      <vt:lpstr>            Effects of High Blood Pressure on Body</vt:lpstr>
      <vt:lpstr>Blood Pressure and Pregnancy </vt:lpstr>
      <vt:lpstr>Blood Pressure and Children</vt:lpstr>
      <vt:lpstr>An adult’s blood pressure is considered high when the readings are greater than 140 mm Hg systolic or 90 mm Hg diastolic (BHS, 2004)</vt:lpstr>
      <vt:lpstr>Learning Outcomes</vt:lpstr>
      <vt:lpstr>What is Blood Pressure</vt:lpstr>
      <vt:lpstr>What is Blood Pressure?</vt:lpstr>
      <vt:lpstr>Arterial Blood Pressure</vt:lpstr>
      <vt:lpstr>Blood Pressure</vt:lpstr>
      <vt:lpstr>PowerPoint Presentation</vt:lpstr>
      <vt:lpstr>Blood Pressure</vt:lpstr>
      <vt:lpstr>PowerPoint Presentation</vt:lpstr>
      <vt:lpstr>   Blood Pressure is  generated by Ventricular Contraction </vt:lpstr>
      <vt:lpstr>PowerPoint Presentation</vt:lpstr>
      <vt:lpstr>Blood pressure </vt:lpstr>
      <vt:lpstr>Blood Pressure</vt:lpstr>
      <vt:lpstr>How can we measure Blood Pressure?</vt:lpstr>
      <vt:lpstr>Measuring BLOOD PRESSURE </vt:lpstr>
      <vt:lpstr>Blood Pressure</vt:lpstr>
      <vt:lpstr>PowerPoint Presentation</vt:lpstr>
      <vt:lpstr>Making sense of what we hear</vt:lpstr>
      <vt:lpstr>PowerPoint Presentation</vt:lpstr>
      <vt:lpstr>Function of blood pressure</vt:lpstr>
      <vt:lpstr>Function of blood pressure</vt:lpstr>
      <vt:lpstr>Blood flow through the vessels</vt:lpstr>
      <vt:lpstr>Arterial Blood Pressure the driving force for blood in the circulatory system</vt:lpstr>
      <vt:lpstr>Blood Pressure measurement in adult</vt:lpstr>
      <vt:lpstr>Blood Pressure in Pregnancy</vt:lpstr>
      <vt:lpstr>PowerPoint Presentation</vt:lpstr>
      <vt:lpstr>Factors to consider when taking BP measurements</vt:lpstr>
      <vt:lpstr>Making sense of what we hear</vt:lpstr>
      <vt:lpstr>PowerPoint Presentation</vt:lpstr>
      <vt:lpstr>Factors which influence BP</vt:lpstr>
      <vt:lpstr>Factors influencing blood pressure</vt:lpstr>
      <vt:lpstr>Factors which influence blood pressure</vt:lpstr>
      <vt:lpstr>Cardiac output</vt:lpstr>
      <vt:lpstr>Terms, Definitions &amp; Units</vt:lpstr>
      <vt:lpstr>Factors that influence cardiac output</vt:lpstr>
      <vt:lpstr>Stroke Volume</vt:lpstr>
      <vt:lpstr>Preload </vt:lpstr>
      <vt:lpstr>PowerPoint Presentation</vt:lpstr>
      <vt:lpstr>Preload: Factors which influence Venous return to the heart</vt:lpstr>
      <vt:lpstr>Afterload</vt:lpstr>
      <vt:lpstr>Total Peripheral Resistance  (TPR)</vt:lpstr>
      <vt:lpstr>Factors which influence TPR</vt:lpstr>
      <vt:lpstr>Pulse and Mean Arterial Pressures</vt:lpstr>
      <vt:lpstr>Control of Blood Pressure</vt:lpstr>
      <vt:lpstr>PowerPoint Presentation</vt:lpstr>
      <vt:lpstr>MECHANISMS OF B/P CONTROL</vt:lpstr>
      <vt:lpstr>Control of Blood Pressure</vt:lpstr>
      <vt:lpstr>PowerPoint Presentation</vt:lpstr>
      <vt:lpstr>Control of the Heart</vt:lpstr>
      <vt:lpstr>Vasoconstrictors and Vasodilators</vt:lpstr>
      <vt:lpstr>Cardiovascular centers of the brainstem </vt:lpstr>
      <vt:lpstr>PowerPoint Presentation</vt:lpstr>
      <vt:lpstr> </vt:lpstr>
      <vt:lpstr>Homeostatic Blood Pressure Regulation Mechanisms</vt:lpstr>
      <vt:lpstr>Anti Diuretic Hormone (ADH) </vt:lpstr>
      <vt:lpstr>Atrial Natriuretic Peptide (ANP)- </vt:lpstr>
      <vt:lpstr>PowerPoint Presentation</vt:lpstr>
      <vt:lpstr>Fluid Exchange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Felicity Page</dc:creator>
  <cp:lastModifiedBy>Felicity Page</cp:lastModifiedBy>
  <cp:revision>116</cp:revision>
  <cp:lastPrinted>2009-04-22T19:24:48Z</cp:lastPrinted>
  <dcterms:created xsi:type="dcterms:W3CDTF">2009-04-22T19:24:48Z</dcterms:created>
  <dcterms:modified xsi:type="dcterms:W3CDTF">2018-02-22T09:03:20Z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