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65" r:id="rId3"/>
    <p:sldId id="266" r:id="rId4"/>
    <p:sldId id="260" r:id="rId5"/>
    <p:sldId id="270" r:id="rId6"/>
    <p:sldId id="261" r:id="rId7"/>
    <p:sldId id="271" r:id="rId8"/>
    <p:sldId id="284" r:id="rId9"/>
    <p:sldId id="277" r:id="rId10"/>
    <p:sldId id="278" r:id="rId11"/>
    <p:sldId id="262" r:id="rId12"/>
    <p:sldId id="280" r:id="rId13"/>
    <p:sldId id="272" r:id="rId14"/>
    <p:sldId id="276" r:id="rId15"/>
    <p:sldId id="283" r:id="rId16"/>
    <p:sldId id="267" r:id="rId17"/>
    <p:sldId id="273" r:id="rId18"/>
    <p:sldId id="264" r:id="rId19"/>
    <p:sldId id="282" r:id="rId20"/>
    <p:sldId id="274" r:id="rId21"/>
    <p:sldId id="275" r:id="rId22"/>
    <p:sldId id="257" r:id="rId23"/>
    <p:sldId id="281"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071"/>
    <p:restoredTop sz="94712"/>
  </p:normalViewPr>
  <p:slideViewPr>
    <p:cSldViewPr snapToGrid="0" snapToObjects="1">
      <p:cViewPr varScale="1">
        <p:scale>
          <a:sx n="83" d="100"/>
          <a:sy n="83" d="100"/>
        </p:scale>
        <p:origin x="216" y="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microsoft.com/office/2011/relationships/chartStyle" Target="style1.xml"/><Relationship Id="rId2" Type="http://schemas.microsoft.com/office/2011/relationships/chartColorStyle" Target="colors1.xml"/><Relationship Id="rId3" Type="http://schemas.openxmlformats.org/officeDocument/2006/relationships/oleObject" Target="Workbook5" TargetMode="External"/></Relationships>
</file>

<file path=ppt/charts/_rels/chart2.xml.rels><?xml version="1.0" encoding="UTF-8" standalone="yes"?>
<Relationships xmlns="http://schemas.openxmlformats.org/package/2006/relationships"><Relationship Id="rId1" Type="http://schemas.microsoft.com/office/2011/relationships/chartStyle" Target="style2.xml"/><Relationship Id="rId2" Type="http://schemas.microsoft.com/office/2011/relationships/chartColorStyle" Target="colors2.xml"/><Relationship Id="rId3" Type="http://schemas.openxmlformats.org/officeDocument/2006/relationships/oleObject" Target="Workbook3" TargetMode="External"/></Relationships>
</file>

<file path=ppt/charts/_rels/chart3.xml.rels><?xml version="1.0" encoding="UTF-8" standalone="yes"?>
<Relationships xmlns="http://schemas.openxmlformats.org/package/2006/relationships"><Relationship Id="rId1" Type="http://schemas.microsoft.com/office/2011/relationships/chartStyle" Target="style3.xml"/><Relationship Id="rId2" Type="http://schemas.microsoft.com/office/2011/relationships/chartColorStyle" Target="colors3.xml"/><Relationship Id="rId3" Type="http://schemas.openxmlformats.org/officeDocument/2006/relationships/oleObject" Target="Workbook3" TargetMode="External"/></Relationships>
</file>

<file path=ppt/charts/_rels/chart4.xml.rels><?xml version="1.0" encoding="UTF-8" standalone="yes"?>
<Relationships xmlns="http://schemas.openxmlformats.org/package/2006/relationships"><Relationship Id="rId1" Type="http://schemas.microsoft.com/office/2011/relationships/chartStyle" Target="style4.xml"/><Relationship Id="rId2" Type="http://schemas.microsoft.com/office/2011/relationships/chartColorStyle" Target="colors4.xml"/><Relationship Id="rId3" Type="http://schemas.openxmlformats.org/officeDocument/2006/relationships/oleObject" Target="Workbook3" TargetMode="External"/></Relationships>
</file>

<file path=ppt/charts/_rels/chart5.xml.rels><?xml version="1.0" encoding="UTF-8" standalone="yes"?>
<Relationships xmlns="http://schemas.openxmlformats.org/package/2006/relationships"><Relationship Id="rId1" Type="http://schemas.microsoft.com/office/2011/relationships/chartStyle" Target="style5.xml"/><Relationship Id="rId2" Type="http://schemas.microsoft.com/office/2011/relationships/chartColorStyle" Target="colors5.xml"/><Relationship Id="rId3" Type="http://schemas.openxmlformats.org/officeDocument/2006/relationships/oleObject" Target="Workbook3" TargetMode="External"/></Relationships>
</file>

<file path=ppt/charts/_rels/chart6.xml.rels><?xml version="1.0" encoding="UTF-8" standalone="yes"?>
<Relationships xmlns="http://schemas.openxmlformats.org/package/2006/relationships"><Relationship Id="rId1" Type="http://schemas.microsoft.com/office/2011/relationships/chartStyle" Target="style6.xml"/><Relationship Id="rId2" Type="http://schemas.microsoft.com/office/2011/relationships/chartColorStyle" Target="colors6.xml"/><Relationship Id="rId3" Type="http://schemas.openxmlformats.org/officeDocument/2006/relationships/oleObject" Target="Workbook4" TargetMode="External"/></Relationships>
</file>

<file path=ppt/charts/_rels/chart7.xml.rels><?xml version="1.0" encoding="UTF-8" standalone="yes"?>
<Relationships xmlns="http://schemas.openxmlformats.org/package/2006/relationships"><Relationship Id="rId1" Type="http://schemas.microsoft.com/office/2011/relationships/chartStyle" Target="style7.xml"/><Relationship Id="rId2" Type="http://schemas.microsoft.com/office/2011/relationships/chartColorStyle" Target="colors7.xml"/><Relationship Id="rId3" Type="http://schemas.openxmlformats.org/officeDocument/2006/relationships/oleObject" Target="Workbook4"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Child A </a:t>
            </a:r>
          </a:p>
          <a:p>
            <a:pPr>
              <a:defRPr/>
            </a:pPr>
            <a:r>
              <a:rPr lang="en-US"/>
              <a:t>Pupil Tracker</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Work ethic</c:v>
                </c:pt>
              </c:strCache>
            </c:strRef>
          </c:tx>
          <c:spPr>
            <a:solidFill>
              <a:schemeClr val="accent1"/>
            </a:solidFill>
            <a:ln>
              <a:noFill/>
            </a:ln>
            <a:effectLst/>
          </c:spPr>
          <c:invertIfNegative val="0"/>
          <c:cat>
            <c:strRef>
              <c:f>Sheet1!$A$2:$A$6</c:f>
              <c:strCache>
                <c:ptCount val="5"/>
                <c:pt idx="0">
                  <c:v>Lesson 1</c:v>
                </c:pt>
                <c:pt idx="1">
                  <c:v>Lessson 2</c:v>
                </c:pt>
                <c:pt idx="2">
                  <c:v>Lesson 3</c:v>
                </c:pt>
                <c:pt idx="3">
                  <c:v>Lesson 4</c:v>
                </c:pt>
                <c:pt idx="4">
                  <c:v>Lesson 5</c:v>
                </c:pt>
              </c:strCache>
            </c:strRef>
          </c:cat>
          <c:val>
            <c:numRef>
              <c:f>Sheet1!$B$2:$B$6</c:f>
              <c:numCache>
                <c:formatCode>General</c:formatCode>
                <c:ptCount val="5"/>
                <c:pt idx="0">
                  <c:v>3.0</c:v>
                </c:pt>
                <c:pt idx="1">
                  <c:v>3.0</c:v>
                </c:pt>
                <c:pt idx="2">
                  <c:v>2.0</c:v>
                </c:pt>
                <c:pt idx="3">
                  <c:v>2.0</c:v>
                </c:pt>
                <c:pt idx="4">
                  <c:v>1.0</c:v>
                </c:pt>
              </c:numCache>
            </c:numRef>
          </c:val>
        </c:ser>
        <c:ser>
          <c:idx val="1"/>
          <c:order val="1"/>
          <c:tx>
            <c:strRef>
              <c:f>Sheet1!$C$1</c:f>
              <c:strCache>
                <c:ptCount val="1"/>
                <c:pt idx="0">
                  <c:v>Conduct</c:v>
                </c:pt>
              </c:strCache>
            </c:strRef>
          </c:tx>
          <c:spPr>
            <a:solidFill>
              <a:schemeClr val="accent2"/>
            </a:solidFill>
            <a:ln>
              <a:noFill/>
            </a:ln>
            <a:effectLst/>
          </c:spPr>
          <c:invertIfNegative val="0"/>
          <c:cat>
            <c:strRef>
              <c:f>Sheet1!$A$2:$A$6</c:f>
              <c:strCache>
                <c:ptCount val="5"/>
                <c:pt idx="0">
                  <c:v>Lesson 1</c:v>
                </c:pt>
                <c:pt idx="1">
                  <c:v>Lessson 2</c:v>
                </c:pt>
                <c:pt idx="2">
                  <c:v>Lesson 3</c:v>
                </c:pt>
                <c:pt idx="3">
                  <c:v>Lesson 4</c:v>
                </c:pt>
                <c:pt idx="4">
                  <c:v>Lesson 5</c:v>
                </c:pt>
              </c:strCache>
            </c:strRef>
          </c:cat>
          <c:val>
            <c:numRef>
              <c:f>Sheet1!$C$2:$C$6</c:f>
              <c:numCache>
                <c:formatCode>General</c:formatCode>
                <c:ptCount val="5"/>
                <c:pt idx="0">
                  <c:v>4.0</c:v>
                </c:pt>
                <c:pt idx="1">
                  <c:v>3.0</c:v>
                </c:pt>
                <c:pt idx="2">
                  <c:v>3.0</c:v>
                </c:pt>
                <c:pt idx="3">
                  <c:v>2.0</c:v>
                </c:pt>
                <c:pt idx="4">
                  <c:v>1.0</c:v>
                </c:pt>
              </c:numCache>
            </c:numRef>
          </c:val>
        </c:ser>
        <c:ser>
          <c:idx val="2"/>
          <c:order val="2"/>
          <c:tx>
            <c:strRef>
              <c:f>Sheet1!$D$1</c:f>
              <c:strCache>
                <c:ptCount val="1"/>
                <c:pt idx="0">
                  <c:v>IEG</c:v>
                </c:pt>
              </c:strCache>
            </c:strRef>
          </c:tx>
          <c:spPr>
            <a:solidFill>
              <a:schemeClr val="accent3"/>
            </a:solidFill>
            <a:ln>
              <a:noFill/>
            </a:ln>
            <a:effectLst/>
          </c:spPr>
          <c:invertIfNegative val="0"/>
          <c:cat>
            <c:strRef>
              <c:f>Sheet1!$A$2:$A$6</c:f>
              <c:strCache>
                <c:ptCount val="5"/>
                <c:pt idx="0">
                  <c:v>Lesson 1</c:v>
                </c:pt>
                <c:pt idx="1">
                  <c:v>Lessson 2</c:v>
                </c:pt>
                <c:pt idx="2">
                  <c:v>Lesson 3</c:v>
                </c:pt>
                <c:pt idx="3">
                  <c:v>Lesson 4</c:v>
                </c:pt>
                <c:pt idx="4">
                  <c:v>Lesson 5</c:v>
                </c:pt>
              </c:strCache>
            </c:strRef>
          </c:cat>
          <c:val>
            <c:numRef>
              <c:f>Sheet1!$D$2:$D$6</c:f>
              <c:numCache>
                <c:formatCode>General</c:formatCode>
                <c:ptCount val="5"/>
                <c:pt idx="0">
                  <c:v>3.0</c:v>
                </c:pt>
                <c:pt idx="1">
                  <c:v>3.0</c:v>
                </c:pt>
                <c:pt idx="2">
                  <c:v>3.0</c:v>
                </c:pt>
                <c:pt idx="3">
                  <c:v>3.0</c:v>
                </c:pt>
                <c:pt idx="4">
                  <c:v>3.0</c:v>
                </c:pt>
              </c:numCache>
            </c:numRef>
          </c:val>
        </c:ser>
        <c:dLbls>
          <c:showLegendKey val="0"/>
          <c:showVal val="0"/>
          <c:showCatName val="0"/>
          <c:showSerName val="0"/>
          <c:showPercent val="0"/>
          <c:showBubbleSize val="0"/>
        </c:dLbls>
        <c:gapWidth val="219"/>
        <c:overlap val="-27"/>
        <c:axId val="-1750338704"/>
        <c:axId val="-1750563440"/>
      </c:barChart>
      <c:catAx>
        <c:axId val="-17503387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0563440"/>
        <c:crosses val="autoZero"/>
        <c:auto val="1"/>
        <c:lblAlgn val="ctr"/>
        <c:lblOffset val="100"/>
        <c:noMultiLvlLbl val="0"/>
      </c:catAx>
      <c:valAx>
        <c:axId val="-1750563440"/>
        <c:scaling>
          <c:orientation val="minMax"/>
        </c:scaling>
        <c:delete val="0"/>
        <c:axPos val="l"/>
        <c:majorGridlines>
          <c:spPr>
            <a:ln w="9525" cap="flat" cmpd="sng" algn="ctr">
              <a:solidFill>
                <a:schemeClr val="tx1">
                  <a:lumMod val="15000"/>
                  <a:lumOff val="85000"/>
                </a:schemeClr>
              </a:solidFill>
              <a:round/>
            </a:ln>
            <a:effectLst/>
          </c:spPr>
        </c:majorGridlines>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033870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dirty="0"/>
              <a:t>KS3</a:t>
            </a:r>
            <a:r>
              <a:rPr lang="en-US" sz="1800" baseline="0" dirty="0"/>
              <a:t> </a:t>
            </a:r>
            <a:r>
              <a:rPr lang="en-US" sz="1800" baseline="0" dirty="0" err="1"/>
              <a:t>B</a:t>
            </a:r>
            <a:r>
              <a:rPr lang="en-US" sz="1800" baseline="0" dirty="0" err="1" smtClean="0"/>
              <a:t>ehaviour</a:t>
            </a:r>
            <a:r>
              <a:rPr lang="en-US" sz="1800" baseline="0" dirty="0" smtClean="0"/>
              <a:t> </a:t>
            </a:r>
            <a:r>
              <a:rPr lang="en-US" sz="1800" baseline="0" dirty="0"/>
              <a:t>and </a:t>
            </a:r>
            <a:r>
              <a:rPr lang="en-US" sz="1800" baseline="0" dirty="0" smtClean="0"/>
              <a:t>Wellbeing </a:t>
            </a:r>
            <a:r>
              <a:rPr lang="en-US" sz="1800" baseline="0" dirty="0"/>
              <a:t>- Teacher </a:t>
            </a:r>
            <a:endParaRPr lang="en-US" sz="1800" baseline="0" dirty="0" smtClean="0"/>
          </a:p>
          <a:p>
            <a:pPr>
              <a:defRPr/>
            </a:pPr>
            <a:r>
              <a:rPr lang="en-US" sz="1800" baseline="0" dirty="0" smtClean="0"/>
              <a:t>Questionnaire</a:t>
            </a:r>
            <a:endParaRPr lang="en-US" sz="1800" dirty="0"/>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Sheet1!$A$2</c:f>
              <c:strCache>
                <c:ptCount val="1"/>
                <c:pt idx="0">
                  <c:v>KS3 show more/less physical agression</c:v>
                </c:pt>
              </c:strCache>
            </c:strRef>
          </c:tx>
          <c:spPr>
            <a:solidFill>
              <a:schemeClr val="accent1"/>
            </a:solidFill>
            <a:ln>
              <a:noFill/>
            </a:ln>
            <a:effectLst/>
          </c:spPr>
          <c:invertIfNegative val="0"/>
          <c:cat>
            <c:strRef>
              <c:f>Sheet1!$B$1:$F$1</c:f>
              <c:strCache>
                <c:ptCount val="5"/>
                <c:pt idx="0">
                  <c:v>A lot less</c:v>
                </c:pt>
                <c:pt idx="1">
                  <c:v>Somewhat less</c:v>
                </c:pt>
                <c:pt idx="2">
                  <c:v>No Change</c:v>
                </c:pt>
                <c:pt idx="3">
                  <c:v>Somewhat more</c:v>
                </c:pt>
                <c:pt idx="4">
                  <c:v>A lot more</c:v>
                </c:pt>
              </c:strCache>
            </c:strRef>
          </c:cat>
          <c:val>
            <c:numRef>
              <c:f>Sheet1!$B$2:$F$2</c:f>
              <c:numCache>
                <c:formatCode>General</c:formatCode>
                <c:ptCount val="5"/>
                <c:pt idx="0">
                  <c:v>0.0</c:v>
                </c:pt>
                <c:pt idx="1">
                  <c:v>0.0</c:v>
                </c:pt>
                <c:pt idx="2">
                  <c:v>1.0</c:v>
                </c:pt>
                <c:pt idx="3">
                  <c:v>2.0</c:v>
                </c:pt>
                <c:pt idx="4">
                  <c:v>5.0</c:v>
                </c:pt>
              </c:numCache>
            </c:numRef>
          </c:val>
        </c:ser>
        <c:ser>
          <c:idx val="1"/>
          <c:order val="1"/>
          <c:tx>
            <c:strRef>
              <c:f>Sheet1!$A$3</c:f>
              <c:strCache>
                <c:ptCount val="1"/>
                <c:pt idx="0">
                  <c:v>KS3 show more/less verbal agression</c:v>
                </c:pt>
              </c:strCache>
            </c:strRef>
          </c:tx>
          <c:spPr>
            <a:solidFill>
              <a:schemeClr val="accent2"/>
            </a:solidFill>
            <a:ln>
              <a:noFill/>
            </a:ln>
            <a:effectLst/>
          </c:spPr>
          <c:invertIfNegative val="0"/>
          <c:cat>
            <c:strRef>
              <c:f>Sheet1!$B$1:$F$1</c:f>
              <c:strCache>
                <c:ptCount val="5"/>
                <c:pt idx="0">
                  <c:v>A lot less</c:v>
                </c:pt>
                <c:pt idx="1">
                  <c:v>Somewhat less</c:v>
                </c:pt>
                <c:pt idx="2">
                  <c:v>No Change</c:v>
                </c:pt>
                <c:pt idx="3">
                  <c:v>Somewhat more</c:v>
                </c:pt>
                <c:pt idx="4">
                  <c:v>A lot more</c:v>
                </c:pt>
              </c:strCache>
            </c:strRef>
          </c:cat>
          <c:val>
            <c:numRef>
              <c:f>Sheet1!$B$3:$F$3</c:f>
              <c:numCache>
                <c:formatCode>General</c:formatCode>
                <c:ptCount val="5"/>
                <c:pt idx="0">
                  <c:v>0.0</c:v>
                </c:pt>
                <c:pt idx="1">
                  <c:v>1.0</c:v>
                </c:pt>
                <c:pt idx="2">
                  <c:v>1.0</c:v>
                </c:pt>
                <c:pt idx="3">
                  <c:v>4.0</c:v>
                </c:pt>
                <c:pt idx="4">
                  <c:v>2.0</c:v>
                </c:pt>
              </c:numCache>
            </c:numRef>
          </c:val>
        </c:ser>
        <c:ser>
          <c:idx val="2"/>
          <c:order val="2"/>
          <c:tx>
            <c:strRef>
              <c:f>Sheet1!$A$4</c:f>
              <c:strCache>
                <c:ptCount val="1"/>
                <c:pt idx="0">
                  <c:v>KS3 seem more/less anxious</c:v>
                </c:pt>
              </c:strCache>
            </c:strRef>
          </c:tx>
          <c:spPr>
            <a:solidFill>
              <a:schemeClr val="accent3"/>
            </a:solidFill>
            <a:ln>
              <a:noFill/>
            </a:ln>
            <a:effectLst/>
          </c:spPr>
          <c:invertIfNegative val="0"/>
          <c:cat>
            <c:strRef>
              <c:f>Sheet1!$B$1:$F$1</c:f>
              <c:strCache>
                <c:ptCount val="5"/>
                <c:pt idx="0">
                  <c:v>A lot less</c:v>
                </c:pt>
                <c:pt idx="1">
                  <c:v>Somewhat less</c:v>
                </c:pt>
                <c:pt idx="2">
                  <c:v>No Change</c:v>
                </c:pt>
                <c:pt idx="3">
                  <c:v>Somewhat more</c:v>
                </c:pt>
                <c:pt idx="4">
                  <c:v>A lot more</c:v>
                </c:pt>
              </c:strCache>
            </c:strRef>
          </c:cat>
          <c:val>
            <c:numRef>
              <c:f>Sheet1!$B$4:$F$4</c:f>
              <c:numCache>
                <c:formatCode>General</c:formatCode>
                <c:ptCount val="5"/>
                <c:pt idx="0">
                  <c:v>0.0</c:v>
                </c:pt>
                <c:pt idx="1">
                  <c:v>0.0</c:v>
                </c:pt>
                <c:pt idx="2">
                  <c:v>2.0</c:v>
                </c:pt>
                <c:pt idx="3">
                  <c:v>3.0</c:v>
                </c:pt>
                <c:pt idx="4">
                  <c:v>3.0</c:v>
                </c:pt>
              </c:numCache>
            </c:numRef>
          </c:val>
        </c:ser>
        <c:dLbls>
          <c:showLegendKey val="0"/>
          <c:showVal val="0"/>
          <c:showCatName val="0"/>
          <c:showSerName val="0"/>
          <c:showPercent val="0"/>
          <c:showBubbleSize val="0"/>
        </c:dLbls>
        <c:gapWidth val="219"/>
        <c:overlap val="-27"/>
        <c:axId val="-1802270640"/>
        <c:axId val="-1802120592"/>
      </c:barChart>
      <c:catAx>
        <c:axId val="-18022706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802120592"/>
        <c:crosses val="autoZero"/>
        <c:auto val="1"/>
        <c:lblAlgn val="ctr"/>
        <c:lblOffset val="100"/>
        <c:noMultiLvlLbl val="0"/>
      </c:catAx>
      <c:valAx>
        <c:axId val="-1802120592"/>
        <c:scaling>
          <c:orientation val="minMax"/>
        </c:scaling>
        <c:delete val="0"/>
        <c:axPos val="l"/>
        <c:majorGridlines>
          <c:spPr>
            <a:ln w="9525" cap="flat" cmpd="sng" algn="ctr">
              <a:solidFill>
                <a:schemeClr val="tx1">
                  <a:lumMod val="15000"/>
                  <a:lumOff val="85000"/>
                </a:schemeClr>
              </a:solidFill>
              <a:round/>
            </a:ln>
            <a:effectLst/>
          </c:spPr>
        </c:majorGridlines>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80227064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0" i="0" baseline="0" dirty="0" smtClean="0">
                <a:effectLst/>
              </a:rPr>
              <a:t>KS4 </a:t>
            </a:r>
            <a:r>
              <a:rPr lang="en-US" sz="1800" b="0" i="0" baseline="0" dirty="0" err="1" smtClean="0">
                <a:effectLst/>
              </a:rPr>
              <a:t>Behaviour</a:t>
            </a:r>
            <a:r>
              <a:rPr lang="en-US" sz="1800" b="0" i="0" baseline="0" dirty="0" smtClean="0">
                <a:effectLst/>
              </a:rPr>
              <a:t> and Wellbeing - Teacher Questionnaire</a:t>
            </a:r>
            <a:endParaRPr lang="en-US" dirty="0">
              <a:effectLst/>
            </a:endParaRP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Sheet1!$A$7</c:f>
              <c:strCache>
                <c:ptCount val="1"/>
                <c:pt idx="0">
                  <c:v>KS4 show more/less physical aggression</c:v>
                </c:pt>
              </c:strCache>
            </c:strRef>
          </c:tx>
          <c:spPr>
            <a:solidFill>
              <a:schemeClr val="accent1"/>
            </a:solidFill>
            <a:ln>
              <a:noFill/>
            </a:ln>
            <a:effectLst/>
          </c:spPr>
          <c:invertIfNegative val="0"/>
          <c:cat>
            <c:strRef>
              <c:f>Sheet1!$B$6:$F$6</c:f>
              <c:strCache>
                <c:ptCount val="5"/>
                <c:pt idx="0">
                  <c:v>A lot less</c:v>
                </c:pt>
                <c:pt idx="1">
                  <c:v>Somewhat less</c:v>
                </c:pt>
                <c:pt idx="2">
                  <c:v>No Change</c:v>
                </c:pt>
                <c:pt idx="3">
                  <c:v>Somewhat more</c:v>
                </c:pt>
                <c:pt idx="4">
                  <c:v>A lot more</c:v>
                </c:pt>
              </c:strCache>
            </c:strRef>
          </c:cat>
          <c:val>
            <c:numRef>
              <c:f>Sheet1!$B$7:$F$7</c:f>
              <c:numCache>
                <c:formatCode>General</c:formatCode>
                <c:ptCount val="5"/>
                <c:pt idx="0">
                  <c:v>1.0</c:v>
                </c:pt>
                <c:pt idx="1">
                  <c:v>3.0</c:v>
                </c:pt>
                <c:pt idx="2">
                  <c:v>3.0</c:v>
                </c:pt>
                <c:pt idx="3">
                  <c:v>1.0</c:v>
                </c:pt>
                <c:pt idx="4">
                  <c:v>0.0</c:v>
                </c:pt>
              </c:numCache>
            </c:numRef>
          </c:val>
        </c:ser>
        <c:ser>
          <c:idx val="1"/>
          <c:order val="1"/>
          <c:tx>
            <c:strRef>
              <c:f>Sheet1!$A$8</c:f>
              <c:strCache>
                <c:ptCount val="1"/>
                <c:pt idx="0">
                  <c:v>KS4 show more/less verbal aggression</c:v>
                </c:pt>
              </c:strCache>
            </c:strRef>
          </c:tx>
          <c:spPr>
            <a:solidFill>
              <a:schemeClr val="accent2"/>
            </a:solidFill>
            <a:ln>
              <a:noFill/>
            </a:ln>
            <a:effectLst/>
          </c:spPr>
          <c:invertIfNegative val="0"/>
          <c:cat>
            <c:strRef>
              <c:f>Sheet1!$B$6:$F$6</c:f>
              <c:strCache>
                <c:ptCount val="5"/>
                <c:pt idx="0">
                  <c:v>A lot less</c:v>
                </c:pt>
                <c:pt idx="1">
                  <c:v>Somewhat less</c:v>
                </c:pt>
                <c:pt idx="2">
                  <c:v>No Change</c:v>
                </c:pt>
                <c:pt idx="3">
                  <c:v>Somewhat more</c:v>
                </c:pt>
                <c:pt idx="4">
                  <c:v>A lot more</c:v>
                </c:pt>
              </c:strCache>
            </c:strRef>
          </c:cat>
          <c:val>
            <c:numRef>
              <c:f>Sheet1!$B$8:$F$8</c:f>
              <c:numCache>
                <c:formatCode>General</c:formatCode>
                <c:ptCount val="5"/>
                <c:pt idx="0">
                  <c:v>1.0</c:v>
                </c:pt>
                <c:pt idx="1">
                  <c:v>2.0</c:v>
                </c:pt>
                <c:pt idx="2">
                  <c:v>4.0</c:v>
                </c:pt>
                <c:pt idx="3">
                  <c:v>0.0</c:v>
                </c:pt>
                <c:pt idx="4">
                  <c:v>0.0</c:v>
                </c:pt>
              </c:numCache>
            </c:numRef>
          </c:val>
        </c:ser>
        <c:ser>
          <c:idx val="2"/>
          <c:order val="2"/>
          <c:tx>
            <c:strRef>
              <c:f>Sheet1!$A$9</c:f>
              <c:strCache>
                <c:ptCount val="1"/>
                <c:pt idx="0">
                  <c:v>KS4 seem more/less anxious</c:v>
                </c:pt>
              </c:strCache>
            </c:strRef>
          </c:tx>
          <c:spPr>
            <a:solidFill>
              <a:schemeClr val="accent3"/>
            </a:solidFill>
            <a:ln>
              <a:noFill/>
            </a:ln>
            <a:effectLst/>
          </c:spPr>
          <c:invertIfNegative val="0"/>
          <c:cat>
            <c:strRef>
              <c:f>Sheet1!$B$6:$F$6</c:f>
              <c:strCache>
                <c:ptCount val="5"/>
                <c:pt idx="0">
                  <c:v>A lot less</c:v>
                </c:pt>
                <c:pt idx="1">
                  <c:v>Somewhat less</c:v>
                </c:pt>
                <c:pt idx="2">
                  <c:v>No Change</c:v>
                </c:pt>
                <c:pt idx="3">
                  <c:v>Somewhat more</c:v>
                </c:pt>
                <c:pt idx="4">
                  <c:v>A lot more</c:v>
                </c:pt>
              </c:strCache>
            </c:strRef>
          </c:cat>
          <c:val>
            <c:numRef>
              <c:f>Sheet1!$B$9:$F$9</c:f>
              <c:numCache>
                <c:formatCode>General</c:formatCode>
                <c:ptCount val="5"/>
                <c:pt idx="0">
                  <c:v>2.0</c:v>
                </c:pt>
                <c:pt idx="1">
                  <c:v>3.0</c:v>
                </c:pt>
                <c:pt idx="2">
                  <c:v>3.0</c:v>
                </c:pt>
                <c:pt idx="3">
                  <c:v>0.0</c:v>
                </c:pt>
                <c:pt idx="4">
                  <c:v>0.0</c:v>
                </c:pt>
              </c:numCache>
            </c:numRef>
          </c:val>
        </c:ser>
        <c:dLbls>
          <c:showLegendKey val="0"/>
          <c:showVal val="0"/>
          <c:showCatName val="0"/>
          <c:showSerName val="0"/>
          <c:showPercent val="0"/>
          <c:showBubbleSize val="0"/>
        </c:dLbls>
        <c:gapWidth val="219"/>
        <c:overlap val="-27"/>
        <c:axId val="-1747559648"/>
        <c:axId val="-1747557872"/>
      </c:barChart>
      <c:catAx>
        <c:axId val="-17475596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747557872"/>
        <c:crosses val="autoZero"/>
        <c:auto val="1"/>
        <c:lblAlgn val="ctr"/>
        <c:lblOffset val="100"/>
        <c:noMultiLvlLbl val="0"/>
      </c:catAx>
      <c:valAx>
        <c:axId val="-17475578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74755964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0" i="0" baseline="0">
                <a:effectLst/>
              </a:rPr>
              <a:t>KS3 Behaviour and Welbeing - Teacher Questionnaire</a:t>
            </a:r>
            <a:endParaRPr lang="en-US">
              <a:effectLst/>
            </a:endParaRPr>
          </a:p>
        </c:rich>
      </c:tx>
      <c:layout>
        <c:manualLayout>
          <c:xMode val="edge"/>
          <c:yMode val="edge"/>
          <c:x val="0.123808177099498"/>
          <c:y val="0.018911958535656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0551883253905911"/>
          <c:y val="0.198055156970573"/>
          <c:w val="0.91620151327132"/>
          <c:h val="0.540767693166815"/>
        </c:manualLayout>
      </c:layout>
      <c:barChart>
        <c:barDir val="col"/>
        <c:grouping val="clustered"/>
        <c:varyColors val="0"/>
        <c:ser>
          <c:idx val="0"/>
          <c:order val="0"/>
          <c:tx>
            <c:strRef>
              <c:f>Sheet1!$A$12</c:f>
              <c:strCache>
                <c:ptCount val="1"/>
                <c:pt idx="0">
                  <c:v>KS3 show more/less physical aggression</c:v>
                </c:pt>
              </c:strCache>
            </c:strRef>
          </c:tx>
          <c:spPr>
            <a:solidFill>
              <a:schemeClr val="accent1"/>
            </a:solidFill>
            <a:ln>
              <a:noFill/>
            </a:ln>
            <a:effectLst/>
          </c:spPr>
          <c:invertIfNegative val="0"/>
          <c:cat>
            <c:strRef>
              <c:f>Sheet1!$B$11:$F$11</c:f>
              <c:strCache>
                <c:ptCount val="5"/>
                <c:pt idx="0">
                  <c:v>A lot less</c:v>
                </c:pt>
                <c:pt idx="1">
                  <c:v>Somewhat less</c:v>
                </c:pt>
                <c:pt idx="2">
                  <c:v>No Change</c:v>
                </c:pt>
                <c:pt idx="3">
                  <c:v>Somewhat more</c:v>
                </c:pt>
                <c:pt idx="4">
                  <c:v>A lot more</c:v>
                </c:pt>
              </c:strCache>
            </c:strRef>
          </c:cat>
          <c:val>
            <c:numRef>
              <c:f>Sheet1!$B$12:$F$12</c:f>
              <c:numCache>
                <c:formatCode>General</c:formatCode>
                <c:ptCount val="5"/>
                <c:pt idx="0">
                  <c:v>1.0</c:v>
                </c:pt>
                <c:pt idx="1">
                  <c:v>4.0</c:v>
                </c:pt>
                <c:pt idx="2">
                  <c:v>2.0</c:v>
                </c:pt>
                <c:pt idx="3">
                  <c:v>1.0</c:v>
                </c:pt>
                <c:pt idx="4">
                  <c:v>0.0</c:v>
                </c:pt>
              </c:numCache>
            </c:numRef>
          </c:val>
        </c:ser>
        <c:ser>
          <c:idx val="1"/>
          <c:order val="1"/>
          <c:tx>
            <c:strRef>
              <c:f>Sheet1!$A$13</c:f>
              <c:strCache>
                <c:ptCount val="1"/>
                <c:pt idx="0">
                  <c:v>KS3 show more/less verbal aggression</c:v>
                </c:pt>
              </c:strCache>
            </c:strRef>
          </c:tx>
          <c:spPr>
            <a:solidFill>
              <a:schemeClr val="accent2"/>
            </a:solidFill>
            <a:ln>
              <a:noFill/>
            </a:ln>
            <a:effectLst/>
          </c:spPr>
          <c:invertIfNegative val="0"/>
          <c:cat>
            <c:strRef>
              <c:f>Sheet1!$B$11:$F$11</c:f>
              <c:strCache>
                <c:ptCount val="5"/>
                <c:pt idx="0">
                  <c:v>A lot less</c:v>
                </c:pt>
                <c:pt idx="1">
                  <c:v>Somewhat less</c:v>
                </c:pt>
                <c:pt idx="2">
                  <c:v>No Change</c:v>
                </c:pt>
                <c:pt idx="3">
                  <c:v>Somewhat more</c:v>
                </c:pt>
                <c:pt idx="4">
                  <c:v>A lot more</c:v>
                </c:pt>
              </c:strCache>
            </c:strRef>
          </c:cat>
          <c:val>
            <c:numRef>
              <c:f>Sheet1!$B$13:$F$13</c:f>
              <c:numCache>
                <c:formatCode>General</c:formatCode>
                <c:ptCount val="5"/>
                <c:pt idx="0">
                  <c:v>2.0</c:v>
                </c:pt>
                <c:pt idx="1">
                  <c:v>4.0</c:v>
                </c:pt>
                <c:pt idx="2">
                  <c:v>2.0</c:v>
                </c:pt>
                <c:pt idx="3">
                  <c:v>0.0</c:v>
                </c:pt>
                <c:pt idx="4">
                  <c:v>0.0</c:v>
                </c:pt>
              </c:numCache>
            </c:numRef>
          </c:val>
        </c:ser>
        <c:ser>
          <c:idx val="2"/>
          <c:order val="2"/>
          <c:tx>
            <c:strRef>
              <c:f>Sheet1!$A$14</c:f>
              <c:strCache>
                <c:ptCount val="1"/>
                <c:pt idx="0">
                  <c:v>KS3 seem more/less anxious</c:v>
                </c:pt>
              </c:strCache>
            </c:strRef>
          </c:tx>
          <c:spPr>
            <a:solidFill>
              <a:schemeClr val="accent3"/>
            </a:solidFill>
            <a:ln>
              <a:noFill/>
            </a:ln>
            <a:effectLst/>
          </c:spPr>
          <c:invertIfNegative val="0"/>
          <c:cat>
            <c:strRef>
              <c:f>Sheet1!$B$11:$F$11</c:f>
              <c:strCache>
                <c:ptCount val="5"/>
                <c:pt idx="0">
                  <c:v>A lot less</c:v>
                </c:pt>
                <c:pt idx="1">
                  <c:v>Somewhat less</c:v>
                </c:pt>
                <c:pt idx="2">
                  <c:v>No Change</c:v>
                </c:pt>
                <c:pt idx="3">
                  <c:v>Somewhat more</c:v>
                </c:pt>
                <c:pt idx="4">
                  <c:v>A lot more</c:v>
                </c:pt>
              </c:strCache>
            </c:strRef>
          </c:cat>
          <c:val>
            <c:numRef>
              <c:f>Sheet1!$B$14:$F$14</c:f>
              <c:numCache>
                <c:formatCode>General</c:formatCode>
                <c:ptCount val="5"/>
                <c:pt idx="0">
                  <c:v>4.0</c:v>
                </c:pt>
                <c:pt idx="1">
                  <c:v>3.0</c:v>
                </c:pt>
                <c:pt idx="2">
                  <c:v>1.0</c:v>
                </c:pt>
                <c:pt idx="3">
                  <c:v>0.0</c:v>
                </c:pt>
                <c:pt idx="4">
                  <c:v>0.0</c:v>
                </c:pt>
              </c:numCache>
            </c:numRef>
          </c:val>
        </c:ser>
        <c:dLbls>
          <c:showLegendKey val="0"/>
          <c:showVal val="0"/>
          <c:showCatName val="0"/>
          <c:showSerName val="0"/>
          <c:showPercent val="0"/>
          <c:showBubbleSize val="0"/>
        </c:dLbls>
        <c:gapWidth val="219"/>
        <c:overlap val="-27"/>
        <c:axId val="-1736118496"/>
        <c:axId val="-1736116448"/>
      </c:barChart>
      <c:catAx>
        <c:axId val="-17361184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736116448"/>
        <c:crosses val="autoZero"/>
        <c:auto val="1"/>
        <c:lblAlgn val="ctr"/>
        <c:lblOffset val="100"/>
        <c:noMultiLvlLbl val="0"/>
      </c:catAx>
      <c:valAx>
        <c:axId val="-17361164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6118496"/>
        <c:crosses val="autoZero"/>
        <c:crossBetween val="between"/>
      </c:valAx>
      <c:spPr>
        <a:noFill/>
        <a:ln>
          <a:noFill/>
        </a:ln>
        <a:effectLst/>
      </c:spPr>
    </c:plotArea>
    <c:legend>
      <c:legendPos val="b"/>
      <c:layout>
        <c:manualLayout>
          <c:xMode val="edge"/>
          <c:yMode val="edge"/>
          <c:x val="0.106197591721041"/>
          <c:y val="0.789703995177532"/>
          <c:w val="0.792006379840701"/>
          <c:h val="0.186812363859601"/>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0" i="0" baseline="0" dirty="0">
                <a:effectLst/>
              </a:rPr>
              <a:t>KS4 </a:t>
            </a:r>
            <a:r>
              <a:rPr lang="en-US" sz="1800" b="0" i="0" baseline="0" dirty="0" err="1">
                <a:effectLst/>
              </a:rPr>
              <a:t>Behaviour</a:t>
            </a:r>
            <a:r>
              <a:rPr lang="en-US" sz="1800" b="0" i="0" baseline="0" dirty="0">
                <a:effectLst/>
              </a:rPr>
              <a:t> and Wellbeing - Teacher </a:t>
            </a:r>
            <a:r>
              <a:rPr lang="en-US" sz="1800" b="0" i="0" baseline="0" dirty="0" smtClean="0">
                <a:effectLst/>
              </a:rPr>
              <a:t>Questionnaire</a:t>
            </a:r>
            <a:endParaRPr lang="en-US" dirty="0">
              <a:effectLst/>
            </a:endParaRPr>
          </a:p>
        </c:rich>
      </c:tx>
      <c:layout>
        <c:manualLayout>
          <c:xMode val="edge"/>
          <c:yMode val="edge"/>
          <c:x val="0.1738105610193"/>
          <c:y val="0.0270542021353647"/>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0532814993970907"/>
          <c:y val="0.189248747866884"/>
          <c:w val="0.91573662970217"/>
          <c:h val="0.557587953264792"/>
        </c:manualLayout>
      </c:layout>
      <c:barChart>
        <c:barDir val="col"/>
        <c:grouping val="clustered"/>
        <c:varyColors val="0"/>
        <c:ser>
          <c:idx val="0"/>
          <c:order val="0"/>
          <c:tx>
            <c:strRef>
              <c:f>Sheet1!$A$17</c:f>
              <c:strCache>
                <c:ptCount val="1"/>
                <c:pt idx="0">
                  <c:v>KS4 show more/less phyical agression</c:v>
                </c:pt>
              </c:strCache>
            </c:strRef>
          </c:tx>
          <c:spPr>
            <a:solidFill>
              <a:schemeClr val="accent1"/>
            </a:solidFill>
            <a:ln>
              <a:noFill/>
            </a:ln>
            <a:effectLst/>
          </c:spPr>
          <c:invertIfNegative val="0"/>
          <c:cat>
            <c:strRef>
              <c:f>Sheet1!$B$16:$F$16</c:f>
              <c:strCache>
                <c:ptCount val="5"/>
                <c:pt idx="0">
                  <c:v>A lot less</c:v>
                </c:pt>
                <c:pt idx="1">
                  <c:v>Somewhat less</c:v>
                </c:pt>
                <c:pt idx="2">
                  <c:v>No Change</c:v>
                </c:pt>
                <c:pt idx="3">
                  <c:v>Somewhat more</c:v>
                </c:pt>
                <c:pt idx="4">
                  <c:v>A lot more</c:v>
                </c:pt>
              </c:strCache>
            </c:strRef>
          </c:cat>
          <c:val>
            <c:numRef>
              <c:f>Sheet1!$B$17:$F$17</c:f>
              <c:numCache>
                <c:formatCode>General</c:formatCode>
                <c:ptCount val="5"/>
                <c:pt idx="0">
                  <c:v>1.0</c:v>
                </c:pt>
                <c:pt idx="1">
                  <c:v>2.0</c:v>
                </c:pt>
                <c:pt idx="2">
                  <c:v>4.0</c:v>
                </c:pt>
                <c:pt idx="3">
                  <c:v>1.0</c:v>
                </c:pt>
                <c:pt idx="4">
                  <c:v>0.0</c:v>
                </c:pt>
              </c:numCache>
            </c:numRef>
          </c:val>
        </c:ser>
        <c:ser>
          <c:idx val="1"/>
          <c:order val="1"/>
          <c:tx>
            <c:strRef>
              <c:f>Sheet1!$A$18</c:f>
              <c:strCache>
                <c:ptCount val="1"/>
                <c:pt idx="0">
                  <c:v>KS4 show more/less verbal agression</c:v>
                </c:pt>
              </c:strCache>
            </c:strRef>
          </c:tx>
          <c:spPr>
            <a:solidFill>
              <a:schemeClr val="accent2"/>
            </a:solidFill>
            <a:ln>
              <a:noFill/>
            </a:ln>
            <a:effectLst/>
          </c:spPr>
          <c:invertIfNegative val="0"/>
          <c:cat>
            <c:strRef>
              <c:f>Sheet1!$B$16:$F$16</c:f>
              <c:strCache>
                <c:ptCount val="5"/>
                <c:pt idx="0">
                  <c:v>A lot less</c:v>
                </c:pt>
                <c:pt idx="1">
                  <c:v>Somewhat less</c:v>
                </c:pt>
                <c:pt idx="2">
                  <c:v>No Change</c:v>
                </c:pt>
                <c:pt idx="3">
                  <c:v>Somewhat more</c:v>
                </c:pt>
                <c:pt idx="4">
                  <c:v>A lot more</c:v>
                </c:pt>
              </c:strCache>
            </c:strRef>
          </c:cat>
          <c:val>
            <c:numRef>
              <c:f>Sheet1!$B$18:$F$18</c:f>
              <c:numCache>
                <c:formatCode>General</c:formatCode>
                <c:ptCount val="5"/>
                <c:pt idx="0">
                  <c:v>1.0</c:v>
                </c:pt>
                <c:pt idx="1">
                  <c:v>1.0</c:v>
                </c:pt>
                <c:pt idx="2">
                  <c:v>4.0</c:v>
                </c:pt>
                <c:pt idx="3">
                  <c:v>2.0</c:v>
                </c:pt>
                <c:pt idx="4">
                  <c:v>0.0</c:v>
                </c:pt>
              </c:numCache>
            </c:numRef>
          </c:val>
        </c:ser>
        <c:ser>
          <c:idx val="2"/>
          <c:order val="2"/>
          <c:tx>
            <c:strRef>
              <c:f>Sheet1!$A$19</c:f>
              <c:strCache>
                <c:ptCount val="1"/>
                <c:pt idx="0">
                  <c:v>KS4 seem more/less anxious</c:v>
                </c:pt>
              </c:strCache>
            </c:strRef>
          </c:tx>
          <c:spPr>
            <a:solidFill>
              <a:schemeClr val="accent3"/>
            </a:solidFill>
            <a:ln>
              <a:noFill/>
            </a:ln>
            <a:effectLst/>
          </c:spPr>
          <c:invertIfNegative val="0"/>
          <c:cat>
            <c:strRef>
              <c:f>Sheet1!$B$16:$F$16</c:f>
              <c:strCache>
                <c:ptCount val="5"/>
                <c:pt idx="0">
                  <c:v>A lot less</c:v>
                </c:pt>
                <c:pt idx="1">
                  <c:v>Somewhat less</c:v>
                </c:pt>
                <c:pt idx="2">
                  <c:v>No Change</c:v>
                </c:pt>
                <c:pt idx="3">
                  <c:v>Somewhat more</c:v>
                </c:pt>
                <c:pt idx="4">
                  <c:v>A lot more</c:v>
                </c:pt>
              </c:strCache>
            </c:strRef>
          </c:cat>
          <c:val>
            <c:numRef>
              <c:f>Sheet1!$B$19:$F$19</c:f>
              <c:numCache>
                <c:formatCode>General</c:formatCode>
                <c:ptCount val="5"/>
                <c:pt idx="0">
                  <c:v>0.0</c:v>
                </c:pt>
                <c:pt idx="1">
                  <c:v>1.0</c:v>
                </c:pt>
                <c:pt idx="2">
                  <c:v>3.0</c:v>
                </c:pt>
                <c:pt idx="3">
                  <c:v>4.0</c:v>
                </c:pt>
                <c:pt idx="4">
                  <c:v>0.0</c:v>
                </c:pt>
              </c:numCache>
            </c:numRef>
          </c:val>
        </c:ser>
        <c:dLbls>
          <c:showLegendKey val="0"/>
          <c:showVal val="0"/>
          <c:showCatName val="0"/>
          <c:showSerName val="0"/>
          <c:showPercent val="0"/>
          <c:showBubbleSize val="0"/>
        </c:dLbls>
        <c:gapWidth val="219"/>
        <c:overlap val="-27"/>
        <c:axId val="-1802637072"/>
        <c:axId val="-1800859024"/>
      </c:barChart>
      <c:catAx>
        <c:axId val="-18026370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800859024"/>
        <c:crosses val="autoZero"/>
        <c:auto val="1"/>
        <c:lblAlgn val="ctr"/>
        <c:lblOffset val="100"/>
        <c:noMultiLvlLbl val="0"/>
      </c:catAx>
      <c:valAx>
        <c:axId val="-18008590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02637072"/>
        <c:crosses val="autoZero"/>
        <c:crossBetween val="between"/>
      </c:valAx>
      <c:spPr>
        <a:noFill/>
        <a:ln>
          <a:noFill/>
        </a:ln>
        <a:effectLst/>
      </c:spPr>
    </c:plotArea>
    <c:legend>
      <c:legendPos val="b"/>
      <c:layout>
        <c:manualLayout>
          <c:xMode val="edge"/>
          <c:yMode val="edge"/>
          <c:x val="0.0522129907786242"/>
          <c:y val="0.795343352247368"/>
          <c:w val="0.877870092213757"/>
          <c:h val="0.187735948707672"/>
        </c:manualLayout>
      </c:layout>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0" i="0" baseline="0" dirty="0" smtClean="0">
                <a:effectLst/>
              </a:rPr>
              <a:t>Team Teach Intervention</a:t>
            </a:r>
            <a:endParaRPr lang="en-US" dirty="0">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Sheet1!$A$2</c:f>
              <c:strCache>
                <c:ptCount val="1"/>
                <c:pt idx="0">
                  <c:v>KS3</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Sheet1!$B$1:$E$1</c:f>
              <c:strCache>
                <c:ptCount val="4"/>
                <c:pt idx="0">
                  <c:v>TT Week 1&amp;2 (before)</c:v>
                </c:pt>
                <c:pt idx="1">
                  <c:v>TT Week 3&amp;4 (during)</c:v>
                </c:pt>
                <c:pt idx="2">
                  <c:v>TT Week 5&amp;6 (after)</c:v>
                </c:pt>
                <c:pt idx="3">
                  <c:v>TT Week 7&amp;8 (after)</c:v>
                </c:pt>
              </c:strCache>
            </c:strRef>
          </c:cat>
          <c:val>
            <c:numRef>
              <c:f>Sheet1!$B$2:$E$2</c:f>
              <c:numCache>
                <c:formatCode>General</c:formatCode>
                <c:ptCount val="4"/>
                <c:pt idx="0">
                  <c:v>5.0</c:v>
                </c:pt>
                <c:pt idx="1">
                  <c:v>8.0</c:v>
                </c:pt>
                <c:pt idx="2">
                  <c:v>4.0</c:v>
                </c:pt>
                <c:pt idx="3">
                  <c:v>2.0</c:v>
                </c:pt>
              </c:numCache>
            </c:numRef>
          </c:val>
          <c:smooth val="0"/>
        </c:ser>
        <c:ser>
          <c:idx val="1"/>
          <c:order val="1"/>
          <c:tx>
            <c:strRef>
              <c:f>Sheet1!$A$3</c:f>
              <c:strCache>
                <c:ptCount val="1"/>
                <c:pt idx="0">
                  <c:v>KS4</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f>Sheet1!$B$1:$E$1</c:f>
              <c:strCache>
                <c:ptCount val="4"/>
                <c:pt idx="0">
                  <c:v>TT Week 1&amp;2 (before)</c:v>
                </c:pt>
                <c:pt idx="1">
                  <c:v>TT Week 3&amp;4 (during)</c:v>
                </c:pt>
                <c:pt idx="2">
                  <c:v>TT Week 5&amp;6 (after)</c:v>
                </c:pt>
                <c:pt idx="3">
                  <c:v>TT Week 7&amp;8 (after)</c:v>
                </c:pt>
              </c:strCache>
            </c:strRef>
          </c:cat>
          <c:val>
            <c:numRef>
              <c:f>Sheet1!$B$3:$E$3</c:f>
              <c:numCache>
                <c:formatCode>General</c:formatCode>
                <c:ptCount val="4"/>
                <c:pt idx="0">
                  <c:v>4.0</c:v>
                </c:pt>
                <c:pt idx="1">
                  <c:v>7.0</c:v>
                </c:pt>
                <c:pt idx="2">
                  <c:v>5.0</c:v>
                </c:pt>
                <c:pt idx="3">
                  <c:v>4.0</c:v>
                </c:pt>
              </c:numCache>
            </c:numRef>
          </c:val>
          <c:smooth val="0"/>
        </c:ser>
        <c:dLbls>
          <c:showLegendKey val="0"/>
          <c:showVal val="0"/>
          <c:showCatName val="0"/>
          <c:showSerName val="0"/>
          <c:showPercent val="0"/>
          <c:showBubbleSize val="0"/>
        </c:dLbls>
        <c:marker val="1"/>
        <c:smooth val="0"/>
        <c:axId val="-1736424128"/>
        <c:axId val="-1736422768"/>
      </c:lineChart>
      <c:catAx>
        <c:axId val="-17364241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1736422768"/>
        <c:crosses val="autoZero"/>
        <c:auto val="1"/>
        <c:lblAlgn val="ctr"/>
        <c:lblOffset val="100"/>
        <c:noMultiLvlLbl val="0"/>
      </c:catAx>
      <c:valAx>
        <c:axId val="-17364227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7364241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0" i="0" baseline="0" dirty="0" smtClean="0">
                <a:effectLst/>
              </a:rPr>
              <a:t>Broken Door and Windows</a:t>
            </a:r>
            <a:endParaRPr lang="en-US" dirty="0">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Sheet1!$A$7</c:f>
              <c:strCache>
                <c:ptCount val="1"/>
                <c:pt idx="0">
                  <c:v>KS3</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Sheet1!$B$6:$E$6</c:f>
              <c:strCache>
                <c:ptCount val="4"/>
                <c:pt idx="0">
                  <c:v>Broken D/W Week 1&amp;2 (before)</c:v>
                </c:pt>
                <c:pt idx="1">
                  <c:v>Broken D/W Week 3&amp;4 (during) </c:v>
                </c:pt>
                <c:pt idx="2">
                  <c:v>Broken D/W Week 5&amp;6 (after)</c:v>
                </c:pt>
                <c:pt idx="3">
                  <c:v>Broken D/W Weel 7&amp;8 (after)</c:v>
                </c:pt>
              </c:strCache>
            </c:strRef>
          </c:cat>
          <c:val>
            <c:numRef>
              <c:f>Sheet1!$B$7:$E$7</c:f>
              <c:numCache>
                <c:formatCode>General</c:formatCode>
                <c:ptCount val="4"/>
                <c:pt idx="0">
                  <c:v>3.0</c:v>
                </c:pt>
                <c:pt idx="1">
                  <c:v>5.0</c:v>
                </c:pt>
                <c:pt idx="2">
                  <c:v>3.0</c:v>
                </c:pt>
                <c:pt idx="3">
                  <c:v>2.0</c:v>
                </c:pt>
              </c:numCache>
            </c:numRef>
          </c:val>
          <c:smooth val="0"/>
        </c:ser>
        <c:ser>
          <c:idx val="1"/>
          <c:order val="1"/>
          <c:tx>
            <c:strRef>
              <c:f>Sheet1!$A$8</c:f>
              <c:strCache>
                <c:ptCount val="1"/>
                <c:pt idx="0">
                  <c:v>KS4</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f>Sheet1!$B$6:$E$6</c:f>
              <c:strCache>
                <c:ptCount val="4"/>
                <c:pt idx="0">
                  <c:v>Broken D/W Week 1&amp;2 (before)</c:v>
                </c:pt>
                <c:pt idx="1">
                  <c:v>Broken D/W Week 3&amp;4 (during) </c:v>
                </c:pt>
                <c:pt idx="2">
                  <c:v>Broken D/W Week 5&amp;6 (after)</c:v>
                </c:pt>
                <c:pt idx="3">
                  <c:v>Broken D/W Weel 7&amp;8 (after)</c:v>
                </c:pt>
              </c:strCache>
            </c:strRef>
          </c:cat>
          <c:val>
            <c:numRef>
              <c:f>Sheet1!$B$8:$E$8</c:f>
              <c:numCache>
                <c:formatCode>General</c:formatCode>
                <c:ptCount val="4"/>
                <c:pt idx="0">
                  <c:v>4.0</c:v>
                </c:pt>
                <c:pt idx="1">
                  <c:v>5.0</c:v>
                </c:pt>
                <c:pt idx="2">
                  <c:v>4.0</c:v>
                </c:pt>
                <c:pt idx="3">
                  <c:v>3.0</c:v>
                </c:pt>
              </c:numCache>
            </c:numRef>
          </c:val>
          <c:smooth val="0"/>
        </c:ser>
        <c:dLbls>
          <c:showLegendKey val="0"/>
          <c:showVal val="0"/>
          <c:showCatName val="0"/>
          <c:showSerName val="0"/>
          <c:showPercent val="0"/>
          <c:showBubbleSize val="0"/>
        </c:dLbls>
        <c:marker val="1"/>
        <c:smooth val="0"/>
        <c:axId val="-1802949472"/>
        <c:axId val="-1747189152"/>
      </c:lineChart>
      <c:catAx>
        <c:axId val="-18029494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1747189152"/>
        <c:crosses val="autoZero"/>
        <c:auto val="1"/>
        <c:lblAlgn val="ctr"/>
        <c:lblOffset val="100"/>
        <c:noMultiLvlLbl val="0"/>
      </c:catAx>
      <c:valAx>
        <c:axId val="-1747189152"/>
        <c:scaling>
          <c:orientation val="minMax"/>
        </c:scaling>
        <c:delete val="0"/>
        <c:axPos val="l"/>
        <c:majorGridlines>
          <c:spPr>
            <a:ln w="9525" cap="flat" cmpd="sng" algn="ctr">
              <a:solidFill>
                <a:schemeClr val="tx1">
                  <a:lumMod val="15000"/>
                  <a:lumOff val="85000"/>
                </a:schemeClr>
              </a:solidFill>
              <a:round/>
            </a:ln>
            <a:effectLst/>
          </c:spPr>
        </c:majorGridlines>
        <c:majorTickMark val="none"/>
        <c:minorTickMark val="none"/>
        <c:tickLblPos val="nextTo"/>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18029494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3AEC91-8EE9-0A4F-8DBF-7E2BF9D432E9}" type="datetimeFigureOut">
              <a:rPr lang="en-US" smtClean="0"/>
              <a:t>2/18/19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C5A210-7AD8-F74F-9494-F96A82B6517D}" type="slidenum">
              <a:rPr lang="en-US" smtClean="0"/>
              <a:t>‹#›</a:t>
            </a:fld>
            <a:endParaRPr lang="en-US"/>
          </a:p>
        </p:txBody>
      </p:sp>
    </p:spTree>
    <p:extLst>
      <p:ext uri="{BB962C8B-B14F-4D97-AF65-F5344CB8AC3E}">
        <p14:creationId xmlns:p14="http://schemas.microsoft.com/office/powerpoint/2010/main" val="292771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8C5A210-7AD8-F74F-9494-F96A82B6517D}" type="slidenum">
              <a:rPr lang="en-US" smtClean="0"/>
              <a:t>9</a:t>
            </a:fld>
            <a:endParaRPr lang="en-US"/>
          </a:p>
        </p:txBody>
      </p:sp>
    </p:spTree>
    <p:extLst>
      <p:ext uri="{BB962C8B-B14F-4D97-AF65-F5344CB8AC3E}">
        <p14:creationId xmlns:p14="http://schemas.microsoft.com/office/powerpoint/2010/main" val="717766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a:t>2/18/19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a:t>2/18/19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a:t>2/18/19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a:t>2/18/19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a:t>2/18/19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a:t>2/18/19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a:t>2/18/19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a:t>2/18/19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Drag picture to placeholder or click icon to add</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a:t>2/18/19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Drag picture to placeholder or click icon to add</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a:t>2/18/19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a:t>2/18/19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a:t>2/18/19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a:t>2/18/19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a:t>2/18/19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Drag picture to placeholder or click icon to add</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Drag picture to placeholder or click icon to add</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Drag picture to placeholder or click icon to add</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a:t>2/18/19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a:t>2/18/19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a:t>2/18/19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a:t>2/18/19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r>
              <a:rPr lang="en-US" dirty="0"/>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chart" Target="../charts/chart1.xml"/></Relationships>
</file>

<file path=ppt/slides/_rels/slide9.xml.rels><?xml version="1.0" encoding="UTF-8" standalone="yes"?>
<Relationships xmlns="http://schemas.openxmlformats.org/package/2006/relationships"><Relationship Id="rId3" Type="http://schemas.openxmlformats.org/officeDocument/2006/relationships/chart" Target="../charts/chart2.xml"/><Relationship Id="rId4" Type="http://schemas.openxmlformats.org/officeDocument/2006/relationships/chart" Target="../charts/chart3.xm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chart" Target="../charts/chart4.xml"/><Relationship Id="rId3" Type="http://schemas.openxmlformats.org/officeDocument/2006/relationships/chart" Target="../charts/char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chart" Target="../charts/chart6.xml"/><Relationship Id="rId3" Type="http://schemas.openxmlformats.org/officeDocument/2006/relationships/chart" Target="../charts/char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autism.org.uk/about/behaviour/preparing-for-change.aspx" TargetMode="External"/><Relationship Id="rId3" Type="http://schemas.openxmlformats.org/officeDocument/2006/relationships/hyperlink" Target="https://livingautism.com/emotional-intelligence-ei-as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5859" y="1668902"/>
            <a:ext cx="9448341" cy="3847207"/>
          </a:xfrm>
          <a:prstGeom prst="rect">
            <a:avLst/>
          </a:prstGeom>
          <a:noFill/>
        </p:spPr>
        <p:txBody>
          <a:bodyPr wrap="square" rtlCol="0">
            <a:spAutoFit/>
          </a:bodyPr>
          <a:lstStyle/>
          <a:p>
            <a:r>
              <a:rPr lang="en-GB" sz="5400" dirty="0" smtClean="0">
                <a:latin typeface="Al Bayan Plain" charset="-78"/>
                <a:ea typeface="Al Bayan Plain" charset="-78"/>
                <a:cs typeface="Al Bayan Plain" charset="-78"/>
              </a:rPr>
              <a:t>Will separating key stage 3 and key stage 4 support the wellbeing of the pupils and prevent aggressive learned behaviour? </a:t>
            </a:r>
            <a:endParaRPr lang="en-GB" sz="5400" dirty="0" smtClean="0">
              <a:latin typeface="Al Bayan Plain" charset="-78"/>
              <a:ea typeface="Al Bayan Plain" charset="-78"/>
              <a:cs typeface="Al Bayan Plain" charset="-78"/>
            </a:endParaRPr>
          </a:p>
          <a:p>
            <a:r>
              <a:rPr lang="en-GB" sz="2800" dirty="0" smtClean="0">
                <a:solidFill>
                  <a:schemeClr val="accent3"/>
                </a:solidFill>
                <a:latin typeface="Al Bayan Plain" charset="-78"/>
                <a:ea typeface="Al Bayan Plain" charset="-78"/>
                <a:cs typeface="Al Bayan Plain" charset="-78"/>
              </a:rPr>
              <a:t>Darcey Jones (1702834)</a:t>
            </a:r>
            <a:endParaRPr lang="en-GB" sz="2800" dirty="0">
              <a:solidFill>
                <a:schemeClr val="accent3"/>
              </a:solidFill>
              <a:latin typeface="Al Bayan Plain" charset="-78"/>
              <a:ea typeface="Al Bayan Plain" charset="-78"/>
              <a:cs typeface="Al Bayan Plain" charset="-78"/>
            </a:endParaRPr>
          </a:p>
        </p:txBody>
      </p:sp>
    </p:spTree>
    <p:extLst>
      <p:ext uri="{BB962C8B-B14F-4D97-AF65-F5344CB8AC3E}">
        <p14:creationId xmlns:p14="http://schemas.microsoft.com/office/powerpoint/2010/main" val="2303502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Reasons for my research</a:t>
            </a:r>
            <a:endParaRPr lang="en-US" dirty="0"/>
          </a:p>
        </p:txBody>
      </p:sp>
      <p:sp>
        <p:nvSpPr>
          <p:cNvPr id="3" name="Content Placeholder 2"/>
          <p:cNvSpPr>
            <a:spLocks noGrp="1"/>
          </p:cNvSpPr>
          <p:nvPr>
            <p:ph idx="1"/>
          </p:nvPr>
        </p:nvSpPr>
        <p:spPr/>
        <p:txBody>
          <a:bodyPr/>
          <a:lstStyle/>
          <a:p>
            <a:r>
              <a:rPr lang="en-US" dirty="0" smtClean="0"/>
              <a:t>This research is currently being undertaken in my placement.</a:t>
            </a:r>
          </a:p>
          <a:p>
            <a:r>
              <a:rPr lang="en-US" dirty="0" smtClean="0"/>
              <a:t>I feel it is important as it could </a:t>
            </a:r>
            <a:r>
              <a:rPr lang="en-US" dirty="0" err="1" smtClean="0"/>
              <a:t>minimise</a:t>
            </a:r>
            <a:r>
              <a:rPr lang="en-US" dirty="0" smtClean="0"/>
              <a:t> issues that the school are currently experiencing.</a:t>
            </a:r>
          </a:p>
          <a:p>
            <a:r>
              <a:rPr lang="en-US" dirty="0" smtClean="0"/>
              <a:t>This will gain a better perspective of how the pupils work best and how to </a:t>
            </a:r>
            <a:r>
              <a:rPr lang="en-US" dirty="0" err="1" smtClean="0"/>
              <a:t>organise</a:t>
            </a:r>
            <a:r>
              <a:rPr lang="en-US" dirty="0" smtClean="0"/>
              <a:t> classes to support wellbeing and work ethic. </a:t>
            </a:r>
          </a:p>
          <a:p>
            <a:r>
              <a:rPr lang="en-US" dirty="0" smtClean="0"/>
              <a:t>After working closely with both key stages I am interested to see how being separated will affect each setting.</a:t>
            </a:r>
          </a:p>
        </p:txBody>
      </p:sp>
    </p:spTree>
    <p:extLst>
      <p:ext uri="{BB962C8B-B14F-4D97-AF65-F5344CB8AC3E}">
        <p14:creationId xmlns:p14="http://schemas.microsoft.com/office/powerpoint/2010/main" val="21079685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Metholodgy</a:t>
            </a:r>
            <a:endParaRPr lang="en-US" dirty="0"/>
          </a:p>
        </p:txBody>
      </p:sp>
      <p:sp>
        <p:nvSpPr>
          <p:cNvPr id="3" name="Content Placeholder 2"/>
          <p:cNvSpPr>
            <a:spLocks noGrp="1"/>
          </p:cNvSpPr>
          <p:nvPr>
            <p:ph idx="1"/>
          </p:nvPr>
        </p:nvSpPr>
        <p:spPr/>
        <p:txBody>
          <a:bodyPr>
            <a:normAutofit/>
          </a:bodyPr>
          <a:lstStyle/>
          <a:p>
            <a:r>
              <a:rPr lang="en-US" dirty="0" smtClean="0"/>
              <a:t>Mixed Method Approach</a:t>
            </a:r>
          </a:p>
          <a:p>
            <a:r>
              <a:rPr lang="en-US" dirty="0" smtClean="0"/>
              <a:t>Qualitative Data;</a:t>
            </a:r>
          </a:p>
          <a:p>
            <a:r>
              <a:rPr lang="en-US" dirty="0" smtClean="0"/>
              <a:t>This research is a more human approach, (Jackson et al, 2007), which is crucial as I need to find out how the pupils will respond to a different environment and routine. </a:t>
            </a:r>
          </a:p>
          <a:p>
            <a:r>
              <a:rPr lang="en-US" dirty="0" smtClean="0"/>
              <a:t>I will look into the pupils initial response and attitude towards the changes and how they cope further on into the study such as how they think, feel and respond throughout the whole process.</a:t>
            </a:r>
            <a:endParaRPr lang="en-US" dirty="0"/>
          </a:p>
        </p:txBody>
      </p:sp>
    </p:spTree>
    <p:extLst>
      <p:ext uri="{BB962C8B-B14F-4D97-AF65-F5344CB8AC3E}">
        <p14:creationId xmlns:p14="http://schemas.microsoft.com/office/powerpoint/2010/main" val="15895608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Metholodgy</a:t>
            </a:r>
            <a:endParaRPr lang="en-US" dirty="0"/>
          </a:p>
        </p:txBody>
      </p:sp>
      <p:sp>
        <p:nvSpPr>
          <p:cNvPr id="3" name="Content Placeholder 2"/>
          <p:cNvSpPr>
            <a:spLocks noGrp="1"/>
          </p:cNvSpPr>
          <p:nvPr>
            <p:ph idx="1"/>
          </p:nvPr>
        </p:nvSpPr>
        <p:spPr/>
        <p:txBody>
          <a:bodyPr>
            <a:normAutofit lnSpcReduction="10000"/>
          </a:bodyPr>
          <a:lstStyle/>
          <a:p>
            <a:r>
              <a:rPr lang="en-US" dirty="0"/>
              <a:t>Q</a:t>
            </a:r>
            <a:r>
              <a:rPr lang="en-US" dirty="0" smtClean="0"/>
              <a:t>uantitative Data;</a:t>
            </a:r>
          </a:p>
          <a:p>
            <a:r>
              <a:rPr lang="en-US" dirty="0" smtClean="0"/>
              <a:t>Definite figures to show specific changes.</a:t>
            </a:r>
          </a:p>
          <a:p>
            <a:r>
              <a:rPr lang="en-US" dirty="0" smtClean="0"/>
              <a:t>Team teach- How many times team teach interventions are used before the separation, during the period, when pupils are aware of the changes to come and after the move has been made. </a:t>
            </a:r>
          </a:p>
          <a:p>
            <a:r>
              <a:rPr lang="en-US" dirty="0" smtClean="0"/>
              <a:t>Damage to property, specifically doors and windows- How many doors and windows are damaged before the separation (two weeks prior), during the period when pupils are aware of the changes to come (two weeks) and after the pupils are divided (initial two weeks and a two week period later on) are these figures dropping or rising?</a:t>
            </a:r>
          </a:p>
          <a:p>
            <a:endParaRPr lang="en-US" dirty="0"/>
          </a:p>
        </p:txBody>
      </p:sp>
    </p:spTree>
    <p:extLst>
      <p:ext uri="{BB962C8B-B14F-4D97-AF65-F5344CB8AC3E}">
        <p14:creationId xmlns:p14="http://schemas.microsoft.com/office/powerpoint/2010/main" val="1825284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I would collect data</a:t>
            </a:r>
            <a:endParaRPr lang="en-US" dirty="0"/>
          </a:p>
        </p:txBody>
      </p:sp>
      <p:sp>
        <p:nvSpPr>
          <p:cNvPr id="3" name="Content Placeholder 2"/>
          <p:cNvSpPr>
            <a:spLocks noGrp="1"/>
          </p:cNvSpPr>
          <p:nvPr>
            <p:ph idx="1"/>
          </p:nvPr>
        </p:nvSpPr>
        <p:spPr/>
        <p:txBody>
          <a:bodyPr/>
          <a:lstStyle/>
          <a:p>
            <a:r>
              <a:rPr lang="en-US" dirty="0" smtClean="0"/>
              <a:t>Qualitative;</a:t>
            </a:r>
          </a:p>
          <a:p>
            <a:r>
              <a:rPr lang="en-US" dirty="0" smtClean="0"/>
              <a:t>Observations- Pupil responses, individual and whole classes</a:t>
            </a:r>
          </a:p>
          <a:p>
            <a:r>
              <a:rPr lang="en-US" dirty="0" smtClean="0"/>
              <a:t>Case Studies- Individual pupils (</a:t>
            </a:r>
            <a:r>
              <a:rPr lang="en-US" dirty="0" err="1" smtClean="0"/>
              <a:t>Hwb</a:t>
            </a:r>
            <a:r>
              <a:rPr lang="en-US" dirty="0" smtClean="0"/>
              <a:t>)</a:t>
            </a:r>
          </a:p>
          <a:p>
            <a:r>
              <a:rPr lang="en-US" dirty="0" smtClean="0"/>
              <a:t>Questionnaires- Staff and parents</a:t>
            </a:r>
          </a:p>
          <a:p>
            <a:r>
              <a:rPr lang="en-US" dirty="0" smtClean="0"/>
              <a:t>Interviews- Staff</a:t>
            </a:r>
          </a:p>
          <a:p>
            <a:endParaRPr lang="en-US" dirty="0" smtClean="0"/>
          </a:p>
        </p:txBody>
      </p:sp>
    </p:spTree>
    <p:extLst>
      <p:ext uri="{BB962C8B-B14F-4D97-AF65-F5344CB8AC3E}">
        <p14:creationId xmlns:p14="http://schemas.microsoft.com/office/powerpoint/2010/main" val="14454673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I would collect data</a:t>
            </a:r>
          </a:p>
        </p:txBody>
      </p:sp>
      <p:sp>
        <p:nvSpPr>
          <p:cNvPr id="3" name="Content Placeholder 2"/>
          <p:cNvSpPr>
            <a:spLocks noGrp="1"/>
          </p:cNvSpPr>
          <p:nvPr>
            <p:ph idx="1"/>
          </p:nvPr>
        </p:nvSpPr>
        <p:spPr/>
        <p:txBody>
          <a:bodyPr/>
          <a:lstStyle/>
          <a:p>
            <a:r>
              <a:rPr lang="en-US" dirty="0" smtClean="0"/>
              <a:t>Quantitative Date;</a:t>
            </a:r>
          </a:p>
          <a:p>
            <a:r>
              <a:rPr lang="en-US" dirty="0" smtClean="0"/>
              <a:t>Find figures for the amount of Team Teach used using positive handling forms.</a:t>
            </a:r>
          </a:p>
          <a:p>
            <a:r>
              <a:rPr lang="en-US" dirty="0" smtClean="0"/>
              <a:t>Use incident forms and budget information to find how many windows and doors have been broken. </a:t>
            </a:r>
          </a:p>
          <a:p>
            <a:r>
              <a:rPr lang="en-US" dirty="0" smtClean="0"/>
              <a:t>Form graphs/tables. </a:t>
            </a:r>
          </a:p>
          <a:p>
            <a:r>
              <a:rPr lang="en-US" dirty="0" smtClean="0"/>
              <a:t>Differentiate between incidences caused my KS3 and KS4 before the divide is carried out. </a:t>
            </a:r>
            <a:endParaRPr lang="en-US" dirty="0"/>
          </a:p>
        </p:txBody>
      </p:sp>
    </p:spTree>
    <p:extLst>
      <p:ext uri="{BB962C8B-B14F-4D97-AF65-F5344CB8AC3E}">
        <p14:creationId xmlns:p14="http://schemas.microsoft.com/office/powerpoint/2010/main" val="11492297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6465"/>
            <a:ext cx="10515600" cy="1325563"/>
          </a:xfrm>
        </p:spPr>
        <p:txBody>
          <a:bodyPr/>
          <a:lstStyle/>
          <a:p>
            <a:r>
              <a:rPr lang="en-US" dirty="0" smtClean="0"/>
              <a:t>Why I would use qualitative research</a:t>
            </a:r>
            <a:endParaRPr lang="en-US" dirty="0"/>
          </a:p>
        </p:txBody>
      </p:sp>
      <p:sp>
        <p:nvSpPr>
          <p:cNvPr id="3" name="Content Placeholder 2"/>
          <p:cNvSpPr>
            <a:spLocks noGrp="1"/>
          </p:cNvSpPr>
          <p:nvPr>
            <p:ph idx="1"/>
          </p:nvPr>
        </p:nvSpPr>
        <p:spPr>
          <a:xfrm>
            <a:off x="1120000" y="1252331"/>
            <a:ext cx="10233800" cy="5466522"/>
          </a:xfrm>
        </p:spPr>
        <p:txBody>
          <a:bodyPr>
            <a:normAutofit/>
          </a:bodyPr>
          <a:lstStyle/>
          <a:p>
            <a:r>
              <a:rPr lang="en-US" sz="2400" dirty="0" smtClean="0"/>
              <a:t>Observations- look at aggression (triggers/ how often they become angry), how the pupils interact and communicate with each other, language, tone of voice, work ethic, overall conduct and mannerisms. </a:t>
            </a:r>
          </a:p>
          <a:p>
            <a:r>
              <a:rPr lang="en-US" sz="2400" dirty="0" smtClean="0"/>
              <a:t>Case Studies- Carry out case studies on individual of both key stages, specifically one quieter pupil and one pupil who shows more aggression from each key stage and study how they respond to the changes. Questionnaires- Staff and parents to gain other perspectives and how they feel the pupils are adapting. (Examples)</a:t>
            </a:r>
          </a:p>
          <a:p>
            <a:r>
              <a:rPr lang="en-US" sz="2400" dirty="0" smtClean="0"/>
              <a:t>Interviews- Face to face interviews with staff to get a full view of their opinion and how they feel these changes are affecting the pupils and whether they agree or disagree with diving the two key stages. </a:t>
            </a:r>
          </a:p>
          <a:p>
            <a:r>
              <a:rPr lang="en-US" sz="2400" dirty="0" smtClean="0"/>
              <a:t>Questionnaires- to give teachers a say anonymously, using specific questions and answers which will provide me with the information I need to form graphs and see the differences of separating the key stages clearly.</a:t>
            </a:r>
          </a:p>
          <a:p>
            <a:endParaRPr lang="en-US" dirty="0"/>
          </a:p>
        </p:txBody>
      </p:sp>
    </p:spTree>
    <p:extLst>
      <p:ext uri="{BB962C8B-B14F-4D97-AF65-F5344CB8AC3E}">
        <p14:creationId xmlns:p14="http://schemas.microsoft.com/office/powerpoint/2010/main" val="16353752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solidFill>
                  <a:schemeClr val="accent3"/>
                </a:solidFill>
              </a:rPr>
              <a:t>Case Studies</a:t>
            </a:r>
            <a:endParaRPr lang="en-US" dirty="0">
              <a:solidFill>
                <a:schemeClr val="accent3"/>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36010817"/>
              </p:ext>
            </p:extLst>
          </p:nvPr>
        </p:nvGraphicFramePr>
        <p:xfrm>
          <a:off x="1120775" y="1825625"/>
          <a:ext cx="10233025"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63082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5849"/>
            <a:ext cx="10515600" cy="1325563"/>
          </a:xfrm>
        </p:spPr>
        <p:txBody>
          <a:bodyPr>
            <a:normAutofit/>
          </a:bodyPr>
          <a:lstStyle/>
          <a:p>
            <a:pPr algn="ctr"/>
            <a:r>
              <a:rPr lang="en-US" sz="4800" dirty="0" smtClean="0">
                <a:solidFill>
                  <a:schemeClr val="accent3"/>
                </a:solidFill>
                <a:latin typeface="Arial" charset="0"/>
                <a:ea typeface="Arial" charset="0"/>
                <a:cs typeface="Arial" charset="0"/>
              </a:rPr>
              <a:t>Questionnaires Before </a:t>
            </a:r>
            <a:r>
              <a:rPr lang="en-US" sz="4800" dirty="0">
                <a:solidFill>
                  <a:schemeClr val="accent3"/>
                </a:solidFill>
                <a:latin typeface="Arial" charset="0"/>
                <a:ea typeface="Arial" charset="0"/>
                <a:cs typeface="Arial" charset="0"/>
              </a:rPr>
              <a:t>S</a:t>
            </a:r>
            <a:r>
              <a:rPr lang="en-US" sz="4800" dirty="0" smtClean="0">
                <a:solidFill>
                  <a:schemeClr val="accent3"/>
                </a:solidFill>
                <a:latin typeface="Arial" charset="0"/>
                <a:ea typeface="Arial" charset="0"/>
                <a:cs typeface="Arial" charset="0"/>
              </a:rPr>
              <a:t>eparation</a:t>
            </a:r>
            <a:endParaRPr lang="en-US" sz="4800" dirty="0">
              <a:solidFill>
                <a:schemeClr val="accent3"/>
              </a:solidFill>
              <a:latin typeface="Arial" charset="0"/>
              <a:ea typeface="Arial" charset="0"/>
              <a:cs typeface="Arial"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623560"/>
              </p:ext>
            </p:extLst>
          </p:nvPr>
        </p:nvGraphicFramePr>
        <p:xfrm>
          <a:off x="206375" y="1869364"/>
          <a:ext cx="5658398" cy="475215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extLst>
              <p:ext uri="{D42A27DB-BD31-4B8C-83A1-F6EECF244321}">
                <p14:modId xmlns:p14="http://schemas.microsoft.com/office/powerpoint/2010/main" val="717040956"/>
              </p:ext>
            </p:extLst>
          </p:nvPr>
        </p:nvGraphicFramePr>
        <p:xfrm>
          <a:off x="6096000" y="1869363"/>
          <a:ext cx="5854262" cy="475215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010370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6160" y="365125"/>
            <a:ext cx="10515600" cy="1325563"/>
          </a:xfrm>
        </p:spPr>
        <p:txBody>
          <a:bodyPr>
            <a:normAutofit/>
          </a:bodyPr>
          <a:lstStyle/>
          <a:p>
            <a:pPr algn="ctr"/>
            <a:r>
              <a:rPr lang="en-US" sz="4800" dirty="0" smtClean="0">
                <a:solidFill>
                  <a:schemeClr val="accent3"/>
                </a:solidFill>
                <a:latin typeface="Arial" charset="0"/>
                <a:ea typeface="Arial" charset="0"/>
                <a:cs typeface="Arial" charset="0"/>
              </a:rPr>
              <a:t>Questionnaires After </a:t>
            </a:r>
            <a:r>
              <a:rPr lang="en-US" sz="4800" dirty="0">
                <a:solidFill>
                  <a:schemeClr val="accent3"/>
                </a:solidFill>
                <a:latin typeface="Arial" charset="0"/>
                <a:ea typeface="Arial" charset="0"/>
                <a:cs typeface="Arial" charset="0"/>
              </a:rPr>
              <a:t>S</a:t>
            </a:r>
            <a:r>
              <a:rPr lang="en-US" sz="4800" dirty="0" smtClean="0">
                <a:solidFill>
                  <a:schemeClr val="accent3"/>
                </a:solidFill>
                <a:latin typeface="Arial" charset="0"/>
                <a:ea typeface="Arial" charset="0"/>
                <a:cs typeface="Arial" charset="0"/>
              </a:rPr>
              <a:t>eparation</a:t>
            </a:r>
            <a:endParaRPr lang="en-US" sz="4800" dirty="0">
              <a:solidFill>
                <a:schemeClr val="accent3"/>
              </a:solidFill>
              <a:latin typeface="Arial" charset="0"/>
              <a:ea typeface="Arial" charset="0"/>
              <a:cs typeface="Arial"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19178035"/>
              </p:ext>
            </p:extLst>
          </p:nvPr>
        </p:nvGraphicFramePr>
        <p:xfrm>
          <a:off x="325324" y="1690688"/>
          <a:ext cx="5728636" cy="489929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a:graphicFrameLocks/>
          </p:cNvGraphicFramePr>
          <p:nvPr>
            <p:extLst>
              <p:ext uri="{D42A27DB-BD31-4B8C-83A1-F6EECF244321}">
                <p14:modId xmlns:p14="http://schemas.microsoft.com/office/powerpoint/2010/main" val="612459461"/>
              </p:ext>
            </p:extLst>
          </p:nvPr>
        </p:nvGraphicFramePr>
        <p:xfrm>
          <a:off x="6053960" y="1860330"/>
          <a:ext cx="5928026" cy="472965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7673619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I would </a:t>
            </a:r>
            <a:r>
              <a:rPr lang="en-US" dirty="0" smtClean="0"/>
              <a:t>use quantitative research</a:t>
            </a:r>
            <a:endParaRPr lang="en-US" dirty="0"/>
          </a:p>
        </p:txBody>
      </p:sp>
      <p:sp>
        <p:nvSpPr>
          <p:cNvPr id="3" name="Content Placeholder 2"/>
          <p:cNvSpPr>
            <a:spLocks noGrp="1"/>
          </p:cNvSpPr>
          <p:nvPr>
            <p:ph idx="1"/>
          </p:nvPr>
        </p:nvSpPr>
        <p:spPr>
          <a:xfrm>
            <a:off x="1120000" y="1562866"/>
            <a:ext cx="10233800" cy="4351338"/>
          </a:xfrm>
        </p:spPr>
        <p:txBody>
          <a:bodyPr/>
          <a:lstStyle/>
          <a:p>
            <a:r>
              <a:rPr lang="en-US" dirty="0" smtClean="0"/>
              <a:t>I will use the exact figures from before the change, after the pupils find out about the change and prepare, after the divide has taken place and again further into the study when the pupils have settled into the new environment/routine to compare findings and see if positive handling reinforcement is being used more or less and to find it if more or less damage is being done to windows and doors in each setting.  </a:t>
            </a:r>
          </a:p>
          <a:p>
            <a:r>
              <a:rPr lang="en-US" dirty="0" smtClean="0"/>
              <a:t>Using graphs and tables to show my findings will give a clearer view of my findings and separating KS3 figures from KS4 will determine the difference with each key stage.</a:t>
            </a:r>
          </a:p>
        </p:txBody>
      </p:sp>
    </p:spTree>
    <p:extLst>
      <p:ext uri="{BB962C8B-B14F-4D97-AF65-F5344CB8AC3E}">
        <p14:creationId xmlns:p14="http://schemas.microsoft.com/office/powerpoint/2010/main" val="6360669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Team Teach and Damage Graphs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09393331"/>
              </p:ext>
            </p:extLst>
          </p:nvPr>
        </p:nvGraphicFramePr>
        <p:xfrm>
          <a:off x="496958" y="1690688"/>
          <a:ext cx="5347252" cy="480950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a:graphicFrameLocks/>
          </p:cNvGraphicFramePr>
          <p:nvPr>
            <p:extLst>
              <p:ext uri="{D42A27DB-BD31-4B8C-83A1-F6EECF244321}">
                <p14:modId xmlns:p14="http://schemas.microsoft.com/office/powerpoint/2010/main" val="149392106"/>
              </p:ext>
            </p:extLst>
          </p:nvPr>
        </p:nvGraphicFramePr>
        <p:xfrm>
          <a:off x="5844210" y="1690688"/>
          <a:ext cx="6109252" cy="480950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830313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Participants</a:t>
            </a:r>
            <a:endParaRPr lang="en-US" dirty="0"/>
          </a:p>
        </p:txBody>
      </p:sp>
      <p:sp>
        <p:nvSpPr>
          <p:cNvPr id="3" name="Content Placeholder 2"/>
          <p:cNvSpPr>
            <a:spLocks noGrp="1"/>
          </p:cNvSpPr>
          <p:nvPr>
            <p:ph idx="1"/>
          </p:nvPr>
        </p:nvSpPr>
        <p:spPr/>
        <p:txBody>
          <a:bodyPr/>
          <a:lstStyle/>
          <a:p>
            <a:r>
              <a:rPr lang="en-US" dirty="0" smtClean="0"/>
              <a:t>School staff- Teachers, LSA’s, Receptionists, Unit Leaders, Deputy Head and Head Teacher.</a:t>
            </a:r>
          </a:p>
          <a:p>
            <a:r>
              <a:rPr lang="en-US" dirty="0" smtClean="0"/>
              <a:t>Pupils, focusing on KS3 pupils and KS4 pupils separately.</a:t>
            </a:r>
          </a:p>
          <a:p>
            <a:r>
              <a:rPr lang="en-US" dirty="0" smtClean="0"/>
              <a:t>Parents.</a:t>
            </a:r>
          </a:p>
          <a:p>
            <a:r>
              <a:rPr lang="en-US" dirty="0" smtClean="0"/>
              <a:t>Moral obligation.</a:t>
            </a:r>
          </a:p>
          <a:p>
            <a:r>
              <a:rPr lang="en-US" dirty="0" smtClean="0"/>
              <a:t>I plan to share the information conducted in my research with these participants. (Fernandez, C., </a:t>
            </a:r>
            <a:r>
              <a:rPr lang="en-US" dirty="0" err="1" smtClean="0"/>
              <a:t>Kodish</a:t>
            </a:r>
            <a:r>
              <a:rPr lang="en-US" dirty="0" smtClean="0"/>
              <a:t>, E. &amp; </a:t>
            </a:r>
            <a:r>
              <a:rPr lang="en-US" dirty="0" err="1" smtClean="0"/>
              <a:t>Weijer</a:t>
            </a:r>
            <a:r>
              <a:rPr lang="en-US" dirty="0" smtClean="0"/>
              <a:t>, C., 2003)</a:t>
            </a:r>
          </a:p>
        </p:txBody>
      </p:sp>
    </p:spTree>
    <p:extLst>
      <p:ext uri="{BB962C8B-B14F-4D97-AF65-F5344CB8AC3E}">
        <p14:creationId xmlns:p14="http://schemas.microsoft.com/office/powerpoint/2010/main" val="1086624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I would do this</a:t>
            </a:r>
            <a:endParaRPr lang="en-US" dirty="0"/>
          </a:p>
        </p:txBody>
      </p:sp>
      <p:sp>
        <p:nvSpPr>
          <p:cNvPr id="3" name="Content Placeholder 2"/>
          <p:cNvSpPr>
            <a:spLocks noGrp="1"/>
          </p:cNvSpPr>
          <p:nvPr>
            <p:ph idx="1"/>
          </p:nvPr>
        </p:nvSpPr>
        <p:spPr>
          <a:xfrm>
            <a:off x="640706" y="1949819"/>
            <a:ext cx="10233800" cy="3060398"/>
          </a:xfrm>
        </p:spPr>
        <p:txBody>
          <a:bodyPr/>
          <a:lstStyle/>
          <a:p>
            <a:r>
              <a:rPr lang="en-US" dirty="0" smtClean="0"/>
              <a:t>I plan to use these research methods and information to create my own hypothesis and test out my theory by conducting further research and form a conclusion on what is best for the setting in turns of whether or not to separate KS3 and KS4 and what the possible outcomes could be based on my findings.</a:t>
            </a:r>
            <a:endParaRPr lang="en-US" dirty="0"/>
          </a:p>
        </p:txBody>
      </p:sp>
    </p:spTree>
    <p:extLst>
      <p:ext uri="{BB962C8B-B14F-4D97-AF65-F5344CB8AC3E}">
        <p14:creationId xmlns:p14="http://schemas.microsoft.com/office/powerpoint/2010/main" val="17827729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Primary research</a:t>
            </a:r>
            <a:endParaRPr lang="en-US" dirty="0"/>
          </a:p>
        </p:txBody>
      </p:sp>
      <p:sp>
        <p:nvSpPr>
          <p:cNvPr id="3" name="Content Placeholder 2"/>
          <p:cNvSpPr>
            <a:spLocks noGrp="1"/>
          </p:cNvSpPr>
          <p:nvPr>
            <p:ph idx="1"/>
          </p:nvPr>
        </p:nvSpPr>
        <p:spPr/>
        <p:txBody>
          <a:bodyPr/>
          <a:lstStyle/>
          <a:p>
            <a:r>
              <a:rPr lang="en-US" dirty="0" smtClean="0"/>
              <a:t>I will be conducting my own research as this study is new and has not been carried out in the setting before. There is no existing data that I can use to compare with my findings due to the specification of my research. </a:t>
            </a:r>
          </a:p>
          <a:p>
            <a:r>
              <a:rPr lang="en-US" dirty="0" smtClean="0"/>
              <a:t>All data collected will therefore be primary data.</a:t>
            </a:r>
            <a:endParaRPr lang="en-US" dirty="0"/>
          </a:p>
        </p:txBody>
      </p:sp>
    </p:spTree>
    <p:extLst>
      <p:ext uri="{BB962C8B-B14F-4D97-AF65-F5344CB8AC3E}">
        <p14:creationId xmlns:p14="http://schemas.microsoft.com/office/powerpoint/2010/main" val="827802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a:t>
            </a:r>
            <a:endParaRPr lang="en-US" dirty="0"/>
          </a:p>
        </p:txBody>
      </p:sp>
      <p:sp>
        <p:nvSpPr>
          <p:cNvPr id="3" name="Content Placeholder 2"/>
          <p:cNvSpPr>
            <a:spLocks noGrp="1"/>
          </p:cNvSpPr>
          <p:nvPr>
            <p:ph idx="1"/>
          </p:nvPr>
        </p:nvSpPr>
        <p:spPr/>
        <p:txBody>
          <a:bodyPr>
            <a:normAutofit/>
          </a:bodyPr>
          <a:lstStyle/>
          <a:p>
            <a:r>
              <a:rPr lang="en-US" dirty="0" smtClean="0"/>
              <a:t>This research will follow all BERA Ethical Guidelines for Educational Research </a:t>
            </a:r>
            <a:r>
              <a:rPr lang="en-US" dirty="0" err="1" smtClean="0"/>
              <a:t>Guidlines</a:t>
            </a:r>
            <a:r>
              <a:rPr lang="en-US" dirty="0" smtClean="0"/>
              <a:t>(2018).</a:t>
            </a:r>
          </a:p>
          <a:p>
            <a:r>
              <a:rPr lang="en-US" dirty="0" smtClean="0"/>
              <a:t>All the pupils as well as parents/guardians will be aware of the situation and they, or their parents are able to object and/or discuss all options for their child. </a:t>
            </a:r>
          </a:p>
          <a:p>
            <a:r>
              <a:rPr lang="en-US" dirty="0" smtClean="0"/>
              <a:t>I will need to consider the pupils views, according to ethical consideration (UNCRC, 1989), allowing for better understanding of the pupils, engaging with them and encouraging them to share ideas and standpoints, which I will use to ensure my research is fair. </a:t>
            </a:r>
          </a:p>
        </p:txBody>
      </p:sp>
    </p:spTree>
    <p:extLst>
      <p:ext uri="{BB962C8B-B14F-4D97-AF65-F5344CB8AC3E}">
        <p14:creationId xmlns:p14="http://schemas.microsoft.com/office/powerpoint/2010/main" val="10523851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3157"/>
            <a:ext cx="10515600" cy="1325563"/>
          </a:xfrm>
        </p:spPr>
        <p:txBody>
          <a:bodyPr/>
          <a:lstStyle/>
          <a:p>
            <a:r>
              <a:rPr lang="en-US" dirty="0" smtClean="0"/>
              <a:t>Limitations</a:t>
            </a:r>
            <a:endParaRPr lang="en-US" dirty="0"/>
          </a:p>
        </p:txBody>
      </p:sp>
      <p:sp>
        <p:nvSpPr>
          <p:cNvPr id="3" name="Content Placeholder 2"/>
          <p:cNvSpPr>
            <a:spLocks noGrp="1"/>
          </p:cNvSpPr>
          <p:nvPr>
            <p:ph idx="1"/>
          </p:nvPr>
        </p:nvSpPr>
        <p:spPr>
          <a:xfrm>
            <a:off x="979100" y="1578720"/>
            <a:ext cx="10233800" cy="5210176"/>
          </a:xfrm>
        </p:spPr>
        <p:txBody>
          <a:bodyPr>
            <a:normAutofit/>
          </a:bodyPr>
          <a:lstStyle/>
          <a:p>
            <a:r>
              <a:rPr lang="en-US" dirty="0"/>
              <a:t>Difficult to understand </a:t>
            </a:r>
            <a:r>
              <a:rPr lang="en-US" dirty="0" smtClean="0"/>
              <a:t>the </a:t>
            </a:r>
            <a:r>
              <a:rPr lang="en-US" dirty="0"/>
              <a:t>emotions of others, </a:t>
            </a:r>
            <a:r>
              <a:rPr lang="en-US" dirty="0" smtClean="0"/>
              <a:t>within </a:t>
            </a:r>
            <a:r>
              <a:rPr lang="en-US" dirty="0"/>
              <a:t>some </a:t>
            </a:r>
            <a:r>
              <a:rPr lang="en-US" dirty="0" smtClean="0"/>
              <a:t>settings, </a:t>
            </a:r>
            <a:r>
              <a:rPr lang="en-US" dirty="0"/>
              <a:t>the participants </a:t>
            </a:r>
            <a:r>
              <a:rPr lang="en-US" dirty="0" smtClean="0"/>
              <a:t>are able </a:t>
            </a:r>
            <a:r>
              <a:rPr lang="en-US" dirty="0"/>
              <a:t>communicate their thoughts and feeling to you, however as this is an SEBD setting, many of the pupils have ASD, ADHD and other social and emotional difficulties which prevent them from clearly displaying and explaining their emotions</a:t>
            </a:r>
            <a:r>
              <a:rPr lang="en-US" dirty="0" smtClean="0"/>
              <a:t>. (Wilkinson, 2019)</a:t>
            </a:r>
            <a:endParaRPr lang="en-US" dirty="0"/>
          </a:p>
          <a:p>
            <a:r>
              <a:rPr lang="en-US" dirty="0" smtClean="0"/>
              <a:t>Observations can alter for each individual depending on the perspective. I may oversimplify an observation or make judgement based on my own bias of the situation, especially considering I work in the environment and already have professional relationships with both staff and pupils. (</a:t>
            </a:r>
            <a:r>
              <a:rPr lang="en-US" dirty="0" err="1" smtClean="0"/>
              <a:t>Wysocki</a:t>
            </a:r>
            <a:r>
              <a:rPr lang="en-US" dirty="0" smtClean="0"/>
              <a:t>, 2014)</a:t>
            </a:r>
            <a:endParaRPr lang="en-US" dirty="0"/>
          </a:p>
        </p:txBody>
      </p:sp>
    </p:spTree>
    <p:extLst>
      <p:ext uri="{BB962C8B-B14F-4D97-AF65-F5344CB8AC3E}">
        <p14:creationId xmlns:p14="http://schemas.microsoft.com/office/powerpoint/2010/main" val="9280417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a:xfrm>
            <a:off x="1120000" y="1516809"/>
            <a:ext cx="10233800" cy="5050320"/>
          </a:xfrm>
        </p:spPr>
        <p:txBody>
          <a:bodyPr>
            <a:normAutofit/>
          </a:bodyPr>
          <a:lstStyle/>
          <a:p>
            <a:r>
              <a:rPr lang="en-US" dirty="0" smtClean="0"/>
              <a:t>This research will only be undertaken using pupils who are already in the school environment as it stands now (KS3 and KS4 mixed). The pupils may already be affected by this and therefore there is no way to determine the full effect of the separation had the pupils not been placed together at all. Further research will need to be carried out in future when all pupils have entered the setting with the key stages already divided to ascertain the full advantage or disadvantage of the study. </a:t>
            </a:r>
          </a:p>
          <a:p>
            <a:r>
              <a:rPr lang="en-US" dirty="0"/>
              <a:t>The knowledge that they are under observation may alter the </a:t>
            </a:r>
            <a:r>
              <a:rPr lang="en-US" dirty="0" err="1"/>
              <a:t>behaviours</a:t>
            </a:r>
            <a:r>
              <a:rPr lang="en-US" dirty="0"/>
              <a:t> of the pupils. (Lewis, 2017)</a:t>
            </a:r>
          </a:p>
          <a:p>
            <a:endParaRPr lang="en-US" dirty="0" smtClean="0"/>
          </a:p>
        </p:txBody>
      </p:sp>
    </p:spTree>
    <p:extLst>
      <p:ext uri="{BB962C8B-B14F-4D97-AF65-F5344CB8AC3E}">
        <p14:creationId xmlns:p14="http://schemas.microsoft.com/office/powerpoint/2010/main" val="13630818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a:xfrm>
            <a:off x="979100" y="1502228"/>
            <a:ext cx="10233800" cy="5159829"/>
          </a:xfrm>
        </p:spPr>
        <p:txBody>
          <a:bodyPr>
            <a:normAutofit lnSpcReduction="10000"/>
          </a:bodyPr>
          <a:lstStyle/>
          <a:p>
            <a:r>
              <a:rPr lang="en-US" dirty="0" smtClean="0"/>
              <a:t>As this settings as only has male KS3 pupils and three female pupils out of roughly 30 KS4, this research is limited and will only show the outcomes of separating male KS3 and KS4 pupils. Therefore findings cannot be compared with schools that have female pupils. </a:t>
            </a:r>
          </a:p>
          <a:p>
            <a:r>
              <a:rPr lang="en-US" dirty="0"/>
              <a:t>Due to the small number of pupils and their specific needs, along with the specific environment (SEBD school), this research </a:t>
            </a:r>
            <a:r>
              <a:rPr lang="en-US" dirty="0" smtClean="0"/>
              <a:t>could not be </a:t>
            </a:r>
            <a:r>
              <a:rPr lang="en-US" dirty="0" err="1" smtClean="0"/>
              <a:t>generilized</a:t>
            </a:r>
            <a:r>
              <a:rPr lang="en-US" dirty="0" smtClean="0"/>
              <a:t> </a:t>
            </a:r>
            <a:r>
              <a:rPr lang="en-US" dirty="0"/>
              <a:t>and therefore could not be used on a wider scale in comparison to other schools and what would suit them best. (Taylor et al, 2015</a:t>
            </a:r>
            <a:r>
              <a:rPr lang="en-US" dirty="0" smtClean="0"/>
              <a:t>)</a:t>
            </a:r>
          </a:p>
          <a:p>
            <a:r>
              <a:rPr lang="en-US" dirty="0" smtClean="0"/>
              <a:t>As some pupils will be moving to a different building it will be difficult to determine whether a change of environment causes </a:t>
            </a:r>
            <a:r>
              <a:rPr lang="en-US" dirty="0" err="1" smtClean="0"/>
              <a:t>behaviour</a:t>
            </a:r>
            <a:r>
              <a:rPr lang="en-US" dirty="0" smtClean="0"/>
              <a:t> and wellbeing differences or if it is due to the two key stages being separated. </a:t>
            </a:r>
            <a:endParaRPr lang="en-US" dirty="0"/>
          </a:p>
          <a:p>
            <a:endParaRPr lang="en-US" dirty="0"/>
          </a:p>
        </p:txBody>
      </p:sp>
    </p:spTree>
    <p:extLst>
      <p:ext uri="{BB962C8B-B14F-4D97-AF65-F5344CB8AC3E}">
        <p14:creationId xmlns:p14="http://schemas.microsoft.com/office/powerpoint/2010/main" val="12664199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Risk to any individuals</a:t>
            </a:r>
            <a:endParaRPr lang="en-US" dirty="0"/>
          </a:p>
        </p:txBody>
      </p:sp>
      <p:sp>
        <p:nvSpPr>
          <p:cNvPr id="3" name="Content Placeholder 2"/>
          <p:cNvSpPr>
            <a:spLocks noGrp="1"/>
          </p:cNvSpPr>
          <p:nvPr>
            <p:ph idx="1"/>
          </p:nvPr>
        </p:nvSpPr>
        <p:spPr/>
        <p:txBody>
          <a:bodyPr/>
          <a:lstStyle/>
          <a:p>
            <a:r>
              <a:rPr lang="en-US" dirty="0" smtClean="0"/>
              <a:t>Risk of information collected being shared or found by any other persons not involved in the research.</a:t>
            </a:r>
          </a:p>
          <a:p>
            <a:r>
              <a:rPr lang="en-US" dirty="0" smtClean="0"/>
              <a:t>Change in environment and routine can affect attainment and possibly cause distress for the pupils. (National Autistic Society, 2017)</a:t>
            </a:r>
          </a:p>
          <a:p>
            <a:r>
              <a:rPr lang="en-US" dirty="0" smtClean="0"/>
              <a:t>Possibly placing two pupils who have had disagreements outside of school in the same setting. </a:t>
            </a:r>
            <a:endParaRPr lang="en-US" dirty="0"/>
          </a:p>
        </p:txBody>
      </p:sp>
    </p:spTree>
    <p:extLst>
      <p:ext uri="{BB962C8B-B14F-4D97-AF65-F5344CB8AC3E}">
        <p14:creationId xmlns:p14="http://schemas.microsoft.com/office/powerpoint/2010/main" val="42357752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a:t>
            </a:r>
            <a:r>
              <a:rPr lang="en-US" dirty="0" err="1" smtClean="0"/>
              <a:t>minimise</a:t>
            </a:r>
            <a:r>
              <a:rPr lang="en-US" dirty="0" smtClean="0"/>
              <a:t> the risk</a:t>
            </a:r>
            <a:endParaRPr lang="en-US" dirty="0"/>
          </a:p>
        </p:txBody>
      </p:sp>
      <p:sp>
        <p:nvSpPr>
          <p:cNvPr id="3" name="Content Placeholder 2"/>
          <p:cNvSpPr>
            <a:spLocks noGrp="1"/>
          </p:cNvSpPr>
          <p:nvPr>
            <p:ph idx="1"/>
          </p:nvPr>
        </p:nvSpPr>
        <p:spPr>
          <a:xfrm>
            <a:off x="1120000" y="1690688"/>
            <a:ext cx="10233800" cy="4799110"/>
          </a:xfrm>
        </p:spPr>
        <p:txBody>
          <a:bodyPr>
            <a:normAutofit fontScale="92500" lnSpcReduction="10000"/>
          </a:bodyPr>
          <a:lstStyle/>
          <a:p>
            <a:r>
              <a:rPr lang="en-US" dirty="0" smtClean="0"/>
              <a:t>Data protection act 1988/2018</a:t>
            </a:r>
          </a:p>
          <a:p>
            <a:r>
              <a:rPr lang="en-US" dirty="0" smtClean="0"/>
              <a:t>Arrange visits prior to moving building and offer any information to pupils and their parents regarding the change to give them time to adapt and prepare. </a:t>
            </a:r>
          </a:p>
          <a:p>
            <a:r>
              <a:rPr lang="en-US" dirty="0" smtClean="0"/>
              <a:t>Offering another solution to those who may be at risk in their setting which provides education from home. </a:t>
            </a:r>
          </a:p>
          <a:p>
            <a:r>
              <a:rPr lang="en-US" dirty="0" smtClean="0"/>
              <a:t>Ensuring all staff are Team Teach trained.</a:t>
            </a:r>
          </a:p>
          <a:p>
            <a:r>
              <a:rPr lang="en-US" dirty="0" smtClean="0"/>
              <a:t>Having staff meetings prior to the changes to ensure everyone is aware of the changes and how to handle various possible scenarios.</a:t>
            </a:r>
          </a:p>
          <a:p>
            <a:r>
              <a:rPr lang="en-US" dirty="0" smtClean="0"/>
              <a:t>Maintain good working relationships with both staff and pupils whenever possible; arranging staff placements in the best interest of the pupils. (Dutton &amp; </a:t>
            </a:r>
            <a:r>
              <a:rPr lang="en-US" dirty="0" err="1" smtClean="0"/>
              <a:t>Ragins</a:t>
            </a:r>
            <a:r>
              <a:rPr lang="en-US" dirty="0" smtClean="0"/>
              <a:t>, 2007)</a:t>
            </a:r>
          </a:p>
        </p:txBody>
      </p:sp>
    </p:spTree>
    <p:extLst>
      <p:ext uri="{BB962C8B-B14F-4D97-AF65-F5344CB8AC3E}">
        <p14:creationId xmlns:p14="http://schemas.microsoft.com/office/powerpoint/2010/main" val="1592232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normAutofit fontScale="90000"/>
          </a:bodyPr>
          <a:lstStyle/>
          <a:p>
            <a:r>
              <a:rPr lang="en-US" dirty="0" smtClean="0"/>
              <a:t>How to gather my content, where to store it and what research tools I will use.</a:t>
            </a:r>
            <a:endParaRPr lang="en-US" dirty="0"/>
          </a:p>
        </p:txBody>
      </p:sp>
      <p:sp>
        <p:nvSpPr>
          <p:cNvPr id="3" name="Content Placeholder 2"/>
          <p:cNvSpPr>
            <a:spLocks noGrp="1"/>
          </p:cNvSpPr>
          <p:nvPr>
            <p:ph idx="1"/>
          </p:nvPr>
        </p:nvSpPr>
        <p:spPr>
          <a:xfrm>
            <a:off x="1120000" y="2183433"/>
            <a:ext cx="10233800" cy="4351338"/>
          </a:xfrm>
        </p:spPr>
        <p:txBody>
          <a:bodyPr>
            <a:normAutofit lnSpcReduction="10000"/>
          </a:bodyPr>
          <a:lstStyle/>
          <a:p>
            <a:r>
              <a:rPr lang="en-US" dirty="0" smtClean="0"/>
              <a:t>Computer file</a:t>
            </a:r>
          </a:p>
          <a:p>
            <a:r>
              <a:rPr lang="en-US" dirty="0"/>
              <a:t>Diary </a:t>
            </a:r>
            <a:r>
              <a:rPr lang="en-US" dirty="0" smtClean="0"/>
              <a:t>logs</a:t>
            </a:r>
          </a:p>
          <a:p>
            <a:r>
              <a:rPr lang="en-US" dirty="0" smtClean="0"/>
              <a:t>Online</a:t>
            </a:r>
          </a:p>
          <a:p>
            <a:r>
              <a:rPr lang="en-US" dirty="0"/>
              <a:t>Within the school</a:t>
            </a:r>
          </a:p>
          <a:p>
            <a:r>
              <a:rPr lang="en-US" dirty="0"/>
              <a:t>Locked computer</a:t>
            </a:r>
          </a:p>
          <a:p>
            <a:r>
              <a:rPr lang="en-US" dirty="0"/>
              <a:t>Safe </a:t>
            </a:r>
            <a:r>
              <a:rPr lang="en-US" dirty="0" smtClean="0"/>
              <a:t>area</a:t>
            </a:r>
          </a:p>
          <a:p>
            <a:r>
              <a:rPr lang="en-US" dirty="0"/>
              <a:t>Computer</a:t>
            </a:r>
          </a:p>
          <a:p>
            <a:r>
              <a:rPr lang="en-US" dirty="0" smtClean="0"/>
              <a:t>Questionnaires</a:t>
            </a:r>
          </a:p>
          <a:p>
            <a:r>
              <a:rPr lang="en-US" dirty="0" smtClean="0"/>
              <a:t>School information (</a:t>
            </a:r>
            <a:r>
              <a:rPr lang="en-US" dirty="0" err="1" smtClean="0"/>
              <a:t>Hwb</a:t>
            </a:r>
            <a:r>
              <a:rPr lang="en-US" dirty="0" smtClean="0"/>
              <a:t>)</a:t>
            </a:r>
            <a:endParaRPr lang="en-US" dirty="0"/>
          </a:p>
          <a:p>
            <a:endParaRPr lang="en-US" dirty="0"/>
          </a:p>
          <a:p>
            <a:endParaRPr lang="en-US" dirty="0"/>
          </a:p>
        </p:txBody>
      </p:sp>
    </p:spTree>
    <p:extLst>
      <p:ext uri="{BB962C8B-B14F-4D97-AF65-F5344CB8AC3E}">
        <p14:creationId xmlns:p14="http://schemas.microsoft.com/office/powerpoint/2010/main" val="18558634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0654" y="1071817"/>
            <a:ext cx="10515600" cy="4386591"/>
          </a:xfrm>
        </p:spPr>
        <p:txBody>
          <a:bodyPr>
            <a:noAutofit/>
          </a:bodyPr>
          <a:lstStyle/>
          <a:p>
            <a:pPr algn="ctr"/>
            <a:r>
              <a:rPr lang="en-US" sz="13000" dirty="0" smtClean="0">
                <a:latin typeface="Courier" charset="0"/>
                <a:ea typeface="Courier" charset="0"/>
                <a:cs typeface="Courier" charset="0"/>
              </a:rPr>
              <a:t>Any Questions?</a:t>
            </a:r>
            <a:endParaRPr lang="en-US" sz="13000" dirty="0">
              <a:latin typeface="Courier" charset="0"/>
              <a:ea typeface="Courier" charset="0"/>
              <a:cs typeface="Courier" charset="0"/>
            </a:endParaRPr>
          </a:p>
        </p:txBody>
      </p:sp>
    </p:spTree>
    <p:extLst>
      <p:ext uri="{BB962C8B-B14F-4D97-AF65-F5344CB8AC3E}">
        <p14:creationId xmlns:p14="http://schemas.microsoft.com/office/powerpoint/2010/main" val="13810580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US" sz="4800" dirty="0" smtClean="0"/>
              <a:t>Reference List</a:t>
            </a:r>
            <a:endParaRPr lang="en-US" sz="4800" dirty="0"/>
          </a:p>
        </p:txBody>
      </p:sp>
      <p:sp>
        <p:nvSpPr>
          <p:cNvPr id="3" name="Content Placeholder 2"/>
          <p:cNvSpPr>
            <a:spLocks noGrp="1"/>
          </p:cNvSpPr>
          <p:nvPr>
            <p:ph idx="1"/>
          </p:nvPr>
        </p:nvSpPr>
        <p:spPr>
          <a:xfrm>
            <a:off x="979100" y="1055602"/>
            <a:ext cx="10233800" cy="5802397"/>
          </a:xfrm>
        </p:spPr>
        <p:txBody>
          <a:bodyPr>
            <a:normAutofit fontScale="92500" lnSpcReduction="10000"/>
          </a:bodyPr>
          <a:lstStyle/>
          <a:p>
            <a:r>
              <a:rPr lang="en-US" sz="1900" dirty="0"/>
              <a:t>British Educational Research </a:t>
            </a:r>
            <a:r>
              <a:rPr lang="en-US" sz="1900" dirty="0" smtClean="0"/>
              <a:t>Association. (2018). </a:t>
            </a:r>
            <a:r>
              <a:rPr lang="en-US" sz="1900" dirty="0"/>
              <a:t>Ethical Guidelines for Educational </a:t>
            </a:r>
            <a:r>
              <a:rPr lang="en-US" sz="1900" dirty="0" smtClean="0"/>
              <a:t>Research, Fourth Edition. [Accessed 14 Feb. 2019]</a:t>
            </a:r>
          </a:p>
          <a:p>
            <a:r>
              <a:rPr lang="en-US" sz="1900" dirty="0" smtClean="0"/>
              <a:t>Data Protection Act (2018).</a:t>
            </a:r>
          </a:p>
          <a:p>
            <a:r>
              <a:rPr lang="en-US" sz="1900" dirty="0" smtClean="0"/>
              <a:t>Dutton, J., </a:t>
            </a:r>
            <a:r>
              <a:rPr lang="en-US" sz="1900" dirty="0" err="1" smtClean="0"/>
              <a:t>Ragins</a:t>
            </a:r>
            <a:r>
              <a:rPr lang="en-US" sz="1900" dirty="0" smtClean="0"/>
              <a:t>, B. (2007) ‘Exploring Positive Relationships at Work’. </a:t>
            </a:r>
            <a:r>
              <a:rPr lang="en-US" sz="1900" i="1" dirty="0" smtClean="0"/>
              <a:t>Psychology Press. Taylor and Francis Group. </a:t>
            </a:r>
            <a:r>
              <a:rPr lang="en-US" sz="1900" dirty="0" smtClean="0"/>
              <a:t>[Accessed 10 Feb. 2019]</a:t>
            </a:r>
          </a:p>
          <a:p>
            <a:r>
              <a:rPr lang="en-US" sz="1900" dirty="0" smtClean="0"/>
              <a:t>Fernandez, C., </a:t>
            </a:r>
            <a:r>
              <a:rPr lang="en-US" sz="1900" dirty="0" err="1" smtClean="0"/>
              <a:t>Kodish</a:t>
            </a:r>
            <a:r>
              <a:rPr lang="en-US" sz="1900" dirty="0" smtClean="0"/>
              <a:t>, E. &amp; </a:t>
            </a:r>
            <a:r>
              <a:rPr lang="en-US" sz="1900" dirty="0" err="1" smtClean="0"/>
              <a:t>Weijer</a:t>
            </a:r>
            <a:r>
              <a:rPr lang="en-US" sz="1900" dirty="0" smtClean="0"/>
              <a:t>, C. (2003). Informing Study Participants of Research Results: An Ethical Imperative. </a:t>
            </a:r>
            <a:r>
              <a:rPr lang="en-US" sz="1900" i="1" dirty="0" smtClean="0"/>
              <a:t>IRB: Ethics and Human Research, </a:t>
            </a:r>
            <a:r>
              <a:rPr lang="en-US" sz="1900" dirty="0" smtClean="0"/>
              <a:t>Vol. 25(3). pp. 12-19. </a:t>
            </a:r>
          </a:p>
          <a:p>
            <a:r>
              <a:rPr lang="en-US" sz="1900" dirty="0" smtClean="0"/>
              <a:t>Jackson, R., Drummond, D. &amp; </a:t>
            </a:r>
            <a:r>
              <a:rPr lang="en-US" sz="1900" dirty="0" err="1" smtClean="0"/>
              <a:t>Camara</a:t>
            </a:r>
            <a:r>
              <a:rPr lang="en-US" sz="1900" dirty="0" smtClean="0"/>
              <a:t>, S. (2007). ‘What is Qualitative Research?’ </a:t>
            </a:r>
            <a:r>
              <a:rPr lang="en-US" sz="1900" i="1" dirty="0" smtClean="0"/>
              <a:t>Qualitative Research Reports in Communication</a:t>
            </a:r>
            <a:r>
              <a:rPr lang="en-US" sz="1900" dirty="0" smtClean="0"/>
              <a:t>. Pp. 21-28. [Accessed 7 Feb. 2019]</a:t>
            </a:r>
          </a:p>
          <a:p>
            <a:r>
              <a:rPr lang="en-US" sz="1900" dirty="0"/>
              <a:t>Lewis, S. (2017). ‘A Book Review: Qualitative Inquiry &amp; Research Design: Choosing Among Five Approaches. </a:t>
            </a:r>
            <a:r>
              <a:rPr lang="en-US" sz="1900" i="1" dirty="0"/>
              <a:t>Russian Journal of Sociology. </a:t>
            </a:r>
            <a:r>
              <a:rPr lang="en-US" sz="1900" dirty="0"/>
              <a:t>Pp.18. [Accessed 11 Feb. 2019</a:t>
            </a:r>
            <a:r>
              <a:rPr lang="en-US" sz="1900" dirty="0" smtClean="0"/>
              <a:t>]</a:t>
            </a:r>
          </a:p>
          <a:p>
            <a:r>
              <a:rPr lang="en-US" sz="1900" dirty="0" smtClean="0"/>
              <a:t>National Autistic Society. (2017) ‘Preparing for change’. </a:t>
            </a:r>
            <a:r>
              <a:rPr lang="en-US" sz="1900" i="1" dirty="0" smtClean="0"/>
              <a:t>The National Autistic Society. </a:t>
            </a:r>
            <a:r>
              <a:rPr lang="en-US" sz="1900" dirty="0"/>
              <a:t>Available at: </a:t>
            </a:r>
            <a:r>
              <a:rPr lang="en-US" sz="1900" dirty="0">
                <a:hlinkClick r:id="rId2"/>
              </a:rPr>
              <a:t>https://</a:t>
            </a:r>
            <a:r>
              <a:rPr lang="en-US" sz="1900" dirty="0" smtClean="0">
                <a:hlinkClick r:id="rId2"/>
              </a:rPr>
              <a:t>www.autism.org.uk/about/behaviour/preparing-for-change.aspx</a:t>
            </a:r>
            <a:r>
              <a:rPr lang="en-US" sz="1900" dirty="0" smtClean="0"/>
              <a:t> [Accessed 10 Feb. 2019]</a:t>
            </a:r>
          </a:p>
          <a:p>
            <a:r>
              <a:rPr lang="en-US" sz="1900" dirty="0" smtClean="0"/>
              <a:t>Taylor, S., Bogdan, R. &amp; </a:t>
            </a:r>
            <a:r>
              <a:rPr lang="en-US" sz="1900" dirty="0" err="1" smtClean="0"/>
              <a:t>DeVault</a:t>
            </a:r>
            <a:r>
              <a:rPr lang="en-US" sz="1900" dirty="0" smtClean="0"/>
              <a:t>, M. (2015). ‘Introduction to Qualitative Research Methods.’ </a:t>
            </a:r>
            <a:r>
              <a:rPr lang="en-US" sz="1900" i="1" dirty="0" smtClean="0"/>
              <a:t>John Wiley &amp; Sons 4</a:t>
            </a:r>
            <a:r>
              <a:rPr lang="en-US" sz="1900" i="1" baseline="30000" dirty="0" smtClean="0"/>
              <a:t>th</a:t>
            </a:r>
            <a:r>
              <a:rPr lang="en-US" sz="1900" i="1" dirty="0" smtClean="0"/>
              <a:t> Edition. </a:t>
            </a:r>
            <a:r>
              <a:rPr lang="en-US" sz="1900" dirty="0" smtClean="0"/>
              <a:t>[Accessed 11 Feb. 2019]</a:t>
            </a:r>
          </a:p>
          <a:p>
            <a:r>
              <a:rPr lang="en-US" sz="1900" dirty="0" smtClean="0"/>
              <a:t>United Nations (1989). </a:t>
            </a:r>
            <a:r>
              <a:rPr lang="en-US" sz="1900" i="1" dirty="0" smtClean="0"/>
              <a:t>‘The United Nations Convention on the Rights of the Child. </a:t>
            </a:r>
            <a:r>
              <a:rPr lang="en-US" sz="1900" dirty="0" smtClean="0"/>
              <a:t>[Accessed 16 Feb. 2019]</a:t>
            </a:r>
          </a:p>
          <a:p>
            <a:r>
              <a:rPr lang="en-US" sz="1900" dirty="0" smtClean="0"/>
              <a:t>Wilkinson, L. (2019). ‘Emotional Intelligence (EI) and ASD’. </a:t>
            </a:r>
            <a:r>
              <a:rPr lang="en-US" sz="1900" i="1" dirty="0" smtClean="0"/>
              <a:t>Living </a:t>
            </a:r>
            <a:r>
              <a:rPr lang="en-US" sz="1900" i="1" dirty="0" err="1" smtClean="0"/>
              <a:t>Austism</a:t>
            </a:r>
            <a:r>
              <a:rPr lang="en-US" sz="1900" i="1" dirty="0" smtClean="0"/>
              <a:t>. </a:t>
            </a:r>
            <a:r>
              <a:rPr lang="en-US" sz="1900" dirty="0"/>
              <a:t>Available at: </a:t>
            </a:r>
            <a:r>
              <a:rPr lang="en-US" sz="1900" dirty="0">
                <a:hlinkClick r:id="rId3"/>
              </a:rPr>
              <a:t>https://livingautism.com/emotional-intelligence-ei-asd</a:t>
            </a:r>
            <a:r>
              <a:rPr lang="en-US" sz="1900" dirty="0" smtClean="0">
                <a:hlinkClick r:id="rId3"/>
              </a:rPr>
              <a:t>/</a:t>
            </a:r>
            <a:r>
              <a:rPr lang="en-US" sz="1900" dirty="0" smtClean="0"/>
              <a:t> [Accessed 16 Feb. 2019]</a:t>
            </a:r>
          </a:p>
          <a:p>
            <a:r>
              <a:rPr lang="en-US" sz="1900" dirty="0" err="1" smtClean="0"/>
              <a:t>Wysocki</a:t>
            </a:r>
            <a:r>
              <a:rPr lang="en-US" sz="1900" dirty="0" smtClean="0"/>
              <a:t>, T. (2014). Introduction to the Special Issue: Direct Observation in Pediatric Psychology Research.</a:t>
            </a:r>
            <a:r>
              <a:rPr lang="en-US" sz="1900" i="1" dirty="0" smtClean="0"/>
              <a:t> Journal of Pediatric Psychology. </a:t>
            </a:r>
            <a:r>
              <a:rPr lang="en-US" sz="1900" dirty="0" smtClean="0"/>
              <a:t>Pp. 1-8. [Accessed 11 Feb. 2019]</a:t>
            </a:r>
          </a:p>
          <a:p>
            <a:endParaRPr lang="en-US" sz="2000" dirty="0"/>
          </a:p>
        </p:txBody>
      </p:sp>
    </p:spTree>
    <p:extLst>
      <p:ext uri="{BB962C8B-B14F-4D97-AF65-F5344CB8AC3E}">
        <p14:creationId xmlns:p14="http://schemas.microsoft.com/office/powerpoint/2010/main" val="1308381048"/>
      </p:ext>
    </p:extLst>
  </p:cSld>
  <p:clrMapOvr>
    <a:masterClrMapping/>
  </p:clrMapOvr>
  <p:timing>
    <p:tnLst>
      <p:par>
        <p:cTn id="1" dur="indefinite" restart="never" nodeType="tmRoot"/>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Depth</Template>
  <TotalTime>8195</TotalTime>
  <Words>1924</Words>
  <Application>Microsoft Macintosh PowerPoint</Application>
  <PresentationFormat>Widescreen</PresentationFormat>
  <Paragraphs>110</Paragraphs>
  <Slides>24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Al Bayan Plain</vt:lpstr>
      <vt:lpstr>Calibri</vt:lpstr>
      <vt:lpstr>Corbel</vt:lpstr>
      <vt:lpstr>Courier</vt:lpstr>
      <vt:lpstr>Arial</vt:lpstr>
      <vt:lpstr>Depth</vt:lpstr>
      <vt:lpstr>PowerPoint Presentation</vt:lpstr>
      <vt:lpstr>Reasons for my research</vt:lpstr>
      <vt:lpstr>Metholodgy</vt:lpstr>
      <vt:lpstr>Metholodgy</vt:lpstr>
      <vt:lpstr>How I would collect data</vt:lpstr>
      <vt:lpstr>How I would collect data</vt:lpstr>
      <vt:lpstr>Why I would use qualitative research</vt:lpstr>
      <vt:lpstr>Case Studies</vt:lpstr>
      <vt:lpstr>Questionnaires Before Separation</vt:lpstr>
      <vt:lpstr>Questionnaires After Separation</vt:lpstr>
      <vt:lpstr>Why I would use quantitative research</vt:lpstr>
      <vt:lpstr>Team Teach and Damage Graphs</vt:lpstr>
      <vt:lpstr>Participants</vt:lpstr>
      <vt:lpstr>Why I would do this</vt:lpstr>
      <vt:lpstr>Primary research</vt:lpstr>
      <vt:lpstr>Ethics</vt:lpstr>
      <vt:lpstr>Limitations</vt:lpstr>
      <vt:lpstr>Limitations</vt:lpstr>
      <vt:lpstr>Limitations</vt:lpstr>
      <vt:lpstr>Risk to any individuals</vt:lpstr>
      <vt:lpstr>How to minimise the risk</vt:lpstr>
      <vt:lpstr>How to gather my content, where to store it and what research tools I will use.</vt:lpstr>
      <vt:lpstr>Any Questions?</vt:lpstr>
      <vt:lpstr>Reference List</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Darcey Jones (1702834)</dc:creator>
  <cp:lastModifiedBy>Darcey Jones (1702834)</cp:lastModifiedBy>
  <cp:revision>58</cp:revision>
  <dcterms:created xsi:type="dcterms:W3CDTF">2019-02-12T17:22:01Z</dcterms:created>
  <dcterms:modified xsi:type="dcterms:W3CDTF">2019-02-18T10:09:30Z</dcterms:modified>
</cp:coreProperties>
</file>