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9" r:id="rId4"/>
    <p:sldId id="325" r:id="rId5"/>
    <p:sldId id="260" r:id="rId6"/>
    <p:sldId id="261" r:id="rId7"/>
    <p:sldId id="262" r:id="rId8"/>
    <p:sldId id="264" r:id="rId9"/>
    <p:sldId id="265" r:id="rId10"/>
    <p:sldId id="266" r:id="rId11"/>
    <p:sldId id="267" r:id="rId12"/>
    <p:sldId id="268" r:id="rId13"/>
    <p:sldId id="269" r:id="rId14"/>
    <p:sldId id="324" r:id="rId15"/>
    <p:sldId id="270" r:id="rId16"/>
    <p:sldId id="271" r:id="rId17"/>
    <p:sldId id="272" r:id="rId18"/>
    <p:sldId id="273" r:id="rId19"/>
    <p:sldId id="304" r:id="rId20"/>
    <p:sldId id="294" r:id="rId21"/>
    <p:sldId id="295" r:id="rId22"/>
    <p:sldId id="296" r:id="rId23"/>
    <p:sldId id="297" r:id="rId24"/>
    <p:sldId id="298" r:id="rId25"/>
    <p:sldId id="299" r:id="rId26"/>
    <p:sldId id="300" r:id="rId27"/>
    <p:sldId id="301" r:id="rId28"/>
    <p:sldId id="302" r:id="rId29"/>
    <p:sldId id="326" r:id="rId30"/>
    <p:sldId id="303" r:id="rId31"/>
    <p:sldId id="275" r:id="rId32"/>
    <p:sldId id="276" r:id="rId33"/>
    <p:sldId id="277" r:id="rId34"/>
    <p:sldId id="278" r:id="rId35"/>
    <p:sldId id="279" r:id="rId36"/>
    <p:sldId id="280" r:id="rId37"/>
    <p:sldId id="281" r:id="rId38"/>
    <p:sldId id="321" r:id="rId39"/>
    <p:sldId id="282" r:id="rId40"/>
    <p:sldId id="283" r:id="rId41"/>
    <p:sldId id="284" r:id="rId42"/>
    <p:sldId id="305" r:id="rId43"/>
    <p:sldId id="306" r:id="rId44"/>
    <p:sldId id="307" r:id="rId45"/>
    <p:sldId id="308" r:id="rId46"/>
    <p:sldId id="309" r:id="rId47"/>
    <p:sldId id="310" r:id="rId48"/>
    <p:sldId id="311" r:id="rId49"/>
    <p:sldId id="312" r:id="rId50"/>
    <p:sldId id="327" r:id="rId51"/>
    <p:sldId id="313" r:id="rId52"/>
    <p:sldId id="322" r:id="rId53"/>
    <p:sldId id="285" r:id="rId54"/>
    <p:sldId id="286" r:id="rId55"/>
    <p:sldId id="314" r:id="rId56"/>
    <p:sldId id="315" r:id="rId57"/>
    <p:sldId id="316" r:id="rId58"/>
    <p:sldId id="317" r:id="rId59"/>
    <p:sldId id="318" r:id="rId60"/>
    <p:sldId id="319" r:id="rId61"/>
    <p:sldId id="320" r:id="rId62"/>
    <p:sldId id="328" r:id="rId63"/>
    <p:sldId id="323" r:id="rId64"/>
    <p:sldId id="287" r:id="rId65"/>
    <p:sldId id="288" r:id="rId66"/>
    <p:sldId id="289" r:id="rId67"/>
    <p:sldId id="290" r:id="rId68"/>
    <p:sldId id="291" r:id="rId69"/>
    <p:sldId id="292" r:id="rId70"/>
    <p:sldId id="293" r:id="rId71"/>
    <p:sldId id="329"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9" d="100"/>
          <a:sy n="89" d="100"/>
        </p:scale>
        <p:origin x="-1032"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FA3F35B-3F7F-4A12-9A76-510B3F59257B}" type="datetimeFigureOut">
              <a:rPr lang="en-GB" smtClean="0"/>
              <a:t>13/07/2016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3202775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3F35B-3F7F-4A12-9A76-510B3F59257B}" type="datetimeFigureOut">
              <a:rPr lang="en-GB" smtClean="0"/>
              <a:t>13/07/2016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2954895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A3F35B-3F7F-4A12-9A76-510B3F59257B}" type="datetimeFigureOut">
              <a:rPr lang="en-GB" smtClean="0"/>
              <a:t>13/07/2016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4180717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FA3F35B-3F7F-4A12-9A76-510B3F59257B}" type="datetimeFigureOut">
              <a:rPr lang="en-GB" smtClean="0"/>
              <a:t>13/07/2016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3977121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A3F35B-3F7F-4A12-9A76-510B3F59257B}" type="datetimeFigureOut">
              <a:rPr lang="en-GB" smtClean="0"/>
              <a:t>13/07/2016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265149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FA3F35B-3F7F-4A12-9A76-510B3F59257B}" type="datetimeFigureOut">
              <a:rPr lang="en-GB" smtClean="0"/>
              <a:t>13/07/2016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180474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A3F35B-3F7F-4A12-9A76-510B3F59257B}" type="datetimeFigureOut">
              <a:rPr lang="en-GB" smtClean="0"/>
              <a:t>13/07/2016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1282097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A3F35B-3F7F-4A12-9A76-510B3F59257B}" type="datetimeFigureOut">
              <a:rPr lang="en-GB" smtClean="0"/>
              <a:t>13/07/2016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3807440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A3F35B-3F7F-4A12-9A76-510B3F59257B}" type="datetimeFigureOut">
              <a:rPr lang="en-GB" smtClean="0"/>
              <a:t>13/07/2016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211269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3F35B-3F7F-4A12-9A76-510B3F59257B}" type="datetimeFigureOut">
              <a:rPr lang="en-GB" smtClean="0"/>
              <a:t>13/07/2016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402168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A3F35B-3F7F-4A12-9A76-510B3F59257B}" type="datetimeFigureOut">
              <a:rPr lang="en-GB" smtClean="0"/>
              <a:t>13/07/2016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974C7-CF20-42A4-964F-B3079D60D34C}" type="slidenum">
              <a:rPr lang="en-GB" smtClean="0"/>
              <a:t>‹#›</a:t>
            </a:fld>
            <a:endParaRPr lang="en-GB"/>
          </a:p>
        </p:txBody>
      </p:sp>
    </p:spTree>
    <p:extLst>
      <p:ext uri="{BB962C8B-B14F-4D97-AF65-F5344CB8AC3E}">
        <p14:creationId xmlns:p14="http://schemas.microsoft.com/office/powerpoint/2010/main" val="39119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extLst>
      <p:ext uri="{BB962C8B-B14F-4D97-AF65-F5344CB8AC3E}">
        <p14:creationId xmlns:p14="http://schemas.microsoft.com/office/powerpoint/2010/main" val="1246656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A3F35B-3F7F-4A12-9A76-510B3F59257B}" type="datetimeFigureOut">
              <a:rPr lang="en-GB" smtClean="0"/>
              <a:t>13/07/2016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6974C7-CF20-42A4-964F-B3079D60D34C}" type="slidenum">
              <a:rPr lang="en-GB" smtClean="0"/>
              <a:t>‹#›</a:t>
            </a:fld>
            <a:endParaRPr lang="en-GB"/>
          </a:p>
        </p:txBody>
      </p:sp>
    </p:spTree>
    <p:extLst>
      <p:ext uri="{BB962C8B-B14F-4D97-AF65-F5344CB8AC3E}">
        <p14:creationId xmlns:p14="http://schemas.microsoft.com/office/powerpoint/2010/main" val="20393019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johnfenzel.typepad.com/.shared/image.html?/photos/uncategorized/peloponnesian_war_map_2.jpg"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a:t>
            </a:r>
            <a:endParaRPr lang="en-GB" dirty="0"/>
          </a:p>
        </p:txBody>
      </p:sp>
      <p:sp>
        <p:nvSpPr>
          <p:cNvPr id="3" name="Subtitle 2"/>
          <p:cNvSpPr>
            <a:spLocks noGrp="1"/>
          </p:cNvSpPr>
          <p:nvPr>
            <p:ph type="subTitle" idx="1"/>
          </p:nvPr>
        </p:nvSpPr>
        <p:spPr/>
        <p:txBody>
          <a:bodyPr/>
          <a:lstStyle/>
          <a:p>
            <a:r>
              <a:rPr lang="en-GB" dirty="0" smtClean="0"/>
              <a:t>The Peloponnesian War</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430s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marL="838200" indent="-838200" eaLnBrk="1" hangingPunct="1">
              <a:defRPr/>
            </a:pPr>
            <a:r>
              <a:rPr lang="en-GB" smtClean="0"/>
              <a:t>Athenian ambitions in the 430s</a:t>
            </a:r>
          </a:p>
        </p:txBody>
      </p:sp>
      <p:sp>
        <p:nvSpPr>
          <p:cNvPr id="9219" name="Rectangle 3"/>
          <p:cNvSpPr>
            <a:spLocks noGrp="1" noChangeArrowheads="1"/>
          </p:cNvSpPr>
          <p:nvPr>
            <p:ph idx="1"/>
          </p:nvPr>
        </p:nvSpPr>
        <p:spPr/>
        <p:txBody>
          <a:bodyPr/>
          <a:lstStyle/>
          <a:p>
            <a:pPr eaLnBrk="1" hangingPunct="1">
              <a:defRPr/>
            </a:pPr>
            <a:r>
              <a:rPr lang="en-GB" smtClean="0"/>
              <a:t>After the crushing of the Samian revolt, Athens once more started to extend its influence in mainland Greece and the Ionian Sea. </a:t>
            </a:r>
          </a:p>
          <a:p>
            <a:pPr eaLnBrk="1" hangingPunct="1">
              <a:defRPr/>
            </a:pPr>
            <a:r>
              <a:rPr lang="en-GB" smtClean="0"/>
              <a:t>By the treaty of 446 BCE, Athens was excluded from the mainland. The Aegean was agreed to be her dominion.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Thucydidean</a:t>
            </a:r>
            <a:r>
              <a:rPr lang="en-GB" dirty="0" smtClean="0"/>
              <a:t> Cause of the War</a:t>
            </a:r>
            <a:endParaRPr lang="en-GB" dirty="0"/>
          </a:p>
        </p:txBody>
      </p:sp>
      <p:sp>
        <p:nvSpPr>
          <p:cNvPr id="3" name="Content Placeholder 2"/>
          <p:cNvSpPr>
            <a:spLocks noGrp="1"/>
          </p:cNvSpPr>
          <p:nvPr>
            <p:ph idx="1"/>
          </p:nvPr>
        </p:nvSpPr>
        <p:spPr/>
        <p:txBody>
          <a:bodyPr/>
          <a:lstStyle/>
          <a:p>
            <a:r>
              <a:rPr lang="en-GB" dirty="0" smtClean="0"/>
              <a:t>Read the </a:t>
            </a:r>
            <a:r>
              <a:rPr lang="en-GB" dirty="0" err="1" smtClean="0"/>
              <a:t>Handout</a:t>
            </a:r>
            <a:endParaRPr lang="en-GB" dirty="0" smtClean="0"/>
          </a:p>
          <a:p>
            <a:pPr lvl="1"/>
            <a:r>
              <a:rPr lang="en-GB" dirty="0" smtClean="0"/>
              <a:t>What does Thucydides identify as the cause of the War?</a:t>
            </a:r>
          </a:p>
          <a:p>
            <a:pPr lvl="1"/>
            <a:r>
              <a:rPr lang="en-GB" dirty="0" smtClean="0"/>
              <a:t>What are </a:t>
            </a:r>
            <a:r>
              <a:rPr lang="en-GB" dirty="0" smtClean="0"/>
              <a:t>the strengths and weaknesses of this identification</a:t>
            </a:r>
            <a:r>
              <a:rPr lang="en-GB" dirty="0" smtClean="0"/>
              <a:t>?</a:t>
            </a:r>
          </a:p>
          <a:p>
            <a:pPr lvl="1"/>
            <a:r>
              <a:rPr lang="en-GB" dirty="0" smtClean="0"/>
              <a:t>Who does Thucydides present as being at fault here?</a:t>
            </a:r>
            <a:endParaRPr lang="en-GB" dirty="0"/>
          </a:p>
        </p:txBody>
      </p:sp>
    </p:spTree>
    <p:extLst>
      <p:ext uri="{BB962C8B-B14F-4D97-AF65-F5344CB8AC3E}">
        <p14:creationId xmlns:p14="http://schemas.microsoft.com/office/powerpoint/2010/main" val="2923806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smtClean="0"/>
              <a:t>Actions against Corinth </a:t>
            </a:r>
          </a:p>
        </p:txBody>
      </p:sp>
      <p:sp>
        <p:nvSpPr>
          <p:cNvPr id="10243" name="Rectangle 3"/>
          <p:cNvSpPr>
            <a:spLocks noGrp="1" noChangeArrowheads="1"/>
          </p:cNvSpPr>
          <p:nvPr>
            <p:ph idx="1"/>
          </p:nvPr>
        </p:nvSpPr>
        <p:spPr>
          <a:xfrm>
            <a:off x="457200" y="1935480"/>
            <a:ext cx="4186808" cy="4389120"/>
          </a:xfrm>
        </p:spPr>
        <p:txBody>
          <a:bodyPr>
            <a:normAutofit fontScale="85000" lnSpcReduction="10000"/>
          </a:bodyPr>
          <a:lstStyle/>
          <a:p>
            <a:pPr eaLnBrk="1" hangingPunct="1">
              <a:defRPr/>
            </a:pPr>
            <a:r>
              <a:rPr lang="en-GB" dirty="0" smtClean="0"/>
              <a:t>The Athenians did not try encroaching upon Spartan interests directly. </a:t>
            </a:r>
          </a:p>
          <a:p>
            <a:pPr eaLnBrk="1" hangingPunct="1">
              <a:defRPr/>
            </a:pPr>
            <a:r>
              <a:rPr lang="en-GB" dirty="0" smtClean="0"/>
              <a:t>Rather they started interfering in the sphere of Corinthian influence, which covered western Greece, the Ionian Sea and Sicily and Magna Graecia. </a:t>
            </a:r>
          </a:p>
        </p:txBody>
      </p:sp>
      <p:pic>
        <p:nvPicPr>
          <p:cNvPr id="1026" name="Picture 2"/>
          <p:cNvPicPr>
            <a:picLocks noChangeAspect="1" noChangeArrowheads="1"/>
          </p:cNvPicPr>
          <p:nvPr/>
        </p:nvPicPr>
        <p:blipFill>
          <a:blip r:embed="rId2" cstate="print"/>
          <a:srcRect/>
          <a:stretch>
            <a:fillRect/>
          </a:stretch>
        </p:blipFill>
        <p:spPr bwMode="auto">
          <a:xfrm>
            <a:off x="4530573" y="1916832"/>
            <a:ext cx="4613428" cy="3096344"/>
          </a:xfrm>
          <a:prstGeom prst="rect">
            <a:avLst/>
          </a:prstGeom>
          <a:noFill/>
          <a:ln w="9525">
            <a:noFill/>
            <a:miter lim="800000"/>
            <a:headEnd/>
            <a:tailEnd/>
          </a:ln>
        </p:spPr>
      </p:pic>
      <p:sp>
        <p:nvSpPr>
          <p:cNvPr id="5" name="Rectangle 4"/>
          <p:cNvSpPr/>
          <p:nvPr/>
        </p:nvSpPr>
        <p:spPr>
          <a:xfrm>
            <a:off x="5796136" y="3212976"/>
            <a:ext cx="936104" cy="864096"/>
          </a:xfrm>
          <a:prstGeom prst="rect">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smtClean="0"/>
              <a:t>The Akarnanian Alliance</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3275856" y="3429000"/>
            <a:ext cx="5657850" cy="3200400"/>
          </a:xfrm>
          <a:prstGeom prst="rect">
            <a:avLst/>
          </a:prstGeom>
          <a:noFill/>
          <a:ln w="9525">
            <a:noFill/>
            <a:miter lim="800000"/>
            <a:headEnd/>
            <a:tailEnd/>
          </a:ln>
        </p:spPr>
      </p:pic>
      <p:sp>
        <p:nvSpPr>
          <p:cNvPr id="7" name="Rectangle 6"/>
          <p:cNvSpPr/>
          <p:nvPr/>
        </p:nvSpPr>
        <p:spPr>
          <a:xfrm>
            <a:off x="4788024" y="4797152"/>
            <a:ext cx="504056"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6602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04248" y="5373216"/>
            <a:ext cx="960904" cy="369332"/>
          </a:xfrm>
          <a:prstGeom prst="rect">
            <a:avLst/>
          </a:prstGeom>
          <a:noFill/>
        </p:spPr>
        <p:txBody>
          <a:bodyPr wrap="none" rtlCol="0">
            <a:spAutoFit/>
          </a:bodyPr>
          <a:lstStyle/>
          <a:p>
            <a:r>
              <a:rPr lang="en-GB" dirty="0" smtClean="0"/>
              <a:t>Corinth</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eaLnBrk="1" hangingPunct="1">
              <a:defRPr/>
            </a:pPr>
            <a:r>
              <a:rPr lang="en-GB" dirty="0" smtClean="0"/>
              <a:t>Amphipolis</a:t>
            </a:r>
          </a:p>
        </p:txBody>
      </p:sp>
      <p:sp>
        <p:nvSpPr>
          <p:cNvPr id="4" name="Content Placeholder 3"/>
          <p:cNvSpPr>
            <a:spLocks noGrp="1"/>
          </p:cNvSpPr>
          <p:nvPr>
            <p:ph sz="half" idx="1"/>
          </p:nvPr>
        </p:nvSpPr>
        <p:spPr/>
        <p:txBody>
          <a:bodyPr/>
          <a:lstStyle/>
          <a:p>
            <a:r>
              <a:rPr lang="en-GB" dirty="0" smtClean="0"/>
              <a:t>438: Alliance between Athens and </a:t>
            </a:r>
            <a:r>
              <a:rPr lang="en-GB" dirty="0" err="1" smtClean="0"/>
              <a:t>Akarnania</a:t>
            </a:r>
            <a:endParaRPr lang="en-GB" dirty="0" smtClean="0"/>
          </a:p>
          <a:p>
            <a:r>
              <a:rPr lang="en-GB" dirty="0" smtClean="0"/>
              <a:t>437: </a:t>
            </a:r>
            <a:r>
              <a:rPr lang="en-GB" dirty="0" smtClean="0"/>
              <a:t>Colonisation </a:t>
            </a:r>
            <a:r>
              <a:rPr lang="en-GB" dirty="0" smtClean="0"/>
              <a:t>of Amphipolis</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4067944" y="1484784"/>
            <a:ext cx="4924425" cy="5057775"/>
          </a:xfrm>
          <a:prstGeom prst="rect">
            <a:avLst/>
          </a:prstGeom>
          <a:noFill/>
          <a:ln w="9525">
            <a:noFill/>
            <a:miter lim="800000"/>
            <a:headEnd/>
            <a:tailEnd/>
          </a:ln>
        </p:spPr>
      </p:pic>
      <p:sp>
        <p:nvSpPr>
          <p:cNvPr id="10" name="Isosceles Triangle 9"/>
          <p:cNvSpPr/>
          <p:nvPr/>
        </p:nvSpPr>
        <p:spPr>
          <a:xfrm>
            <a:off x="6732240" y="213285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p:cNvSpPr/>
          <p:nvPr/>
        </p:nvSpPr>
        <p:spPr>
          <a:xfrm>
            <a:off x="6228184"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Isosceles Triangle 11"/>
          <p:cNvSpPr/>
          <p:nvPr/>
        </p:nvSpPr>
        <p:spPr>
          <a:xfrm>
            <a:off x="6372200" y="170080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48264" y="2276872"/>
            <a:ext cx="880369" cy="369332"/>
          </a:xfrm>
          <a:prstGeom prst="rect">
            <a:avLst/>
          </a:prstGeom>
          <a:noFill/>
        </p:spPr>
        <p:txBody>
          <a:bodyPr wrap="none" rtlCol="0">
            <a:spAutoFit/>
          </a:bodyPr>
          <a:lstStyle/>
          <a:p>
            <a:r>
              <a:rPr lang="en-GB" dirty="0" smtClean="0"/>
              <a:t>Thasos</a:t>
            </a:r>
            <a:endParaRPr lang="en-GB" dirty="0"/>
          </a:p>
        </p:txBody>
      </p:sp>
      <p:sp>
        <p:nvSpPr>
          <p:cNvPr id="14" name="TextBox 13"/>
          <p:cNvSpPr txBox="1"/>
          <p:nvPr/>
        </p:nvSpPr>
        <p:spPr>
          <a:xfrm>
            <a:off x="6588224" y="1700808"/>
            <a:ext cx="1346844" cy="369332"/>
          </a:xfrm>
          <a:prstGeom prst="rect">
            <a:avLst/>
          </a:prstGeom>
          <a:noFill/>
        </p:spPr>
        <p:txBody>
          <a:bodyPr wrap="none" rtlCol="0">
            <a:spAutoFit/>
          </a:bodyPr>
          <a:lstStyle/>
          <a:p>
            <a:r>
              <a:rPr lang="en-GB" dirty="0" smtClean="0"/>
              <a:t>Amphipolis</a:t>
            </a:r>
            <a:endParaRPr lang="en-GB" dirty="0"/>
          </a:p>
        </p:txBody>
      </p:sp>
      <p:sp>
        <p:nvSpPr>
          <p:cNvPr id="15" name="TextBox 14"/>
          <p:cNvSpPr txBox="1"/>
          <p:nvPr/>
        </p:nvSpPr>
        <p:spPr>
          <a:xfrm>
            <a:off x="6516216" y="5661248"/>
            <a:ext cx="893193" cy="369332"/>
          </a:xfrm>
          <a:prstGeom prst="rect">
            <a:avLst/>
          </a:prstGeom>
          <a:noFill/>
        </p:spPr>
        <p:txBody>
          <a:bodyPr wrap="none" rtlCol="0">
            <a:spAutoFit/>
          </a:bodyPr>
          <a:lstStyle/>
          <a:p>
            <a:r>
              <a:rPr lang="en-GB" dirty="0" smtClean="0"/>
              <a:t>Athens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0"/>
            <a:ext cx="8229600" cy="1143000"/>
          </a:xfrm>
        </p:spPr>
        <p:txBody>
          <a:bodyPr/>
          <a:lstStyle/>
          <a:p>
            <a:pPr marL="838200" indent="-838200" eaLnBrk="1" hangingPunct="1">
              <a:defRPr/>
            </a:pPr>
            <a:r>
              <a:rPr lang="en-GB" dirty="0" smtClean="0"/>
              <a:t>Athenian Alliances in the West</a:t>
            </a:r>
          </a:p>
        </p:txBody>
      </p:sp>
      <p:sp>
        <p:nvSpPr>
          <p:cNvPr id="12291" name="Rectangle 3"/>
          <p:cNvSpPr>
            <a:spLocks noGrp="1" noChangeArrowheads="1"/>
          </p:cNvSpPr>
          <p:nvPr>
            <p:ph sz="half" idx="1"/>
          </p:nvPr>
        </p:nvSpPr>
        <p:spPr/>
        <p:txBody>
          <a:bodyPr/>
          <a:lstStyle/>
          <a:p>
            <a:pPr eaLnBrk="1" hangingPunct="1">
              <a:defRPr/>
            </a:pPr>
            <a:r>
              <a:rPr lang="en-GB" dirty="0" smtClean="0"/>
              <a:t>In the 430s, the Athenians also concluded alliances with </a:t>
            </a:r>
            <a:r>
              <a:rPr lang="en-GB" dirty="0" err="1" smtClean="0"/>
              <a:t>Leontinoi</a:t>
            </a:r>
            <a:r>
              <a:rPr lang="en-GB" dirty="0" smtClean="0"/>
              <a:t> and </a:t>
            </a:r>
            <a:r>
              <a:rPr lang="en-GB" dirty="0" err="1" smtClean="0"/>
              <a:t>Rhegion</a:t>
            </a:r>
            <a:r>
              <a:rPr lang="en-GB" dirty="0" smtClean="0"/>
              <a:t> against Syracuse. </a:t>
            </a:r>
          </a:p>
          <a:p>
            <a:pPr eaLnBrk="1" hangingPunct="1">
              <a:defRPr/>
            </a:pPr>
            <a:r>
              <a:rPr lang="en-GB" dirty="0" smtClean="0"/>
              <a:t>Syracuse was the biggest Corinthian colony and the gateway of Corinth to the west. </a:t>
            </a:r>
          </a:p>
        </p:txBody>
      </p:sp>
      <p:pic>
        <p:nvPicPr>
          <p:cNvPr id="4098" name="Picture 2"/>
          <p:cNvPicPr>
            <a:picLocks noChangeAspect="1" noChangeArrowheads="1"/>
          </p:cNvPicPr>
          <p:nvPr/>
        </p:nvPicPr>
        <p:blipFill>
          <a:blip r:embed="rId2" cstate="print"/>
          <a:srcRect/>
          <a:stretch>
            <a:fillRect/>
          </a:stretch>
        </p:blipFill>
        <p:spPr bwMode="auto">
          <a:xfrm>
            <a:off x="4788024" y="2348880"/>
            <a:ext cx="4067175" cy="3790950"/>
          </a:xfrm>
          <a:prstGeom prst="rect">
            <a:avLst/>
          </a:prstGeom>
          <a:noFill/>
          <a:ln w="9525">
            <a:noFill/>
            <a:miter lim="800000"/>
            <a:headEnd/>
            <a:tailEnd/>
          </a:ln>
        </p:spPr>
      </p:pic>
      <p:sp>
        <p:nvSpPr>
          <p:cNvPr id="6" name="Isosceles Triangle 5"/>
          <p:cNvSpPr/>
          <p:nvPr/>
        </p:nvSpPr>
        <p:spPr>
          <a:xfrm>
            <a:off x="6948264" y="479715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444208" y="537321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732240" y="558924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36296" y="4869160"/>
            <a:ext cx="1016625" cy="369332"/>
          </a:xfrm>
          <a:prstGeom prst="rect">
            <a:avLst/>
          </a:prstGeom>
          <a:noFill/>
        </p:spPr>
        <p:txBody>
          <a:bodyPr wrap="none" rtlCol="0">
            <a:spAutoFit/>
          </a:bodyPr>
          <a:lstStyle/>
          <a:p>
            <a:r>
              <a:rPr lang="en-GB" dirty="0" err="1" smtClean="0"/>
              <a:t>Rhegion</a:t>
            </a:r>
            <a:endParaRPr lang="en-GB" dirty="0"/>
          </a:p>
        </p:txBody>
      </p:sp>
      <p:sp>
        <p:nvSpPr>
          <p:cNvPr id="10" name="TextBox 9"/>
          <p:cNvSpPr txBox="1"/>
          <p:nvPr/>
        </p:nvSpPr>
        <p:spPr>
          <a:xfrm>
            <a:off x="6588224" y="5301208"/>
            <a:ext cx="1158907" cy="369332"/>
          </a:xfrm>
          <a:prstGeom prst="rect">
            <a:avLst/>
          </a:prstGeom>
          <a:noFill/>
        </p:spPr>
        <p:txBody>
          <a:bodyPr wrap="none" rtlCol="0">
            <a:spAutoFit/>
          </a:bodyPr>
          <a:lstStyle/>
          <a:p>
            <a:r>
              <a:rPr lang="en-GB" dirty="0" err="1" smtClean="0"/>
              <a:t>Leontinoi</a:t>
            </a:r>
            <a:endParaRPr lang="en-GB" dirty="0"/>
          </a:p>
        </p:txBody>
      </p:sp>
      <p:sp>
        <p:nvSpPr>
          <p:cNvPr id="11" name="TextBox 10"/>
          <p:cNvSpPr txBox="1"/>
          <p:nvPr/>
        </p:nvSpPr>
        <p:spPr>
          <a:xfrm>
            <a:off x="6948264" y="5805264"/>
            <a:ext cx="1042850" cy="369332"/>
          </a:xfrm>
          <a:prstGeom prst="rect">
            <a:avLst/>
          </a:prstGeom>
          <a:noFill/>
        </p:spPr>
        <p:txBody>
          <a:bodyPr wrap="none" rtlCol="0">
            <a:spAutoFit/>
          </a:bodyPr>
          <a:lstStyle/>
          <a:p>
            <a:r>
              <a:rPr lang="en-GB" dirty="0" smtClean="0"/>
              <a:t>Syracuse</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smtClean="0"/>
              <a:t>Epidamnos</a:t>
            </a:r>
          </a:p>
        </p:txBody>
      </p:sp>
      <p:sp>
        <p:nvSpPr>
          <p:cNvPr id="13315" name="Rectangle 3"/>
          <p:cNvSpPr>
            <a:spLocks noGrp="1" noChangeArrowheads="1"/>
          </p:cNvSpPr>
          <p:nvPr>
            <p:ph sz="half" idx="1"/>
          </p:nvPr>
        </p:nvSpPr>
        <p:spPr/>
        <p:txBody>
          <a:bodyPr>
            <a:normAutofit fontScale="92500" lnSpcReduction="10000"/>
          </a:bodyPr>
          <a:lstStyle/>
          <a:p>
            <a:pPr eaLnBrk="1" hangingPunct="1">
              <a:defRPr/>
            </a:pPr>
            <a:r>
              <a:rPr lang="en-GB" smtClean="0"/>
              <a:t>Epidamnos was a Corcyraean colony but its oikistes was from Corinth.</a:t>
            </a:r>
          </a:p>
          <a:p>
            <a:pPr eaLnBrk="1" hangingPunct="1">
              <a:defRPr/>
            </a:pPr>
            <a:r>
              <a:rPr lang="en-GB" smtClean="0"/>
              <a:t>When Epidamnos was in war with the native populations in the 430s, they asked for help from Corcyra. </a:t>
            </a:r>
          </a:p>
          <a:p>
            <a:pPr eaLnBrk="1" hangingPunct="1">
              <a:defRPr/>
            </a:pPr>
            <a:r>
              <a:rPr lang="en-GB" smtClean="0"/>
              <a:t>The Corcyraeans refused. So the Epidamnians turned to Corinth. </a:t>
            </a:r>
          </a:p>
        </p:txBody>
      </p:sp>
      <p:pic>
        <p:nvPicPr>
          <p:cNvPr id="5122" name="Picture 2"/>
          <p:cNvPicPr>
            <a:picLocks noChangeAspect="1" noChangeArrowheads="1"/>
          </p:cNvPicPr>
          <p:nvPr/>
        </p:nvPicPr>
        <p:blipFill>
          <a:blip r:embed="rId2" cstate="print"/>
          <a:srcRect/>
          <a:stretch>
            <a:fillRect/>
          </a:stretch>
        </p:blipFill>
        <p:spPr bwMode="auto">
          <a:xfrm>
            <a:off x="4562475" y="1772816"/>
            <a:ext cx="4581525" cy="4419600"/>
          </a:xfrm>
          <a:prstGeom prst="rect">
            <a:avLst/>
          </a:prstGeom>
          <a:noFill/>
          <a:ln w="9525">
            <a:noFill/>
            <a:miter lim="800000"/>
            <a:headEnd/>
            <a:tailEnd/>
          </a:ln>
        </p:spPr>
      </p:pic>
      <p:sp>
        <p:nvSpPr>
          <p:cNvPr id="6" name="Isosceles Triangle 5"/>
          <p:cNvSpPr/>
          <p:nvPr/>
        </p:nvSpPr>
        <p:spPr>
          <a:xfrm>
            <a:off x="5076056" y="220486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292080" y="41490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7812360" y="551723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8460432" y="5445224"/>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292080" y="2276872"/>
            <a:ext cx="1309974" cy="369332"/>
          </a:xfrm>
          <a:prstGeom prst="rect">
            <a:avLst/>
          </a:prstGeom>
          <a:noFill/>
        </p:spPr>
        <p:txBody>
          <a:bodyPr wrap="none" rtlCol="0">
            <a:spAutoFit/>
          </a:bodyPr>
          <a:lstStyle/>
          <a:p>
            <a:r>
              <a:rPr lang="en-GB" dirty="0" smtClean="0"/>
              <a:t>Epidamnos</a:t>
            </a:r>
            <a:endParaRPr lang="en-GB" dirty="0"/>
          </a:p>
        </p:txBody>
      </p:sp>
      <p:sp>
        <p:nvSpPr>
          <p:cNvPr id="11" name="TextBox 10"/>
          <p:cNvSpPr txBox="1"/>
          <p:nvPr/>
        </p:nvSpPr>
        <p:spPr>
          <a:xfrm>
            <a:off x="5508104" y="4077072"/>
            <a:ext cx="955774" cy="369332"/>
          </a:xfrm>
          <a:prstGeom prst="rect">
            <a:avLst/>
          </a:prstGeom>
          <a:noFill/>
        </p:spPr>
        <p:txBody>
          <a:bodyPr wrap="none" rtlCol="0">
            <a:spAutoFit/>
          </a:bodyPr>
          <a:lstStyle/>
          <a:p>
            <a:r>
              <a:rPr lang="en-GB" dirty="0" smtClean="0"/>
              <a:t>Corcyra</a:t>
            </a:r>
            <a:endParaRPr lang="en-GB" dirty="0"/>
          </a:p>
        </p:txBody>
      </p:sp>
      <p:sp>
        <p:nvSpPr>
          <p:cNvPr id="12" name="TextBox 11"/>
          <p:cNvSpPr txBox="1"/>
          <p:nvPr/>
        </p:nvSpPr>
        <p:spPr>
          <a:xfrm>
            <a:off x="7596336" y="5877272"/>
            <a:ext cx="960904" cy="369332"/>
          </a:xfrm>
          <a:prstGeom prst="rect">
            <a:avLst/>
          </a:prstGeom>
          <a:noFill/>
        </p:spPr>
        <p:txBody>
          <a:bodyPr wrap="none" rtlCol="0">
            <a:spAutoFit/>
          </a:bodyPr>
          <a:lstStyle/>
          <a:p>
            <a:r>
              <a:rPr lang="en-GB" dirty="0" smtClean="0"/>
              <a:t>Corinth</a:t>
            </a:r>
            <a:endParaRPr lang="en-GB" dirty="0"/>
          </a:p>
        </p:txBody>
      </p:sp>
      <p:sp>
        <p:nvSpPr>
          <p:cNvPr id="13" name="TextBox 12"/>
          <p:cNvSpPr txBox="1"/>
          <p:nvPr/>
        </p:nvSpPr>
        <p:spPr>
          <a:xfrm>
            <a:off x="8100392" y="5085184"/>
            <a:ext cx="893193" cy="369332"/>
          </a:xfrm>
          <a:prstGeom prst="rect">
            <a:avLst/>
          </a:prstGeom>
          <a:noFill/>
        </p:spPr>
        <p:txBody>
          <a:bodyPr wrap="none" rtlCol="0">
            <a:spAutoFit/>
          </a:bodyPr>
          <a:lstStyle/>
          <a:p>
            <a:r>
              <a:rPr lang="en-GB" dirty="0" smtClean="0"/>
              <a:t>Athens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Corinth vs. Corcyra</a:t>
            </a:r>
            <a:endParaRPr lang="en-GB" dirty="0"/>
          </a:p>
        </p:txBody>
      </p:sp>
      <p:sp>
        <p:nvSpPr>
          <p:cNvPr id="3" name="Content Placeholder 2"/>
          <p:cNvSpPr>
            <a:spLocks noGrp="1"/>
          </p:cNvSpPr>
          <p:nvPr>
            <p:ph sz="half" idx="1"/>
          </p:nvPr>
        </p:nvSpPr>
        <p:spPr>
          <a:xfrm>
            <a:off x="0" y="1268760"/>
            <a:ext cx="3995936" cy="5400600"/>
          </a:xfrm>
        </p:spPr>
        <p:txBody>
          <a:bodyPr>
            <a:normAutofit fontScale="62500" lnSpcReduction="20000"/>
          </a:bodyPr>
          <a:lstStyle/>
          <a:p>
            <a:r>
              <a:rPr lang="en-US" sz="2800" dirty="0" smtClean="0"/>
              <a:t>This the Corinthians consented to do. Believing the colony to belong as much to themselves as to the </a:t>
            </a:r>
            <a:r>
              <a:rPr lang="en-US" sz="2800" dirty="0" err="1" smtClean="0"/>
              <a:t>Corcyraeans</a:t>
            </a:r>
            <a:r>
              <a:rPr lang="en-US" sz="2800" dirty="0" smtClean="0"/>
              <a:t>, </a:t>
            </a:r>
            <a:r>
              <a:rPr lang="en-US" sz="2800" b="1" dirty="0" smtClean="0"/>
              <a:t>they felt it to be a kind of duty to undertake their protection. </a:t>
            </a:r>
            <a:r>
              <a:rPr lang="en-US" sz="2800" dirty="0" smtClean="0"/>
              <a:t>Besides, </a:t>
            </a:r>
            <a:r>
              <a:rPr lang="en-US" sz="2800" b="1" dirty="0" smtClean="0"/>
              <a:t>they hated the </a:t>
            </a:r>
            <a:r>
              <a:rPr lang="en-US" sz="2800" b="1" dirty="0" err="1" smtClean="0"/>
              <a:t>Corcyraeans</a:t>
            </a:r>
            <a:r>
              <a:rPr lang="en-US" sz="2800" b="1" dirty="0" smtClean="0"/>
              <a:t> for their contempt of the mother country. </a:t>
            </a:r>
            <a:r>
              <a:rPr lang="en-US" sz="2800" dirty="0" smtClean="0"/>
              <a:t>[4] Instead of meeting with the usual honors accorded to the parent city by every other colony at public assemblies, such as precedence at sacrifices, Corinth found herself treated with contempt by a power, which in point of wealth could stand comparison with any even of the richest communities in Hellas… All these grievances made Corinth eager to send the promised aid to </a:t>
            </a:r>
            <a:r>
              <a:rPr lang="en-US" sz="2800" dirty="0" err="1" smtClean="0"/>
              <a:t>Epidamnus</a:t>
            </a:r>
            <a:r>
              <a:rPr lang="en-US" sz="2800" dirty="0" smtClean="0"/>
              <a:t>. </a:t>
            </a:r>
            <a:r>
              <a:rPr lang="en-US" sz="2800" b="1" dirty="0" smtClean="0"/>
              <a:t>Advertisement was made for volunteer settlers, and a force of </a:t>
            </a:r>
            <a:r>
              <a:rPr lang="en-US" sz="2800" b="1" dirty="0" err="1" smtClean="0"/>
              <a:t>Ambraciots</a:t>
            </a:r>
            <a:r>
              <a:rPr lang="en-US" sz="2800" b="1" dirty="0" smtClean="0"/>
              <a:t>, </a:t>
            </a:r>
            <a:r>
              <a:rPr lang="en-US" sz="2800" b="1" dirty="0" err="1" smtClean="0"/>
              <a:t>Leucadians</a:t>
            </a:r>
            <a:r>
              <a:rPr lang="en-US" sz="2800" b="1" dirty="0" smtClean="0"/>
              <a:t>, and Corinthians was </a:t>
            </a:r>
            <a:r>
              <a:rPr lang="en-US" sz="2800" b="1" dirty="0" err="1" smtClean="0"/>
              <a:t>despatched</a:t>
            </a:r>
            <a:r>
              <a:rPr lang="en-US" sz="2800" dirty="0" smtClean="0"/>
              <a:t>. Thucydides 1.25-6</a:t>
            </a:r>
            <a:endParaRPr lang="en-GB" sz="2800" dirty="0" smtClean="0"/>
          </a:p>
          <a:p>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4152900" y="1196752"/>
            <a:ext cx="4991100" cy="5381625"/>
          </a:xfrm>
          <a:prstGeom prst="rect">
            <a:avLst/>
          </a:prstGeom>
          <a:noFill/>
          <a:ln w="9525">
            <a:noFill/>
            <a:miter lim="800000"/>
            <a:headEnd/>
            <a:tailEnd/>
          </a:ln>
        </p:spPr>
      </p:pic>
      <p:sp>
        <p:nvSpPr>
          <p:cNvPr id="7" name="Oval 6"/>
          <p:cNvSpPr/>
          <p:nvPr/>
        </p:nvSpPr>
        <p:spPr>
          <a:xfrm>
            <a:off x="4283968" y="1340768"/>
            <a:ext cx="864096"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652120" y="4437112"/>
            <a:ext cx="1440160" cy="100811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716016" y="4221088"/>
            <a:ext cx="1368152" cy="936104"/>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067944" y="1412776"/>
            <a:ext cx="1368152" cy="1944216"/>
          </a:xfrm>
          <a:prstGeom prst="rect">
            <a:avLst/>
          </a:prstGeom>
          <a:noFill/>
          <a:ln w="635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79512" y="0"/>
            <a:ext cx="8229600" cy="1143000"/>
          </a:xfrm>
        </p:spPr>
        <p:txBody>
          <a:bodyPr/>
          <a:lstStyle/>
          <a:p>
            <a:pPr marL="838200" indent="-838200" eaLnBrk="1" hangingPunct="1">
              <a:defRPr/>
            </a:pPr>
            <a:r>
              <a:rPr lang="en-GB" dirty="0" smtClean="0"/>
              <a:t>The Athenian Involvement</a:t>
            </a:r>
          </a:p>
        </p:txBody>
      </p:sp>
      <p:sp>
        <p:nvSpPr>
          <p:cNvPr id="15363" name="Rectangle 3"/>
          <p:cNvSpPr>
            <a:spLocks noGrp="1" noChangeArrowheads="1"/>
          </p:cNvSpPr>
          <p:nvPr>
            <p:ph sz="half" idx="1"/>
          </p:nvPr>
        </p:nvSpPr>
        <p:spPr>
          <a:xfrm>
            <a:off x="457200" y="1600200"/>
            <a:ext cx="3682752" cy="4525963"/>
          </a:xfrm>
        </p:spPr>
        <p:txBody>
          <a:bodyPr>
            <a:normAutofit fontScale="92500" lnSpcReduction="20000"/>
          </a:bodyPr>
          <a:lstStyle/>
          <a:p>
            <a:pPr eaLnBrk="1" hangingPunct="1">
              <a:defRPr/>
            </a:pPr>
            <a:r>
              <a:rPr lang="en-GB" dirty="0" smtClean="0"/>
              <a:t>The Corinthians were defeated by the </a:t>
            </a:r>
            <a:r>
              <a:rPr lang="en-GB" dirty="0" err="1" smtClean="0"/>
              <a:t>Corcyraeans</a:t>
            </a:r>
            <a:r>
              <a:rPr lang="en-GB" dirty="0" smtClean="0"/>
              <a:t> in Action. </a:t>
            </a:r>
          </a:p>
          <a:p>
            <a:pPr eaLnBrk="1" hangingPunct="1">
              <a:defRPr/>
            </a:pPr>
            <a:r>
              <a:rPr lang="en-GB" dirty="0" smtClean="0"/>
              <a:t>In turn, they built a bigger fleet and tried to take the war a step further. </a:t>
            </a:r>
          </a:p>
          <a:p>
            <a:pPr eaLnBrk="1" hangingPunct="1">
              <a:defRPr/>
            </a:pPr>
            <a:r>
              <a:rPr lang="en-GB" dirty="0" smtClean="0"/>
              <a:t>Corcyra turned to Athens, who eagerly accepted an alliance although it would immediately mean war with Corinth. </a:t>
            </a:r>
          </a:p>
        </p:txBody>
      </p:sp>
      <p:pic>
        <p:nvPicPr>
          <p:cNvPr id="7170" name="Picture 2"/>
          <p:cNvPicPr>
            <a:picLocks noChangeAspect="1" noChangeArrowheads="1"/>
          </p:cNvPicPr>
          <p:nvPr/>
        </p:nvPicPr>
        <p:blipFill>
          <a:blip r:embed="rId2" cstate="print"/>
          <a:srcRect/>
          <a:stretch>
            <a:fillRect/>
          </a:stretch>
        </p:blipFill>
        <p:spPr bwMode="auto">
          <a:xfrm>
            <a:off x="4284760" y="2636912"/>
            <a:ext cx="4711008" cy="3029694"/>
          </a:xfrm>
          <a:prstGeom prst="rect">
            <a:avLst/>
          </a:prstGeom>
          <a:noFill/>
          <a:ln w="9525">
            <a:noFill/>
            <a:miter lim="800000"/>
            <a:headEnd/>
            <a:tailEnd/>
          </a:ln>
        </p:spPr>
      </p:pic>
      <p:cxnSp>
        <p:nvCxnSpPr>
          <p:cNvPr id="7" name="Straight Arrow Connector 6"/>
          <p:cNvCxnSpPr/>
          <p:nvPr/>
        </p:nvCxnSpPr>
        <p:spPr>
          <a:xfrm flipH="1">
            <a:off x="5868144" y="3861048"/>
            <a:ext cx="1224136" cy="72008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3933056"/>
            <a:ext cx="504056" cy="50405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668344" y="4365104"/>
            <a:ext cx="504056" cy="21602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0"/>
            <a:ext cx="8229600" cy="792088"/>
          </a:xfrm>
        </p:spPr>
        <p:txBody>
          <a:bodyPr>
            <a:normAutofit/>
          </a:bodyPr>
          <a:lstStyle/>
          <a:p>
            <a:pPr marL="838200" indent="-838200" eaLnBrk="1" hangingPunct="1">
              <a:defRPr/>
            </a:pPr>
            <a:r>
              <a:rPr lang="en-GB" dirty="0" smtClean="0"/>
              <a:t>Potidaea</a:t>
            </a:r>
          </a:p>
        </p:txBody>
      </p:sp>
      <p:sp>
        <p:nvSpPr>
          <p:cNvPr id="16387" name="Rectangle 3"/>
          <p:cNvSpPr>
            <a:spLocks noGrp="1" noChangeArrowheads="1"/>
          </p:cNvSpPr>
          <p:nvPr>
            <p:ph idx="1"/>
          </p:nvPr>
        </p:nvSpPr>
        <p:spPr>
          <a:xfrm>
            <a:off x="0" y="908050"/>
            <a:ext cx="4355976" cy="5949950"/>
          </a:xfrm>
        </p:spPr>
        <p:txBody>
          <a:bodyPr>
            <a:normAutofit/>
          </a:bodyPr>
          <a:lstStyle/>
          <a:p>
            <a:pPr eaLnBrk="1" hangingPunct="1">
              <a:lnSpc>
                <a:spcPct val="80000"/>
              </a:lnSpc>
              <a:defRPr/>
            </a:pPr>
            <a:r>
              <a:rPr lang="en-US" sz="1800" dirty="0" smtClean="0"/>
              <a:t> </a:t>
            </a:r>
            <a:r>
              <a:rPr lang="en-US" sz="1800" b="1" dirty="0" smtClean="0"/>
              <a:t>Corinth was forming schemes for retaliation, and Athens suspected her hostility. </a:t>
            </a:r>
            <a:r>
              <a:rPr lang="en-US" sz="1800" dirty="0" smtClean="0"/>
              <a:t>The </a:t>
            </a:r>
            <a:r>
              <a:rPr lang="en-US" sz="1800" b="1" dirty="0" err="1" smtClean="0"/>
              <a:t>Potidaeans</a:t>
            </a:r>
            <a:r>
              <a:rPr lang="en-US" sz="1800" dirty="0" smtClean="0"/>
              <a:t>, who inhabit the isthmus of </a:t>
            </a:r>
            <a:r>
              <a:rPr lang="en-US" sz="1800" dirty="0" err="1" smtClean="0"/>
              <a:t>Pallene</a:t>
            </a:r>
            <a:r>
              <a:rPr lang="en-US" sz="1800" dirty="0" smtClean="0"/>
              <a:t>, being a Corinthian colony, but tributary allies of Athens, were ordered </a:t>
            </a:r>
            <a:r>
              <a:rPr lang="en-US" sz="1800" b="1" dirty="0" smtClean="0"/>
              <a:t>to raze the wall </a:t>
            </a:r>
            <a:r>
              <a:rPr lang="en-US" sz="1800" dirty="0" smtClean="0"/>
              <a:t>looking towards </a:t>
            </a:r>
            <a:r>
              <a:rPr lang="en-US" sz="1800" dirty="0" err="1" smtClean="0"/>
              <a:t>Pallene</a:t>
            </a:r>
            <a:r>
              <a:rPr lang="en-US" sz="1800" dirty="0" smtClean="0"/>
              <a:t>, to give </a:t>
            </a:r>
            <a:r>
              <a:rPr lang="en-US" sz="1800" b="1" dirty="0" smtClean="0"/>
              <a:t>hostages</a:t>
            </a:r>
            <a:r>
              <a:rPr lang="en-US" sz="1800" dirty="0" smtClean="0"/>
              <a:t>, to </a:t>
            </a:r>
            <a:r>
              <a:rPr lang="en-US" sz="1800" b="1" dirty="0" smtClean="0"/>
              <a:t>dismiss the Corinthian magistrates</a:t>
            </a:r>
            <a:r>
              <a:rPr lang="en-US" sz="1800" dirty="0" smtClean="0"/>
              <a:t>, and in future not to receive the persons sent from Corinth annually to succeed them. It was feared that they might be </a:t>
            </a:r>
            <a:r>
              <a:rPr lang="en-US" sz="1800" b="1" dirty="0" smtClean="0"/>
              <a:t>persuaded by </a:t>
            </a:r>
            <a:r>
              <a:rPr lang="en-US" sz="1800" b="1" dirty="0" err="1" smtClean="0"/>
              <a:t>Perdiccas</a:t>
            </a:r>
            <a:r>
              <a:rPr lang="en-US" sz="1800" b="1" dirty="0" smtClean="0"/>
              <a:t> and the Corinthians to revolt</a:t>
            </a:r>
            <a:r>
              <a:rPr lang="en-US" sz="1800" dirty="0" smtClean="0"/>
              <a:t>, and might draw the rest of the allies in the direction of Thrace to revolt with them. …[6] Alive to all this, and wishing to anticipate the revolt of the cities, the Athenians acted as follows. They were just then sending off thirty ships and a thousand heavy infantry for his country under the command of </a:t>
            </a:r>
            <a:r>
              <a:rPr lang="en-US" sz="1800" dirty="0" err="1" smtClean="0"/>
              <a:t>Archestratus</a:t>
            </a:r>
            <a:r>
              <a:rPr lang="en-US" sz="1800" dirty="0" smtClean="0"/>
              <a:t>, son of </a:t>
            </a:r>
            <a:r>
              <a:rPr lang="en-US" sz="1800" dirty="0" err="1" smtClean="0"/>
              <a:t>Lycomedes</a:t>
            </a:r>
            <a:r>
              <a:rPr lang="en-US" sz="1800" dirty="0" smtClean="0"/>
              <a:t>, with four colleagues. They instructed the captains to take hostages of the </a:t>
            </a:r>
            <a:r>
              <a:rPr lang="en-US" sz="1800" dirty="0" err="1" smtClean="0"/>
              <a:t>Potidaeans</a:t>
            </a:r>
            <a:r>
              <a:rPr lang="en-US" sz="1800" dirty="0" smtClean="0"/>
              <a:t>, to raze the wall, and to be on their guard against the revolt of the neighboring cities. Thucydides 1.56-7</a:t>
            </a:r>
            <a:endParaRPr lang="en-GB" sz="1800" dirty="0" smtClean="0"/>
          </a:p>
        </p:txBody>
      </p:sp>
      <p:pic>
        <p:nvPicPr>
          <p:cNvPr id="8194" name="Picture 2"/>
          <p:cNvPicPr>
            <a:picLocks noChangeAspect="1" noChangeArrowheads="1"/>
          </p:cNvPicPr>
          <p:nvPr/>
        </p:nvPicPr>
        <p:blipFill>
          <a:blip r:embed="rId2" cstate="print"/>
          <a:srcRect/>
          <a:stretch>
            <a:fillRect/>
          </a:stretch>
        </p:blipFill>
        <p:spPr bwMode="auto">
          <a:xfrm>
            <a:off x="4499992" y="1484784"/>
            <a:ext cx="4479801" cy="3789203"/>
          </a:xfrm>
          <a:prstGeom prst="rect">
            <a:avLst/>
          </a:prstGeom>
          <a:noFill/>
          <a:ln w="9525">
            <a:noFill/>
            <a:miter lim="800000"/>
            <a:headEnd/>
            <a:tailEnd/>
          </a:ln>
        </p:spPr>
      </p:pic>
      <p:sp>
        <p:nvSpPr>
          <p:cNvPr id="5" name="Isosceles Triangle 4"/>
          <p:cNvSpPr/>
          <p:nvPr/>
        </p:nvSpPr>
        <p:spPr>
          <a:xfrm>
            <a:off x="6228184" y="234888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6084168" y="4581128"/>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732240" y="4437112"/>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932040" y="1556792"/>
            <a:ext cx="936104" cy="6480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076056" y="1772816"/>
            <a:ext cx="1105046" cy="369332"/>
          </a:xfrm>
          <a:prstGeom prst="rect">
            <a:avLst/>
          </a:prstGeom>
          <a:noFill/>
        </p:spPr>
        <p:txBody>
          <a:bodyPr wrap="none" rtlCol="0">
            <a:spAutoFit/>
          </a:bodyPr>
          <a:lstStyle/>
          <a:p>
            <a:r>
              <a:rPr lang="en-GB" dirty="0" smtClean="0"/>
              <a:t>Macedon</a:t>
            </a:r>
            <a:endParaRPr lang="en-GB" dirty="0"/>
          </a:p>
        </p:txBody>
      </p:sp>
      <p:sp>
        <p:nvSpPr>
          <p:cNvPr id="10" name="TextBox 9"/>
          <p:cNvSpPr txBox="1"/>
          <p:nvPr/>
        </p:nvSpPr>
        <p:spPr>
          <a:xfrm>
            <a:off x="6444208" y="2420888"/>
            <a:ext cx="1048364" cy="369332"/>
          </a:xfrm>
          <a:prstGeom prst="rect">
            <a:avLst/>
          </a:prstGeom>
          <a:noFill/>
        </p:spPr>
        <p:txBody>
          <a:bodyPr wrap="none" rtlCol="0">
            <a:spAutoFit/>
          </a:bodyPr>
          <a:lstStyle/>
          <a:p>
            <a:r>
              <a:rPr lang="en-GB" dirty="0" smtClean="0"/>
              <a:t>Potidaea</a:t>
            </a:r>
            <a:endParaRPr lang="en-GB" dirty="0"/>
          </a:p>
        </p:txBody>
      </p:sp>
      <p:sp>
        <p:nvSpPr>
          <p:cNvPr id="11" name="TextBox 10"/>
          <p:cNvSpPr txBox="1"/>
          <p:nvPr/>
        </p:nvSpPr>
        <p:spPr>
          <a:xfrm>
            <a:off x="6948264" y="4581128"/>
            <a:ext cx="893193" cy="369332"/>
          </a:xfrm>
          <a:prstGeom prst="rect">
            <a:avLst/>
          </a:prstGeom>
          <a:noFill/>
        </p:spPr>
        <p:txBody>
          <a:bodyPr wrap="none" rtlCol="0">
            <a:spAutoFit/>
          </a:bodyPr>
          <a:lstStyle/>
          <a:p>
            <a:r>
              <a:rPr lang="en-GB" dirty="0" smtClean="0"/>
              <a:t>Athens</a:t>
            </a:r>
            <a:endParaRPr lang="en-GB" dirty="0"/>
          </a:p>
        </p:txBody>
      </p:sp>
      <p:sp>
        <p:nvSpPr>
          <p:cNvPr id="12" name="TextBox 11"/>
          <p:cNvSpPr txBox="1"/>
          <p:nvPr/>
        </p:nvSpPr>
        <p:spPr>
          <a:xfrm>
            <a:off x="5076056" y="4797152"/>
            <a:ext cx="960904" cy="369332"/>
          </a:xfrm>
          <a:prstGeom prst="rect">
            <a:avLst/>
          </a:prstGeom>
          <a:noFill/>
        </p:spPr>
        <p:txBody>
          <a:bodyPr wrap="none" rtlCol="0">
            <a:spAutoFit/>
          </a:bodyPr>
          <a:lstStyle/>
          <a:p>
            <a:r>
              <a:rPr lang="en-GB" dirty="0" smtClean="0"/>
              <a:t>Corinth</a:t>
            </a:r>
            <a:endParaRPr lang="en-GB" dirty="0"/>
          </a:p>
        </p:txBody>
      </p:sp>
      <p:cxnSp>
        <p:nvCxnSpPr>
          <p:cNvPr id="14" name="Straight Arrow Connector 13"/>
          <p:cNvCxnSpPr/>
          <p:nvPr/>
        </p:nvCxnSpPr>
        <p:spPr>
          <a:xfrm flipV="1">
            <a:off x="6372200" y="2204864"/>
            <a:ext cx="2016224" cy="21602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084168" y="1484784"/>
            <a:ext cx="1368152" cy="122413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a:t>
            </a:r>
            <a:r>
              <a:rPr lang="en-GB" dirty="0" err="1" smtClean="0"/>
              <a:t>Megarian</a:t>
            </a:r>
            <a:r>
              <a:rPr lang="en-GB" dirty="0" smtClean="0"/>
              <a:t> Decree</a:t>
            </a:r>
          </a:p>
        </p:txBody>
      </p:sp>
      <p:sp>
        <p:nvSpPr>
          <p:cNvPr id="17411" name="Rectangle 3"/>
          <p:cNvSpPr>
            <a:spLocks noGrp="1" noChangeArrowheads="1"/>
          </p:cNvSpPr>
          <p:nvPr>
            <p:ph idx="1"/>
          </p:nvPr>
        </p:nvSpPr>
        <p:spPr>
          <a:xfrm>
            <a:off x="0" y="1196752"/>
            <a:ext cx="4258816" cy="5127848"/>
          </a:xfrm>
        </p:spPr>
        <p:txBody>
          <a:bodyPr>
            <a:normAutofit fontScale="85000" lnSpcReduction="20000"/>
          </a:bodyPr>
          <a:lstStyle/>
          <a:p>
            <a:pPr eaLnBrk="1" hangingPunct="1">
              <a:lnSpc>
                <a:spcPct val="90000"/>
              </a:lnSpc>
              <a:defRPr/>
            </a:pPr>
            <a:r>
              <a:rPr lang="en-US" sz="2400" dirty="0" smtClean="0"/>
              <a:t>When the Athenians </a:t>
            </a:r>
            <a:r>
              <a:rPr lang="en-US" sz="2400" b="1" dirty="0" smtClean="0"/>
              <a:t>voted to exclude the </a:t>
            </a:r>
            <a:r>
              <a:rPr lang="en-US" sz="2400" b="1" dirty="0" err="1" smtClean="0"/>
              <a:t>Megarians</a:t>
            </a:r>
            <a:r>
              <a:rPr lang="en-US" sz="2400" b="1" dirty="0" smtClean="0"/>
              <a:t> from both their market and harbors</a:t>
            </a:r>
            <a:r>
              <a:rPr lang="en-US" sz="2400" dirty="0" smtClean="0"/>
              <a:t>, the </a:t>
            </a:r>
            <a:r>
              <a:rPr lang="en-US" sz="2400" dirty="0" err="1" smtClean="0"/>
              <a:t>Megarians</a:t>
            </a:r>
            <a:r>
              <a:rPr lang="en-US" sz="2400" dirty="0" smtClean="0"/>
              <a:t> turned to the Spartans for aid. And the Spartans [...] dispatched ambassadors [...], ordering the Athenians to rescind the action against the </a:t>
            </a:r>
            <a:r>
              <a:rPr lang="en-US" sz="2400" dirty="0" err="1" smtClean="0"/>
              <a:t>Megarians</a:t>
            </a:r>
            <a:r>
              <a:rPr lang="en-US" sz="2400" dirty="0" smtClean="0"/>
              <a:t> and threatening, if they did not accede, to wage war upon them together with the forces of their allies. When the [Athenian] Assembly convened to consider the matter, </a:t>
            </a:r>
            <a:r>
              <a:rPr lang="en-US" sz="2400" b="1" dirty="0" smtClean="0"/>
              <a:t>Pericles, who far excelled all his fellow citizens in skill of oratory, persuaded the Athenians not to rescind the action, saying that for them to accede to the demands of the Spartans, contrary to their own interests, would be the first step toward slavery</a:t>
            </a:r>
            <a:r>
              <a:rPr lang="en-US" sz="2400" dirty="0" smtClean="0"/>
              <a:t>. Diodoros 12.39.4-5</a:t>
            </a:r>
            <a:endParaRPr lang="en-GB" sz="2400" dirty="0" smtClean="0"/>
          </a:p>
        </p:txBody>
      </p:sp>
      <p:pic>
        <p:nvPicPr>
          <p:cNvPr id="9218" name="Picture 2"/>
          <p:cNvPicPr>
            <a:picLocks noChangeAspect="1" noChangeArrowheads="1"/>
          </p:cNvPicPr>
          <p:nvPr/>
        </p:nvPicPr>
        <p:blipFill>
          <a:blip r:embed="rId2" cstate="print"/>
          <a:srcRect/>
          <a:stretch>
            <a:fillRect/>
          </a:stretch>
        </p:blipFill>
        <p:spPr bwMode="auto">
          <a:xfrm>
            <a:off x="4211961" y="1556792"/>
            <a:ext cx="4932040" cy="3788379"/>
          </a:xfrm>
          <a:prstGeom prst="rect">
            <a:avLst/>
          </a:prstGeom>
          <a:noFill/>
          <a:ln w="9525">
            <a:noFill/>
            <a:miter lim="800000"/>
            <a:headEnd/>
            <a:tailEnd/>
          </a:ln>
        </p:spPr>
      </p:pic>
      <p:sp>
        <p:nvSpPr>
          <p:cNvPr id="5" name="Isosceles Triangle 4"/>
          <p:cNvSpPr/>
          <p:nvPr/>
        </p:nvSpPr>
        <p:spPr>
          <a:xfrm>
            <a:off x="6300192" y="342900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7380312" y="3068960"/>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6516216" y="1844824"/>
            <a:ext cx="72008"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444208" y="3501008"/>
            <a:ext cx="1268296" cy="369332"/>
          </a:xfrm>
          <a:prstGeom prst="rect">
            <a:avLst/>
          </a:prstGeom>
          <a:noFill/>
        </p:spPr>
        <p:txBody>
          <a:bodyPr wrap="none" rtlCol="0">
            <a:spAutoFit/>
          </a:bodyPr>
          <a:lstStyle/>
          <a:p>
            <a:r>
              <a:rPr lang="en-GB" dirty="0" smtClean="0"/>
              <a:t>Byzantium</a:t>
            </a:r>
            <a:endParaRPr lang="en-GB" dirty="0"/>
          </a:p>
        </p:txBody>
      </p:sp>
      <p:sp>
        <p:nvSpPr>
          <p:cNvPr id="9" name="TextBox 8"/>
          <p:cNvSpPr txBox="1"/>
          <p:nvPr/>
        </p:nvSpPr>
        <p:spPr>
          <a:xfrm>
            <a:off x="6660232" y="1844824"/>
            <a:ext cx="739305" cy="369332"/>
          </a:xfrm>
          <a:prstGeom prst="rect">
            <a:avLst/>
          </a:prstGeom>
          <a:noFill/>
        </p:spPr>
        <p:txBody>
          <a:bodyPr wrap="none" rtlCol="0">
            <a:spAutoFit/>
          </a:bodyPr>
          <a:lstStyle/>
          <a:p>
            <a:r>
              <a:rPr lang="en-GB" dirty="0" err="1" smtClean="0"/>
              <a:t>Olbia</a:t>
            </a:r>
            <a:endParaRPr lang="en-GB" dirty="0"/>
          </a:p>
        </p:txBody>
      </p:sp>
      <p:sp>
        <p:nvSpPr>
          <p:cNvPr id="10" name="TextBox 9"/>
          <p:cNvSpPr txBox="1"/>
          <p:nvPr/>
        </p:nvSpPr>
        <p:spPr>
          <a:xfrm>
            <a:off x="7524328" y="3212976"/>
            <a:ext cx="1142813" cy="646331"/>
          </a:xfrm>
          <a:prstGeom prst="rect">
            <a:avLst/>
          </a:prstGeom>
          <a:noFill/>
        </p:spPr>
        <p:txBody>
          <a:bodyPr wrap="none" rtlCol="0">
            <a:spAutoFit/>
          </a:bodyPr>
          <a:lstStyle/>
          <a:p>
            <a:r>
              <a:rPr lang="en-GB" dirty="0" err="1" smtClean="0"/>
              <a:t>Herakleia</a:t>
            </a:r>
            <a:endParaRPr lang="en-GB" dirty="0" smtClean="0"/>
          </a:p>
          <a:p>
            <a:r>
              <a:rPr lang="en-GB" dirty="0" err="1" smtClean="0"/>
              <a:t>Pontike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Class Discussion: </a:t>
            </a:r>
            <a:r>
              <a:rPr lang="en-GB" dirty="0" smtClean="0"/>
              <a:t>Athenian Imperialism?</a:t>
            </a:r>
            <a:endParaRPr lang="en-GB" dirty="0"/>
          </a:p>
        </p:txBody>
      </p:sp>
      <p:sp>
        <p:nvSpPr>
          <p:cNvPr id="3" name="Content Placeholder 2"/>
          <p:cNvSpPr>
            <a:spLocks noGrp="1"/>
          </p:cNvSpPr>
          <p:nvPr>
            <p:ph idx="1"/>
          </p:nvPr>
        </p:nvSpPr>
        <p:spPr/>
        <p:txBody>
          <a:bodyPr/>
          <a:lstStyle/>
          <a:p>
            <a:r>
              <a:rPr lang="en-GB" dirty="0" smtClean="0"/>
              <a:t>Ver</a:t>
            </a:r>
            <a:r>
              <a:rPr lang="en-GB" dirty="0" smtClean="0"/>
              <a:t>y often, we tend to consider Athenian imperialism in relation to Athens’ allies. What about her enemies though?</a:t>
            </a:r>
          </a:p>
          <a:p>
            <a:r>
              <a:rPr lang="en-GB" dirty="0" smtClean="0"/>
              <a:t>Consider the </a:t>
            </a:r>
            <a:r>
              <a:rPr lang="en-GB" dirty="0" err="1" smtClean="0"/>
              <a:t>handout</a:t>
            </a:r>
            <a:r>
              <a:rPr lang="en-GB" dirty="0" smtClean="0"/>
              <a:t> and map of the actions in Greece during the First Peloponnesian War, and what we went through now regarding the Great Peloponnesian War. </a:t>
            </a:r>
          </a:p>
          <a:p>
            <a:r>
              <a:rPr lang="en-GB" dirty="0" smtClean="0"/>
              <a:t>What is Athens doing, and why?</a:t>
            </a:r>
          </a:p>
        </p:txBody>
      </p:sp>
    </p:spTree>
    <p:extLst>
      <p:ext uri="{BB962C8B-B14F-4D97-AF65-F5344CB8AC3E}">
        <p14:creationId xmlns:p14="http://schemas.microsoft.com/office/powerpoint/2010/main" val="484891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eaLnBrk="1" hangingPunct="1">
              <a:defRPr/>
            </a:pPr>
            <a:r>
              <a:rPr lang="en-GB" smtClean="0"/>
              <a:t>The Beginning of the War</a:t>
            </a:r>
          </a:p>
        </p:txBody>
      </p:sp>
      <p:sp>
        <p:nvSpPr>
          <p:cNvPr id="18435" name="Rectangle 3"/>
          <p:cNvSpPr>
            <a:spLocks noGrp="1" noChangeArrowheads="1"/>
          </p:cNvSpPr>
          <p:nvPr>
            <p:ph idx="1"/>
          </p:nvPr>
        </p:nvSpPr>
        <p:spPr/>
        <p:txBody>
          <a:bodyPr/>
          <a:lstStyle/>
          <a:p>
            <a:pPr eaLnBrk="1" hangingPunct="1">
              <a:defRPr/>
            </a:pPr>
            <a:r>
              <a:rPr lang="en-GB" smtClean="0"/>
              <a:t>The allies of Sparta were insistent on Sparta putting a check on Athenian interference in their interests.</a:t>
            </a:r>
          </a:p>
          <a:p>
            <a:pPr eaLnBrk="1" hangingPunct="1">
              <a:defRPr/>
            </a:pPr>
            <a:r>
              <a:rPr lang="en-GB" smtClean="0"/>
              <a:t>Sparta sent embassies to Athens but her demands for Athens to back off were refused.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Sparta Convinced</a:t>
            </a:r>
          </a:p>
        </p:txBody>
      </p:sp>
      <p:sp>
        <p:nvSpPr>
          <p:cNvPr id="19459" name="Rectangle 3"/>
          <p:cNvSpPr>
            <a:spLocks noGrp="1" noChangeArrowheads="1"/>
          </p:cNvSpPr>
          <p:nvPr>
            <p:ph idx="1"/>
          </p:nvPr>
        </p:nvSpPr>
        <p:spPr>
          <a:xfrm>
            <a:off x="0" y="908050"/>
            <a:ext cx="9144000" cy="5949950"/>
          </a:xfrm>
        </p:spPr>
        <p:txBody>
          <a:bodyPr/>
          <a:lstStyle/>
          <a:p>
            <a:pPr eaLnBrk="1" hangingPunct="1">
              <a:lnSpc>
                <a:spcPct val="80000"/>
              </a:lnSpc>
              <a:defRPr/>
            </a:pPr>
            <a:r>
              <a:rPr lang="en-US" sz="2000" dirty="0" smtClean="0"/>
              <a:t>All these actions of the Hellenes against each other and the barbarian occurred in the fifty years' interval between the retreat of Xerxes and the beginning of the present war. </a:t>
            </a:r>
            <a:r>
              <a:rPr lang="en-US" sz="2000" b="1" dirty="0" smtClean="0"/>
              <a:t>During this interval the Athenians succeeded in placing their empire on a firmer basis, and advanced their own home power to a very great height.</a:t>
            </a:r>
            <a:r>
              <a:rPr lang="en-US" sz="2000" dirty="0" smtClean="0"/>
              <a:t> </a:t>
            </a:r>
            <a:r>
              <a:rPr lang="en-US" sz="2000" b="1" dirty="0" smtClean="0"/>
              <a:t>The </a:t>
            </a:r>
            <a:r>
              <a:rPr lang="en-US" sz="2000" b="1" dirty="0" err="1" smtClean="0"/>
              <a:t>Lacedaemonians</a:t>
            </a:r>
            <a:r>
              <a:rPr lang="en-US" sz="2000" b="1" dirty="0" smtClean="0"/>
              <a:t>, though fully aware of it, opposed it only for a little while, but remained inactive during most of the period, being of old slow to go to war except under the pressure of necessity, and in the present instance being hampered by wars at home</a:t>
            </a:r>
            <a:r>
              <a:rPr lang="en-US" sz="2000" dirty="0" smtClean="0"/>
              <a:t>; until the growth of the Athenian power could be no longer ignored, and their own confederacy became the object of its encroachments. They then felt that they could endure it no longer, but that the time had come for them to throw themselves heart and soul upon the hostile power, and break it, if they could, by commencing the present war. [3] </a:t>
            </a:r>
            <a:r>
              <a:rPr lang="en-US" sz="2000" b="1" dirty="0" smtClean="0"/>
              <a:t>And though the </a:t>
            </a:r>
            <a:r>
              <a:rPr lang="en-US" sz="2000" b="1" dirty="0" err="1" smtClean="0"/>
              <a:t>Lacedaemonians</a:t>
            </a:r>
            <a:r>
              <a:rPr lang="en-US" sz="2000" b="1" dirty="0" smtClean="0"/>
              <a:t> had made up their own minds on the fact of the breach of the treaty and the guilt of the Athenians, yet they sent to Delphi and inquired of the god whether it would be well with them if they went to war; and, as it is reported, received from him the answer that if they put their whole strength into the war, victory would be theirs, and the promise that he himself would be with them, whether invoked or </a:t>
            </a:r>
            <a:r>
              <a:rPr lang="en-US" sz="2000" b="1" dirty="0" err="1" smtClean="0"/>
              <a:t>uninvoked</a:t>
            </a:r>
            <a:r>
              <a:rPr lang="en-US" sz="2000" b="1" dirty="0" smtClean="0"/>
              <a:t>.</a:t>
            </a:r>
            <a:r>
              <a:rPr lang="en-US" sz="2000" dirty="0" smtClean="0"/>
              <a:t> Thucydides 1.118</a:t>
            </a:r>
            <a:endParaRPr lang="en-GB" sz="20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0"/>
            <a:ext cx="8229600" cy="1143000"/>
          </a:xfrm>
        </p:spPr>
        <p:txBody>
          <a:bodyPr/>
          <a:lstStyle/>
          <a:p>
            <a:pPr marL="838200" indent="-838200" eaLnBrk="1" hangingPunct="1">
              <a:defRPr/>
            </a:pPr>
            <a:r>
              <a:rPr lang="en-GB" dirty="0" smtClean="0"/>
              <a:t>The Two Sides</a:t>
            </a:r>
          </a:p>
        </p:txBody>
      </p:sp>
      <p:sp>
        <p:nvSpPr>
          <p:cNvPr id="20483" name="Rectangle 3"/>
          <p:cNvSpPr>
            <a:spLocks noGrp="1" noChangeArrowheads="1"/>
          </p:cNvSpPr>
          <p:nvPr>
            <p:ph idx="1"/>
          </p:nvPr>
        </p:nvSpPr>
        <p:spPr>
          <a:xfrm>
            <a:off x="457200" y="1600200"/>
            <a:ext cx="8229600" cy="5257800"/>
          </a:xfrm>
        </p:spPr>
        <p:txBody>
          <a:bodyPr/>
          <a:lstStyle/>
          <a:p>
            <a:pPr eaLnBrk="1" hangingPunct="1">
              <a:lnSpc>
                <a:spcPct val="80000"/>
              </a:lnSpc>
              <a:defRPr/>
            </a:pPr>
            <a:r>
              <a:rPr lang="en-US" sz="2000" dirty="0" smtClean="0"/>
              <a:t>The allies of the two belligerents were the following. [2] These were the allies of Lacedaemon: </a:t>
            </a:r>
            <a:r>
              <a:rPr lang="en-US" sz="2000" b="1" dirty="0" smtClean="0"/>
              <a:t>all the Peloponnesians within the Isthmus except the </a:t>
            </a:r>
            <a:r>
              <a:rPr lang="en-US" sz="2000" b="1" dirty="0" err="1" smtClean="0"/>
              <a:t>Argives</a:t>
            </a:r>
            <a:r>
              <a:rPr lang="en-US" sz="2000" b="1" dirty="0" smtClean="0"/>
              <a:t> and Achaeans, who were neutra</a:t>
            </a:r>
            <a:r>
              <a:rPr lang="en-US" sz="2000" dirty="0" smtClean="0"/>
              <a:t>l; </a:t>
            </a:r>
            <a:r>
              <a:rPr lang="en-US" sz="2000" dirty="0" err="1" smtClean="0"/>
              <a:t>Pellene</a:t>
            </a:r>
            <a:r>
              <a:rPr lang="en-US" sz="2000" dirty="0" smtClean="0"/>
              <a:t> being the only Achaean city that first joined in the war, though her example was afterwards followed by the rest. </a:t>
            </a:r>
            <a:r>
              <a:rPr lang="en-US" sz="2000" b="1" dirty="0" smtClean="0"/>
              <a:t>Outside Peloponnese the </a:t>
            </a:r>
            <a:r>
              <a:rPr lang="en-US" sz="2000" b="1" dirty="0" err="1" smtClean="0"/>
              <a:t>Megarians</a:t>
            </a:r>
            <a:r>
              <a:rPr lang="en-US" sz="2000" b="1" dirty="0" smtClean="0"/>
              <a:t>, </a:t>
            </a:r>
            <a:r>
              <a:rPr lang="en-US" sz="2000" b="1" dirty="0" err="1" smtClean="0"/>
              <a:t>Locrians</a:t>
            </a:r>
            <a:r>
              <a:rPr lang="en-US" sz="2000" b="1" dirty="0" smtClean="0"/>
              <a:t>, </a:t>
            </a:r>
            <a:r>
              <a:rPr lang="en-US" sz="2000" b="1" dirty="0" err="1" smtClean="0"/>
              <a:t>Boeotians</a:t>
            </a:r>
            <a:r>
              <a:rPr lang="en-US" sz="2000" b="1" dirty="0" smtClean="0"/>
              <a:t>, </a:t>
            </a:r>
            <a:r>
              <a:rPr lang="en-US" sz="2000" b="1" dirty="0" err="1" smtClean="0"/>
              <a:t>Phocians</a:t>
            </a:r>
            <a:r>
              <a:rPr lang="en-US" sz="2000" b="1" dirty="0" smtClean="0"/>
              <a:t>, </a:t>
            </a:r>
            <a:r>
              <a:rPr lang="en-US" sz="2000" b="1" dirty="0" err="1" smtClean="0"/>
              <a:t>Ambraciots</a:t>
            </a:r>
            <a:r>
              <a:rPr lang="en-US" sz="2000" b="1" dirty="0" smtClean="0"/>
              <a:t>, </a:t>
            </a:r>
            <a:r>
              <a:rPr lang="en-US" sz="2000" b="1" dirty="0" err="1" smtClean="0"/>
              <a:t>Leucadians</a:t>
            </a:r>
            <a:r>
              <a:rPr lang="en-US" sz="2000" b="1" dirty="0" smtClean="0"/>
              <a:t>, and </a:t>
            </a:r>
            <a:r>
              <a:rPr lang="en-US" sz="2000" b="1" dirty="0" err="1" smtClean="0"/>
              <a:t>Anactorians</a:t>
            </a:r>
            <a:r>
              <a:rPr lang="en-US" sz="2000" dirty="0" smtClean="0"/>
              <a:t>. [3] Of these, ships were furnished by the Corinthians, </a:t>
            </a:r>
            <a:r>
              <a:rPr lang="en-US" sz="2000" dirty="0" err="1" smtClean="0"/>
              <a:t>Megarians</a:t>
            </a:r>
            <a:r>
              <a:rPr lang="en-US" sz="2000" dirty="0" smtClean="0"/>
              <a:t>, </a:t>
            </a:r>
            <a:r>
              <a:rPr lang="en-US" sz="2000" dirty="0" err="1" smtClean="0"/>
              <a:t>Sycyonians</a:t>
            </a:r>
            <a:r>
              <a:rPr lang="en-US" sz="2000" dirty="0" smtClean="0"/>
              <a:t>, </a:t>
            </a:r>
            <a:r>
              <a:rPr lang="en-US" sz="2000" dirty="0" err="1" smtClean="0"/>
              <a:t>Pellenians</a:t>
            </a:r>
            <a:r>
              <a:rPr lang="en-US" sz="2000" dirty="0" smtClean="0"/>
              <a:t>, </a:t>
            </a:r>
            <a:r>
              <a:rPr lang="en-US" sz="2000" dirty="0" err="1" smtClean="0"/>
              <a:t>Eleans</a:t>
            </a:r>
            <a:r>
              <a:rPr lang="en-US" sz="2000" dirty="0" smtClean="0"/>
              <a:t>, </a:t>
            </a:r>
            <a:r>
              <a:rPr lang="en-US" sz="2000" dirty="0" err="1" smtClean="0"/>
              <a:t>Ambraciots</a:t>
            </a:r>
            <a:r>
              <a:rPr lang="en-US" sz="2000" dirty="0" smtClean="0"/>
              <a:t>, and </a:t>
            </a:r>
            <a:r>
              <a:rPr lang="en-US" sz="2000" dirty="0" err="1" smtClean="0"/>
              <a:t>Leucadians</a:t>
            </a:r>
            <a:r>
              <a:rPr lang="en-US" sz="2000" dirty="0" smtClean="0"/>
              <a:t>; and cavalry by the </a:t>
            </a:r>
            <a:r>
              <a:rPr lang="en-US" sz="2000" dirty="0" err="1" smtClean="0"/>
              <a:t>Boeotians</a:t>
            </a:r>
            <a:r>
              <a:rPr lang="en-US" sz="2000" dirty="0" smtClean="0"/>
              <a:t>, </a:t>
            </a:r>
            <a:r>
              <a:rPr lang="en-US" sz="2000" dirty="0" err="1" smtClean="0"/>
              <a:t>Phocians</a:t>
            </a:r>
            <a:r>
              <a:rPr lang="en-US" sz="2000" dirty="0" smtClean="0"/>
              <a:t>, and </a:t>
            </a:r>
            <a:r>
              <a:rPr lang="en-US" sz="2000" dirty="0" err="1" smtClean="0"/>
              <a:t>Locrians</a:t>
            </a:r>
            <a:r>
              <a:rPr lang="en-US" sz="2000" dirty="0" smtClean="0"/>
              <a:t>. The other states sent infantry. This was the </a:t>
            </a:r>
            <a:r>
              <a:rPr lang="en-US" sz="2000" dirty="0" err="1" smtClean="0"/>
              <a:t>Lacedaemonian</a:t>
            </a:r>
            <a:r>
              <a:rPr lang="en-US" sz="2000" dirty="0" smtClean="0"/>
              <a:t> confederacy. [4] </a:t>
            </a:r>
            <a:r>
              <a:rPr lang="en-US" sz="2000" b="1" dirty="0" smtClean="0"/>
              <a:t>That of Athens comprised the </a:t>
            </a:r>
            <a:r>
              <a:rPr lang="en-US" sz="2000" b="1" dirty="0" err="1" smtClean="0"/>
              <a:t>Chians</a:t>
            </a:r>
            <a:r>
              <a:rPr lang="en-US" sz="2000" b="1" dirty="0" smtClean="0"/>
              <a:t>, Lesbians, </a:t>
            </a:r>
            <a:r>
              <a:rPr lang="en-US" sz="2000" b="1" dirty="0" err="1" smtClean="0"/>
              <a:t>Plateans</a:t>
            </a:r>
            <a:r>
              <a:rPr lang="en-US" sz="2000" b="1" dirty="0" smtClean="0"/>
              <a:t>, the </a:t>
            </a:r>
            <a:r>
              <a:rPr lang="en-US" sz="2000" b="1" dirty="0" err="1" smtClean="0"/>
              <a:t>Messenians</a:t>
            </a:r>
            <a:r>
              <a:rPr lang="en-US" sz="2000" b="1" dirty="0" smtClean="0"/>
              <a:t> in </a:t>
            </a:r>
            <a:r>
              <a:rPr lang="en-US" sz="2000" b="1" dirty="0" err="1" smtClean="0"/>
              <a:t>Naupactus</a:t>
            </a:r>
            <a:r>
              <a:rPr lang="en-US" sz="2000" b="1" dirty="0" smtClean="0"/>
              <a:t>, most of the </a:t>
            </a:r>
            <a:r>
              <a:rPr lang="en-US" sz="2000" b="1" dirty="0" err="1" smtClean="0"/>
              <a:t>Acarnanians</a:t>
            </a:r>
            <a:r>
              <a:rPr lang="en-US" sz="2000" b="1" dirty="0" smtClean="0"/>
              <a:t>, the </a:t>
            </a:r>
            <a:r>
              <a:rPr lang="en-US" sz="2000" b="1" dirty="0" err="1" smtClean="0"/>
              <a:t>Corcyraeans</a:t>
            </a:r>
            <a:r>
              <a:rPr lang="en-US" sz="2000" b="1" dirty="0" smtClean="0"/>
              <a:t>, </a:t>
            </a:r>
            <a:r>
              <a:rPr lang="en-US" sz="2000" b="1" dirty="0" err="1" smtClean="0"/>
              <a:t>Zacynthians</a:t>
            </a:r>
            <a:r>
              <a:rPr lang="en-US" sz="2000" b="1" dirty="0" smtClean="0"/>
              <a:t>, and some tributary cities in the following countries, viz., Caria upon the sea with her Dorian neighbors, Ionia, the Hellespont, the Thracian towns, the islands lying between Peloponnese and Crete towards the east, and all the Cyclades except Melos and </a:t>
            </a:r>
            <a:r>
              <a:rPr lang="en-US" sz="2000" b="1" dirty="0" err="1" smtClean="0"/>
              <a:t>Thera</a:t>
            </a:r>
            <a:r>
              <a:rPr lang="en-US" sz="2000" dirty="0" smtClean="0"/>
              <a:t>. [5] Of these, ships were furnished by Chios, Lesbos, and Corcyra, infantry and money by the rest. [6] Such were the allies of either party and their resources for the war. Thucydides 2.9</a:t>
            </a:r>
            <a:endParaRPr lang="en-GB" sz="2000"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683568" y="548680"/>
            <a:ext cx="7863830" cy="6291064"/>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 periods</a:t>
            </a:r>
            <a:endParaRPr lang="en-GB" dirty="0"/>
          </a:p>
        </p:txBody>
      </p:sp>
      <p:sp>
        <p:nvSpPr>
          <p:cNvPr id="5" name="Content Placeholder 4"/>
          <p:cNvSpPr>
            <a:spLocks noGrp="1"/>
          </p:cNvSpPr>
          <p:nvPr>
            <p:ph idx="1"/>
          </p:nvPr>
        </p:nvSpPr>
        <p:spPr/>
        <p:txBody>
          <a:bodyPr/>
          <a:lstStyle/>
          <a:p>
            <a:r>
              <a:rPr lang="en-GB" dirty="0" smtClean="0"/>
              <a:t>431-421: Archidamian War</a:t>
            </a:r>
          </a:p>
          <a:p>
            <a:r>
              <a:rPr lang="en-GB" dirty="0" smtClean="0"/>
              <a:t>421-415: Inter-war period</a:t>
            </a:r>
          </a:p>
          <a:p>
            <a:r>
              <a:rPr lang="en-GB" dirty="0" smtClean="0"/>
              <a:t>415-413: Sicilian Expedition</a:t>
            </a:r>
          </a:p>
          <a:p>
            <a:r>
              <a:rPr lang="en-GB" dirty="0" smtClean="0"/>
              <a:t>412-404: </a:t>
            </a:r>
            <a:r>
              <a:rPr lang="en-GB" dirty="0" err="1" smtClean="0"/>
              <a:t>Decelean</a:t>
            </a:r>
            <a:r>
              <a:rPr lang="en-GB" dirty="0" smtClean="0"/>
              <a:t> or Ionian War</a:t>
            </a:r>
            <a:endParaRPr lang="en-GB" dirty="0"/>
          </a:p>
        </p:txBody>
      </p:sp>
    </p:spTree>
    <p:extLst>
      <p:ext uri="{BB962C8B-B14F-4D97-AF65-F5344CB8AC3E}">
        <p14:creationId xmlns:p14="http://schemas.microsoft.com/office/powerpoint/2010/main" val="3734613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Periklean strategy</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228166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The Periklean Strategy</a:t>
            </a:r>
          </a:p>
        </p:txBody>
      </p:sp>
      <p:sp>
        <p:nvSpPr>
          <p:cNvPr id="21507" name="Rectangle 3"/>
          <p:cNvSpPr>
            <a:spLocks noGrp="1" noChangeArrowheads="1"/>
          </p:cNvSpPr>
          <p:nvPr>
            <p:ph idx="1"/>
          </p:nvPr>
        </p:nvSpPr>
        <p:spPr>
          <a:xfrm>
            <a:off x="0" y="981075"/>
            <a:ext cx="4644008" cy="5876925"/>
          </a:xfrm>
        </p:spPr>
        <p:txBody>
          <a:bodyPr/>
          <a:lstStyle/>
          <a:p>
            <a:pPr eaLnBrk="1" hangingPunct="1">
              <a:lnSpc>
                <a:spcPct val="80000"/>
              </a:lnSpc>
              <a:defRPr/>
            </a:pPr>
            <a:r>
              <a:rPr lang="en-US" sz="2000" dirty="0" smtClean="0"/>
              <a:t>While the Peloponnesians were still mustering at the Isthmus, or on the march before they invaded Attica, Pericles, son of </a:t>
            </a:r>
            <a:r>
              <a:rPr lang="en-US" sz="2000" dirty="0" err="1" smtClean="0"/>
              <a:t>Xanthippus</a:t>
            </a:r>
            <a:r>
              <a:rPr lang="en-US" sz="2000" dirty="0" smtClean="0"/>
              <a:t>, one of the ten generals of the Athenians, finding that the invasion was to take place, conceived the idea that … He also gave the citizens some advice on their present affairs in the same strain as before. </a:t>
            </a:r>
            <a:r>
              <a:rPr lang="en-US" sz="2000" b="1" dirty="0" smtClean="0"/>
              <a:t>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a:t>
            </a:r>
            <a:r>
              <a:rPr lang="en-US" sz="2000" dirty="0" smtClean="0"/>
              <a:t>l. Thucydides 2.13</a:t>
            </a:r>
            <a:endParaRPr lang="en-GB" sz="2000" dirty="0" smtClean="0"/>
          </a:p>
        </p:txBody>
      </p:sp>
      <p:pic>
        <p:nvPicPr>
          <p:cNvPr id="5" name="Picture 2" descr="http://go.hrw.com/venus_images/0302MC03.gif"/>
          <p:cNvPicPr>
            <a:picLocks noChangeAspect="1" noChangeArrowheads="1"/>
          </p:cNvPicPr>
          <p:nvPr/>
        </p:nvPicPr>
        <p:blipFill>
          <a:blip r:embed="rId2" cstate="print"/>
          <a:srcRect/>
          <a:stretch>
            <a:fillRect/>
          </a:stretch>
        </p:blipFill>
        <p:spPr bwMode="auto">
          <a:xfrm>
            <a:off x="4823520" y="1340768"/>
            <a:ext cx="4320480" cy="3240360"/>
          </a:xfrm>
          <a:prstGeom prst="rect">
            <a:avLst/>
          </a:prstGeom>
          <a:noFill/>
        </p:spPr>
      </p:pic>
    </p:spTree>
    <p:extLst>
      <p:ext uri="{BB962C8B-B14F-4D97-AF65-F5344CB8AC3E}">
        <p14:creationId xmlns:p14="http://schemas.microsoft.com/office/powerpoint/2010/main" val="26307655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basis of the strategy</a:t>
            </a:r>
            <a:endParaRPr lang="en-GB" dirty="0"/>
          </a:p>
        </p:txBody>
      </p:sp>
      <p:sp>
        <p:nvSpPr>
          <p:cNvPr id="3" name="Content Placeholder 2"/>
          <p:cNvSpPr>
            <a:spLocks noGrp="1"/>
          </p:cNvSpPr>
          <p:nvPr>
            <p:ph idx="1"/>
          </p:nvPr>
        </p:nvSpPr>
        <p:spPr>
          <a:xfrm>
            <a:off x="107504" y="1124744"/>
            <a:ext cx="5760640" cy="5733256"/>
          </a:xfrm>
        </p:spPr>
        <p:txBody>
          <a:bodyPr>
            <a:normAutofit fontScale="62500" lnSpcReduction="20000"/>
          </a:bodyPr>
          <a:lstStyle/>
          <a:p>
            <a:r>
              <a:rPr lang="en-GB" dirty="0" smtClean="0"/>
              <a:t>Apart from other sources of income, an </a:t>
            </a:r>
            <a:r>
              <a:rPr lang="en-GB" b="1" dirty="0" smtClean="0"/>
              <a:t>average revenue of six hundred talents of silver was drawn from the tribute of the allies</a:t>
            </a:r>
            <a:r>
              <a:rPr lang="en-GB" dirty="0" smtClean="0"/>
              <a:t>; and there were still </a:t>
            </a:r>
            <a:r>
              <a:rPr lang="en-GB" b="1" dirty="0" smtClean="0"/>
              <a:t>six thousand talents of coined silver</a:t>
            </a:r>
            <a:r>
              <a:rPr lang="en-GB" dirty="0" smtClean="0"/>
              <a:t> in the Acropolis…[4] This did not include the </a:t>
            </a:r>
            <a:r>
              <a:rPr lang="en-GB" b="1" dirty="0" err="1" smtClean="0"/>
              <a:t>uncoined</a:t>
            </a:r>
            <a:r>
              <a:rPr lang="en-GB" b="1" dirty="0" smtClean="0"/>
              <a:t> gold and silver in public and private offerings</a:t>
            </a:r>
            <a:r>
              <a:rPr lang="en-GB" dirty="0" smtClean="0"/>
              <a:t>, the sacred vessels for the processions and games, the Median spoils, and similar resources to the amount of five hundred talents. [5] To this he added the treasures of the other temples… Nay, if they were ever absolutely driven to it, they might take even the gold ornaments of Athena herself; for the statue contained </a:t>
            </a:r>
            <a:r>
              <a:rPr lang="en-GB" b="1" dirty="0" smtClean="0"/>
              <a:t>forty talents of pure gold </a:t>
            </a:r>
            <a:r>
              <a:rPr lang="en-GB" dirty="0" smtClean="0"/>
              <a:t>and it was all removable. … Then they had an army of </a:t>
            </a:r>
            <a:r>
              <a:rPr lang="en-GB" b="1" dirty="0" smtClean="0"/>
              <a:t>thirteen thousand heavy infantry</a:t>
            </a:r>
            <a:r>
              <a:rPr lang="en-GB" dirty="0" smtClean="0"/>
              <a:t>, besides </a:t>
            </a:r>
            <a:r>
              <a:rPr lang="en-GB" b="1" dirty="0" smtClean="0"/>
              <a:t>sixteen thousand more in the garrisons </a:t>
            </a:r>
            <a:r>
              <a:rPr lang="en-GB" dirty="0" smtClean="0"/>
              <a:t>and on home duty at Athens. ……Pericles also showed them that they had</a:t>
            </a:r>
            <a:r>
              <a:rPr lang="en-GB" b="1" dirty="0" smtClean="0"/>
              <a:t> twelve hundred horse</a:t>
            </a:r>
            <a:r>
              <a:rPr lang="en-GB" dirty="0" smtClean="0"/>
              <a:t> including mounted archers, with </a:t>
            </a:r>
            <a:r>
              <a:rPr lang="en-GB" b="1" dirty="0" smtClean="0"/>
              <a:t>sixteen hundred archers </a:t>
            </a:r>
            <a:r>
              <a:rPr lang="en-GB" dirty="0" err="1" smtClean="0"/>
              <a:t>unmounted</a:t>
            </a:r>
            <a:r>
              <a:rPr lang="en-GB" dirty="0" smtClean="0"/>
              <a:t>, and </a:t>
            </a:r>
            <a:r>
              <a:rPr lang="en-GB" b="1" dirty="0" smtClean="0"/>
              <a:t>three hundred galleys fit for service</a:t>
            </a:r>
            <a:r>
              <a:rPr lang="en-GB" dirty="0" smtClean="0"/>
              <a:t>. Thucydides 2.13 </a:t>
            </a:r>
          </a:p>
          <a:p>
            <a:endParaRPr lang="en-GB" dirty="0"/>
          </a:p>
        </p:txBody>
      </p:sp>
      <p:pic>
        <p:nvPicPr>
          <p:cNvPr id="25602" name="Picture 2" descr="http://eremitus.ancients.info/images/Greek/OSAthenianTetradrachm.jpg"/>
          <p:cNvPicPr>
            <a:picLocks noChangeAspect="1" noChangeArrowheads="1"/>
          </p:cNvPicPr>
          <p:nvPr/>
        </p:nvPicPr>
        <p:blipFill>
          <a:blip r:embed="rId2" cstate="print"/>
          <a:srcRect/>
          <a:stretch>
            <a:fillRect/>
          </a:stretch>
        </p:blipFill>
        <p:spPr bwMode="auto">
          <a:xfrm>
            <a:off x="5976863" y="1340768"/>
            <a:ext cx="3167137" cy="1553287"/>
          </a:xfrm>
          <a:prstGeom prst="rect">
            <a:avLst/>
          </a:prstGeom>
          <a:noFill/>
        </p:spPr>
      </p:pic>
      <p:pic>
        <p:nvPicPr>
          <p:cNvPr id="25604" name="Picture 4" descr="http://library.thinkquest.org/06aug/00336/images/trireme3.jpg"/>
          <p:cNvPicPr>
            <a:picLocks noChangeAspect="1" noChangeArrowheads="1"/>
          </p:cNvPicPr>
          <p:nvPr/>
        </p:nvPicPr>
        <p:blipFill>
          <a:blip r:embed="rId3" cstate="print"/>
          <a:srcRect/>
          <a:stretch>
            <a:fillRect/>
          </a:stretch>
        </p:blipFill>
        <p:spPr bwMode="auto">
          <a:xfrm>
            <a:off x="6156176" y="3717032"/>
            <a:ext cx="2763871" cy="2072903"/>
          </a:xfrm>
          <a:prstGeom prst="rect">
            <a:avLst/>
          </a:prstGeom>
          <a:noFill/>
        </p:spPr>
      </p:pic>
    </p:spTree>
    <p:extLst>
      <p:ext uri="{BB962C8B-B14F-4D97-AF65-F5344CB8AC3E}">
        <p14:creationId xmlns:p14="http://schemas.microsoft.com/office/powerpoint/2010/main" val="2250479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A Change for the Athenians </a:t>
            </a:r>
          </a:p>
        </p:txBody>
      </p:sp>
      <p:sp>
        <p:nvSpPr>
          <p:cNvPr id="22531" name="Rectangle 3"/>
          <p:cNvSpPr>
            <a:spLocks noGrp="1" noChangeArrowheads="1"/>
          </p:cNvSpPr>
          <p:nvPr>
            <p:ph idx="1"/>
          </p:nvPr>
        </p:nvSpPr>
        <p:spPr>
          <a:xfrm>
            <a:off x="0" y="981075"/>
            <a:ext cx="4644008" cy="5876925"/>
          </a:xfrm>
        </p:spPr>
        <p:txBody>
          <a:bodyPr>
            <a:normAutofit fontScale="92500" lnSpcReduction="10000"/>
          </a:bodyPr>
          <a:lstStyle/>
          <a:p>
            <a:pPr eaLnBrk="1" hangingPunct="1">
              <a:lnSpc>
                <a:spcPct val="80000"/>
              </a:lnSpc>
              <a:defRPr/>
            </a:pPr>
            <a:r>
              <a:rPr lang="en-US" sz="2400" b="1" dirty="0" smtClean="0"/>
              <a:t>The Athenians listened to his advice, and began to carry in their wives and children from the country, and all their household furniture</a:t>
            </a:r>
            <a:r>
              <a:rPr lang="en-US" sz="2400" dirty="0" smtClean="0"/>
              <a:t>, even to the woodwork of their houses which they took down. Their sheep and cattle they sent over to Euboea and the adjacent islands. [2] </a:t>
            </a:r>
            <a:r>
              <a:rPr lang="en-US" sz="2400" b="1" dirty="0" smtClean="0"/>
              <a:t>But they found it hard to move, as most of them had been always used to live in the country.</a:t>
            </a:r>
            <a:r>
              <a:rPr lang="en-US" sz="2400" dirty="0" smtClean="0"/>
              <a:t> … XVI. </a:t>
            </a:r>
            <a:r>
              <a:rPr lang="en-US" sz="2400" b="1" dirty="0" smtClean="0"/>
              <a:t>The Athenians thus long lived scattered over Attica in independent townships</a:t>
            </a:r>
            <a:r>
              <a:rPr lang="en-US" sz="2400" dirty="0" smtClean="0"/>
              <a:t>. …[2] </a:t>
            </a:r>
            <a:r>
              <a:rPr lang="en-US" sz="2400" b="1" dirty="0" smtClean="0"/>
              <a:t>Deep was their trouble and discontent at abandoning their houses and the hereditary temples of the ancient constitution, and at having to change their habits of life and to bid farewell to what each regarded as his native city. </a:t>
            </a:r>
            <a:r>
              <a:rPr lang="en-US" sz="2400" dirty="0" smtClean="0"/>
              <a:t>Thucydides 2.14&amp;2.16</a:t>
            </a:r>
            <a:endParaRPr lang="en-GB" sz="2400" dirty="0" smtClean="0"/>
          </a:p>
        </p:txBody>
      </p:sp>
      <p:pic>
        <p:nvPicPr>
          <p:cNvPr id="4098" name="Picture 2" descr="http://www.agathe.gr/image?id=Agora:Image:2008.19.0013&amp;w=800&amp;h=600"/>
          <p:cNvPicPr>
            <a:picLocks noChangeAspect="1" noChangeArrowheads="1"/>
          </p:cNvPicPr>
          <p:nvPr/>
        </p:nvPicPr>
        <p:blipFill>
          <a:blip r:embed="rId2" cstate="print"/>
          <a:srcRect/>
          <a:stretch>
            <a:fillRect/>
          </a:stretch>
        </p:blipFill>
        <p:spPr bwMode="auto">
          <a:xfrm>
            <a:off x="4572000" y="980728"/>
            <a:ext cx="4252486" cy="5449788"/>
          </a:xfrm>
          <a:prstGeom prst="rect">
            <a:avLst/>
          </a:prstGeom>
          <a:noFill/>
        </p:spPr>
      </p:pic>
    </p:spTree>
    <p:extLst>
      <p:ext uri="{BB962C8B-B14F-4D97-AF65-F5344CB8AC3E}">
        <p14:creationId xmlns:p14="http://schemas.microsoft.com/office/powerpoint/2010/main" val="2739254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188640"/>
            <a:ext cx="8229600" cy="1143000"/>
          </a:xfrm>
        </p:spPr>
        <p:txBody>
          <a:bodyPr>
            <a:normAutofit fontScale="90000"/>
          </a:bodyPr>
          <a:lstStyle/>
          <a:p>
            <a:pPr marL="838200" indent="-838200" eaLnBrk="1" hangingPunct="1">
              <a:defRPr/>
            </a:pPr>
            <a:r>
              <a:rPr lang="en-GB" sz="4000" dirty="0" smtClean="0"/>
              <a:t>The Consequence of the Periklean Strategy: The Plague</a:t>
            </a:r>
          </a:p>
        </p:txBody>
      </p:sp>
      <p:sp>
        <p:nvSpPr>
          <p:cNvPr id="23555" name="Rectangle 3"/>
          <p:cNvSpPr>
            <a:spLocks noGrp="1" noChangeArrowheads="1"/>
          </p:cNvSpPr>
          <p:nvPr>
            <p:ph idx="1"/>
          </p:nvPr>
        </p:nvSpPr>
        <p:spPr>
          <a:xfrm>
            <a:off x="0" y="1600200"/>
            <a:ext cx="9144000" cy="5257800"/>
          </a:xfrm>
        </p:spPr>
        <p:txBody>
          <a:bodyPr>
            <a:normAutofit/>
          </a:bodyPr>
          <a:lstStyle/>
          <a:p>
            <a:pPr eaLnBrk="1" hangingPunct="1">
              <a:lnSpc>
                <a:spcPct val="80000"/>
              </a:lnSpc>
              <a:defRPr/>
            </a:pPr>
            <a:r>
              <a:rPr lang="en-US" sz="2400" dirty="0" smtClean="0"/>
              <a:t>Such was the funeral that took place during this winter, with which the first year of the war came to an end. [2] </a:t>
            </a:r>
            <a:r>
              <a:rPr lang="en-US" sz="2400" b="1" dirty="0" smtClean="0"/>
              <a:t>In the first days of summer the </a:t>
            </a:r>
            <a:r>
              <a:rPr lang="en-US" sz="2400" b="1" dirty="0" err="1" smtClean="0"/>
              <a:t>Lacedaemonians</a:t>
            </a:r>
            <a:r>
              <a:rPr lang="en-US" sz="2400" b="1" dirty="0" smtClean="0"/>
              <a:t> and their allies, with two-thirds of their forces as before, invaded Attica</a:t>
            </a:r>
            <a:r>
              <a:rPr lang="en-US" sz="2400" dirty="0" smtClean="0"/>
              <a:t>, under the command of </a:t>
            </a:r>
            <a:r>
              <a:rPr lang="en-US" sz="2400" dirty="0" err="1" smtClean="0"/>
              <a:t>Archidamus</a:t>
            </a:r>
            <a:r>
              <a:rPr lang="en-US" sz="2400" dirty="0" smtClean="0"/>
              <a:t>, son of </a:t>
            </a:r>
            <a:r>
              <a:rPr lang="en-US" sz="2400" dirty="0" err="1" smtClean="0"/>
              <a:t>Zeuxidamus</a:t>
            </a:r>
            <a:r>
              <a:rPr lang="en-US" sz="2400" dirty="0" smtClean="0"/>
              <a:t>, king of Lacedaemon, and sat down and laid waste the country. [3] </a:t>
            </a:r>
            <a:r>
              <a:rPr lang="en-US" sz="2400" b="1" dirty="0" smtClean="0"/>
              <a:t>Not many days after their arrival in Attica the plague first began to show itself among the Athenians.</a:t>
            </a:r>
            <a:r>
              <a:rPr lang="en-US" sz="2400" dirty="0" smtClean="0"/>
              <a:t> It was said that it had broken out in many places previously in the neighborhood of </a:t>
            </a:r>
            <a:r>
              <a:rPr lang="en-US" sz="2400" dirty="0" err="1" smtClean="0"/>
              <a:t>Lemnos</a:t>
            </a:r>
            <a:r>
              <a:rPr lang="en-US" sz="2400" dirty="0" smtClean="0"/>
              <a:t> and elsewhere; </a:t>
            </a:r>
            <a:r>
              <a:rPr lang="en-US" sz="2400" b="1" dirty="0" smtClean="0"/>
              <a:t>but a pestilence of such extent and mortality was nowhere remembered. </a:t>
            </a:r>
            <a:r>
              <a:rPr lang="en-US" sz="2400" dirty="0" smtClean="0"/>
              <a:t>[4] Neither were the physicians at first of any service, ignorant as they were of the proper way to treat it, but they died themselves the most thickly, as they visited the sick most often; nor did any human art succeed any better. Supplications in the temples, divinations, and so forth were found equally futile, till the overwhelming nature of the disaster at last put a stop to them altogether. Thucydides 2.47</a:t>
            </a:r>
            <a:endParaRPr lang="en-GB" sz="2400" dirty="0" smtClean="0"/>
          </a:p>
        </p:txBody>
      </p:sp>
    </p:spTree>
    <p:extLst>
      <p:ext uri="{BB962C8B-B14F-4D97-AF65-F5344CB8AC3E}">
        <p14:creationId xmlns:p14="http://schemas.microsoft.com/office/powerpoint/2010/main" val="2375629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7813"/>
            <a:ext cx="8229600" cy="414337"/>
          </a:xfrm>
        </p:spPr>
        <p:txBody>
          <a:bodyPr>
            <a:normAutofit fontScale="90000"/>
          </a:bodyPr>
          <a:lstStyle/>
          <a:p>
            <a:pPr marL="838200" indent="-838200" eaLnBrk="1" hangingPunct="1">
              <a:defRPr/>
            </a:pPr>
            <a:r>
              <a:rPr lang="en-GB" sz="3200" smtClean="0"/>
              <a:t>The Death of Perikles</a:t>
            </a:r>
          </a:p>
        </p:txBody>
      </p:sp>
      <p:sp>
        <p:nvSpPr>
          <p:cNvPr id="24579" name="Rectangle 3"/>
          <p:cNvSpPr>
            <a:spLocks noGrp="1" noChangeArrowheads="1"/>
          </p:cNvSpPr>
          <p:nvPr>
            <p:ph idx="1"/>
          </p:nvPr>
        </p:nvSpPr>
        <p:spPr>
          <a:xfrm>
            <a:off x="0" y="765175"/>
            <a:ext cx="5868144" cy="6092825"/>
          </a:xfrm>
        </p:spPr>
        <p:txBody>
          <a:bodyPr>
            <a:normAutofit/>
          </a:bodyPr>
          <a:lstStyle/>
          <a:p>
            <a:pPr eaLnBrk="1" hangingPunct="1">
              <a:lnSpc>
                <a:spcPct val="80000"/>
              </a:lnSpc>
              <a:defRPr/>
            </a:pPr>
            <a:r>
              <a:rPr lang="en-US" sz="1600" b="1" dirty="0" smtClean="0"/>
              <a:t>Such were the arguments by which Pericles tried to cure the Athenians of their anger against him and to divert their thoughts from their immediate afflictions</a:t>
            </a:r>
            <a:r>
              <a:rPr lang="en-US" sz="1600" dirty="0" smtClean="0"/>
              <a:t>. [2] </a:t>
            </a:r>
            <a:r>
              <a:rPr lang="en-US" sz="1600" b="1" dirty="0" smtClean="0"/>
              <a:t>As a community he succeeded in convincing them; they not only gave up all idea of sending to Lacedaemon, but applied themselves with increased energy to the war; still as private individuals they could not help smarting under their sufferings, the common people having been deprived of the little that they ever possessed, while the higher orders had lost fine properties with costly establishments and buildings in the country, and, worst of all, had war instead of peace. [3] In fact, the public feeling against him did not subside until he had been fined. </a:t>
            </a:r>
            <a:r>
              <a:rPr lang="en-US" sz="1600" dirty="0" smtClean="0"/>
              <a:t>[4] Not long afterwards, however, according to the way of the multitude, they again elected him general and committed all their affairs to his hands, having now become less sensitive to their private and domestic afflictions, and understanding that he was the best man of all for the public necessities. … </a:t>
            </a:r>
            <a:r>
              <a:rPr lang="en-US" sz="1600" b="1" dirty="0" smtClean="0"/>
              <a:t>He told them to wait quietly, to pay attention to their marine, to attempt no new conquests, and to expose </a:t>
            </a:r>
            <a:r>
              <a:rPr lang="en-US" sz="1600" dirty="0" smtClean="0"/>
              <a:t>the city to no hazards during the war, and doing this, promised them a favorable result. What they did was the very contrary, allowing private ambitions and private interests, in matters apparently quite foreign to the war, to lead them into projects unjust both to themselves and to their allies--projects whose success would only conduce to the honor and advantage of private persons, and whose failure entailed certain disaster on the country in the war. </a:t>
            </a:r>
            <a:r>
              <a:rPr lang="en-US" sz="1600" b="1" dirty="0" smtClean="0"/>
              <a:t>…. In short, what was nominally a democracy became in his hands government by the first citizen</a:t>
            </a:r>
            <a:r>
              <a:rPr lang="en-US" sz="1600" dirty="0" smtClean="0"/>
              <a:t>. Thucydides 2.65.1-9</a:t>
            </a:r>
            <a:endParaRPr lang="en-GB" sz="1600" dirty="0" smtClean="0"/>
          </a:p>
        </p:txBody>
      </p:sp>
      <p:pic>
        <p:nvPicPr>
          <p:cNvPr id="2050" name="Picture 2" descr="http://theory369.com/wp-content/uploads/2011/04/Pericles_Pio-Clementino_Inv269_n2.jpg"/>
          <p:cNvPicPr>
            <a:picLocks noChangeAspect="1" noChangeArrowheads="1"/>
          </p:cNvPicPr>
          <p:nvPr/>
        </p:nvPicPr>
        <p:blipFill>
          <a:blip r:embed="rId2" cstate="print"/>
          <a:srcRect/>
          <a:stretch>
            <a:fillRect/>
          </a:stretch>
        </p:blipFill>
        <p:spPr bwMode="auto">
          <a:xfrm>
            <a:off x="6152436" y="476673"/>
            <a:ext cx="2991564" cy="4536504"/>
          </a:xfrm>
          <a:prstGeom prst="rect">
            <a:avLst/>
          </a:prstGeom>
          <a:noFill/>
        </p:spPr>
      </p:pic>
    </p:spTree>
    <p:extLst>
      <p:ext uri="{BB962C8B-B14F-4D97-AF65-F5344CB8AC3E}">
        <p14:creationId xmlns:p14="http://schemas.microsoft.com/office/powerpoint/2010/main" val="2983622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8313" y="1"/>
            <a:ext cx="8229600" cy="836712"/>
          </a:xfrm>
        </p:spPr>
        <p:txBody>
          <a:bodyPr>
            <a:normAutofit/>
          </a:bodyPr>
          <a:lstStyle/>
          <a:p>
            <a:pPr marL="838200" indent="-838200" eaLnBrk="1" hangingPunct="1">
              <a:defRPr/>
            </a:pPr>
            <a:r>
              <a:rPr lang="en-GB" dirty="0" smtClean="0"/>
              <a:t>The Demagogues and Thucydides </a:t>
            </a:r>
          </a:p>
        </p:txBody>
      </p:sp>
      <p:sp>
        <p:nvSpPr>
          <p:cNvPr id="25603" name="Rectangle 3"/>
          <p:cNvSpPr>
            <a:spLocks noGrp="1" noChangeArrowheads="1"/>
          </p:cNvSpPr>
          <p:nvPr>
            <p:ph idx="1"/>
          </p:nvPr>
        </p:nvSpPr>
        <p:spPr>
          <a:xfrm>
            <a:off x="0" y="981075"/>
            <a:ext cx="6444208" cy="5876925"/>
          </a:xfrm>
        </p:spPr>
        <p:txBody>
          <a:bodyPr>
            <a:normAutofit lnSpcReduction="10000"/>
          </a:bodyPr>
          <a:lstStyle/>
          <a:p>
            <a:pPr eaLnBrk="1" hangingPunct="1">
              <a:lnSpc>
                <a:spcPct val="80000"/>
              </a:lnSpc>
              <a:defRPr/>
            </a:pPr>
            <a:r>
              <a:rPr lang="en-US" sz="2200" dirty="0" smtClean="0"/>
              <a:t>With his successors it was different. More on a level with one another, and each grasping at supremacy, </a:t>
            </a:r>
            <a:r>
              <a:rPr lang="en-US" sz="2200" b="1" dirty="0" smtClean="0"/>
              <a:t>they ended by committing even the conduct of state affairs to the whims of the multitude</a:t>
            </a:r>
            <a:r>
              <a:rPr lang="en-US" sz="2200" dirty="0" smtClean="0"/>
              <a:t>. [11] </a:t>
            </a:r>
            <a:r>
              <a:rPr lang="en-US" sz="2200" b="1" dirty="0" smtClean="0"/>
              <a:t>This, as might have been expected in a great and sovereign state, produced a host of blunders, and amongst them the Sicilian expedition</a:t>
            </a:r>
            <a:r>
              <a:rPr lang="en-US" sz="2200" dirty="0" smtClean="0"/>
              <a:t>; …, </a:t>
            </a:r>
            <a:r>
              <a:rPr lang="en-US" sz="2200" b="1" dirty="0" smtClean="0"/>
              <a:t>by which they not only paralyzed operations in the field, but also first introduced civil discord at home</a:t>
            </a:r>
            <a:r>
              <a:rPr lang="en-US" sz="2200" dirty="0" smtClean="0"/>
              <a:t>. [12] Yet after losing most of their fleet besides other forces in Sicily, and with faction already dominant in the city, they could still for three years make head against their original adversaries, joined not only by the Sicilians, but also by their own allies nearly all in revolt, and at last by the king's son, Cyrus, who furnished the funds for the Peloponnesian navy. Nor did they finally succumb till they fell the victims of their own intestine disorders. [13] </a:t>
            </a:r>
            <a:r>
              <a:rPr lang="en-US" sz="2200" b="1" dirty="0" smtClean="0"/>
              <a:t>So superfluously abundant were the resources from which the genius of Pericles foresaw an easy triumph in the war over the unaided forces of the Peloponnesians</a:t>
            </a:r>
            <a:r>
              <a:rPr lang="en-US" sz="2200" dirty="0" smtClean="0"/>
              <a:t>. Thucydides 2.65.10-3</a:t>
            </a:r>
            <a:endParaRPr lang="en-GB" sz="2200" dirty="0" smtClean="0"/>
          </a:p>
        </p:txBody>
      </p:sp>
    </p:spTree>
    <p:extLst>
      <p:ext uri="{BB962C8B-B14F-4D97-AF65-F5344CB8AC3E}">
        <p14:creationId xmlns:p14="http://schemas.microsoft.com/office/powerpoint/2010/main" val="1541550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peace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a:t>
            </a:r>
            <a:r>
              <a:rPr lang="en-GB" dirty="0" err="1" smtClean="0"/>
              <a:t>Prytanes</a:t>
            </a:r>
            <a:r>
              <a:rPr lang="en-GB" dirty="0" smtClean="0"/>
              <a:t> even do not come; they will be late, but when they come they will push and fight each other for a seat in the front row. </a:t>
            </a:r>
            <a:r>
              <a:rPr lang="en-GB" b="1" dirty="0" smtClean="0"/>
              <a:t>They will never trouble themselves with the question of peace</a:t>
            </a:r>
            <a:r>
              <a:rPr lang="en-GB" dirty="0" smtClean="0"/>
              <a:t>. Oh! Athens! Athens! As for myself, I do not fail to come here before all the rest, and now, finding myself alone, I groan, yawn, stretch, break wind, and know not what to do; I make sketches in the dust, pull out my loose hairs, muse, think of my fields, </a:t>
            </a:r>
            <a:r>
              <a:rPr lang="en-GB" b="1" dirty="0" smtClean="0"/>
              <a:t>long for peace, curse town life and regret my dear country home, which never told me to ‘buy fuel, vinegar or oil’; there the word ‘buy,’ which cuts me in two, was unknown; I harvested everything at will</a:t>
            </a:r>
            <a:r>
              <a:rPr lang="en-GB" dirty="0" smtClean="0"/>
              <a:t>. Therefore I have come to the assembly fully prepared to bawl, interrupt and abuse the speakers, if they talk of anything but peace. Aristophanes </a:t>
            </a:r>
            <a:r>
              <a:rPr lang="en-GB" i="1" dirty="0" err="1" smtClean="0"/>
              <a:t>Acharnians</a:t>
            </a:r>
            <a:r>
              <a:rPr lang="en-GB" dirty="0" smtClean="0"/>
              <a:t>  30-40.</a:t>
            </a:r>
          </a:p>
          <a:p>
            <a:endParaRPr lang="en-GB" dirty="0"/>
          </a:p>
        </p:txBody>
      </p:sp>
    </p:spTree>
    <p:extLst>
      <p:ext uri="{BB962C8B-B14F-4D97-AF65-F5344CB8AC3E}">
        <p14:creationId xmlns:p14="http://schemas.microsoft.com/office/powerpoint/2010/main" val="3627347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Decelea</a:t>
            </a:r>
            <a:r>
              <a:rPr lang="en-GB" dirty="0" smtClean="0"/>
              <a:t> and the collapse of the Periklean strategy</a:t>
            </a:r>
            <a:endParaRPr lang="en-GB" dirty="0"/>
          </a:p>
        </p:txBody>
      </p:sp>
      <p:pic>
        <p:nvPicPr>
          <p:cNvPr id="23554" name="Picture 2" descr="http://www.mlahanas.de/Greeks/Cities/Attica.gif"/>
          <p:cNvPicPr>
            <a:picLocks noChangeAspect="1" noChangeArrowheads="1"/>
          </p:cNvPicPr>
          <p:nvPr/>
        </p:nvPicPr>
        <p:blipFill>
          <a:blip r:embed="rId2" cstate="print"/>
          <a:srcRect/>
          <a:stretch>
            <a:fillRect/>
          </a:stretch>
        </p:blipFill>
        <p:spPr bwMode="auto">
          <a:xfrm>
            <a:off x="1619672" y="1844824"/>
            <a:ext cx="5924550" cy="4695825"/>
          </a:xfrm>
          <a:prstGeom prst="rect">
            <a:avLst/>
          </a:prstGeom>
          <a:noFill/>
        </p:spPr>
      </p:pic>
      <p:sp>
        <p:nvSpPr>
          <p:cNvPr id="5" name="Oval 4"/>
          <p:cNvSpPr/>
          <p:nvPr/>
        </p:nvSpPr>
        <p:spPr>
          <a:xfrm>
            <a:off x="5220072" y="2924944"/>
            <a:ext cx="720080"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444208" y="4869160"/>
            <a:ext cx="792088"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93543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Plague</a:t>
            </a:r>
            <a:endParaRPr lang="en-GB" dirty="0"/>
          </a:p>
        </p:txBody>
      </p:sp>
      <p:sp>
        <p:nvSpPr>
          <p:cNvPr id="3" name="Content Placeholder 2"/>
          <p:cNvSpPr>
            <a:spLocks noGrp="1"/>
          </p:cNvSpPr>
          <p:nvPr>
            <p:ph idx="1"/>
          </p:nvPr>
        </p:nvSpPr>
        <p:spPr/>
        <p:txBody>
          <a:bodyPr/>
          <a:lstStyle/>
          <a:p>
            <a:r>
              <a:rPr lang="en-GB" dirty="0" smtClean="0"/>
              <a:t>Consider one of the two documents regarding the Plague. </a:t>
            </a:r>
          </a:p>
          <a:p>
            <a:r>
              <a:rPr lang="en-GB" dirty="0" smtClean="0"/>
              <a:t>What does it tell us about conditions in Athens during the early years of the war?</a:t>
            </a:r>
          </a:p>
          <a:p>
            <a:r>
              <a:rPr lang="en-GB" dirty="0" smtClean="0"/>
              <a:t>What does it tell us about the military, political and social strength of Athens?</a:t>
            </a:r>
            <a:endParaRPr lang="en-GB" dirty="0"/>
          </a:p>
        </p:txBody>
      </p:sp>
    </p:spTree>
    <p:extLst>
      <p:ext uri="{BB962C8B-B14F-4D97-AF65-F5344CB8AC3E}">
        <p14:creationId xmlns:p14="http://schemas.microsoft.com/office/powerpoint/2010/main" val="1919114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t>
            </a:r>
            <a:r>
              <a:rPr lang="en-GB" dirty="0" err="1" smtClean="0"/>
              <a:t>Archidamian</a:t>
            </a:r>
            <a:r>
              <a:rPr lang="en-GB" dirty="0" smtClean="0"/>
              <a:t> War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13701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4389120"/>
          </a:xfrm>
        </p:spPr>
        <p:txBody>
          <a:bodyPr/>
          <a:lstStyle/>
          <a:p>
            <a:r>
              <a:rPr lang="en-GB" dirty="0" smtClean="0"/>
              <a:t>431: War begins</a:t>
            </a:r>
            <a:endParaRPr lang="en-GB" dirty="0"/>
          </a:p>
        </p:txBody>
      </p:sp>
      <p:pic>
        <p:nvPicPr>
          <p:cNvPr id="6"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2393758" y="1916832"/>
            <a:ext cx="6153640" cy="4922912"/>
          </a:xfrm>
          <a:prstGeom prst="rect">
            <a:avLst/>
          </a:prstGeom>
          <a:noFill/>
        </p:spPr>
      </p:pic>
    </p:spTree>
    <p:extLst>
      <p:ext uri="{BB962C8B-B14F-4D97-AF65-F5344CB8AC3E}">
        <p14:creationId xmlns:p14="http://schemas.microsoft.com/office/powerpoint/2010/main" val="168303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4389120"/>
          </a:xfrm>
        </p:spPr>
        <p:txBody>
          <a:bodyPr/>
          <a:lstStyle/>
          <a:p>
            <a:r>
              <a:rPr lang="en-GB" dirty="0" smtClean="0"/>
              <a:t>431: War begins</a:t>
            </a:r>
          </a:p>
          <a:p>
            <a:r>
              <a:rPr lang="en-GB" dirty="0" smtClean="0"/>
              <a:t>430-428: Plague at Athens</a:t>
            </a:r>
            <a:endParaRPr lang="en-GB" dirty="0"/>
          </a:p>
        </p:txBody>
      </p:sp>
      <p:pic>
        <p:nvPicPr>
          <p:cNvPr id="1026" name="Picture 2" descr="https://d30dcznuokq8w8.cloudfront.net/works/r/bal/8/5/6/36658_full_1024x698.jpg"/>
          <p:cNvPicPr>
            <a:picLocks noChangeAspect="1" noChangeArrowheads="1"/>
          </p:cNvPicPr>
          <p:nvPr/>
        </p:nvPicPr>
        <p:blipFill>
          <a:blip r:embed="rId2" cstate="print"/>
          <a:srcRect/>
          <a:stretch>
            <a:fillRect/>
          </a:stretch>
        </p:blipFill>
        <p:spPr bwMode="auto">
          <a:xfrm>
            <a:off x="2195736" y="2109944"/>
            <a:ext cx="6725816" cy="4585784"/>
          </a:xfrm>
          <a:prstGeom prst="rect">
            <a:avLst/>
          </a:prstGeom>
          <a:noFill/>
        </p:spPr>
      </p:pic>
    </p:spTree>
    <p:extLst>
      <p:ext uri="{BB962C8B-B14F-4D97-AF65-F5344CB8AC3E}">
        <p14:creationId xmlns:p14="http://schemas.microsoft.com/office/powerpoint/2010/main" val="1707307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4389120"/>
          </a:xfrm>
        </p:spPr>
        <p:txBody>
          <a:bodyPr/>
          <a:lstStyle/>
          <a:p>
            <a:r>
              <a:rPr lang="en-GB" dirty="0" smtClean="0"/>
              <a:t>431: War begins</a:t>
            </a:r>
          </a:p>
          <a:p>
            <a:r>
              <a:rPr lang="en-GB" dirty="0" smtClean="0"/>
              <a:t>430-428: Plague at Athens</a:t>
            </a:r>
          </a:p>
          <a:p>
            <a:r>
              <a:rPr lang="en-GB" dirty="0" smtClean="0"/>
              <a:t>428: Mytilenian Revolt</a:t>
            </a:r>
            <a:endParaRPr lang="en-GB" dirty="0"/>
          </a:p>
        </p:txBody>
      </p:sp>
      <p:pic>
        <p:nvPicPr>
          <p:cNvPr id="18434" name="Picture 2"/>
          <p:cNvPicPr>
            <a:picLocks noChangeAspect="1" noChangeArrowheads="1"/>
          </p:cNvPicPr>
          <p:nvPr/>
        </p:nvPicPr>
        <p:blipFill>
          <a:blip r:embed="rId2" cstate="print"/>
          <a:srcRect/>
          <a:stretch>
            <a:fillRect/>
          </a:stretch>
        </p:blipFill>
        <p:spPr bwMode="auto">
          <a:xfrm>
            <a:off x="3923928" y="2780928"/>
            <a:ext cx="4724400" cy="3657600"/>
          </a:xfrm>
          <a:prstGeom prst="rect">
            <a:avLst/>
          </a:prstGeom>
          <a:noFill/>
          <a:ln w="9525">
            <a:noFill/>
            <a:miter lim="800000"/>
            <a:headEnd/>
            <a:tailEnd/>
          </a:ln>
        </p:spPr>
      </p:pic>
      <p:sp>
        <p:nvSpPr>
          <p:cNvPr id="6" name="Isosceles Triangle 5"/>
          <p:cNvSpPr/>
          <p:nvPr/>
        </p:nvSpPr>
        <p:spPr>
          <a:xfrm>
            <a:off x="6804248" y="4653136"/>
            <a:ext cx="144016"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018873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8229600" cy="1872208"/>
          </a:xfrm>
        </p:spPr>
        <p:txBody>
          <a:bodyPr>
            <a:normAutofit fontScale="92500" lnSpcReduction="20000"/>
          </a:bodyPr>
          <a:lstStyle/>
          <a:p>
            <a:r>
              <a:rPr lang="en-GB" dirty="0" smtClean="0"/>
              <a:t>431: War begins</a:t>
            </a:r>
          </a:p>
          <a:p>
            <a:r>
              <a:rPr lang="en-GB" dirty="0" smtClean="0"/>
              <a:t>430-428: Plague at Athens</a:t>
            </a:r>
          </a:p>
          <a:p>
            <a:r>
              <a:rPr lang="en-GB" dirty="0" smtClean="0"/>
              <a:t>428: Mytilenian Revolt from Athens </a:t>
            </a:r>
          </a:p>
          <a:p>
            <a:r>
              <a:rPr lang="en-GB" dirty="0" smtClean="0"/>
              <a:t>427: Plataea surrenders to Sparta </a:t>
            </a:r>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2106280" y="2801401"/>
            <a:ext cx="5400600" cy="3847486"/>
          </a:xfrm>
          <a:prstGeom prst="rect">
            <a:avLst/>
          </a:prstGeom>
          <a:noFill/>
          <a:ln w="9525">
            <a:noFill/>
            <a:miter lim="800000"/>
            <a:headEnd/>
            <a:tailEnd/>
          </a:ln>
        </p:spPr>
      </p:pic>
      <p:sp>
        <p:nvSpPr>
          <p:cNvPr id="7" name="Isosceles Triangle 6"/>
          <p:cNvSpPr/>
          <p:nvPr/>
        </p:nvSpPr>
        <p:spPr>
          <a:xfrm>
            <a:off x="5220072" y="5229200"/>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4139952" y="4581128"/>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4067944" y="4149080"/>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355976" y="4149080"/>
            <a:ext cx="901209" cy="369332"/>
          </a:xfrm>
          <a:prstGeom prst="rect">
            <a:avLst/>
          </a:prstGeom>
          <a:noFill/>
        </p:spPr>
        <p:txBody>
          <a:bodyPr wrap="none" rtlCol="0">
            <a:spAutoFit/>
          </a:bodyPr>
          <a:lstStyle/>
          <a:p>
            <a:r>
              <a:rPr lang="en-GB" dirty="0" smtClean="0"/>
              <a:t>Thebes</a:t>
            </a:r>
            <a:endParaRPr lang="en-GB" dirty="0"/>
          </a:p>
        </p:txBody>
      </p:sp>
      <p:sp>
        <p:nvSpPr>
          <p:cNvPr id="11" name="TextBox 10"/>
          <p:cNvSpPr txBox="1"/>
          <p:nvPr/>
        </p:nvSpPr>
        <p:spPr>
          <a:xfrm>
            <a:off x="4427984" y="4725144"/>
            <a:ext cx="907621" cy="369332"/>
          </a:xfrm>
          <a:prstGeom prst="rect">
            <a:avLst/>
          </a:prstGeom>
          <a:noFill/>
        </p:spPr>
        <p:txBody>
          <a:bodyPr wrap="none" rtlCol="0">
            <a:spAutoFit/>
          </a:bodyPr>
          <a:lstStyle/>
          <a:p>
            <a:r>
              <a:rPr lang="en-GB" dirty="0" smtClean="0"/>
              <a:t>Plataea</a:t>
            </a:r>
            <a:endParaRPr lang="en-GB" dirty="0"/>
          </a:p>
        </p:txBody>
      </p:sp>
      <p:sp>
        <p:nvSpPr>
          <p:cNvPr id="12" name="TextBox 11"/>
          <p:cNvSpPr txBox="1"/>
          <p:nvPr/>
        </p:nvSpPr>
        <p:spPr>
          <a:xfrm>
            <a:off x="5508104" y="5373216"/>
            <a:ext cx="893193" cy="369332"/>
          </a:xfrm>
          <a:prstGeom prst="rect">
            <a:avLst/>
          </a:prstGeom>
          <a:noFill/>
        </p:spPr>
        <p:txBody>
          <a:bodyPr wrap="none" rtlCol="0">
            <a:spAutoFit/>
          </a:bodyPr>
          <a:lstStyle/>
          <a:p>
            <a:r>
              <a:rPr lang="en-GB" dirty="0" smtClean="0"/>
              <a:t>Athens</a:t>
            </a:r>
            <a:endParaRPr lang="en-GB" dirty="0"/>
          </a:p>
        </p:txBody>
      </p:sp>
    </p:spTree>
    <p:extLst>
      <p:ext uri="{BB962C8B-B14F-4D97-AF65-F5344CB8AC3E}">
        <p14:creationId xmlns:p14="http://schemas.microsoft.com/office/powerpoint/2010/main" val="2500118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2592288" cy="4389120"/>
          </a:xfrm>
        </p:spPr>
        <p:txBody>
          <a:bodyPr>
            <a:normAutofit fontScale="77500" lnSpcReduction="20000"/>
          </a:bodyPr>
          <a:lstStyle/>
          <a:p>
            <a:r>
              <a:rPr lang="en-GB" dirty="0" smtClean="0"/>
              <a:t>431: War begins</a:t>
            </a:r>
          </a:p>
          <a:p>
            <a:r>
              <a:rPr lang="en-GB" dirty="0" smtClean="0"/>
              <a:t>430-428: Plague at Athens</a:t>
            </a:r>
          </a:p>
          <a:p>
            <a:r>
              <a:rPr lang="en-GB" dirty="0" smtClean="0"/>
              <a:t>428: Mytilenian Revolt from Athens </a:t>
            </a:r>
          </a:p>
          <a:p>
            <a:r>
              <a:rPr lang="en-GB" dirty="0" smtClean="0"/>
              <a:t>427: Plataea surrenders to Sparta </a:t>
            </a:r>
          </a:p>
          <a:p>
            <a:r>
              <a:rPr lang="en-GB" dirty="0" smtClean="0"/>
              <a:t>425: </a:t>
            </a:r>
            <a:r>
              <a:rPr lang="en-GB" dirty="0" err="1" smtClean="0"/>
              <a:t>Pylos</a:t>
            </a:r>
            <a:r>
              <a:rPr lang="en-GB" dirty="0" smtClean="0"/>
              <a:t> affair</a:t>
            </a:r>
          </a:p>
          <a:p>
            <a:endParaRPr lang="en-GB" dirty="0"/>
          </a:p>
        </p:txBody>
      </p:sp>
      <p:pic>
        <p:nvPicPr>
          <p:cNvPr id="20482" name="Picture 2"/>
          <p:cNvPicPr>
            <a:picLocks noChangeAspect="1" noChangeArrowheads="1"/>
          </p:cNvPicPr>
          <p:nvPr/>
        </p:nvPicPr>
        <p:blipFill>
          <a:blip r:embed="rId2" cstate="print"/>
          <a:srcRect/>
          <a:stretch>
            <a:fillRect/>
          </a:stretch>
        </p:blipFill>
        <p:spPr bwMode="auto">
          <a:xfrm>
            <a:off x="2987824" y="2780928"/>
            <a:ext cx="4464496" cy="4048836"/>
          </a:xfrm>
          <a:prstGeom prst="rect">
            <a:avLst/>
          </a:prstGeom>
          <a:noFill/>
          <a:ln w="9525">
            <a:noFill/>
            <a:miter lim="800000"/>
            <a:headEnd/>
            <a:tailEnd/>
          </a:ln>
        </p:spPr>
      </p:pic>
      <p:sp>
        <p:nvSpPr>
          <p:cNvPr id="13" name="Isosceles Triangle 12"/>
          <p:cNvSpPr/>
          <p:nvPr/>
        </p:nvSpPr>
        <p:spPr>
          <a:xfrm>
            <a:off x="5508104" y="5229200"/>
            <a:ext cx="144016"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Isosceles Triangle 13"/>
          <p:cNvSpPr/>
          <p:nvPr/>
        </p:nvSpPr>
        <p:spPr>
          <a:xfrm>
            <a:off x="4139952" y="5445224"/>
            <a:ext cx="144016"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Isosceles Triangle 14"/>
          <p:cNvSpPr/>
          <p:nvPr/>
        </p:nvSpPr>
        <p:spPr>
          <a:xfrm>
            <a:off x="6444208" y="3356992"/>
            <a:ext cx="144016"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4067944" y="5949280"/>
            <a:ext cx="709810" cy="369332"/>
          </a:xfrm>
          <a:prstGeom prst="rect">
            <a:avLst/>
          </a:prstGeom>
          <a:noFill/>
        </p:spPr>
        <p:txBody>
          <a:bodyPr wrap="none" rtlCol="0">
            <a:spAutoFit/>
          </a:bodyPr>
          <a:lstStyle/>
          <a:p>
            <a:r>
              <a:rPr lang="en-GB" dirty="0" err="1" smtClean="0"/>
              <a:t>Pylos</a:t>
            </a:r>
            <a:endParaRPr lang="en-GB" dirty="0"/>
          </a:p>
        </p:txBody>
      </p:sp>
      <p:sp>
        <p:nvSpPr>
          <p:cNvPr id="17" name="Rectangle 16"/>
          <p:cNvSpPr/>
          <p:nvPr/>
        </p:nvSpPr>
        <p:spPr>
          <a:xfrm>
            <a:off x="3851920" y="4941168"/>
            <a:ext cx="2592288" cy="158417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5005754" y="4982308"/>
            <a:ext cx="36468" cy="691661"/>
          </a:xfrm>
          <a:custGeom>
            <a:avLst/>
            <a:gdLst>
              <a:gd name="connsiteX0" fmla="*/ 0 w 36468"/>
              <a:gd name="connsiteY0" fmla="*/ 0 h 691661"/>
              <a:gd name="connsiteX1" fmla="*/ 23446 w 36468"/>
              <a:gd name="connsiteY1" fmla="*/ 70338 h 691661"/>
              <a:gd name="connsiteX2" fmla="*/ 0 w 36468"/>
              <a:gd name="connsiteY2" fmla="*/ 339969 h 691661"/>
              <a:gd name="connsiteX3" fmla="*/ 11723 w 36468"/>
              <a:gd name="connsiteY3" fmla="*/ 539261 h 691661"/>
              <a:gd name="connsiteX4" fmla="*/ 0 w 36468"/>
              <a:gd name="connsiteY4" fmla="*/ 691661 h 691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8" h="691661">
                <a:moveTo>
                  <a:pt x="0" y="0"/>
                </a:moveTo>
                <a:cubicBezTo>
                  <a:pt x="7815" y="23446"/>
                  <a:pt x="24680" y="45655"/>
                  <a:pt x="23446" y="70338"/>
                </a:cubicBezTo>
                <a:cubicBezTo>
                  <a:pt x="11106" y="317142"/>
                  <a:pt x="36468" y="230564"/>
                  <a:pt x="0" y="339969"/>
                </a:cubicBezTo>
                <a:cubicBezTo>
                  <a:pt x="3908" y="406400"/>
                  <a:pt x="11723" y="472716"/>
                  <a:pt x="11723" y="539261"/>
                </a:cubicBezTo>
                <a:cubicBezTo>
                  <a:pt x="11723" y="590211"/>
                  <a:pt x="0" y="691661"/>
                  <a:pt x="0" y="691661"/>
                </a:cubicBezTo>
              </a:path>
            </a:pathLst>
          </a:cu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7354363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85000" lnSpcReduction="10000"/>
          </a:bodyPr>
          <a:lstStyle/>
          <a:p>
            <a:r>
              <a:rPr lang="en-GB" dirty="0" smtClean="0"/>
              <a:t>427: Plataea surrenders to Sparta </a:t>
            </a:r>
          </a:p>
          <a:p>
            <a:r>
              <a:rPr lang="en-GB" dirty="0" smtClean="0"/>
              <a:t>425: </a:t>
            </a:r>
            <a:r>
              <a:rPr lang="en-GB" dirty="0" err="1" smtClean="0"/>
              <a:t>Pylos</a:t>
            </a:r>
            <a:r>
              <a:rPr lang="en-GB" dirty="0" smtClean="0"/>
              <a:t> affair</a:t>
            </a:r>
          </a:p>
          <a:p>
            <a:r>
              <a:rPr lang="en-GB" dirty="0" smtClean="0"/>
              <a:t>424-422: Brasidas campaign in northern Greece, Sparta takes over Amphipolis, Revolt across Thrace and Chalcidice from Athens </a:t>
            </a:r>
          </a:p>
          <a:p>
            <a:endParaRPr lang="en-GB" dirty="0"/>
          </a:p>
        </p:txBody>
      </p:sp>
      <p:pic>
        <p:nvPicPr>
          <p:cNvPr id="21506" name="Picture 2"/>
          <p:cNvPicPr>
            <a:picLocks noChangeAspect="1" noChangeArrowheads="1"/>
          </p:cNvPicPr>
          <p:nvPr/>
        </p:nvPicPr>
        <p:blipFill>
          <a:blip r:embed="rId2" cstate="print"/>
          <a:srcRect/>
          <a:stretch>
            <a:fillRect/>
          </a:stretch>
        </p:blipFill>
        <p:spPr bwMode="auto">
          <a:xfrm>
            <a:off x="3888550" y="1340768"/>
            <a:ext cx="4793290" cy="5206727"/>
          </a:xfrm>
          <a:prstGeom prst="rect">
            <a:avLst/>
          </a:prstGeom>
          <a:noFill/>
          <a:ln w="9525">
            <a:noFill/>
            <a:miter lim="800000"/>
            <a:headEnd/>
            <a:tailEnd/>
          </a:ln>
        </p:spPr>
      </p:pic>
      <p:sp>
        <p:nvSpPr>
          <p:cNvPr id="9" name="Isosceles Triangle 8"/>
          <p:cNvSpPr/>
          <p:nvPr/>
        </p:nvSpPr>
        <p:spPr>
          <a:xfrm>
            <a:off x="6300192" y="1628800"/>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588224" y="1412776"/>
            <a:ext cx="1346844" cy="369332"/>
          </a:xfrm>
          <a:prstGeom prst="rect">
            <a:avLst/>
          </a:prstGeom>
          <a:noFill/>
        </p:spPr>
        <p:txBody>
          <a:bodyPr wrap="none" rtlCol="0">
            <a:spAutoFit/>
          </a:bodyPr>
          <a:lstStyle/>
          <a:p>
            <a:r>
              <a:rPr lang="en-GB" dirty="0" smtClean="0"/>
              <a:t>Amphipolis</a:t>
            </a:r>
            <a:endParaRPr lang="en-GB" dirty="0"/>
          </a:p>
        </p:txBody>
      </p:sp>
      <p:sp>
        <p:nvSpPr>
          <p:cNvPr id="11" name="Rectangle 10"/>
          <p:cNvSpPr/>
          <p:nvPr/>
        </p:nvSpPr>
        <p:spPr>
          <a:xfrm>
            <a:off x="4788024" y="2348880"/>
            <a:ext cx="1944216" cy="12241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004048" y="2636912"/>
            <a:ext cx="1223733" cy="369332"/>
          </a:xfrm>
          <a:prstGeom prst="rect">
            <a:avLst/>
          </a:prstGeom>
          <a:noFill/>
        </p:spPr>
        <p:txBody>
          <a:bodyPr wrap="none" rtlCol="0">
            <a:spAutoFit/>
          </a:bodyPr>
          <a:lstStyle/>
          <a:p>
            <a:r>
              <a:rPr lang="en-GB" dirty="0" smtClean="0"/>
              <a:t>Chalcidice</a:t>
            </a:r>
            <a:endParaRPr lang="en-GB" dirty="0"/>
          </a:p>
        </p:txBody>
      </p:sp>
      <p:sp>
        <p:nvSpPr>
          <p:cNvPr id="17" name="Rectangle 16"/>
          <p:cNvSpPr/>
          <p:nvPr/>
        </p:nvSpPr>
        <p:spPr>
          <a:xfrm>
            <a:off x="5724128" y="1196752"/>
            <a:ext cx="2736304" cy="129614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7020272" y="2060848"/>
            <a:ext cx="865493" cy="369332"/>
          </a:xfrm>
          <a:prstGeom prst="rect">
            <a:avLst/>
          </a:prstGeom>
          <a:noFill/>
        </p:spPr>
        <p:txBody>
          <a:bodyPr wrap="none" rtlCol="0">
            <a:spAutoFit/>
          </a:bodyPr>
          <a:lstStyle/>
          <a:p>
            <a:r>
              <a:rPr lang="en-GB" dirty="0" smtClean="0"/>
              <a:t>Thrace</a:t>
            </a:r>
            <a:endParaRPr lang="en-GB" dirty="0"/>
          </a:p>
        </p:txBody>
      </p:sp>
      <p:sp>
        <p:nvSpPr>
          <p:cNvPr id="19" name="Freeform 18"/>
          <p:cNvSpPr/>
          <p:nvPr/>
        </p:nvSpPr>
        <p:spPr>
          <a:xfrm>
            <a:off x="4489938" y="1741122"/>
            <a:ext cx="1817077" cy="4565893"/>
          </a:xfrm>
          <a:custGeom>
            <a:avLst/>
            <a:gdLst>
              <a:gd name="connsiteX0" fmla="*/ 750277 w 1817077"/>
              <a:gd name="connsiteY0" fmla="*/ 4565893 h 4565893"/>
              <a:gd name="connsiteX1" fmla="*/ 855785 w 1817077"/>
              <a:gd name="connsiteY1" fmla="*/ 4530724 h 4565893"/>
              <a:gd name="connsiteX2" fmla="*/ 879231 w 1817077"/>
              <a:gd name="connsiteY2" fmla="*/ 4495555 h 4565893"/>
              <a:gd name="connsiteX3" fmla="*/ 914400 w 1817077"/>
              <a:gd name="connsiteY3" fmla="*/ 4472109 h 4565893"/>
              <a:gd name="connsiteX4" fmla="*/ 926124 w 1817077"/>
              <a:gd name="connsiteY4" fmla="*/ 4366601 h 4565893"/>
              <a:gd name="connsiteX5" fmla="*/ 961293 w 1817077"/>
              <a:gd name="connsiteY5" fmla="*/ 4354878 h 4565893"/>
              <a:gd name="connsiteX6" fmla="*/ 1078524 w 1817077"/>
              <a:gd name="connsiteY6" fmla="*/ 4343155 h 4565893"/>
              <a:gd name="connsiteX7" fmla="*/ 1172308 w 1817077"/>
              <a:gd name="connsiteY7" fmla="*/ 4331432 h 4565893"/>
              <a:gd name="connsiteX8" fmla="*/ 1207477 w 1817077"/>
              <a:gd name="connsiteY8" fmla="*/ 4296263 h 4565893"/>
              <a:gd name="connsiteX9" fmla="*/ 1219200 w 1817077"/>
              <a:gd name="connsiteY9" fmla="*/ 4237647 h 4565893"/>
              <a:gd name="connsiteX10" fmla="*/ 1195754 w 1817077"/>
              <a:gd name="connsiteY10" fmla="*/ 4108693 h 4565893"/>
              <a:gd name="connsiteX11" fmla="*/ 1184031 w 1817077"/>
              <a:gd name="connsiteY11" fmla="*/ 4061801 h 4565893"/>
              <a:gd name="connsiteX12" fmla="*/ 1078524 w 1817077"/>
              <a:gd name="connsiteY12" fmla="*/ 3991463 h 4565893"/>
              <a:gd name="connsiteX13" fmla="*/ 1031631 w 1817077"/>
              <a:gd name="connsiteY13" fmla="*/ 3932847 h 4565893"/>
              <a:gd name="connsiteX14" fmla="*/ 961293 w 1817077"/>
              <a:gd name="connsiteY14" fmla="*/ 3874232 h 4565893"/>
              <a:gd name="connsiteX15" fmla="*/ 949570 w 1817077"/>
              <a:gd name="connsiteY15" fmla="*/ 3839063 h 4565893"/>
              <a:gd name="connsiteX16" fmla="*/ 902677 w 1817077"/>
              <a:gd name="connsiteY16" fmla="*/ 3792170 h 4565893"/>
              <a:gd name="connsiteX17" fmla="*/ 867508 w 1817077"/>
              <a:gd name="connsiteY17" fmla="*/ 3757001 h 4565893"/>
              <a:gd name="connsiteX18" fmla="*/ 773724 w 1817077"/>
              <a:gd name="connsiteY18" fmla="*/ 3674940 h 4565893"/>
              <a:gd name="connsiteX19" fmla="*/ 750277 w 1817077"/>
              <a:gd name="connsiteY19" fmla="*/ 3651493 h 4565893"/>
              <a:gd name="connsiteX20" fmla="*/ 633047 w 1817077"/>
              <a:gd name="connsiteY20" fmla="*/ 3581155 h 4565893"/>
              <a:gd name="connsiteX21" fmla="*/ 609600 w 1817077"/>
              <a:gd name="connsiteY21" fmla="*/ 3545986 h 4565893"/>
              <a:gd name="connsiteX22" fmla="*/ 504093 w 1817077"/>
              <a:gd name="connsiteY22" fmla="*/ 3475647 h 4565893"/>
              <a:gd name="connsiteX23" fmla="*/ 468924 w 1817077"/>
              <a:gd name="connsiteY23" fmla="*/ 3452201 h 4565893"/>
              <a:gd name="connsiteX24" fmla="*/ 433754 w 1817077"/>
              <a:gd name="connsiteY24" fmla="*/ 3428755 h 4565893"/>
              <a:gd name="connsiteX25" fmla="*/ 375139 w 1817077"/>
              <a:gd name="connsiteY25" fmla="*/ 3358416 h 4565893"/>
              <a:gd name="connsiteX26" fmla="*/ 293077 w 1817077"/>
              <a:gd name="connsiteY26" fmla="*/ 3264632 h 4565893"/>
              <a:gd name="connsiteX27" fmla="*/ 257908 w 1817077"/>
              <a:gd name="connsiteY27" fmla="*/ 3252909 h 4565893"/>
              <a:gd name="connsiteX28" fmla="*/ 234462 w 1817077"/>
              <a:gd name="connsiteY28" fmla="*/ 3217740 h 4565893"/>
              <a:gd name="connsiteX29" fmla="*/ 211016 w 1817077"/>
              <a:gd name="connsiteY29" fmla="*/ 3194293 h 4565893"/>
              <a:gd name="connsiteX30" fmla="*/ 199293 w 1817077"/>
              <a:gd name="connsiteY30" fmla="*/ 3159124 h 4565893"/>
              <a:gd name="connsiteX31" fmla="*/ 187570 w 1817077"/>
              <a:gd name="connsiteY31" fmla="*/ 2397124 h 4565893"/>
              <a:gd name="connsiteX32" fmla="*/ 175847 w 1817077"/>
              <a:gd name="connsiteY32" fmla="*/ 2350232 h 4565893"/>
              <a:gd name="connsiteX33" fmla="*/ 164124 w 1817077"/>
              <a:gd name="connsiteY33" fmla="*/ 2291616 h 4565893"/>
              <a:gd name="connsiteX34" fmla="*/ 140677 w 1817077"/>
              <a:gd name="connsiteY34" fmla="*/ 2186109 h 4565893"/>
              <a:gd name="connsiteX35" fmla="*/ 128954 w 1817077"/>
              <a:gd name="connsiteY35" fmla="*/ 2139216 h 4565893"/>
              <a:gd name="connsiteX36" fmla="*/ 105508 w 1817077"/>
              <a:gd name="connsiteY36" fmla="*/ 2092324 h 4565893"/>
              <a:gd name="connsiteX37" fmla="*/ 70339 w 1817077"/>
              <a:gd name="connsiteY37" fmla="*/ 1963370 h 4565893"/>
              <a:gd name="connsiteX38" fmla="*/ 58616 w 1817077"/>
              <a:gd name="connsiteY38" fmla="*/ 1928201 h 4565893"/>
              <a:gd name="connsiteX39" fmla="*/ 46893 w 1817077"/>
              <a:gd name="connsiteY39" fmla="*/ 1869586 h 4565893"/>
              <a:gd name="connsiteX40" fmla="*/ 23447 w 1817077"/>
              <a:gd name="connsiteY40" fmla="*/ 1705463 h 4565893"/>
              <a:gd name="connsiteX41" fmla="*/ 0 w 1817077"/>
              <a:gd name="connsiteY41" fmla="*/ 1541340 h 4565893"/>
              <a:gd name="connsiteX42" fmla="*/ 11724 w 1817077"/>
              <a:gd name="connsiteY42" fmla="*/ 1119309 h 4565893"/>
              <a:gd name="connsiteX43" fmla="*/ 23447 w 1817077"/>
              <a:gd name="connsiteY43" fmla="*/ 1084140 h 4565893"/>
              <a:gd name="connsiteX44" fmla="*/ 46893 w 1817077"/>
              <a:gd name="connsiteY44" fmla="*/ 1060693 h 4565893"/>
              <a:gd name="connsiteX45" fmla="*/ 58616 w 1817077"/>
              <a:gd name="connsiteY45" fmla="*/ 1002078 h 4565893"/>
              <a:gd name="connsiteX46" fmla="*/ 82062 w 1817077"/>
              <a:gd name="connsiteY46" fmla="*/ 908293 h 4565893"/>
              <a:gd name="connsiteX47" fmla="*/ 93785 w 1817077"/>
              <a:gd name="connsiteY47" fmla="*/ 802786 h 4565893"/>
              <a:gd name="connsiteX48" fmla="*/ 117231 w 1817077"/>
              <a:gd name="connsiteY48" fmla="*/ 767616 h 4565893"/>
              <a:gd name="connsiteX49" fmla="*/ 187570 w 1817077"/>
              <a:gd name="connsiteY49" fmla="*/ 720724 h 4565893"/>
              <a:gd name="connsiteX50" fmla="*/ 222739 w 1817077"/>
              <a:gd name="connsiteY50" fmla="*/ 697278 h 4565893"/>
              <a:gd name="connsiteX51" fmla="*/ 293077 w 1817077"/>
              <a:gd name="connsiteY51" fmla="*/ 673832 h 4565893"/>
              <a:gd name="connsiteX52" fmla="*/ 762000 w 1817077"/>
              <a:gd name="connsiteY52" fmla="*/ 697278 h 4565893"/>
              <a:gd name="connsiteX53" fmla="*/ 797170 w 1817077"/>
              <a:gd name="connsiteY53" fmla="*/ 720724 h 4565893"/>
              <a:gd name="connsiteX54" fmla="*/ 844062 w 1817077"/>
              <a:gd name="connsiteY54" fmla="*/ 732447 h 4565893"/>
              <a:gd name="connsiteX55" fmla="*/ 879231 w 1817077"/>
              <a:gd name="connsiteY55" fmla="*/ 755893 h 4565893"/>
              <a:gd name="connsiteX56" fmla="*/ 949570 w 1817077"/>
              <a:gd name="connsiteY56" fmla="*/ 779340 h 4565893"/>
              <a:gd name="connsiteX57" fmla="*/ 1160585 w 1817077"/>
              <a:gd name="connsiteY57" fmla="*/ 802786 h 4565893"/>
              <a:gd name="connsiteX58" fmla="*/ 1172308 w 1817077"/>
              <a:gd name="connsiteY58" fmla="*/ 837955 h 4565893"/>
              <a:gd name="connsiteX59" fmla="*/ 1242647 w 1817077"/>
              <a:gd name="connsiteY59" fmla="*/ 873124 h 4565893"/>
              <a:gd name="connsiteX60" fmla="*/ 1254370 w 1817077"/>
              <a:gd name="connsiteY60" fmla="*/ 837955 h 4565893"/>
              <a:gd name="connsiteX61" fmla="*/ 1207477 w 1817077"/>
              <a:gd name="connsiteY61" fmla="*/ 732447 h 4565893"/>
              <a:gd name="connsiteX62" fmla="*/ 1184031 w 1817077"/>
              <a:gd name="connsiteY62" fmla="*/ 673832 h 4565893"/>
              <a:gd name="connsiteX63" fmla="*/ 1172308 w 1817077"/>
              <a:gd name="connsiteY63" fmla="*/ 626940 h 4565893"/>
              <a:gd name="connsiteX64" fmla="*/ 1160585 w 1817077"/>
              <a:gd name="connsiteY64" fmla="*/ 591770 h 4565893"/>
              <a:gd name="connsiteX65" fmla="*/ 1195754 w 1817077"/>
              <a:gd name="connsiteY65" fmla="*/ 380755 h 4565893"/>
              <a:gd name="connsiteX66" fmla="*/ 1207477 w 1817077"/>
              <a:gd name="connsiteY66" fmla="*/ 345586 h 4565893"/>
              <a:gd name="connsiteX67" fmla="*/ 1242647 w 1817077"/>
              <a:gd name="connsiteY67" fmla="*/ 322140 h 4565893"/>
              <a:gd name="connsiteX68" fmla="*/ 1266093 w 1817077"/>
              <a:gd name="connsiteY68" fmla="*/ 275247 h 4565893"/>
              <a:gd name="connsiteX69" fmla="*/ 1336431 w 1817077"/>
              <a:gd name="connsiteY69" fmla="*/ 240078 h 4565893"/>
              <a:gd name="connsiteX70" fmla="*/ 1383324 w 1817077"/>
              <a:gd name="connsiteY70" fmla="*/ 181463 h 4565893"/>
              <a:gd name="connsiteX71" fmla="*/ 1418493 w 1817077"/>
              <a:gd name="connsiteY71" fmla="*/ 169740 h 4565893"/>
              <a:gd name="connsiteX72" fmla="*/ 1559170 w 1817077"/>
              <a:gd name="connsiteY72" fmla="*/ 122847 h 4565893"/>
              <a:gd name="connsiteX73" fmla="*/ 1559170 w 1817077"/>
              <a:gd name="connsiteY73" fmla="*/ 122847 h 4565893"/>
              <a:gd name="connsiteX74" fmla="*/ 1629508 w 1817077"/>
              <a:gd name="connsiteY74" fmla="*/ 99401 h 4565893"/>
              <a:gd name="connsiteX75" fmla="*/ 1652954 w 1817077"/>
              <a:gd name="connsiteY75" fmla="*/ 64232 h 4565893"/>
              <a:gd name="connsiteX76" fmla="*/ 1817077 w 1817077"/>
              <a:gd name="connsiteY76" fmla="*/ 17340 h 4565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1817077" h="4565893">
                <a:moveTo>
                  <a:pt x="750277" y="4565893"/>
                </a:moveTo>
                <a:cubicBezTo>
                  <a:pt x="785446" y="4554170"/>
                  <a:pt x="823240" y="4548476"/>
                  <a:pt x="855785" y="4530724"/>
                </a:cubicBezTo>
                <a:cubicBezTo>
                  <a:pt x="868154" y="4523977"/>
                  <a:pt x="869268" y="4505518"/>
                  <a:pt x="879231" y="4495555"/>
                </a:cubicBezTo>
                <a:cubicBezTo>
                  <a:pt x="889194" y="4485592"/>
                  <a:pt x="902677" y="4479924"/>
                  <a:pt x="914400" y="4472109"/>
                </a:cubicBezTo>
                <a:cubicBezTo>
                  <a:pt x="918308" y="4436940"/>
                  <a:pt x="912982" y="4399456"/>
                  <a:pt x="926124" y="4366601"/>
                </a:cubicBezTo>
                <a:cubicBezTo>
                  <a:pt x="930713" y="4355128"/>
                  <a:pt x="949080" y="4356757"/>
                  <a:pt x="961293" y="4354878"/>
                </a:cubicBezTo>
                <a:cubicBezTo>
                  <a:pt x="1000108" y="4348906"/>
                  <a:pt x="1039492" y="4347492"/>
                  <a:pt x="1078524" y="4343155"/>
                </a:cubicBezTo>
                <a:cubicBezTo>
                  <a:pt x="1109836" y="4339676"/>
                  <a:pt x="1141047" y="4335340"/>
                  <a:pt x="1172308" y="4331432"/>
                </a:cubicBezTo>
                <a:cubicBezTo>
                  <a:pt x="1184031" y="4319709"/>
                  <a:pt x="1200063" y="4311092"/>
                  <a:pt x="1207477" y="4296263"/>
                </a:cubicBezTo>
                <a:cubicBezTo>
                  <a:pt x="1216388" y="4278441"/>
                  <a:pt x="1219200" y="4257573"/>
                  <a:pt x="1219200" y="4237647"/>
                </a:cubicBezTo>
                <a:cubicBezTo>
                  <a:pt x="1219200" y="4150356"/>
                  <a:pt x="1212240" y="4166394"/>
                  <a:pt x="1195754" y="4108693"/>
                </a:cubicBezTo>
                <a:cubicBezTo>
                  <a:pt x="1191328" y="4093201"/>
                  <a:pt x="1194641" y="4073926"/>
                  <a:pt x="1184031" y="4061801"/>
                </a:cubicBezTo>
                <a:cubicBezTo>
                  <a:pt x="1101970" y="3968017"/>
                  <a:pt x="1137139" y="4050078"/>
                  <a:pt x="1078524" y="3991463"/>
                </a:cubicBezTo>
                <a:cubicBezTo>
                  <a:pt x="1010310" y="3923249"/>
                  <a:pt x="1105574" y="4021578"/>
                  <a:pt x="1031631" y="3932847"/>
                </a:cubicBezTo>
                <a:cubicBezTo>
                  <a:pt x="1003424" y="3898998"/>
                  <a:pt x="995873" y="3897286"/>
                  <a:pt x="961293" y="3874232"/>
                </a:cubicBezTo>
                <a:cubicBezTo>
                  <a:pt x="957385" y="3862509"/>
                  <a:pt x="956752" y="3849118"/>
                  <a:pt x="949570" y="3839063"/>
                </a:cubicBezTo>
                <a:cubicBezTo>
                  <a:pt x="936721" y="3821075"/>
                  <a:pt x="918308" y="3807801"/>
                  <a:pt x="902677" y="3792170"/>
                </a:cubicBezTo>
                <a:cubicBezTo>
                  <a:pt x="890954" y="3780447"/>
                  <a:pt x="876704" y="3770795"/>
                  <a:pt x="867508" y="3757001"/>
                </a:cubicBezTo>
                <a:cubicBezTo>
                  <a:pt x="801078" y="3657355"/>
                  <a:pt x="910492" y="3811708"/>
                  <a:pt x="773724" y="3674940"/>
                </a:cubicBezTo>
                <a:cubicBezTo>
                  <a:pt x="765908" y="3667124"/>
                  <a:pt x="759119" y="3658125"/>
                  <a:pt x="750277" y="3651493"/>
                </a:cubicBezTo>
                <a:cubicBezTo>
                  <a:pt x="693692" y="3609054"/>
                  <a:pt x="687596" y="3608429"/>
                  <a:pt x="633047" y="3581155"/>
                </a:cubicBezTo>
                <a:cubicBezTo>
                  <a:pt x="625231" y="3569432"/>
                  <a:pt x="620203" y="3555264"/>
                  <a:pt x="609600" y="3545986"/>
                </a:cubicBezTo>
                <a:cubicBezTo>
                  <a:pt x="609594" y="3545981"/>
                  <a:pt x="521681" y="3487372"/>
                  <a:pt x="504093" y="3475647"/>
                </a:cubicBezTo>
                <a:lnTo>
                  <a:pt x="468924" y="3452201"/>
                </a:lnTo>
                <a:lnTo>
                  <a:pt x="433754" y="3428755"/>
                </a:lnTo>
                <a:cubicBezTo>
                  <a:pt x="375542" y="3341438"/>
                  <a:pt x="450358" y="3448680"/>
                  <a:pt x="375139" y="3358416"/>
                </a:cubicBezTo>
                <a:cubicBezTo>
                  <a:pt x="349843" y="3328060"/>
                  <a:pt x="335225" y="3278681"/>
                  <a:pt x="293077" y="3264632"/>
                </a:cubicBezTo>
                <a:lnTo>
                  <a:pt x="257908" y="3252909"/>
                </a:lnTo>
                <a:cubicBezTo>
                  <a:pt x="250093" y="3241186"/>
                  <a:pt x="243263" y="3228742"/>
                  <a:pt x="234462" y="3217740"/>
                </a:cubicBezTo>
                <a:cubicBezTo>
                  <a:pt x="227557" y="3209109"/>
                  <a:pt x="216703" y="3203771"/>
                  <a:pt x="211016" y="3194293"/>
                </a:cubicBezTo>
                <a:cubicBezTo>
                  <a:pt x="204658" y="3183697"/>
                  <a:pt x="203201" y="3170847"/>
                  <a:pt x="199293" y="3159124"/>
                </a:cubicBezTo>
                <a:cubicBezTo>
                  <a:pt x="195385" y="2905124"/>
                  <a:pt x="194930" y="2651047"/>
                  <a:pt x="187570" y="2397124"/>
                </a:cubicBezTo>
                <a:cubicBezTo>
                  <a:pt x="187103" y="2381019"/>
                  <a:pt x="179342" y="2365960"/>
                  <a:pt x="175847" y="2350232"/>
                </a:cubicBezTo>
                <a:cubicBezTo>
                  <a:pt x="171525" y="2330781"/>
                  <a:pt x="167689" y="2311220"/>
                  <a:pt x="164124" y="2291616"/>
                </a:cubicBezTo>
                <a:cubicBezTo>
                  <a:pt x="137677" y="2146164"/>
                  <a:pt x="166514" y="2276541"/>
                  <a:pt x="140677" y="2186109"/>
                </a:cubicBezTo>
                <a:cubicBezTo>
                  <a:pt x="136251" y="2170617"/>
                  <a:pt x="134611" y="2154302"/>
                  <a:pt x="128954" y="2139216"/>
                </a:cubicBezTo>
                <a:cubicBezTo>
                  <a:pt x="122818" y="2122853"/>
                  <a:pt x="111998" y="2108550"/>
                  <a:pt x="105508" y="2092324"/>
                </a:cubicBezTo>
                <a:cubicBezTo>
                  <a:pt x="71975" y="2008491"/>
                  <a:pt x="89961" y="2041860"/>
                  <a:pt x="70339" y="1963370"/>
                </a:cubicBezTo>
                <a:cubicBezTo>
                  <a:pt x="67342" y="1951382"/>
                  <a:pt x="61613" y="1940189"/>
                  <a:pt x="58616" y="1928201"/>
                </a:cubicBezTo>
                <a:cubicBezTo>
                  <a:pt x="53783" y="1908871"/>
                  <a:pt x="50457" y="1889190"/>
                  <a:pt x="46893" y="1869586"/>
                </a:cubicBezTo>
                <a:cubicBezTo>
                  <a:pt x="30575" y="1779834"/>
                  <a:pt x="37344" y="1807374"/>
                  <a:pt x="23447" y="1705463"/>
                </a:cubicBezTo>
                <a:cubicBezTo>
                  <a:pt x="15980" y="1650707"/>
                  <a:pt x="0" y="1541340"/>
                  <a:pt x="0" y="1541340"/>
                </a:cubicBezTo>
                <a:cubicBezTo>
                  <a:pt x="3908" y="1400663"/>
                  <a:pt x="4516" y="1259856"/>
                  <a:pt x="11724" y="1119309"/>
                </a:cubicBezTo>
                <a:cubicBezTo>
                  <a:pt x="12357" y="1106968"/>
                  <a:pt x="17089" y="1094736"/>
                  <a:pt x="23447" y="1084140"/>
                </a:cubicBezTo>
                <a:cubicBezTo>
                  <a:pt x="29134" y="1074662"/>
                  <a:pt x="39078" y="1068509"/>
                  <a:pt x="46893" y="1060693"/>
                </a:cubicBezTo>
                <a:cubicBezTo>
                  <a:pt x="50801" y="1041155"/>
                  <a:pt x="53783" y="1021408"/>
                  <a:pt x="58616" y="1002078"/>
                </a:cubicBezTo>
                <a:cubicBezTo>
                  <a:pt x="76799" y="929344"/>
                  <a:pt x="67659" y="1009118"/>
                  <a:pt x="82062" y="908293"/>
                </a:cubicBezTo>
                <a:cubicBezTo>
                  <a:pt x="87066" y="873263"/>
                  <a:pt x="85203" y="837115"/>
                  <a:pt x="93785" y="802786"/>
                </a:cubicBezTo>
                <a:cubicBezTo>
                  <a:pt x="97202" y="789117"/>
                  <a:pt x="108211" y="778440"/>
                  <a:pt x="117231" y="767616"/>
                </a:cubicBezTo>
                <a:cubicBezTo>
                  <a:pt x="151005" y="727087"/>
                  <a:pt x="144225" y="735172"/>
                  <a:pt x="187570" y="720724"/>
                </a:cubicBezTo>
                <a:cubicBezTo>
                  <a:pt x="199293" y="712909"/>
                  <a:pt x="209864" y="703000"/>
                  <a:pt x="222739" y="697278"/>
                </a:cubicBezTo>
                <a:cubicBezTo>
                  <a:pt x="245323" y="687241"/>
                  <a:pt x="293077" y="673832"/>
                  <a:pt x="293077" y="673832"/>
                </a:cubicBezTo>
                <a:cubicBezTo>
                  <a:pt x="449385" y="681647"/>
                  <a:pt x="631781" y="610468"/>
                  <a:pt x="762000" y="697278"/>
                </a:cubicBezTo>
                <a:cubicBezTo>
                  <a:pt x="773723" y="705093"/>
                  <a:pt x="784220" y="715174"/>
                  <a:pt x="797170" y="720724"/>
                </a:cubicBezTo>
                <a:cubicBezTo>
                  <a:pt x="811979" y="727071"/>
                  <a:pt x="828431" y="728539"/>
                  <a:pt x="844062" y="732447"/>
                </a:cubicBezTo>
                <a:cubicBezTo>
                  <a:pt x="855785" y="740262"/>
                  <a:pt x="866356" y="750171"/>
                  <a:pt x="879231" y="755893"/>
                </a:cubicBezTo>
                <a:cubicBezTo>
                  <a:pt x="901816" y="765931"/>
                  <a:pt x="926124" y="771524"/>
                  <a:pt x="949570" y="779340"/>
                </a:cubicBezTo>
                <a:cubicBezTo>
                  <a:pt x="1040468" y="809640"/>
                  <a:pt x="972419" y="790242"/>
                  <a:pt x="1160585" y="802786"/>
                </a:cubicBezTo>
                <a:cubicBezTo>
                  <a:pt x="1164493" y="814509"/>
                  <a:pt x="1164589" y="828306"/>
                  <a:pt x="1172308" y="837955"/>
                </a:cubicBezTo>
                <a:cubicBezTo>
                  <a:pt x="1188836" y="858615"/>
                  <a:pt x="1219479" y="865401"/>
                  <a:pt x="1242647" y="873124"/>
                </a:cubicBezTo>
                <a:cubicBezTo>
                  <a:pt x="1246555" y="861401"/>
                  <a:pt x="1255903" y="850217"/>
                  <a:pt x="1254370" y="837955"/>
                </a:cubicBezTo>
                <a:cubicBezTo>
                  <a:pt x="1251348" y="813779"/>
                  <a:pt x="1217983" y="756086"/>
                  <a:pt x="1207477" y="732447"/>
                </a:cubicBezTo>
                <a:cubicBezTo>
                  <a:pt x="1198930" y="713217"/>
                  <a:pt x="1190686" y="693796"/>
                  <a:pt x="1184031" y="673832"/>
                </a:cubicBezTo>
                <a:cubicBezTo>
                  <a:pt x="1178936" y="658547"/>
                  <a:pt x="1176734" y="642432"/>
                  <a:pt x="1172308" y="626940"/>
                </a:cubicBezTo>
                <a:cubicBezTo>
                  <a:pt x="1168913" y="615058"/>
                  <a:pt x="1164493" y="603493"/>
                  <a:pt x="1160585" y="591770"/>
                </a:cubicBezTo>
                <a:cubicBezTo>
                  <a:pt x="1182231" y="267082"/>
                  <a:pt x="1137567" y="497129"/>
                  <a:pt x="1195754" y="380755"/>
                </a:cubicBezTo>
                <a:cubicBezTo>
                  <a:pt x="1201280" y="369702"/>
                  <a:pt x="1199757" y="355235"/>
                  <a:pt x="1207477" y="345586"/>
                </a:cubicBezTo>
                <a:cubicBezTo>
                  <a:pt x="1216279" y="334584"/>
                  <a:pt x="1230924" y="329955"/>
                  <a:pt x="1242647" y="322140"/>
                </a:cubicBezTo>
                <a:cubicBezTo>
                  <a:pt x="1250462" y="306509"/>
                  <a:pt x="1254905" y="288672"/>
                  <a:pt x="1266093" y="275247"/>
                </a:cubicBezTo>
                <a:cubicBezTo>
                  <a:pt x="1283574" y="254270"/>
                  <a:pt x="1312427" y="248079"/>
                  <a:pt x="1336431" y="240078"/>
                </a:cubicBezTo>
                <a:cubicBezTo>
                  <a:pt x="1347082" y="224102"/>
                  <a:pt x="1364762" y="192600"/>
                  <a:pt x="1383324" y="181463"/>
                </a:cubicBezTo>
                <a:cubicBezTo>
                  <a:pt x="1393920" y="175105"/>
                  <a:pt x="1407135" y="174608"/>
                  <a:pt x="1418493" y="169740"/>
                </a:cubicBezTo>
                <a:cubicBezTo>
                  <a:pt x="1524493" y="124310"/>
                  <a:pt x="1392585" y="164493"/>
                  <a:pt x="1559170" y="122847"/>
                </a:cubicBezTo>
                <a:lnTo>
                  <a:pt x="1559170" y="122847"/>
                </a:lnTo>
                <a:lnTo>
                  <a:pt x="1629508" y="99401"/>
                </a:lnTo>
                <a:cubicBezTo>
                  <a:pt x="1637323" y="87678"/>
                  <a:pt x="1642351" y="73510"/>
                  <a:pt x="1652954" y="64232"/>
                </a:cubicBezTo>
                <a:cubicBezTo>
                  <a:pt x="1726363" y="0"/>
                  <a:pt x="1720564" y="17340"/>
                  <a:pt x="1817077" y="17340"/>
                </a:cubicBezTo>
              </a:path>
            </a:pathLst>
          </a:cu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072921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20000"/>
          </a:bodyPr>
          <a:lstStyle/>
          <a:p>
            <a:r>
              <a:rPr lang="en-GB" dirty="0" smtClean="0"/>
              <a:t>424-422: Brasidas campaign in northern Greece, Sparta takes over Amphipolis, Revolt across Thrace and Chalcidice from Athens </a:t>
            </a:r>
          </a:p>
          <a:p>
            <a:r>
              <a:rPr lang="en-GB" dirty="0" smtClean="0"/>
              <a:t>421: Peace of Nikias: Return to the status quo</a:t>
            </a:r>
          </a:p>
          <a:p>
            <a:endParaRPr lang="en-GB" dirty="0"/>
          </a:p>
        </p:txBody>
      </p:sp>
      <p:pic>
        <p:nvPicPr>
          <p:cNvPr id="13"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3995936" y="2276872"/>
            <a:ext cx="4533460" cy="3626768"/>
          </a:xfrm>
          <a:prstGeom prst="rect">
            <a:avLst/>
          </a:prstGeom>
          <a:noFill/>
        </p:spPr>
      </p:pic>
    </p:spTree>
    <p:extLst>
      <p:ext uri="{BB962C8B-B14F-4D97-AF65-F5344CB8AC3E}">
        <p14:creationId xmlns:p14="http://schemas.microsoft.com/office/powerpoint/2010/main" val="1666482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Inter-War period</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8153438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lstStyle/>
          <a:p>
            <a:r>
              <a:rPr lang="en-GB" dirty="0" smtClean="0"/>
              <a:t>421: Peace of Nikias: Return to the status quo</a:t>
            </a:r>
          </a:p>
          <a:p>
            <a:r>
              <a:rPr lang="en-GB" dirty="0" smtClean="0"/>
              <a:t>420-419: Athenian alliance with Mantineia and Argos</a:t>
            </a:r>
          </a:p>
          <a:p>
            <a:endParaRPr lang="en-GB" dirty="0"/>
          </a:p>
        </p:txBody>
      </p:sp>
      <p:pic>
        <p:nvPicPr>
          <p:cNvPr id="22530" name="Picture 2"/>
          <p:cNvPicPr>
            <a:picLocks noChangeAspect="1" noChangeArrowheads="1"/>
          </p:cNvPicPr>
          <p:nvPr/>
        </p:nvPicPr>
        <p:blipFill>
          <a:blip r:embed="rId2" cstate="print"/>
          <a:srcRect/>
          <a:stretch>
            <a:fillRect/>
          </a:stretch>
        </p:blipFill>
        <p:spPr bwMode="auto">
          <a:xfrm>
            <a:off x="3763447" y="1196752"/>
            <a:ext cx="5137839" cy="4176464"/>
          </a:xfrm>
          <a:prstGeom prst="rect">
            <a:avLst/>
          </a:prstGeom>
          <a:noFill/>
          <a:ln w="9525">
            <a:noFill/>
            <a:miter lim="800000"/>
            <a:headEnd/>
            <a:tailEnd/>
          </a:ln>
        </p:spPr>
      </p:pic>
      <p:sp>
        <p:nvSpPr>
          <p:cNvPr id="6" name="Isosceles Triangle 5"/>
          <p:cNvSpPr/>
          <p:nvPr/>
        </p:nvSpPr>
        <p:spPr>
          <a:xfrm>
            <a:off x="7524328" y="2060848"/>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724128" y="2996952"/>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228184" y="2780928"/>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6228184" y="3789040"/>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812360" y="2132856"/>
            <a:ext cx="893193" cy="369332"/>
          </a:xfrm>
          <a:prstGeom prst="rect">
            <a:avLst/>
          </a:prstGeom>
          <a:noFill/>
        </p:spPr>
        <p:txBody>
          <a:bodyPr wrap="none" rtlCol="0">
            <a:spAutoFit/>
          </a:bodyPr>
          <a:lstStyle/>
          <a:p>
            <a:r>
              <a:rPr lang="en-GB" dirty="0" smtClean="0"/>
              <a:t>Athens</a:t>
            </a:r>
            <a:endParaRPr lang="en-GB" dirty="0"/>
          </a:p>
        </p:txBody>
      </p:sp>
      <p:sp>
        <p:nvSpPr>
          <p:cNvPr id="11" name="TextBox 10"/>
          <p:cNvSpPr txBox="1"/>
          <p:nvPr/>
        </p:nvSpPr>
        <p:spPr>
          <a:xfrm>
            <a:off x="6588224" y="4005064"/>
            <a:ext cx="822661" cy="369332"/>
          </a:xfrm>
          <a:prstGeom prst="rect">
            <a:avLst/>
          </a:prstGeom>
          <a:noFill/>
        </p:spPr>
        <p:txBody>
          <a:bodyPr wrap="none" rtlCol="0">
            <a:spAutoFit/>
          </a:bodyPr>
          <a:lstStyle/>
          <a:p>
            <a:r>
              <a:rPr lang="en-GB" dirty="0" smtClean="0"/>
              <a:t>Sparta</a:t>
            </a:r>
            <a:endParaRPr lang="en-GB" dirty="0"/>
          </a:p>
        </p:txBody>
      </p:sp>
      <p:sp>
        <p:nvSpPr>
          <p:cNvPr id="12" name="TextBox 11"/>
          <p:cNvSpPr txBox="1"/>
          <p:nvPr/>
        </p:nvSpPr>
        <p:spPr>
          <a:xfrm>
            <a:off x="6516216" y="2780928"/>
            <a:ext cx="754309" cy="369332"/>
          </a:xfrm>
          <a:prstGeom prst="rect">
            <a:avLst/>
          </a:prstGeom>
          <a:noFill/>
        </p:spPr>
        <p:txBody>
          <a:bodyPr wrap="none" rtlCol="0">
            <a:spAutoFit/>
          </a:bodyPr>
          <a:lstStyle/>
          <a:p>
            <a:r>
              <a:rPr lang="en-GB" dirty="0" smtClean="0"/>
              <a:t>Argos</a:t>
            </a:r>
            <a:endParaRPr lang="en-GB" dirty="0"/>
          </a:p>
        </p:txBody>
      </p:sp>
      <p:sp>
        <p:nvSpPr>
          <p:cNvPr id="14" name="TextBox 13"/>
          <p:cNvSpPr txBox="1"/>
          <p:nvPr/>
        </p:nvSpPr>
        <p:spPr>
          <a:xfrm>
            <a:off x="4644008" y="3068960"/>
            <a:ext cx="1205715" cy="369332"/>
          </a:xfrm>
          <a:prstGeom prst="rect">
            <a:avLst/>
          </a:prstGeom>
          <a:noFill/>
        </p:spPr>
        <p:txBody>
          <a:bodyPr wrap="none" rtlCol="0">
            <a:spAutoFit/>
          </a:bodyPr>
          <a:lstStyle/>
          <a:p>
            <a:r>
              <a:rPr lang="en-GB" dirty="0" smtClean="0"/>
              <a:t>Mantineia</a:t>
            </a:r>
            <a:endParaRPr lang="en-GB" dirty="0"/>
          </a:p>
        </p:txBody>
      </p:sp>
    </p:spTree>
    <p:extLst>
      <p:ext uri="{BB962C8B-B14F-4D97-AF65-F5344CB8AC3E}">
        <p14:creationId xmlns:p14="http://schemas.microsoft.com/office/powerpoint/2010/main" val="20663014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10000"/>
          </a:bodyPr>
          <a:lstStyle/>
          <a:p>
            <a:r>
              <a:rPr lang="en-GB" dirty="0" smtClean="0"/>
              <a:t>421: Peace of Nikias: Return to the status quo</a:t>
            </a:r>
          </a:p>
          <a:p>
            <a:r>
              <a:rPr lang="en-GB" dirty="0" smtClean="0"/>
              <a:t>420-418: Athenian alliance with Mantineia and Argos</a:t>
            </a:r>
          </a:p>
          <a:p>
            <a:r>
              <a:rPr lang="en-GB" dirty="0" smtClean="0"/>
              <a:t>418: Battle of Mantineia: Sparta wins</a:t>
            </a:r>
          </a:p>
          <a:p>
            <a:endParaRPr lang="en-GB" dirty="0"/>
          </a:p>
        </p:txBody>
      </p:sp>
      <p:pic>
        <p:nvPicPr>
          <p:cNvPr id="22530" name="Picture 2"/>
          <p:cNvPicPr>
            <a:picLocks noChangeAspect="1" noChangeArrowheads="1"/>
          </p:cNvPicPr>
          <p:nvPr/>
        </p:nvPicPr>
        <p:blipFill>
          <a:blip r:embed="rId2" cstate="print"/>
          <a:srcRect/>
          <a:stretch>
            <a:fillRect/>
          </a:stretch>
        </p:blipFill>
        <p:spPr bwMode="auto">
          <a:xfrm>
            <a:off x="3763447" y="1196752"/>
            <a:ext cx="5137839" cy="4176464"/>
          </a:xfrm>
          <a:prstGeom prst="rect">
            <a:avLst/>
          </a:prstGeom>
          <a:noFill/>
          <a:ln w="9525">
            <a:noFill/>
            <a:miter lim="800000"/>
            <a:headEnd/>
            <a:tailEnd/>
          </a:ln>
        </p:spPr>
      </p:pic>
      <p:sp>
        <p:nvSpPr>
          <p:cNvPr id="6" name="Isosceles Triangle 5"/>
          <p:cNvSpPr/>
          <p:nvPr/>
        </p:nvSpPr>
        <p:spPr>
          <a:xfrm>
            <a:off x="7524328" y="2060848"/>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p:cNvSpPr/>
          <p:nvPr/>
        </p:nvSpPr>
        <p:spPr>
          <a:xfrm>
            <a:off x="5724128" y="2996952"/>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Isosceles Triangle 7"/>
          <p:cNvSpPr/>
          <p:nvPr/>
        </p:nvSpPr>
        <p:spPr>
          <a:xfrm>
            <a:off x="6228184" y="2780928"/>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p:cNvSpPr/>
          <p:nvPr/>
        </p:nvSpPr>
        <p:spPr>
          <a:xfrm>
            <a:off x="6228184" y="3789040"/>
            <a:ext cx="216024" cy="21602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812360" y="2132856"/>
            <a:ext cx="893193" cy="369332"/>
          </a:xfrm>
          <a:prstGeom prst="rect">
            <a:avLst/>
          </a:prstGeom>
          <a:noFill/>
        </p:spPr>
        <p:txBody>
          <a:bodyPr wrap="none" rtlCol="0">
            <a:spAutoFit/>
          </a:bodyPr>
          <a:lstStyle/>
          <a:p>
            <a:r>
              <a:rPr lang="en-GB" dirty="0" smtClean="0"/>
              <a:t>Athens</a:t>
            </a:r>
            <a:endParaRPr lang="en-GB" dirty="0"/>
          </a:p>
        </p:txBody>
      </p:sp>
      <p:sp>
        <p:nvSpPr>
          <p:cNvPr id="11" name="TextBox 10"/>
          <p:cNvSpPr txBox="1"/>
          <p:nvPr/>
        </p:nvSpPr>
        <p:spPr>
          <a:xfrm>
            <a:off x="6588224" y="4005064"/>
            <a:ext cx="822661" cy="369332"/>
          </a:xfrm>
          <a:prstGeom prst="rect">
            <a:avLst/>
          </a:prstGeom>
          <a:noFill/>
        </p:spPr>
        <p:txBody>
          <a:bodyPr wrap="none" rtlCol="0">
            <a:spAutoFit/>
          </a:bodyPr>
          <a:lstStyle/>
          <a:p>
            <a:r>
              <a:rPr lang="en-GB" dirty="0" smtClean="0"/>
              <a:t>Sparta</a:t>
            </a:r>
            <a:endParaRPr lang="en-GB" dirty="0"/>
          </a:p>
        </p:txBody>
      </p:sp>
      <p:sp>
        <p:nvSpPr>
          <p:cNvPr id="12" name="TextBox 11"/>
          <p:cNvSpPr txBox="1"/>
          <p:nvPr/>
        </p:nvSpPr>
        <p:spPr>
          <a:xfrm>
            <a:off x="6516216" y="2780928"/>
            <a:ext cx="754309" cy="369332"/>
          </a:xfrm>
          <a:prstGeom prst="rect">
            <a:avLst/>
          </a:prstGeom>
          <a:noFill/>
        </p:spPr>
        <p:txBody>
          <a:bodyPr wrap="none" rtlCol="0">
            <a:spAutoFit/>
          </a:bodyPr>
          <a:lstStyle/>
          <a:p>
            <a:r>
              <a:rPr lang="en-GB" dirty="0" smtClean="0"/>
              <a:t>Argos</a:t>
            </a:r>
            <a:endParaRPr lang="en-GB" dirty="0"/>
          </a:p>
        </p:txBody>
      </p:sp>
      <p:sp>
        <p:nvSpPr>
          <p:cNvPr id="14" name="TextBox 13"/>
          <p:cNvSpPr txBox="1"/>
          <p:nvPr/>
        </p:nvSpPr>
        <p:spPr>
          <a:xfrm>
            <a:off x="4644008" y="3068960"/>
            <a:ext cx="1205715" cy="369332"/>
          </a:xfrm>
          <a:prstGeom prst="rect">
            <a:avLst/>
          </a:prstGeom>
          <a:noFill/>
        </p:spPr>
        <p:txBody>
          <a:bodyPr wrap="none" rtlCol="0">
            <a:spAutoFit/>
          </a:bodyPr>
          <a:lstStyle/>
          <a:p>
            <a:r>
              <a:rPr lang="en-GB" dirty="0" smtClean="0"/>
              <a:t>Mantineia</a:t>
            </a:r>
            <a:endParaRPr lang="en-GB" dirty="0"/>
          </a:p>
        </p:txBody>
      </p:sp>
    </p:spTree>
    <p:extLst>
      <p:ext uri="{BB962C8B-B14F-4D97-AF65-F5344CB8AC3E}">
        <p14:creationId xmlns:p14="http://schemas.microsoft.com/office/powerpoint/2010/main" val="958765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lstStyle/>
          <a:p>
            <a:r>
              <a:rPr lang="en-GB" dirty="0" smtClean="0"/>
              <a:t>418: Battle of Mantineia: Sparta wins</a:t>
            </a:r>
          </a:p>
          <a:p>
            <a:r>
              <a:rPr lang="en-GB" dirty="0" smtClean="0"/>
              <a:t>416: Melian massacre (by Athens )</a:t>
            </a:r>
          </a:p>
          <a:p>
            <a:endParaRPr lang="en-GB" dirty="0"/>
          </a:p>
        </p:txBody>
      </p:sp>
      <p:pic>
        <p:nvPicPr>
          <p:cNvPr id="23555" name="Picture 3" descr="Peloponnesian_war_map_2">
            <a:hlinkClick r:id="rId2"/>
          </p:cNvPr>
          <p:cNvPicPr>
            <a:picLocks noChangeAspect="1" noChangeArrowheads="1"/>
          </p:cNvPicPr>
          <p:nvPr/>
        </p:nvPicPr>
        <p:blipFill>
          <a:blip r:embed="rId3" cstate="print"/>
          <a:srcRect/>
          <a:stretch>
            <a:fillRect/>
          </a:stretch>
        </p:blipFill>
        <p:spPr bwMode="auto">
          <a:xfrm>
            <a:off x="3848100" y="1628800"/>
            <a:ext cx="5295900" cy="4800600"/>
          </a:xfrm>
          <a:prstGeom prst="rect">
            <a:avLst/>
          </a:prstGeom>
          <a:noFill/>
        </p:spPr>
      </p:pic>
      <p:sp>
        <p:nvSpPr>
          <p:cNvPr id="13" name="Rectangle 12"/>
          <p:cNvSpPr/>
          <p:nvPr/>
        </p:nvSpPr>
        <p:spPr>
          <a:xfrm>
            <a:off x="6372200" y="4797152"/>
            <a:ext cx="576064" cy="5040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5092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08920"/>
            <a:ext cx="7772400" cy="1362456"/>
          </a:xfrm>
        </p:spPr>
        <p:txBody>
          <a:bodyPr>
            <a:normAutofit fontScale="90000"/>
          </a:bodyPr>
          <a:lstStyle/>
          <a:p>
            <a:r>
              <a:rPr lang="en-GB" dirty="0" smtClean="0"/>
              <a:t>Thucydides, the Athenian democracy and imperialism</a:t>
            </a:r>
            <a:br>
              <a:rPr lang="en-GB" dirty="0" smtClean="0"/>
            </a:br>
            <a:endParaRPr lang="en-GB" dirty="0"/>
          </a:p>
        </p:txBody>
      </p:sp>
    </p:spTree>
    <p:extLst>
      <p:ext uri="{BB962C8B-B14F-4D97-AF65-F5344CB8AC3E}">
        <p14:creationId xmlns:p14="http://schemas.microsoft.com/office/powerpoint/2010/main" val="4294078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23528" y="260648"/>
            <a:ext cx="8229600" cy="1143000"/>
          </a:xfrm>
        </p:spPr>
        <p:txBody>
          <a:bodyPr/>
          <a:lstStyle/>
          <a:p>
            <a:pPr marL="838200" indent="-838200" eaLnBrk="1" hangingPunct="1">
              <a:defRPr/>
            </a:pPr>
            <a:r>
              <a:rPr lang="en-GB" dirty="0" smtClean="0"/>
              <a:t>Death for the </a:t>
            </a:r>
            <a:r>
              <a:rPr lang="en-GB" dirty="0" err="1" smtClean="0"/>
              <a:t>Mytilenians</a:t>
            </a:r>
            <a:endParaRPr lang="en-GB" dirty="0" smtClean="0"/>
          </a:p>
        </p:txBody>
      </p:sp>
      <p:sp>
        <p:nvSpPr>
          <p:cNvPr id="27651" name="Rectangle 3"/>
          <p:cNvSpPr>
            <a:spLocks noGrp="1" noChangeArrowheads="1"/>
          </p:cNvSpPr>
          <p:nvPr>
            <p:ph idx="1"/>
          </p:nvPr>
        </p:nvSpPr>
        <p:spPr>
          <a:xfrm>
            <a:off x="107504" y="1600200"/>
            <a:ext cx="5987008" cy="5257800"/>
          </a:xfrm>
        </p:spPr>
        <p:txBody>
          <a:bodyPr>
            <a:normAutofit lnSpcReduction="10000"/>
          </a:bodyPr>
          <a:lstStyle/>
          <a:p>
            <a:pPr eaLnBrk="1" hangingPunct="1">
              <a:lnSpc>
                <a:spcPct val="80000"/>
              </a:lnSpc>
              <a:defRPr/>
            </a:pPr>
            <a:r>
              <a:rPr lang="en-US" sz="2400" dirty="0" smtClean="0"/>
              <a:t>Upon the arrival of the prisoners with </a:t>
            </a:r>
            <a:r>
              <a:rPr lang="en-US" sz="2400" dirty="0" err="1" smtClean="0"/>
              <a:t>Salaethus</a:t>
            </a:r>
            <a:r>
              <a:rPr lang="en-US" sz="2400" dirty="0" smtClean="0"/>
              <a:t>, the Athenians at once put the latter to death, although he offered, among other things, to procure the withdrawal of the Peloponnesians from Plataea, which was still under siege; [2] and after deliberating as to what they should do with the former, </a:t>
            </a:r>
            <a:r>
              <a:rPr lang="en-US" sz="2400" b="1" dirty="0" smtClean="0"/>
              <a:t>in the fury of the moment determined to put to death not only the prisoners at Athens, but the whole adult male population of </a:t>
            </a:r>
            <a:r>
              <a:rPr lang="en-US" sz="2400" b="1" dirty="0" err="1" smtClean="0"/>
              <a:t>Mitylene</a:t>
            </a:r>
            <a:r>
              <a:rPr lang="en-US" sz="2400" b="1" dirty="0" smtClean="0"/>
              <a:t>, and to make slaves of the women and children</a:t>
            </a:r>
            <a:r>
              <a:rPr lang="en-US" sz="2400" dirty="0" smtClean="0"/>
              <a:t>. It was remarked that </a:t>
            </a:r>
            <a:r>
              <a:rPr lang="en-US" sz="2400" b="1" dirty="0" err="1" smtClean="0"/>
              <a:t>Mitylene</a:t>
            </a:r>
            <a:r>
              <a:rPr lang="en-US" sz="2400" b="1" dirty="0" smtClean="0"/>
              <a:t> had revolted without being, like the rest, subjected to the empir</a:t>
            </a:r>
            <a:r>
              <a:rPr lang="en-US" sz="2400" dirty="0" smtClean="0"/>
              <a:t>e; and what above all swelled the wrath of the Athenians was the fact </a:t>
            </a:r>
            <a:r>
              <a:rPr lang="en-US" sz="2400" b="1" dirty="0" smtClean="0"/>
              <a:t>of the Peloponnesian fleet having ventured over to Ionia to her support, a fact which was held to argue a long-meditated rebellion.</a:t>
            </a:r>
            <a:r>
              <a:rPr lang="en-US" sz="2400" dirty="0" smtClean="0"/>
              <a:t> Thucydides 3.36</a:t>
            </a:r>
            <a:endParaRPr lang="en-GB" sz="2400" dirty="0" smtClean="0"/>
          </a:p>
        </p:txBody>
      </p:sp>
      <p:pic>
        <p:nvPicPr>
          <p:cNvPr id="4" name="Picture 2"/>
          <p:cNvPicPr>
            <a:picLocks noChangeAspect="1" noChangeArrowheads="1"/>
          </p:cNvPicPr>
          <p:nvPr/>
        </p:nvPicPr>
        <p:blipFill>
          <a:blip r:embed="rId2" cstate="print"/>
          <a:srcRect/>
          <a:stretch>
            <a:fillRect/>
          </a:stretch>
        </p:blipFill>
        <p:spPr bwMode="auto">
          <a:xfrm>
            <a:off x="6260680" y="2132856"/>
            <a:ext cx="2883320" cy="2232248"/>
          </a:xfrm>
          <a:prstGeom prst="rect">
            <a:avLst/>
          </a:prstGeom>
          <a:noFill/>
          <a:ln w="9525">
            <a:noFill/>
            <a:miter lim="800000"/>
            <a:headEnd/>
            <a:tailEnd/>
          </a:ln>
        </p:spPr>
      </p:pic>
      <p:sp>
        <p:nvSpPr>
          <p:cNvPr id="5" name="Isosceles Triangle 4"/>
          <p:cNvSpPr/>
          <p:nvPr/>
        </p:nvSpPr>
        <p:spPr>
          <a:xfrm>
            <a:off x="7956376" y="3284984"/>
            <a:ext cx="210810"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91848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mtClean="0"/>
              <a:t>Kleon </a:t>
            </a:r>
          </a:p>
        </p:txBody>
      </p:sp>
      <p:sp>
        <p:nvSpPr>
          <p:cNvPr id="28675" name="Rectangle 3"/>
          <p:cNvSpPr>
            <a:spLocks noGrp="1" noChangeArrowheads="1"/>
          </p:cNvSpPr>
          <p:nvPr>
            <p:ph idx="1"/>
          </p:nvPr>
        </p:nvSpPr>
        <p:spPr/>
        <p:txBody>
          <a:bodyPr/>
          <a:lstStyle/>
          <a:p>
            <a:pPr eaLnBrk="1" hangingPunct="1">
              <a:defRPr/>
            </a:pPr>
            <a:r>
              <a:rPr lang="en-US" dirty="0" smtClean="0"/>
              <a:t>An assembly was therefore at once called, and after much expression of opinion upon both sides, Cleon, son of </a:t>
            </a:r>
            <a:r>
              <a:rPr lang="en-US" dirty="0" err="1" smtClean="0"/>
              <a:t>Cleaenetus</a:t>
            </a:r>
            <a:r>
              <a:rPr lang="en-US" b="1" dirty="0" smtClean="0"/>
              <a:t>, the same who had carried the former motion of putting the </a:t>
            </a:r>
            <a:r>
              <a:rPr lang="en-US" b="1" dirty="0" err="1" smtClean="0"/>
              <a:t>Mitylenians</a:t>
            </a:r>
            <a:r>
              <a:rPr lang="en-US" b="1" dirty="0" smtClean="0"/>
              <a:t> to death, the most violent man at Athens, and at that time by far the most powerful with the commons</a:t>
            </a:r>
            <a:r>
              <a:rPr lang="en-US" dirty="0" smtClean="0"/>
              <a:t>… Thucydides 3.36.6</a:t>
            </a:r>
            <a:endParaRPr lang="en-GB" dirty="0" smtClean="0"/>
          </a:p>
        </p:txBody>
      </p:sp>
    </p:spTree>
    <p:extLst>
      <p:ext uri="{BB962C8B-B14F-4D97-AF65-F5344CB8AC3E}">
        <p14:creationId xmlns:p14="http://schemas.microsoft.com/office/powerpoint/2010/main" val="19198481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eaLnBrk="1" hangingPunct="1">
              <a:defRPr/>
            </a:pPr>
            <a:r>
              <a:rPr lang="en-GB" smtClean="0"/>
              <a:t>Your Empire is a Tyranny</a:t>
            </a:r>
          </a:p>
        </p:txBody>
      </p:sp>
      <p:sp>
        <p:nvSpPr>
          <p:cNvPr id="29699" name="Rectangle 3"/>
          <p:cNvSpPr>
            <a:spLocks noGrp="1" noChangeArrowheads="1"/>
          </p:cNvSpPr>
          <p:nvPr>
            <p:ph idx="1"/>
          </p:nvPr>
        </p:nvSpPr>
        <p:spPr/>
        <p:txBody>
          <a:bodyPr>
            <a:normAutofit/>
          </a:bodyPr>
          <a:lstStyle/>
          <a:p>
            <a:pPr eaLnBrk="1" hangingPunct="1">
              <a:lnSpc>
                <a:spcPct val="80000"/>
              </a:lnSpc>
              <a:defRPr/>
            </a:pPr>
            <a:r>
              <a:rPr lang="en-US" sz="2400" dirty="0" smtClean="0"/>
              <a:t> ‘</a:t>
            </a:r>
            <a:r>
              <a:rPr lang="en-US" sz="2400" b="1" dirty="0" smtClean="0"/>
              <a:t>I have often before now been convinced that a democracy is incapable of empire, and never more so than by your present change of mind in the matter of </a:t>
            </a:r>
            <a:r>
              <a:rPr lang="en-US" sz="2400" b="1" dirty="0" err="1" smtClean="0"/>
              <a:t>Mitylene</a:t>
            </a:r>
            <a:r>
              <a:rPr lang="en-US" sz="2400" dirty="0" smtClean="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smtClean="0"/>
              <a:t>entirely forgetting that your empire is a despotism and your subjects disaffected conspirators, whose obedience is insured not by your suicidal concessions, but by the superiority given you by your own strength and not their loyalty</a:t>
            </a:r>
            <a:r>
              <a:rPr lang="en-US" sz="2400" dirty="0" smtClean="0"/>
              <a:t>. Thucydides 3.37</a:t>
            </a:r>
            <a:endParaRPr lang="en-GB" sz="2400" dirty="0" smtClean="0"/>
          </a:p>
        </p:txBody>
      </p:sp>
    </p:spTree>
    <p:extLst>
      <p:ext uri="{BB962C8B-B14F-4D97-AF65-F5344CB8AC3E}">
        <p14:creationId xmlns:p14="http://schemas.microsoft.com/office/powerpoint/2010/main" val="8040773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Melos Episode, 416 BCE </a:t>
            </a:r>
          </a:p>
        </p:txBody>
      </p:sp>
      <p:sp>
        <p:nvSpPr>
          <p:cNvPr id="17411" name="Rectangle 3"/>
          <p:cNvSpPr>
            <a:spLocks noGrp="1" noChangeArrowheads="1"/>
          </p:cNvSpPr>
          <p:nvPr>
            <p:ph type="body" sz="half" idx="1"/>
          </p:nvPr>
        </p:nvSpPr>
        <p:spPr>
          <a:xfrm>
            <a:off x="0" y="1557338"/>
            <a:ext cx="3276600" cy="4525962"/>
          </a:xfrm>
        </p:spPr>
        <p:txBody>
          <a:bodyPr/>
          <a:lstStyle/>
          <a:p>
            <a:pPr eaLnBrk="1" hangingPunct="1">
              <a:defRPr/>
            </a:pPr>
            <a:r>
              <a:rPr lang="en-GB" sz="2800" smtClean="0"/>
              <a:t>In 416 BCE, Athens decided to put an end to the neutrality of the island of Melos in the Aegean </a:t>
            </a:r>
          </a:p>
          <a:p>
            <a:pPr eaLnBrk="1" hangingPunct="1">
              <a:defRPr/>
            </a:pPr>
            <a:r>
              <a:rPr lang="en-GB" sz="2800" smtClean="0"/>
              <a:t>Melos was traditionally a Spartan colony</a:t>
            </a:r>
          </a:p>
        </p:txBody>
      </p:sp>
      <p:pic>
        <p:nvPicPr>
          <p:cNvPr id="21508" name="Picture 7" descr="cyclades-map"/>
          <p:cNvPicPr>
            <a:picLocks noGrp="1" noChangeAspect="1" noChangeArrowheads="1"/>
          </p:cNvPicPr>
          <p:nvPr>
            <p:ph sz="half" idx="2"/>
          </p:nvPr>
        </p:nvPicPr>
        <p:blipFill>
          <a:blip r:embed="rId2" cstate="print"/>
          <a:srcRect/>
          <a:stretch>
            <a:fillRect/>
          </a:stretch>
        </p:blipFill>
        <p:spPr>
          <a:xfrm>
            <a:off x="3492500" y="1916113"/>
            <a:ext cx="5513388" cy="4314825"/>
          </a:xfrm>
          <a:noFill/>
        </p:spPr>
      </p:pic>
      <p:sp>
        <p:nvSpPr>
          <p:cNvPr id="21509" name="Oval 8"/>
          <p:cNvSpPr>
            <a:spLocks noChangeArrowheads="1"/>
          </p:cNvSpPr>
          <p:nvPr/>
        </p:nvSpPr>
        <p:spPr bwMode="auto">
          <a:xfrm>
            <a:off x="4859338" y="4868863"/>
            <a:ext cx="792162" cy="720725"/>
          </a:xfrm>
          <a:prstGeom prst="ellipse">
            <a:avLst/>
          </a:prstGeom>
          <a:noFill/>
          <a:ln w="34925">
            <a:solidFill>
              <a:srgbClr val="FF0000"/>
            </a:solidFill>
            <a:round/>
            <a:headEnd/>
            <a:tailEnd/>
          </a:ln>
        </p:spPr>
        <p:txBody>
          <a:bodyPr wrap="none" anchor="ctr"/>
          <a:lstStyle/>
          <a:p>
            <a:endParaRPr lang="en-US"/>
          </a:p>
        </p:txBody>
      </p:sp>
    </p:spTree>
    <p:extLst>
      <p:ext uri="{BB962C8B-B14F-4D97-AF65-F5344CB8AC3E}">
        <p14:creationId xmlns:p14="http://schemas.microsoft.com/office/powerpoint/2010/main" val="4711426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The Melian Dialogue</a:t>
            </a:r>
          </a:p>
        </p:txBody>
      </p:sp>
      <p:sp>
        <p:nvSpPr>
          <p:cNvPr id="19459" name="Rectangle 3"/>
          <p:cNvSpPr>
            <a:spLocks noGrp="1" noChangeArrowheads="1"/>
          </p:cNvSpPr>
          <p:nvPr>
            <p:ph idx="1"/>
          </p:nvPr>
        </p:nvSpPr>
        <p:spPr/>
        <p:txBody>
          <a:bodyPr/>
          <a:lstStyle/>
          <a:p>
            <a:pPr eaLnBrk="1" hangingPunct="1">
              <a:defRPr/>
            </a:pPr>
            <a:r>
              <a:rPr lang="en-GB" smtClean="0"/>
              <a:t>The Melian Dialogue is a dialogue between the Athenian generals and the commanders of the Melians discussing a surrender.</a:t>
            </a:r>
          </a:p>
          <a:p>
            <a:pPr eaLnBrk="1" hangingPunct="1">
              <a:defRPr/>
            </a:pPr>
            <a:r>
              <a:rPr lang="en-GB" smtClean="0"/>
              <a:t>It is a unique piece of oratory in Thucydides. </a:t>
            </a:r>
          </a:p>
        </p:txBody>
      </p:sp>
    </p:spTree>
    <p:extLst>
      <p:ext uri="{BB962C8B-B14F-4D97-AF65-F5344CB8AC3E}">
        <p14:creationId xmlns:p14="http://schemas.microsoft.com/office/powerpoint/2010/main" val="20772259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0"/>
            <a:ext cx="8229600" cy="1139825"/>
          </a:xfrm>
        </p:spPr>
        <p:txBody>
          <a:bodyPr/>
          <a:lstStyle/>
          <a:p>
            <a:pPr eaLnBrk="1" hangingPunct="1">
              <a:defRPr/>
            </a:pPr>
            <a:r>
              <a:rPr lang="en-GB" smtClean="0"/>
              <a:t>The dark Face of imperialism</a:t>
            </a:r>
          </a:p>
        </p:txBody>
      </p:sp>
      <p:sp>
        <p:nvSpPr>
          <p:cNvPr id="20483" name="Rectangle 3"/>
          <p:cNvSpPr>
            <a:spLocks noGrp="1" noChangeArrowheads="1"/>
          </p:cNvSpPr>
          <p:nvPr>
            <p:ph idx="1"/>
          </p:nvPr>
        </p:nvSpPr>
        <p:spPr>
          <a:xfrm>
            <a:off x="457200" y="981075"/>
            <a:ext cx="8229600" cy="5688013"/>
          </a:xfrm>
        </p:spPr>
        <p:txBody>
          <a:bodyPr/>
          <a:lstStyle/>
          <a:p>
            <a:pPr eaLnBrk="1" hangingPunct="1">
              <a:lnSpc>
                <a:spcPct val="80000"/>
              </a:lnSpc>
              <a:defRPr/>
            </a:pPr>
            <a:r>
              <a:rPr lang="en-GB" sz="2800" dirty="0" smtClean="0"/>
              <a:t>‘For ourselves, </a:t>
            </a:r>
            <a:r>
              <a:rPr lang="en-GB" sz="2800" b="1" dirty="0" smtClean="0"/>
              <a:t>we shall not trouble you with specious pretences-</a:t>
            </a:r>
            <a:r>
              <a:rPr lang="en-GB" sz="2800" dirty="0" smtClean="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sz="2800" dirty="0" err="1" smtClean="0"/>
              <a:t>Lacedaemonians</a:t>
            </a:r>
            <a:r>
              <a:rPr lang="en-GB" sz="2800" dirty="0" smtClean="0"/>
              <a:t>, although their colonists, or that you have done us no wrong, will aim at what is feasible, holding in view the real sentiments of us both; </a:t>
            </a:r>
            <a:r>
              <a:rPr lang="en-GB" sz="2800" b="1" dirty="0" smtClean="0"/>
              <a:t>since you know as well as we do that right, as the world goes, is only in question between equals in power, while the strong do what they can and the weak suffer what they must</a:t>
            </a:r>
            <a:r>
              <a:rPr lang="en-GB" sz="2800" dirty="0" smtClean="0"/>
              <a:t>.’ Thucydides 5.89</a:t>
            </a:r>
          </a:p>
        </p:txBody>
      </p:sp>
    </p:spTree>
    <p:extLst>
      <p:ext uri="{BB962C8B-B14F-4D97-AF65-F5344CB8AC3E}">
        <p14:creationId xmlns:p14="http://schemas.microsoft.com/office/powerpoint/2010/main" val="3602269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not much different</a:t>
            </a:r>
            <a:endParaRPr lang="en-GB" dirty="0"/>
          </a:p>
        </p:txBody>
      </p:sp>
      <p:sp>
        <p:nvSpPr>
          <p:cNvPr id="3" name="Content Placeholder 2"/>
          <p:cNvSpPr>
            <a:spLocks noGrp="1"/>
          </p:cNvSpPr>
          <p:nvPr>
            <p:ph idx="1"/>
          </p:nvPr>
        </p:nvSpPr>
        <p:spPr/>
        <p:txBody>
          <a:bodyPr>
            <a:normAutofit fontScale="70000" lnSpcReduction="20000"/>
          </a:bodyPr>
          <a:lstStyle/>
          <a:p>
            <a:r>
              <a:rPr lang="en-GB" b="1" dirty="0" smtClean="0"/>
              <a:t>The </a:t>
            </a:r>
            <a:r>
              <a:rPr lang="en-GB" b="1" dirty="0" err="1" smtClean="0"/>
              <a:t>Lacedaemonian</a:t>
            </a:r>
            <a:r>
              <a:rPr lang="en-GB" b="1" dirty="0" smtClean="0"/>
              <a:t> judges decided that the question, whether they had received any service from the </a:t>
            </a:r>
            <a:r>
              <a:rPr lang="en-GB" b="1" dirty="0" err="1" smtClean="0"/>
              <a:t>Plataeans</a:t>
            </a:r>
            <a:r>
              <a:rPr lang="en-GB" b="1" dirty="0" smtClean="0"/>
              <a:t> in the war, was a fair one for them to put; </a:t>
            </a:r>
            <a:r>
              <a:rPr lang="en-GB" dirty="0" smtClean="0"/>
              <a:t>as they had always invited them to be neutral, agreeably to the original covenant of Pausanias after the defeat of the Mede, and had again definitely offered them the same conditions before the blockade. …</a:t>
            </a:r>
            <a:r>
              <a:rPr lang="en-GB" b="1" dirty="0" smtClean="0"/>
              <a:t>they brought them in again one by one and asked each of them the same question, that is to say, whether they had done the </a:t>
            </a:r>
            <a:r>
              <a:rPr lang="en-GB" b="1" dirty="0" err="1" smtClean="0"/>
              <a:t>Lacedaemonians</a:t>
            </a:r>
            <a:r>
              <a:rPr lang="en-GB" b="1" dirty="0" smtClean="0"/>
              <a:t> and allies any service in the war; and upon their saying that they had not, took them out and slew them all without exception</a:t>
            </a:r>
            <a:r>
              <a:rPr lang="en-GB" dirty="0" smtClean="0"/>
              <a:t>…The adverse attitude of the </a:t>
            </a:r>
            <a:r>
              <a:rPr lang="en-GB" dirty="0" err="1" smtClean="0"/>
              <a:t>Lacedaemonians</a:t>
            </a:r>
            <a:r>
              <a:rPr lang="en-GB" dirty="0" smtClean="0"/>
              <a:t>—in the whole </a:t>
            </a:r>
            <a:r>
              <a:rPr lang="en-GB" dirty="0" err="1" smtClean="0"/>
              <a:t>Plataean</a:t>
            </a:r>
            <a:r>
              <a:rPr lang="en-GB" dirty="0" smtClean="0"/>
              <a:t> </a:t>
            </a:r>
            <a:r>
              <a:rPr lang="en-GB" b="1" dirty="0" smtClean="0"/>
              <a:t>affair was mainly adopted to please the Thebans, who were thought to be useful in the war at that moment raging</a:t>
            </a:r>
            <a:r>
              <a:rPr lang="en-GB" dirty="0" smtClean="0"/>
              <a:t>. [5] Such was the end of Plataea in the ninety-third year after she became the ally of Athens.  Thucydides 3.68 (excerpts).</a:t>
            </a:r>
            <a:endParaRPr lang="en-GB" dirty="0"/>
          </a:p>
        </p:txBody>
      </p:sp>
    </p:spTree>
    <p:extLst>
      <p:ext uri="{BB962C8B-B14F-4D97-AF65-F5344CB8AC3E}">
        <p14:creationId xmlns:p14="http://schemas.microsoft.com/office/powerpoint/2010/main" val="4469284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Imperialism: Class discussion</a:t>
            </a:r>
            <a:endParaRPr lang="en-GB" dirty="0"/>
          </a:p>
        </p:txBody>
      </p:sp>
      <p:sp>
        <p:nvSpPr>
          <p:cNvPr id="3" name="Content Placeholder 2"/>
          <p:cNvSpPr>
            <a:spLocks noGrp="1"/>
          </p:cNvSpPr>
          <p:nvPr>
            <p:ph idx="1"/>
          </p:nvPr>
        </p:nvSpPr>
        <p:spPr/>
        <p:txBody>
          <a:bodyPr/>
          <a:lstStyle/>
          <a:p>
            <a:r>
              <a:rPr lang="en-GB" dirty="0" smtClean="0"/>
              <a:t>Consider the </a:t>
            </a:r>
            <a:r>
              <a:rPr lang="en-GB" dirty="0" err="1" smtClean="0"/>
              <a:t>handout</a:t>
            </a:r>
            <a:endParaRPr lang="en-GB" dirty="0" smtClean="0"/>
          </a:p>
          <a:p>
            <a:r>
              <a:rPr lang="en-GB" dirty="0" smtClean="0"/>
              <a:t>How have views of Athenian imperialism changed over time?</a:t>
            </a:r>
          </a:p>
          <a:p>
            <a:endParaRPr lang="en-GB" dirty="0"/>
          </a:p>
        </p:txBody>
      </p:sp>
    </p:spTree>
    <p:extLst>
      <p:ext uri="{BB962C8B-B14F-4D97-AF65-F5344CB8AC3E}">
        <p14:creationId xmlns:p14="http://schemas.microsoft.com/office/powerpoint/2010/main" val="3020223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t>From Thucydides to Xenophon </a:t>
            </a:r>
          </a:p>
        </p:txBody>
      </p:sp>
      <p:sp>
        <p:nvSpPr>
          <p:cNvPr id="39939" name="Rectangle 3"/>
          <p:cNvSpPr>
            <a:spLocks noGrp="1" noChangeArrowheads="1"/>
          </p:cNvSpPr>
          <p:nvPr>
            <p:ph idx="1"/>
          </p:nvPr>
        </p:nvSpPr>
        <p:spPr/>
        <p:txBody>
          <a:bodyPr/>
          <a:lstStyle/>
          <a:p>
            <a:pPr eaLnBrk="1" hangingPunct="1">
              <a:defRPr/>
            </a:pPr>
            <a:r>
              <a:rPr lang="en-GB" smtClean="0"/>
              <a:t>Thucydides lived to see the end of the Peloponnesian War.</a:t>
            </a:r>
          </a:p>
          <a:p>
            <a:pPr eaLnBrk="1" hangingPunct="1">
              <a:defRPr/>
            </a:pPr>
            <a:r>
              <a:rPr lang="en-GB" smtClean="0"/>
              <a:t>But he did not manage to finish his History before his death.</a:t>
            </a:r>
          </a:p>
          <a:p>
            <a:pPr eaLnBrk="1" hangingPunct="1">
              <a:defRPr/>
            </a:pPr>
            <a:r>
              <a:rPr lang="en-GB" smtClean="0"/>
              <a:t>His account ends with the revolution of the 400.</a:t>
            </a:r>
          </a:p>
          <a:p>
            <a:pPr eaLnBrk="1" hangingPunct="1">
              <a:defRPr/>
            </a:pPr>
            <a:r>
              <a:rPr lang="en-GB" smtClean="0"/>
              <a:t>After 410 BCE, the main source is Xenophon’s </a:t>
            </a:r>
            <a:r>
              <a:rPr lang="en-GB" i="1" smtClean="0"/>
              <a:t>Hellenika</a:t>
            </a:r>
          </a:p>
        </p:txBody>
      </p:sp>
    </p:spTree>
    <p:extLst>
      <p:ext uri="{BB962C8B-B14F-4D97-AF65-F5344CB8AC3E}">
        <p14:creationId xmlns:p14="http://schemas.microsoft.com/office/powerpoint/2010/main" val="219763294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Sicilian Expedition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2946496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10000"/>
          </a:bodyPr>
          <a:lstStyle/>
          <a:p>
            <a:r>
              <a:rPr lang="en-GB" dirty="0" smtClean="0"/>
              <a:t>418: Battle of Mantineia: Sparta wins</a:t>
            </a:r>
          </a:p>
          <a:p>
            <a:r>
              <a:rPr lang="en-GB" dirty="0" smtClean="0"/>
              <a:t>416: Melian massacre (by Athens)</a:t>
            </a:r>
          </a:p>
          <a:p>
            <a:r>
              <a:rPr lang="en-GB" dirty="0" smtClean="0"/>
              <a:t>415-413: Sicilian Expedition. Athens opens 2</a:t>
            </a:r>
            <a:r>
              <a:rPr lang="en-GB" baseline="30000" dirty="0" smtClean="0"/>
              <a:t>nd</a:t>
            </a:r>
            <a:r>
              <a:rPr lang="en-GB" dirty="0" smtClean="0"/>
              <a:t> front and loses.</a:t>
            </a:r>
          </a:p>
          <a:p>
            <a:endParaRPr lang="en-GB" dirty="0"/>
          </a:p>
        </p:txBody>
      </p:sp>
      <p:pic>
        <p:nvPicPr>
          <p:cNvPr id="28675" name="Picture 3" descr="http://bitsofnews.com/images/graphics/sicilian_expedition_med_map_large.jpeg"/>
          <p:cNvPicPr>
            <a:picLocks noChangeAspect="1" noChangeArrowheads="1"/>
          </p:cNvPicPr>
          <p:nvPr/>
        </p:nvPicPr>
        <p:blipFill>
          <a:blip r:embed="rId2" cstate="print"/>
          <a:srcRect/>
          <a:stretch>
            <a:fillRect/>
          </a:stretch>
        </p:blipFill>
        <p:spPr bwMode="auto">
          <a:xfrm>
            <a:off x="3779912" y="2276872"/>
            <a:ext cx="4991100" cy="3810000"/>
          </a:xfrm>
          <a:prstGeom prst="rect">
            <a:avLst/>
          </a:prstGeom>
          <a:noFill/>
        </p:spPr>
      </p:pic>
    </p:spTree>
    <p:extLst>
      <p:ext uri="{BB962C8B-B14F-4D97-AF65-F5344CB8AC3E}">
        <p14:creationId xmlns:p14="http://schemas.microsoft.com/office/powerpoint/2010/main" val="12043131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lstStyle/>
          <a:p>
            <a:r>
              <a:rPr lang="en-GB" dirty="0" smtClean="0"/>
              <a:t>413: Sparta occupies </a:t>
            </a:r>
            <a:r>
              <a:rPr lang="en-GB" dirty="0" err="1" smtClean="0"/>
              <a:t>Decelea</a:t>
            </a:r>
            <a:r>
              <a:rPr lang="en-GB" dirty="0" smtClean="0"/>
              <a:t> in Attika</a:t>
            </a:r>
          </a:p>
          <a:p>
            <a:endParaRPr lang="en-GB" dirty="0"/>
          </a:p>
        </p:txBody>
      </p:sp>
      <p:pic>
        <p:nvPicPr>
          <p:cNvPr id="30723" name="Picture 3" descr="http://plato-dialogues.org/tools/images/bigmaps/attica.gif"/>
          <p:cNvPicPr>
            <a:picLocks noChangeAspect="1" noChangeArrowheads="1"/>
          </p:cNvPicPr>
          <p:nvPr/>
        </p:nvPicPr>
        <p:blipFill>
          <a:blip r:embed="rId2" cstate="print"/>
          <a:srcRect/>
          <a:stretch>
            <a:fillRect/>
          </a:stretch>
        </p:blipFill>
        <p:spPr bwMode="auto">
          <a:xfrm>
            <a:off x="2987824" y="1772816"/>
            <a:ext cx="5924550" cy="4695825"/>
          </a:xfrm>
          <a:prstGeom prst="rect">
            <a:avLst/>
          </a:prstGeom>
          <a:noFill/>
        </p:spPr>
      </p:pic>
      <p:sp>
        <p:nvSpPr>
          <p:cNvPr id="6" name="Oval 5"/>
          <p:cNvSpPr/>
          <p:nvPr/>
        </p:nvSpPr>
        <p:spPr>
          <a:xfrm>
            <a:off x="6588224" y="2780928"/>
            <a:ext cx="432048" cy="21602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96319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mysteries…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8276966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536" y="476672"/>
            <a:ext cx="8229600" cy="1143000"/>
          </a:xfrm>
        </p:spPr>
        <p:txBody>
          <a:bodyPr/>
          <a:lstStyle/>
          <a:p>
            <a:pPr eaLnBrk="1" hangingPunct="1">
              <a:defRPr/>
            </a:pPr>
            <a:r>
              <a:rPr lang="en-GB" dirty="0" smtClean="0"/>
              <a:t>The Sicilian Expedition </a:t>
            </a:r>
          </a:p>
        </p:txBody>
      </p:sp>
      <p:sp>
        <p:nvSpPr>
          <p:cNvPr id="21507" name="Rectangle 3"/>
          <p:cNvSpPr>
            <a:spLocks noGrp="1" noChangeArrowheads="1"/>
          </p:cNvSpPr>
          <p:nvPr>
            <p:ph idx="1"/>
          </p:nvPr>
        </p:nvSpPr>
        <p:spPr>
          <a:xfrm>
            <a:off x="457200" y="1600200"/>
            <a:ext cx="8229600" cy="5257800"/>
          </a:xfrm>
        </p:spPr>
        <p:txBody>
          <a:bodyPr/>
          <a:lstStyle/>
          <a:p>
            <a:pPr eaLnBrk="1" hangingPunct="1">
              <a:defRPr/>
            </a:pPr>
            <a:r>
              <a:rPr lang="en-GB" smtClean="0"/>
              <a:t>From 416 BCE, the Athenians started the debate and preparation for the Great Sicilian Expedition.</a:t>
            </a:r>
          </a:p>
          <a:p>
            <a:pPr eaLnBrk="1" hangingPunct="1">
              <a:defRPr/>
            </a:pPr>
            <a:r>
              <a:rPr lang="en-GB" smtClean="0"/>
              <a:t>The expedition was aimed at the conquest of Sicily and Magna Graecia.</a:t>
            </a:r>
          </a:p>
          <a:p>
            <a:pPr eaLnBrk="1" hangingPunct="1">
              <a:defRPr/>
            </a:pPr>
            <a:r>
              <a:rPr lang="en-GB" smtClean="0"/>
              <a:t>Thucydides presents the decision to open another front in the war and try to take up as big a city as Syracuse as an act of collective madness on the part of the Athenians. </a:t>
            </a:r>
          </a:p>
        </p:txBody>
      </p:sp>
    </p:spTree>
    <p:extLst>
      <p:ext uri="{BB962C8B-B14F-4D97-AF65-F5344CB8AC3E}">
        <p14:creationId xmlns:p14="http://schemas.microsoft.com/office/powerpoint/2010/main" val="37515240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mtClean="0"/>
              <a:t>Alkibiades and Nikias</a:t>
            </a:r>
          </a:p>
        </p:txBody>
      </p:sp>
      <p:sp>
        <p:nvSpPr>
          <p:cNvPr id="26627" name="Rectangle 3"/>
          <p:cNvSpPr>
            <a:spLocks noGrp="1" noChangeArrowheads="1"/>
          </p:cNvSpPr>
          <p:nvPr>
            <p:ph idx="1"/>
          </p:nvPr>
        </p:nvSpPr>
        <p:spPr/>
        <p:txBody>
          <a:bodyPr/>
          <a:lstStyle/>
          <a:p>
            <a:pPr eaLnBrk="1" hangingPunct="1">
              <a:defRPr/>
            </a:pPr>
            <a:r>
              <a:rPr lang="en-GB" smtClean="0"/>
              <a:t>The strongest proponent of the Athenian attack on Sicily was Alkibiades. </a:t>
            </a:r>
          </a:p>
          <a:p>
            <a:pPr eaLnBrk="1" hangingPunct="1">
              <a:defRPr/>
            </a:pPr>
            <a:r>
              <a:rPr lang="en-GB" smtClean="0"/>
              <a:t>The strongest opponent was Nikias.</a:t>
            </a:r>
          </a:p>
          <a:p>
            <a:pPr eaLnBrk="1" hangingPunct="1">
              <a:defRPr/>
            </a:pPr>
            <a:r>
              <a:rPr lang="en-GB" smtClean="0"/>
              <a:t>Nikias did not manage to convince the Athenians that attacking Sicily was not a good idea but he was elected general in the expedition. </a:t>
            </a:r>
          </a:p>
          <a:p>
            <a:pPr eaLnBrk="1" hangingPunct="1">
              <a:defRPr/>
            </a:pPr>
            <a:r>
              <a:rPr lang="en-GB" smtClean="0"/>
              <a:t>So was Alkibiades. </a:t>
            </a:r>
          </a:p>
        </p:txBody>
      </p:sp>
    </p:spTree>
    <p:extLst>
      <p:ext uri="{BB962C8B-B14F-4D97-AF65-F5344CB8AC3E}">
        <p14:creationId xmlns:p14="http://schemas.microsoft.com/office/powerpoint/2010/main" val="9599224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51520" y="332656"/>
            <a:ext cx="8229600" cy="1143000"/>
          </a:xfrm>
        </p:spPr>
        <p:txBody>
          <a:bodyPr/>
          <a:lstStyle/>
          <a:p>
            <a:pPr eaLnBrk="1" hangingPunct="1">
              <a:defRPr/>
            </a:pPr>
            <a:r>
              <a:rPr lang="en-GB" sz="4000" dirty="0" smtClean="0"/>
              <a:t>The </a:t>
            </a:r>
            <a:r>
              <a:rPr lang="en-GB" sz="4000" dirty="0" err="1" smtClean="0"/>
              <a:t>Hermokopidae</a:t>
            </a:r>
            <a:r>
              <a:rPr lang="en-GB" sz="4000" dirty="0" smtClean="0"/>
              <a:t> affair</a:t>
            </a:r>
          </a:p>
        </p:txBody>
      </p:sp>
      <p:sp>
        <p:nvSpPr>
          <p:cNvPr id="27651" name="Rectangle 3"/>
          <p:cNvSpPr>
            <a:spLocks noGrp="1" noChangeArrowheads="1"/>
          </p:cNvSpPr>
          <p:nvPr>
            <p:ph idx="1"/>
          </p:nvPr>
        </p:nvSpPr>
        <p:spPr>
          <a:xfrm>
            <a:off x="457200" y="1600200"/>
            <a:ext cx="8229600" cy="5068888"/>
          </a:xfrm>
        </p:spPr>
        <p:txBody>
          <a:bodyPr/>
          <a:lstStyle/>
          <a:p>
            <a:pPr eaLnBrk="1" hangingPunct="1">
              <a:lnSpc>
                <a:spcPct val="90000"/>
              </a:lnSpc>
              <a:defRPr/>
            </a:pPr>
            <a:r>
              <a:rPr lang="en-GB" sz="2400" dirty="0" smtClean="0"/>
              <a:t>In the midst of these preparations all the </a:t>
            </a:r>
            <a:r>
              <a:rPr lang="en-GB" sz="2400" b="1" dirty="0" smtClean="0"/>
              <a:t>stone </a:t>
            </a:r>
            <a:r>
              <a:rPr lang="en-GB" sz="2400" b="1" dirty="0" err="1" smtClean="0"/>
              <a:t>Hermae</a:t>
            </a:r>
            <a:r>
              <a:rPr lang="en-GB" sz="2400" b="1" dirty="0" smtClean="0"/>
              <a:t> </a:t>
            </a:r>
            <a:r>
              <a:rPr lang="en-GB" sz="2400" dirty="0" smtClean="0"/>
              <a:t>in the city of Athens, that is to say the customary square figures so common in the doorways of private houses and temples</a:t>
            </a:r>
            <a:r>
              <a:rPr lang="en-GB" sz="2400" b="1" dirty="0" smtClean="0"/>
              <a:t>, had in one night most of them their faces mutilated</a:t>
            </a:r>
            <a:r>
              <a:rPr lang="en-GB" sz="2400" dirty="0" smtClean="0"/>
              <a:t>. [2] No one knew who had done it, but large public rewards were offered to find the authors; and it was further voted that any one who knew of any other act of impiety having been committed should come and give information without fear of consequences, whether he were citizen, alien, or slave. [3] </a:t>
            </a:r>
            <a:r>
              <a:rPr lang="en-GB" sz="2400" b="1" dirty="0" smtClean="0"/>
              <a:t>The matter was taken up the more seriously, as it was thought to be ominous for the expedition, and part of a conspiracy to bring about a revolution and to upset the democracy</a:t>
            </a:r>
            <a:r>
              <a:rPr lang="en-GB" sz="2400" dirty="0" smtClean="0"/>
              <a:t>. Thucydides 6.27</a:t>
            </a:r>
          </a:p>
        </p:txBody>
      </p:sp>
    </p:spTree>
    <p:extLst>
      <p:ext uri="{BB962C8B-B14F-4D97-AF65-F5344CB8AC3E}">
        <p14:creationId xmlns:p14="http://schemas.microsoft.com/office/powerpoint/2010/main" val="1643864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31764"/>
            <a:ext cx="1905000"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https://sites.google.com/site/neoherm/ME0000026675_2.JP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425854"/>
            <a:ext cx="4176464" cy="4715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6930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Profanation of the Mysteries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Information was given accordingly by some resident aliens and body servants, not about the </a:t>
            </a:r>
            <a:r>
              <a:rPr lang="en-GB" dirty="0" err="1"/>
              <a:t>Hermae</a:t>
            </a:r>
            <a:r>
              <a:rPr lang="en-GB" dirty="0"/>
              <a:t> but about some previous mutilations of other images perpetrated by young men in a drunken frolic, and of mock celebrations of the mysteries, averred to take place in private houses. [2] Alcibiades being implicated in this charge, it was taken hold of by those who could least endure him, because he stood in the way of their obtaining the undisturbed direction of the people, and who thought that if he were once removed the first place would be theirs. These accordingly magnified the manner and loudly proclaimed that the affair of the mysteries and the mutilation of the </a:t>
            </a:r>
            <a:r>
              <a:rPr lang="en-GB" dirty="0" err="1"/>
              <a:t>Hermae</a:t>
            </a:r>
            <a:r>
              <a:rPr lang="en-GB" dirty="0"/>
              <a:t> were part and parcel of a scheme to overthrow the democracy, and that nothing of all this had been done without Alcibiades; the proofs alleged being the general and undemocratic license of his life and habits</a:t>
            </a:r>
            <a:r>
              <a:rPr lang="en-GB" dirty="0" smtClean="0"/>
              <a:t>. Thucydides 6.28</a:t>
            </a:r>
            <a:endParaRPr lang="en-GB" dirty="0"/>
          </a:p>
        </p:txBody>
      </p:sp>
    </p:spTree>
    <p:extLst>
      <p:ext uri="{BB962C8B-B14F-4D97-AF65-F5344CB8AC3E}">
        <p14:creationId xmlns:p14="http://schemas.microsoft.com/office/powerpoint/2010/main" val="20019208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visit-ancient-greece.com/image-files/eleusis_fu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80728"/>
            <a:ext cx="7937468" cy="5119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1632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and Politics</a:t>
            </a:r>
            <a:endParaRPr lang="en-GB" dirty="0"/>
          </a:p>
        </p:txBody>
      </p:sp>
      <p:sp>
        <p:nvSpPr>
          <p:cNvPr id="3" name="Content Placeholder 2"/>
          <p:cNvSpPr>
            <a:spLocks noGrp="1"/>
          </p:cNvSpPr>
          <p:nvPr>
            <p:ph idx="1"/>
          </p:nvPr>
        </p:nvSpPr>
        <p:spPr/>
        <p:txBody>
          <a:bodyPr/>
          <a:lstStyle/>
          <a:p>
            <a:r>
              <a:rPr lang="en-GB" dirty="0" smtClean="0"/>
              <a:t>How does religion affect politics in the ancient world?</a:t>
            </a:r>
          </a:p>
          <a:p>
            <a:r>
              <a:rPr lang="en-GB" dirty="0" smtClean="0"/>
              <a:t>What examples can you think of?</a:t>
            </a:r>
          </a:p>
          <a:p>
            <a:r>
              <a:rPr lang="en-GB" dirty="0" smtClean="0"/>
              <a:t>How do you think the Athenians would have reacted after these events?</a:t>
            </a:r>
            <a:endParaRPr lang="en-GB" dirty="0"/>
          </a:p>
        </p:txBody>
      </p:sp>
    </p:spTree>
    <p:extLst>
      <p:ext uri="{BB962C8B-B14F-4D97-AF65-F5344CB8AC3E}">
        <p14:creationId xmlns:p14="http://schemas.microsoft.com/office/powerpoint/2010/main" val="41330115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Ionian or </a:t>
            </a:r>
            <a:r>
              <a:rPr lang="en-GB" dirty="0" err="1" smtClean="0"/>
              <a:t>Decelean</a:t>
            </a:r>
            <a:r>
              <a:rPr lang="en-GB" dirty="0" smtClean="0"/>
              <a:t> War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846861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10000"/>
          </a:bodyPr>
          <a:lstStyle/>
          <a:p>
            <a:r>
              <a:rPr lang="en-GB" dirty="0" smtClean="0"/>
              <a:t>415-413: Sicilian Expedition. Athens opens 2</a:t>
            </a:r>
            <a:r>
              <a:rPr lang="en-GB" baseline="30000" dirty="0" smtClean="0"/>
              <a:t>nd</a:t>
            </a:r>
            <a:r>
              <a:rPr lang="en-GB" dirty="0" smtClean="0"/>
              <a:t> front and loses.</a:t>
            </a:r>
          </a:p>
          <a:p>
            <a:r>
              <a:rPr lang="en-GB" dirty="0" smtClean="0"/>
              <a:t>412: Massive revolt of Delian League allies from Athens. Sparta allies with Persia against Athens.</a:t>
            </a:r>
          </a:p>
          <a:p>
            <a:endParaRPr lang="en-GB" dirty="0"/>
          </a:p>
        </p:txBody>
      </p:sp>
      <p:pic>
        <p:nvPicPr>
          <p:cNvPr id="4"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3597610" y="2420888"/>
            <a:ext cx="5546390" cy="4437112"/>
          </a:xfrm>
          <a:prstGeom prst="rect">
            <a:avLst/>
          </a:prstGeom>
          <a:noFill/>
        </p:spPr>
      </p:pic>
      <p:sp>
        <p:nvSpPr>
          <p:cNvPr id="6" name="Rectangle 5"/>
          <p:cNvSpPr/>
          <p:nvPr/>
        </p:nvSpPr>
        <p:spPr>
          <a:xfrm>
            <a:off x="7308304" y="4293096"/>
            <a:ext cx="1080120" cy="10801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16484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lstStyle/>
          <a:p>
            <a:r>
              <a:rPr lang="en-GB" dirty="0" smtClean="0"/>
              <a:t>412: Massive revolt of Delian League allies from Athens. Sparta allies with Persia against Athens.</a:t>
            </a:r>
          </a:p>
          <a:p>
            <a:r>
              <a:rPr lang="en-GB" dirty="0" smtClean="0"/>
              <a:t>411: Revolt of the 400 (Athens).</a:t>
            </a:r>
          </a:p>
          <a:p>
            <a:endParaRPr lang="en-GB" dirty="0"/>
          </a:p>
        </p:txBody>
      </p:sp>
    </p:spTree>
    <p:extLst>
      <p:ext uri="{BB962C8B-B14F-4D97-AF65-F5344CB8AC3E}">
        <p14:creationId xmlns:p14="http://schemas.microsoft.com/office/powerpoint/2010/main" val="24407507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85000" lnSpcReduction="10000"/>
          </a:bodyPr>
          <a:lstStyle/>
          <a:p>
            <a:r>
              <a:rPr lang="en-GB" dirty="0" smtClean="0"/>
              <a:t>412: Massive revolt of Delian League allies from Athens. Sparta allies with Persia against Athens.</a:t>
            </a:r>
          </a:p>
          <a:p>
            <a:r>
              <a:rPr lang="en-GB" dirty="0" smtClean="0"/>
              <a:t>411: Revolt of the 400 (Athens).</a:t>
            </a:r>
          </a:p>
          <a:p>
            <a:r>
              <a:rPr lang="en-GB" dirty="0" smtClean="0"/>
              <a:t>410: Battle of Kyzikos (Athens wins), Restoration of democracy at Athens </a:t>
            </a:r>
          </a:p>
          <a:p>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4283968" y="1124744"/>
            <a:ext cx="4359465" cy="4277469"/>
          </a:xfrm>
          <a:prstGeom prst="rect">
            <a:avLst/>
          </a:prstGeom>
          <a:noFill/>
          <a:ln w="9525">
            <a:noFill/>
            <a:miter lim="800000"/>
            <a:headEnd/>
            <a:tailEnd/>
          </a:ln>
        </p:spPr>
      </p:pic>
      <p:sp>
        <p:nvSpPr>
          <p:cNvPr id="4" name="Isosceles Triangle 3"/>
          <p:cNvSpPr/>
          <p:nvPr/>
        </p:nvSpPr>
        <p:spPr>
          <a:xfrm>
            <a:off x="7524328" y="198884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812360" y="2060848"/>
            <a:ext cx="947311" cy="369332"/>
          </a:xfrm>
          <a:prstGeom prst="rect">
            <a:avLst/>
          </a:prstGeom>
          <a:noFill/>
        </p:spPr>
        <p:txBody>
          <a:bodyPr wrap="none" rtlCol="0">
            <a:spAutoFit/>
          </a:bodyPr>
          <a:lstStyle/>
          <a:p>
            <a:r>
              <a:rPr lang="en-GB" dirty="0" smtClean="0"/>
              <a:t>Kyzikos</a:t>
            </a:r>
            <a:endParaRPr lang="en-GB" dirty="0"/>
          </a:p>
        </p:txBody>
      </p:sp>
    </p:spTree>
    <p:extLst>
      <p:ext uri="{BB962C8B-B14F-4D97-AF65-F5344CB8AC3E}">
        <p14:creationId xmlns:p14="http://schemas.microsoft.com/office/powerpoint/2010/main" val="32989257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10000"/>
          </a:bodyPr>
          <a:lstStyle/>
          <a:p>
            <a:r>
              <a:rPr lang="en-GB" dirty="0" smtClean="0"/>
              <a:t>411: Revolt of the 400 (Athens).</a:t>
            </a:r>
          </a:p>
          <a:p>
            <a:r>
              <a:rPr lang="en-GB" dirty="0" smtClean="0"/>
              <a:t>410: Battle of Kyzikos (Athens wins), Restoration of democracy at Athens </a:t>
            </a:r>
          </a:p>
          <a:p>
            <a:r>
              <a:rPr lang="en-GB" dirty="0" smtClean="0"/>
              <a:t>408: Battle of </a:t>
            </a:r>
            <a:r>
              <a:rPr lang="en-GB" dirty="0" err="1" smtClean="0"/>
              <a:t>Notium</a:t>
            </a:r>
            <a:r>
              <a:rPr lang="en-GB" dirty="0" smtClean="0"/>
              <a:t> (Sparta wins)</a:t>
            </a:r>
            <a:endParaRPr lang="en-GB" dirty="0"/>
          </a:p>
        </p:txBody>
      </p:sp>
      <p:pic>
        <p:nvPicPr>
          <p:cNvPr id="31746" name="Picture 2"/>
          <p:cNvPicPr>
            <a:picLocks noChangeAspect="1" noChangeArrowheads="1"/>
          </p:cNvPicPr>
          <p:nvPr/>
        </p:nvPicPr>
        <p:blipFill>
          <a:blip r:embed="rId2" cstate="print"/>
          <a:srcRect/>
          <a:stretch>
            <a:fillRect/>
          </a:stretch>
        </p:blipFill>
        <p:spPr bwMode="auto">
          <a:xfrm>
            <a:off x="3923928" y="2204864"/>
            <a:ext cx="4219575" cy="1905000"/>
          </a:xfrm>
          <a:prstGeom prst="rect">
            <a:avLst/>
          </a:prstGeom>
          <a:noFill/>
          <a:ln w="9525">
            <a:noFill/>
            <a:miter lim="800000"/>
            <a:headEnd/>
            <a:tailEnd/>
          </a:ln>
        </p:spPr>
      </p:pic>
      <p:sp>
        <p:nvSpPr>
          <p:cNvPr id="7" name="Isosceles Triangle 6"/>
          <p:cNvSpPr/>
          <p:nvPr/>
        </p:nvSpPr>
        <p:spPr>
          <a:xfrm>
            <a:off x="7164288" y="2708920"/>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9343740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a:bodyPr>
          <a:lstStyle/>
          <a:p>
            <a:r>
              <a:rPr lang="en-GB" dirty="0" smtClean="0"/>
              <a:t>408: Battle of </a:t>
            </a:r>
            <a:r>
              <a:rPr lang="en-GB" dirty="0" err="1" smtClean="0"/>
              <a:t>Notium</a:t>
            </a:r>
            <a:r>
              <a:rPr lang="en-GB" dirty="0" smtClean="0"/>
              <a:t> (Sparta wins)</a:t>
            </a:r>
          </a:p>
          <a:p>
            <a:r>
              <a:rPr lang="en-GB" dirty="0" smtClean="0"/>
              <a:t>406: Battle of </a:t>
            </a:r>
            <a:r>
              <a:rPr lang="en-GB" dirty="0" err="1" smtClean="0"/>
              <a:t>Arginusae</a:t>
            </a:r>
            <a:r>
              <a:rPr lang="en-GB" dirty="0" smtClean="0"/>
              <a:t> (Athens wins)</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3851920" y="1700808"/>
            <a:ext cx="3686175" cy="3286125"/>
          </a:xfrm>
          <a:prstGeom prst="rect">
            <a:avLst/>
          </a:prstGeom>
          <a:noFill/>
          <a:ln w="9525">
            <a:noFill/>
            <a:miter lim="800000"/>
            <a:headEnd/>
            <a:tailEnd/>
          </a:ln>
        </p:spPr>
      </p:pic>
      <p:sp>
        <p:nvSpPr>
          <p:cNvPr id="6" name="Isosceles Triangle 5"/>
          <p:cNvSpPr/>
          <p:nvPr/>
        </p:nvSpPr>
        <p:spPr>
          <a:xfrm>
            <a:off x="6444208" y="321297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714078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fontScale="92500" lnSpcReduction="20000"/>
          </a:bodyPr>
          <a:lstStyle/>
          <a:p>
            <a:r>
              <a:rPr lang="en-GB" dirty="0" smtClean="0"/>
              <a:t>408: Battle of </a:t>
            </a:r>
            <a:r>
              <a:rPr lang="en-GB" dirty="0" err="1" smtClean="0"/>
              <a:t>Notium</a:t>
            </a:r>
            <a:r>
              <a:rPr lang="en-GB" dirty="0" smtClean="0"/>
              <a:t> (Sparta wins)</a:t>
            </a:r>
          </a:p>
          <a:p>
            <a:r>
              <a:rPr lang="en-GB" dirty="0" smtClean="0"/>
              <a:t>406: Battle of </a:t>
            </a:r>
            <a:r>
              <a:rPr lang="en-GB" dirty="0" err="1" smtClean="0"/>
              <a:t>Arginusae</a:t>
            </a:r>
            <a:r>
              <a:rPr lang="en-GB" dirty="0" smtClean="0"/>
              <a:t> (Athens wins)</a:t>
            </a:r>
          </a:p>
          <a:p>
            <a:r>
              <a:rPr lang="en-GB" dirty="0" smtClean="0"/>
              <a:t>405: Battle of </a:t>
            </a:r>
            <a:r>
              <a:rPr lang="en-GB" dirty="0" err="1" smtClean="0"/>
              <a:t>Aigospotamoi</a:t>
            </a:r>
            <a:r>
              <a:rPr lang="en-GB" dirty="0" smtClean="0"/>
              <a:t> (Sparta wins). Athens loses most of its fleet.</a:t>
            </a:r>
            <a:endParaRPr lang="en-GB" dirty="0"/>
          </a:p>
        </p:txBody>
      </p:sp>
      <p:pic>
        <p:nvPicPr>
          <p:cNvPr id="35842" name="Picture 2"/>
          <p:cNvPicPr>
            <a:picLocks noChangeAspect="1" noChangeArrowheads="1"/>
          </p:cNvPicPr>
          <p:nvPr/>
        </p:nvPicPr>
        <p:blipFill>
          <a:blip r:embed="rId2" cstate="print"/>
          <a:srcRect/>
          <a:stretch>
            <a:fillRect/>
          </a:stretch>
        </p:blipFill>
        <p:spPr bwMode="auto">
          <a:xfrm>
            <a:off x="5004048" y="908720"/>
            <a:ext cx="3181350" cy="4886325"/>
          </a:xfrm>
          <a:prstGeom prst="rect">
            <a:avLst/>
          </a:prstGeom>
          <a:noFill/>
          <a:ln w="9525">
            <a:noFill/>
            <a:miter lim="800000"/>
            <a:headEnd/>
            <a:tailEnd/>
          </a:ln>
        </p:spPr>
      </p:pic>
      <p:sp>
        <p:nvSpPr>
          <p:cNvPr id="7" name="Isosceles Triangle 6"/>
          <p:cNvSpPr/>
          <p:nvPr/>
        </p:nvSpPr>
        <p:spPr>
          <a:xfrm>
            <a:off x="6876256" y="1772816"/>
            <a:ext cx="144016"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98009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a:bodyPr>
          <a:lstStyle/>
          <a:p>
            <a:r>
              <a:rPr lang="en-GB" dirty="0" smtClean="0"/>
              <a:t>404: Athens surrenders. Sparta wins Peloponnesian War.</a:t>
            </a:r>
            <a:endParaRPr lang="en-GB" dirty="0"/>
          </a:p>
        </p:txBody>
      </p:sp>
    </p:spTree>
    <p:extLst>
      <p:ext uri="{BB962C8B-B14F-4D97-AF65-F5344CB8AC3E}">
        <p14:creationId xmlns:p14="http://schemas.microsoft.com/office/powerpoint/2010/main" val="12436021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Athenian and non-Athenian Reactions</a:t>
            </a:r>
            <a:endParaRPr lang="en-GB" dirty="0"/>
          </a:p>
        </p:txBody>
      </p:sp>
      <p:sp>
        <p:nvSpPr>
          <p:cNvPr id="3" name="Content Placeholder 2"/>
          <p:cNvSpPr>
            <a:spLocks noGrp="1"/>
          </p:cNvSpPr>
          <p:nvPr>
            <p:ph idx="1"/>
          </p:nvPr>
        </p:nvSpPr>
        <p:spPr/>
        <p:txBody>
          <a:bodyPr/>
          <a:lstStyle/>
          <a:p>
            <a:r>
              <a:rPr lang="en-GB" dirty="0" smtClean="0"/>
              <a:t>Read the two texts</a:t>
            </a:r>
          </a:p>
          <a:p>
            <a:r>
              <a:rPr lang="en-GB" dirty="0" smtClean="0"/>
              <a:t>What was Athens afraid of?</a:t>
            </a:r>
          </a:p>
          <a:p>
            <a:r>
              <a:rPr lang="en-GB" dirty="0" smtClean="0"/>
              <a:t>What did Sparta try to achieve?</a:t>
            </a:r>
          </a:p>
          <a:p>
            <a:r>
              <a:rPr lang="en-GB" dirty="0" smtClean="0"/>
              <a:t>What issues did Thebes and Corinth have?</a:t>
            </a:r>
            <a:endParaRPr lang="en-GB" dirty="0"/>
          </a:p>
        </p:txBody>
      </p:sp>
    </p:spTree>
    <p:extLst>
      <p:ext uri="{BB962C8B-B14F-4D97-AF65-F5344CB8AC3E}">
        <p14:creationId xmlns:p14="http://schemas.microsoft.com/office/powerpoint/2010/main" val="325764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224</TotalTime>
  <Words>2859</Words>
  <Application>Microsoft Office PowerPoint</Application>
  <PresentationFormat>On-screen Show (4:3)</PresentationFormat>
  <Paragraphs>206</Paragraphs>
  <Slides>71</Slides>
  <Notes>0</Notes>
  <HiddenSlides>0</HiddenSlides>
  <MMClips>0</MMClips>
  <ScaleCrop>false</ScaleCrop>
  <HeadingPairs>
    <vt:vector size="4" baseType="variant">
      <vt:variant>
        <vt:lpstr>Theme</vt:lpstr>
      </vt:variant>
      <vt:variant>
        <vt:i4>1</vt:i4>
      </vt:variant>
      <vt:variant>
        <vt:lpstr>Slide Titles</vt:lpstr>
      </vt:variant>
      <vt:variant>
        <vt:i4>71</vt:i4>
      </vt:variant>
    </vt:vector>
  </HeadingPairs>
  <TitlesOfParts>
    <vt:vector size="72" baseType="lpstr">
      <vt:lpstr>Office Theme</vt:lpstr>
      <vt:lpstr>CLAH4007</vt:lpstr>
      <vt:lpstr>The 430s</vt:lpstr>
      <vt:lpstr>Athenian ambitions in the 430s</vt:lpstr>
      <vt:lpstr>The Thucydidean Cause of the War</vt:lpstr>
      <vt:lpstr>Actions against Corinth </vt:lpstr>
      <vt:lpstr>The Akarnanian Alliance</vt:lpstr>
      <vt:lpstr>Amphipolis</vt:lpstr>
      <vt:lpstr>Athenian Alliances in the West</vt:lpstr>
      <vt:lpstr>Epidamnos</vt:lpstr>
      <vt:lpstr>Corinth vs. Corcyra</vt:lpstr>
      <vt:lpstr>The Athenian Involvement</vt:lpstr>
      <vt:lpstr>Potidaea</vt:lpstr>
      <vt:lpstr>The Megarian Decree</vt:lpstr>
      <vt:lpstr>Class Discussion: Athenian Imperialism?</vt:lpstr>
      <vt:lpstr>The Beginning of the War</vt:lpstr>
      <vt:lpstr>Sparta Convinced</vt:lpstr>
      <vt:lpstr>The Two Sides</vt:lpstr>
      <vt:lpstr>PowerPoint Presentation</vt:lpstr>
      <vt:lpstr>Basic periods</vt:lpstr>
      <vt:lpstr>Periklean strategy</vt:lpstr>
      <vt:lpstr>The Periklean Strategy</vt:lpstr>
      <vt:lpstr>The basis of the strategy</vt:lpstr>
      <vt:lpstr>A Change for the Athenians </vt:lpstr>
      <vt:lpstr>The Consequence of the Periklean Strategy: The Plague</vt:lpstr>
      <vt:lpstr>The Death of Perikles</vt:lpstr>
      <vt:lpstr>The Demagogues and Thucydides </vt:lpstr>
      <vt:lpstr>The need for peace</vt:lpstr>
      <vt:lpstr>Decelea and the collapse of the Periklean strategy</vt:lpstr>
      <vt:lpstr>The Plague</vt:lpstr>
      <vt:lpstr>The Archidamian War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Inter-War period</vt:lpstr>
      <vt:lpstr>PowerPoint Presentation</vt:lpstr>
      <vt:lpstr>PowerPoint Presentation</vt:lpstr>
      <vt:lpstr>PowerPoint Presentation</vt:lpstr>
      <vt:lpstr>Thucydides, the Athenian democracy and imperialism </vt:lpstr>
      <vt:lpstr>Death for the Mytilenians</vt:lpstr>
      <vt:lpstr>Kleon </vt:lpstr>
      <vt:lpstr>Your Empire is a Tyranny</vt:lpstr>
      <vt:lpstr>The Melos Episode, 416 BCE </vt:lpstr>
      <vt:lpstr>The Melian Dialogue</vt:lpstr>
      <vt:lpstr>The dark Face of imperialism</vt:lpstr>
      <vt:lpstr>Sparta: not much different</vt:lpstr>
      <vt:lpstr>Imperialism: Class discussion</vt:lpstr>
      <vt:lpstr>From Thucydides to Xenophon </vt:lpstr>
      <vt:lpstr>The Sicilian Expedition</vt:lpstr>
      <vt:lpstr>PowerPoint Presentation</vt:lpstr>
      <vt:lpstr>PowerPoint Presentation</vt:lpstr>
      <vt:lpstr>The mysteries…</vt:lpstr>
      <vt:lpstr>The Sicilian Expedition </vt:lpstr>
      <vt:lpstr>Alkibiades and Nikias</vt:lpstr>
      <vt:lpstr>The Hermokopidae affair</vt:lpstr>
      <vt:lpstr>PowerPoint Presentation</vt:lpstr>
      <vt:lpstr>The Profanation of the Mysteries</vt:lpstr>
      <vt:lpstr>PowerPoint Presentation</vt:lpstr>
      <vt:lpstr>Religion and Politics</vt:lpstr>
      <vt:lpstr>The Ionian or Decelean War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Athenian and non-Athenian Reactions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Administrator</cp:lastModifiedBy>
  <cp:revision>55</cp:revision>
  <dcterms:created xsi:type="dcterms:W3CDTF">2012-10-23T08:56:33Z</dcterms:created>
  <dcterms:modified xsi:type="dcterms:W3CDTF">2016-07-13T15:08:20Z</dcterms:modified>
</cp:coreProperties>
</file>