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notesMasterIdLst>
    <p:notesMasterId r:id="rId29"/>
  </p:notesMasterIdLst>
  <p:handoutMasterIdLst>
    <p:handoutMasterId r:id="rId30"/>
  </p:handoutMasterIdLst>
  <p:sldIdLst>
    <p:sldId id="418" r:id="rId2"/>
    <p:sldId id="504" r:id="rId3"/>
    <p:sldId id="501" r:id="rId4"/>
    <p:sldId id="390" r:id="rId5"/>
    <p:sldId id="397" r:id="rId6"/>
    <p:sldId id="348" r:id="rId7"/>
    <p:sldId id="542" r:id="rId8"/>
    <p:sldId id="544" r:id="rId9"/>
    <p:sldId id="545" r:id="rId10"/>
    <p:sldId id="543" r:id="rId11"/>
    <p:sldId id="546" r:id="rId12"/>
    <p:sldId id="547" r:id="rId13"/>
    <p:sldId id="549" r:id="rId14"/>
    <p:sldId id="550" r:id="rId15"/>
    <p:sldId id="551" r:id="rId16"/>
    <p:sldId id="552" r:id="rId17"/>
    <p:sldId id="553" r:id="rId18"/>
    <p:sldId id="554" r:id="rId19"/>
    <p:sldId id="555" r:id="rId20"/>
    <p:sldId id="556" r:id="rId21"/>
    <p:sldId id="530" r:id="rId22"/>
    <p:sldId id="533" r:id="rId23"/>
    <p:sldId id="532" r:id="rId24"/>
    <p:sldId id="453" r:id="rId25"/>
    <p:sldId id="459" r:id="rId26"/>
    <p:sldId id="407" r:id="rId27"/>
    <p:sldId id="474" r:id="rId2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5E1038F-B548-4F80-976C-5DC0DE5E386E}" v="2" dt="2023-02-14T13:45:40.75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015" autoAdjust="0"/>
    <p:restoredTop sz="95380" autoAdjust="0"/>
  </p:normalViewPr>
  <p:slideViewPr>
    <p:cSldViewPr>
      <p:cViewPr varScale="1">
        <p:scale>
          <a:sx n="101" d="100"/>
          <a:sy n="101" d="100"/>
        </p:scale>
        <p:origin x="882" y="11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-2046"/>
    </p:cViewPr>
  </p:outlin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-408"/>
    </p:cViewPr>
  </p:sorterViewPr>
  <p:notesViewPr>
    <p:cSldViewPr>
      <p:cViewPr varScale="1">
        <p:scale>
          <a:sx n="83" d="100"/>
          <a:sy n="83" d="100"/>
        </p:scale>
        <p:origin x="-2166" y="-7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handoutMaster" Target="handoutMasters/handoutMaster1.xml"/><Relationship Id="rId35" Type="http://schemas.microsoft.com/office/2015/10/relationships/revisionInfo" Target="revisionInfo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6D292DE-8B7A-4254-AA83-74C1F4DD4AF0}" type="datetimeFigureOut">
              <a:rPr lang="en-GB" smtClean="0"/>
              <a:t>14/02/2023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C3D8D3-17FF-4C88-A759-00DBF3A846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633507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2C52AA0-F73F-F045-97A6-855AB18EE645}" type="datetimeFigureOut">
              <a:rPr lang="en-US" smtClean="0"/>
              <a:t>2/14/2023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936E1E2-17D2-5E4C-B96D-EEDAC0EF77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02480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95536" y="6525344"/>
            <a:ext cx="971128" cy="218522"/>
          </a:xfrm>
        </p:spPr>
        <p:txBody>
          <a:bodyPr/>
          <a:lstStyle/>
          <a:p>
            <a:fld id="{9C64F3F4-CE19-49F8-9EF4-FF4EE52031C2}" type="datetimeFigureOut">
              <a:rPr lang="en-GB" smtClean="0"/>
              <a:t>14/02/2023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39952" y="6381328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8806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14/02/2023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1840" y="646178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19030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14/02/2023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13506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14/02/2023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87408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14/02/2023</a:t>
            </a:fld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44048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14/02/2023</a:t>
            </a:fld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35051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14/02/2023</a:t>
            </a:fld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0996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14/02/2023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32233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14/02/2023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67633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14/02/2023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52919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14/02/2023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16871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1520" y="6525344"/>
            <a:ext cx="971128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64F3F4-CE19-49F8-9EF4-FF4EE52031C2}" type="datetimeFigureOut">
              <a:rPr lang="en-GB" smtClean="0"/>
              <a:pPr/>
              <a:t>14/02/2023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56376" y="6380972"/>
            <a:ext cx="730424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82685A-BD3A-4230-8D85-804689F6729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370173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mailto:V.Tavlaridis@uwtsd.ac.uk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economicsdiscussion.net/management/7-functions-of-management/31965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forbes.com/sites/jordandaykin/2019/01/08/intrapreneurship/?sh=270db2ef4ea3" TargetMode="Externa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BA99E7BF-5022-400B-A4A0-5E0D97A1F8F8}"/>
              </a:ext>
            </a:extLst>
          </p:cNvPr>
          <p:cNvSpPr/>
          <p:nvPr/>
        </p:nvSpPr>
        <p:spPr>
          <a:xfrm>
            <a:off x="1403648" y="2356431"/>
            <a:ext cx="7272808" cy="2677656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pPr algn="ctr"/>
            <a:r>
              <a:rPr lang="en-GB" sz="2800" b="1" dirty="0">
                <a:solidFill>
                  <a:srgbClr val="FFFF00"/>
                </a:solidFill>
              </a:rPr>
              <a:t>LCMB7004: Entrepreneurship</a:t>
            </a:r>
            <a:endParaRPr lang="en-GB" sz="2800" b="1" dirty="0">
              <a:solidFill>
                <a:srgbClr val="FF0000"/>
              </a:solidFill>
            </a:endParaRPr>
          </a:p>
          <a:p>
            <a:pPr algn="ctr"/>
            <a:endParaRPr lang="fr-FR" sz="2800" dirty="0">
              <a:solidFill>
                <a:schemeClr val="bg1"/>
              </a:solidFill>
            </a:endParaRPr>
          </a:p>
          <a:p>
            <a:pPr algn="ctr"/>
            <a:r>
              <a:rPr lang="en-GB" sz="2800" dirty="0">
                <a:solidFill>
                  <a:schemeClr val="bg1"/>
                </a:solidFill>
              </a:rPr>
              <a:t>SME management &amp; intrapreneurship- Family businesses and succession issues</a:t>
            </a:r>
          </a:p>
          <a:p>
            <a:pPr algn="ctr"/>
            <a:endParaRPr lang="fr-FR" sz="2800" dirty="0">
              <a:solidFill>
                <a:schemeClr val="bg1"/>
              </a:solidFill>
            </a:endParaRPr>
          </a:p>
          <a:p>
            <a:pPr algn="ctr"/>
            <a:r>
              <a:rPr lang="fr-FR" sz="2800" dirty="0">
                <a:solidFill>
                  <a:schemeClr val="bg1"/>
                </a:solidFill>
              </a:rPr>
              <a:t>Module leader: Vasilios Tavlaridis</a:t>
            </a:r>
            <a:endParaRPr lang="en-US" sz="2800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B04BCD5-A62B-4FD2-884E-FF5F62D1504C}"/>
              </a:ext>
            </a:extLst>
          </p:cNvPr>
          <p:cNvSpPr/>
          <p:nvPr/>
        </p:nvSpPr>
        <p:spPr>
          <a:xfrm>
            <a:off x="971600" y="1002214"/>
            <a:ext cx="8496944" cy="1354217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b="1" dirty="0">
                <a:solidFill>
                  <a:srgbClr val="FFFF00"/>
                </a:solidFill>
              </a:rPr>
              <a:t> </a:t>
            </a:r>
          </a:p>
          <a:p>
            <a:pPr algn="ctr"/>
            <a:r>
              <a:rPr lang="en-GB" altLang="en-US" sz="3200" b="1" dirty="0"/>
              <a:t>Master of Business Administration</a:t>
            </a:r>
            <a:endParaRPr lang="en-GB" sz="3200" b="1" dirty="0">
              <a:solidFill>
                <a:srgbClr val="FFFF00"/>
              </a:solidFill>
            </a:endParaRPr>
          </a:p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166624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FAA660-862B-4B99-A8FE-06377F94D1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891691"/>
            <a:ext cx="8229600" cy="724942"/>
          </a:xfrm>
        </p:spPr>
        <p:txBody>
          <a:bodyPr>
            <a:normAutofit/>
          </a:bodyPr>
          <a:lstStyle/>
          <a:p>
            <a:r>
              <a:rPr lang="en-GB" sz="3600" b="1" dirty="0">
                <a:solidFill>
                  <a:srgbClr val="0070C0"/>
                </a:solidFill>
              </a:rPr>
              <a:t>Module overview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D99C50-F222-4041-9CDA-7D06D0C8C8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971541"/>
            <a:ext cx="8229600" cy="3545691"/>
          </a:xfrm>
        </p:spPr>
        <p:txBody>
          <a:bodyPr/>
          <a:lstStyle/>
          <a:p>
            <a:pPr marL="0" indent="0">
              <a:buNone/>
            </a:pPr>
            <a:r>
              <a:rPr lang="en-GB" b="1" dirty="0"/>
              <a:t>Title</a:t>
            </a:r>
            <a:r>
              <a:rPr lang="en-GB" dirty="0"/>
              <a:t> -  Entrepreneurship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b="1" dirty="0"/>
              <a:t>Module Code</a:t>
            </a:r>
            <a:r>
              <a:rPr lang="en-GB" dirty="0"/>
              <a:t>-  LCMB7004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b="1" dirty="0"/>
              <a:t>Credits</a:t>
            </a:r>
            <a:r>
              <a:rPr lang="en-GB" dirty="0"/>
              <a:t> - 	20 (Level 7)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EF8648E-DE72-4C60-90AC-B45C226693E3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96136" y="2132856"/>
            <a:ext cx="2890664" cy="3545691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2736405E-CB71-4466-9A49-43D70F443367}"/>
              </a:ext>
            </a:extLst>
          </p:cNvPr>
          <p:cNvSpPr txBox="1">
            <a:spLocks/>
          </p:cNvSpPr>
          <p:nvPr/>
        </p:nvSpPr>
        <p:spPr>
          <a:xfrm>
            <a:off x="460999" y="116632"/>
            <a:ext cx="8229600" cy="27583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  <a:defRPr/>
            </a:pPr>
            <a:r>
              <a:rPr lang="en-GB" sz="1600" b="1" dirty="0">
                <a:solidFill>
                  <a:schemeClr val="accent1">
                    <a:lumMod val="50000"/>
                  </a:schemeClr>
                </a:solidFill>
                <a:ea typeface="+mn-ea"/>
                <a:cs typeface="+mn-cs"/>
              </a:rPr>
              <a:t>LCMB7004: Entrepreneurship</a:t>
            </a:r>
            <a:endParaRPr lang="en-GB" sz="16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758681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FAA660-862B-4B99-A8FE-06377F94D1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275838"/>
          </a:xfrm>
        </p:spPr>
        <p:txBody>
          <a:bodyPr anchor="b">
            <a:noAutofit/>
          </a:bodyPr>
          <a:lstStyle/>
          <a:p>
            <a:pPr>
              <a:spcBef>
                <a:spcPts val="0"/>
              </a:spcBef>
              <a:defRPr/>
            </a:pPr>
            <a:r>
              <a:rPr lang="en-GB" sz="1600" b="1" dirty="0">
                <a:solidFill>
                  <a:schemeClr val="accent1">
                    <a:lumMod val="50000"/>
                  </a:schemeClr>
                </a:solidFill>
                <a:ea typeface="+mn-ea"/>
                <a:cs typeface="+mn-cs"/>
              </a:rPr>
              <a:t>LCMB7004: Entrepreneurship</a:t>
            </a:r>
            <a:endParaRPr lang="en-GB" sz="16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793678B-D0C2-42B3-90A9-2EC8CF178928}"/>
              </a:ext>
            </a:extLst>
          </p:cNvPr>
          <p:cNvSpPr txBox="1"/>
          <p:nvPr/>
        </p:nvSpPr>
        <p:spPr>
          <a:xfrm>
            <a:off x="323528" y="1628800"/>
            <a:ext cx="87129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Lecturer:</a:t>
            </a:r>
            <a:r>
              <a:rPr lang="en-GB" sz="2400" dirty="0"/>
              <a:t> Vasilios Tavlaridis</a:t>
            </a:r>
          </a:p>
          <a:p>
            <a:r>
              <a:rPr lang="en-GB" sz="2400" b="1" dirty="0"/>
              <a:t>Email: </a:t>
            </a:r>
            <a:r>
              <a:rPr lang="en-GB" sz="2400" dirty="0">
                <a:hlinkClick r:id="rId2"/>
              </a:rPr>
              <a:t>V.Tavlaridis@uwtsd.ac.uk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15127962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7504" y="692696"/>
            <a:ext cx="8856984" cy="4824536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US" sz="3500" b="1" dirty="0">
                <a:solidFill>
                  <a:srgbClr val="007DC3"/>
                </a:solidFill>
              </a:rPr>
              <a:t>Recap from previous session</a:t>
            </a:r>
          </a:p>
          <a:p>
            <a:pPr algn="ctr">
              <a:buNone/>
            </a:pPr>
            <a:endParaRPr lang="en-US" sz="2800" b="1" dirty="0">
              <a:solidFill>
                <a:srgbClr val="007DC3"/>
              </a:solidFill>
            </a:endParaRPr>
          </a:p>
          <a:p>
            <a:pPr>
              <a:buClr>
                <a:srgbClr val="007DC3"/>
              </a:buClr>
              <a:buFont typeface="Wingdings" panose="05000000000000000000" pitchFamily="2" charset="2"/>
              <a:buChar char="q"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ea typeface="+mn-ea"/>
                <a:cs typeface="Arial" panose="020B0604020202020204" pitchFamily="34" charset="0"/>
              </a:rPr>
              <a:t>Issues affecting Entrepreneurship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+mj-lt"/>
                <a:ea typeface="+mn-ea"/>
                <a:cs typeface="Arial" panose="020B0604020202020204" pitchFamily="34" charset="0"/>
              </a:rPr>
              <a:t> </a:t>
            </a:r>
            <a:r>
              <a:rPr lang="en-GB" sz="2400" dirty="0"/>
              <a:t>development</a:t>
            </a:r>
            <a:r>
              <a:rPr kumimoji="0" lang="en-GB" sz="240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ea typeface="+mn-ea"/>
                <a:cs typeface="Arial" panose="020B0604020202020204" pitchFamily="34" charset="0"/>
              </a:rPr>
              <a:t> 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ea typeface="+mn-ea"/>
                <a:cs typeface="Arial" panose="020B0604020202020204" pitchFamily="34" charset="0"/>
              </a:rPr>
              <a:t>globally in a positive way (individuals starting businesses)</a:t>
            </a:r>
          </a:p>
          <a:p>
            <a:pPr>
              <a:buClr>
                <a:srgbClr val="007DC3"/>
              </a:buClr>
              <a:buFont typeface="Wingdings" panose="05000000000000000000" pitchFamily="2" charset="2"/>
              <a:buChar char="q"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ea typeface="+mn-ea"/>
              <a:cs typeface="Arial" panose="020B0604020202020204" pitchFamily="34" charset="0"/>
            </a:endParaRPr>
          </a:p>
          <a:p>
            <a:pPr>
              <a:buClr>
                <a:srgbClr val="007DC3"/>
              </a:buClr>
              <a:buFont typeface="Wingdings" panose="05000000000000000000" pitchFamily="2" charset="2"/>
              <a:buChar char="q"/>
            </a:pPr>
            <a:r>
              <a:rPr kumimoji="0" lang="en-GB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ea typeface="+mn-ea"/>
                <a:cs typeface="Arial" panose="020B0604020202020204" pitchFamily="34" charset="0"/>
              </a:rPr>
              <a:t> SME, international trade &amp; Government policies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ea typeface="+mn-ea"/>
              <a:cs typeface="Arial" panose="020B0604020202020204" pitchFamily="34" charset="0"/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71979D4E-22A4-42E0-9E87-225272F0474A}"/>
              </a:ext>
            </a:extLst>
          </p:cNvPr>
          <p:cNvSpPr txBox="1">
            <a:spLocks/>
          </p:cNvSpPr>
          <p:nvPr/>
        </p:nvSpPr>
        <p:spPr>
          <a:xfrm>
            <a:off x="444376" y="-30124"/>
            <a:ext cx="8229600" cy="4079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  <a:defRPr/>
            </a:pPr>
            <a:r>
              <a:rPr lang="en-GB" sz="1600" b="1" dirty="0">
                <a:solidFill>
                  <a:schemeClr val="accent1">
                    <a:lumMod val="50000"/>
                  </a:schemeClr>
                </a:solidFill>
                <a:ea typeface="+mn-ea"/>
                <a:cs typeface="+mn-cs"/>
              </a:rPr>
              <a:t>LCMB7004: Entrepreneurship</a:t>
            </a:r>
            <a:endParaRPr lang="en-GB" sz="16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764704"/>
            <a:ext cx="8435280" cy="475252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GB" b="1" dirty="0">
                <a:solidFill>
                  <a:srgbClr val="007DC3"/>
                </a:solidFill>
              </a:rPr>
              <a:t>Learning Outcomes for our session</a:t>
            </a:r>
            <a:endParaRPr lang="en-US" altLang="en-US" b="1" dirty="0"/>
          </a:p>
          <a:p>
            <a:pPr marL="0" indent="0">
              <a:buClr>
                <a:srgbClr val="007DC3"/>
              </a:buClr>
              <a:buNone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ea typeface="+mn-ea"/>
              <a:cs typeface="Arial" panose="020B0604020202020204" pitchFamily="34" charset="0"/>
            </a:endParaRPr>
          </a:p>
          <a:p>
            <a:pPr>
              <a:buClr>
                <a:srgbClr val="007DC3"/>
              </a:buClr>
              <a:buFont typeface="Wingdings" panose="05000000000000000000" pitchFamily="2" charset="2"/>
              <a:buChar char="q"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ea typeface="+mn-ea"/>
                <a:cs typeface="Arial" panose="020B0604020202020204" pitchFamily="34" charset="0"/>
              </a:rPr>
              <a:t>SME management </a:t>
            </a:r>
          </a:p>
          <a:p>
            <a:pPr>
              <a:buClr>
                <a:srgbClr val="007DC3"/>
              </a:buClr>
              <a:buFont typeface="Wingdings" panose="05000000000000000000" pitchFamily="2" charset="2"/>
              <a:buChar char="q"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ea typeface="+mn-ea"/>
                <a:cs typeface="Arial" panose="020B0604020202020204" pitchFamily="34" charset="0"/>
              </a:rPr>
              <a:t>Intrapreneurship</a:t>
            </a:r>
          </a:p>
          <a:p>
            <a:pPr>
              <a:buClr>
                <a:srgbClr val="007DC3"/>
              </a:buClr>
              <a:buFont typeface="Wingdings" panose="05000000000000000000" pitchFamily="2" charset="2"/>
              <a:buChar char="q"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ea typeface="+mn-ea"/>
                <a:cs typeface="Arial" panose="020B0604020202020204" pitchFamily="34" charset="0"/>
              </a:rPr>
              <a:t>Family businesses and succession issues</a:t>
            </a:r>
          </a:p>
          <a:p>
            <a:pPr>
              <a:buClr>
                <a:srgbClr val="007DC3"/>
              </a:buClr>
              <a:buFont typeface="Wingdings" panose="05000000000000000000" pitchFamily="2" charset="2"/>
              <a:buChar char="q"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ea typeface="+mn-ea"/>
              <a:cs typeface="Arial" panose="020B0604020202020204" pitchFamily="34" charset="0"/>
            </a:endParaRPr>
          </a:p>
          <a:p>
            <a:pPr>
              <a:buClr>
                <a:srgbClr val="007DC3"/>
              </a:buClr>
              <a:buFont typeface="Wingdings" panose="05000000000000000000" pitchFamily="2" charset="2"/>
              <a:buChar char="q"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ea typeface="+mn-ea"/>
              <a:cs typeface="Arial" panose="020B0604020202020204" pitchFamily="34" charset="0"/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3D9BF801-71C0-477A-A1CB-1FAF0520B39A}"/>
              </a:ext>
            </a:extLst>
          </p:cNvPr>
          <p:cNvSpPr txBox="1">
            <a:spLocks/>
          </p:cNvSpPr>
          <p:nvPr/>
        </p:nvSpPr>
        <p:spPr>
          <a:xfrm>
            <a:off x="444376" y="-30124"/>
            <a:ext cx="8229600" cy="4079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600" b="1" dirty="0">
                <a:solidFill>
                  <a:schemeClr val="accent1">
                    <a:lumMod val="50000"/>
                  </a:schemeClr>
                </a:solidFill>
                <a:ea typeface="+mn-ea"/>
                <a:cs typeface="+mn-cs"/>
              </a:rPr>
              <a:t>LCMB7004: Entrepreneurship</a:t>
            </a:r>
            <a:endParaRPr kumimoji="0" lang="en-GB" sz="1600" b="0" i="0" u="none" strike="noStrike" kern="1200" cap="none" spc="0" normalizeH="0" baseline="0" noProof="0" dirty="0">
              <a:ln>
                <a:noFill/>
              </a:ln>
              <a:solidFill>
                <a:srgbClr val="00B0F0">
                  <a:lumMod val="50000"/>
                </a:srgbClr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84671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B719CC-BFF3-417A-BC74-F1BF567A5CA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9512" y="1340768"/>
            <a:ext cx="8360846" cy="417646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800" dirty="0"/>
              <a:t>Before we start</a:t>
            </a:r>
          </a:p>
          <a:p>
            <a:pPr>
              <a:buFont typeface="Wingdings" panose="05000000000000000000" pitchFamily="2" charset="2"/>
              <a:buChar char="§"/>
            </a:pPr>
            <a:endParaRPr lang="en-GB" sz="2800" dirty="0"/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2800" dirty="0"/>
              <a:t>What is management and what managers do for an organisation in your opinion?</a:t>
            </a:r>
          </a:p>
          <a:p>
            <a:pPr marL="0" indent="0">
              <a:buNone/>
            </a:pPr>
            <a:endParaRPr lang="en-GB" sz="2800" dirty="0"/>
          </a:p>
          <a:p>
            <a:pPr>
              <a:buFont typeface="Wingdings" panose="05000000000000000000" pitchFamily="2" charset="2"/>
              <a:buChar char="§"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8D204DD-5C0E-46E5-9593-24C55557A331}"/>
              </a:ext>
            </a:extLst>
          </p:cNvPr>
          <p:cNvSpPr txBox="1"/>
          <p:nvPr/>
        </p:nvSpPr>
        <p:spPr>
          <a:xfrm>
            <a:off x="2483768" y="0"/>
            <a:ext cx="4572000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ts val="0"/>
              </a:spcBef>
              <a:defRPr/>
            </a:pPr>
            <a:r>
              <a:rPr lang="en-GB" sz="1600" b="1" dirty="0">
                <a:solidFill>
                  <a:schemeClr val="accent1">
                    <a:lumMod val="50000"/>
                  </a:schemeClr>
                </a:solidFill>
                <a:ea typeface="+mn-ea"/>
                <a:cs typeface="+mn-cs"/>
              </a:rPr>
              <a:t>LCMB7004: Entrepreneurship</a:t>
            </a:r>
            <a:endParaRPr lang="en-GB" sz="16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29E8F58-E4C7-475B-B313-CB5C6F2CD039}"/>
              </a:ext>
            </a:extLst>
          </p:cNvPr>
          <p:cNvSpPr txBox="1"/>
          <p:nvPr/>
        </p:nvSpPr>
        <p:spPr>
          <a:xfrm>
            <a:off x="2483768" y="470329"/>
            <a:ext cx="4572000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GB" sz="2800" b="1" dirty="0">
                <a:solidFill>
                  <a:srgbClr val="007DC3"/>
                </a:solidFill>
              </a:rPr>
              <a:t>SME Management</a:t>
            </a:r>
            <a:endParaRPr lang="en-US" altLang="en-US" sz="2800" b="1" dirty="0"/>
          </a:p>
          <a:p>
            <a:pPr marL="0" indent="0">
              <a:buClr>
                <a:srgbClr val="007DC3"/>
              </a:buClr>
              <a:buNone/>
            </a:pP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48349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B719CC-BFF3-417A-BC74-F1BF567A5CA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9512" y="980728"/>
            <a:ext cx="8856984" cy="4752528"/>
          </a:xfrm>
        </p:spPr>
        <p:txBody>
          <a:bodyPr>
            <a:normAutofit fontScale="92500" lnSpcReduction="20000"/>
          </a:bodyPr>
          <a:lstStyle/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2400" dirty="0"/>
              <a:t>Management is the process of coordinating people and other resources to achieve the goals of an organization </a:t>
            </a:r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endParaRPr lang="en-GB" sz="2400" dirty="0"/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2400" dirty="0"/>
              <a:t>Material resources-the tangible physical resources an organization uses</a:t>
            </a:r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endParaRPr lang="en-GB" sz="2400" dirty="0"/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2400" dirty="0"/>
              <a:t>Human resources-the people who staff the organization and use the other resources to achieve the goals of the organization</a:t>
            </a:r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endParaRPr lang="en-GB" sz="2400" dirty="0"/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2400" dirty="0"/>
              <a:t>Financial resources-the funds the organization uses to meet its obligations to investors and creditors</a:t>
            </a:r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endParaRPr lang="en-GB" sz="2400" dirty="0"/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2400" dirty="0"/>
              <a:t>Information resources- the information about internal and external business environmental conditions that the firm uses to its competitive advantage</a:t>
            </a:r>
          </a:p>
          <a:p>
            <a:pPr marL="0" indent="0">
              <a:buNone/>
            </a:pPr>
            <a:endParaRPr lang="en-GB" sz="2800" dirty="0"/>
          </a:p>
          <a:p>
            <a:pPr>
              <a:buFont typeface="Wingdings" panose="05000000000000000000" pitchFamily="2" charset="2"/>
              <a:buChar char="§"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8D204DD-5C0E-46E5-9593-24C55557A331}"/>
              </a:ext>
            </a:extLst>
          </p:cNvPr>
          <p:cNvSpPr txBox="1"/>
          <p:nvPr/>
        </p:nvSpPr>
        <p:spPr>
          <a:xfrm>
            <a:off x="2483768" y="0"/>
            <a:ext cx="4572000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ts val="0"/>
              </a:spcBef>
              <a:defRPr/>
            </a:pPr>
            <a:r>
              <a:rPr lang="en-GB" sz="1600" b="1" dirty="0">
                <a:solidFill>
                  <a:schemeClr val="accent1">
                    <a:lumMod val="50000"/>
                  </a:schemeClr>
                </a:solidFill>
                <a:ea typeface="+mn-ea"/>
                <a:cs typeface="+mn-cs"/>
              </a:rPr>
              <a:t>LCMB7004: Entrepreneurship</a:t>
            </a:r>
            <a:endParaRPr lang="en-GB" sz="16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29E8F58-E4C7-475B-B313-CB5C6F2CD039}"/>
              </a:ext>
            </a:extLst>
          </p:cNvPr>
          <p:cNvSpPr txBox="1"/>
          <p:nvPr/>
        </p:nvSpPr>
        <p:spPr>
          <a:xfrm>
            <a:off x="2699792" y="338554"/>
            <a:ext cx="4572000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GB" sz="2800" b="1" dirty="0">
                <a:solidFill>
                  <a:srgbClr val="007DC3"/>
                </a:solidFill>
              </a:rPr>
              <a:t>SME management</a:t>
            </a:r>
            <a:endParaRPr lang="en-US" altLang="en-US" sz="2800" b="1" dirty="0"/>
          </a:p>
          <a:p>
            <a:pPr marL="0" indent="0">
              <a:buClr>
                <a:srgbClr val="007DC3"/>
              </a:buClr>
              <a:buNone/>
            </a:pP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22085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B719CC-BFF3-417A-BC74-F1BF567A5CA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78251" y="1204039"/>
            <a:ext cx="8856984" cy="4752528"/>
          </a:xfrm>
        </p:spPr>
        <p:txBody>
          <a:bodyPr>
            <a:normAutofit/>
          </a:bodyPr>
          <a:lstStyle/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2400" dirty="0"/>
              <a:t>7 functions of management -POSDCORB, which generally represents the initials of these seven functions i.e. </a:t>
            </a:r>
          </a:p>
          <a:p>
            <a:pPr marL="0" indent="0">
              <a:buClr>
                <a:srgbClr val="0070C0"/>
              </a:buClr>
              <a:buNone/>
            </a:pPr>
            <a:endParaRPr lang="en-GB" sz="2400" dirty="0"/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2400" dirty="0"/>
              <a:t>P stands for Planning</a:t>
            </a:r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2400" dirty="0"/>
              <a:t>O for Organizing</a:t>
            </a:r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2400" dirty="0"/>
              <a:t>S for Staffing</a:t>
            </a:r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2400" dirty="0"/>
              <a:t>D for Directing</a:t>
            </a:r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2400" dirty="0"/>
              <a:t>Co for Co-ordination</a:t>
            </a:r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2400" dirty="0"/>
              <a:t>R for reporting </a:t>
            </a:r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2400" dirty="0"/>
              <a:t>B for Budgeting.</a:t>
            </a: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8D204DD-5C0E-46E5-9593-24C55557A331}"/>
              </a:ext>
            </a:extLst>
          </p:cNvPr>
          <p:cNvSpPr txBox="1"/>
          <p:nvPr/>
        </p:nvSpPr>
        <p:spPr>
          <a:xfrm>
            <a:off x="2483768" y="0"/>
            <a:ext cx="4572000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ts val="0"/>
              </a:spcBef>
              <a:defRPr/>
            </a:pPr>
            <a:r>
              <a:rPr lang="en-GB" sz="1600" b="1" dirty="0">
                <a:solidFill>
                  <a:schemeClr val="accent1">
                    <a:lumMod val="50000"/>
                  </a:schemeClr>
                </a:solidFill>
                <a:ea typeface="+mn-ea"/>
                <a:cs typeface="+mn-cs"/>
              </a:rPr>
              <a:t>LCMB7004: Entrepreneurship</a:t>
            </a:r>
            <a:endParaRPr lang="en-GB" sz="16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29E8F58-E4C7-475B-B313-CB5C6F2CD039}"/>
              </a:ext>
            </a:extLst>
          </p:cNvPr>
          <p:cNvSpPr txBox="1"/>
          <p:nvPr/>
        </p:nvSpPr>
        <p:spPr>
          <a:xfrm>
            <a:off x="2627784" y="465375"/>
            <a:ext cx="4572000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GB" sz="2800" b="1" dirty="0">
                <a:solidFill>
                  <a:srgbClr val="007DC3"/>
                </a:solidFill>
              </a:rPr>
              <a:t>SME management</a:t>
            </a:r>
            <a:endParaRPr lang="en-US" altLang="en-US" sz="2800" b="1" dirty="0"/>
          </a:p>
          <a:p>
            <a:pPr marL="0" indent="0">
              <a:buClr>
                <a:srgbClr val="007DC3"/>
              </a:buClr>
              <a:buNone/>
            </a:pP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96823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B719CC-BFF3-417A-BC74-F1BF567A5CA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9512" y="980728"/>
            <a:ext cx="8856984" cy="4752528"/>
          </a:xfrm>
        </p:spPr>
        <p:txBody>
          <a:bodyPr>
            <a:normAutofit/>
          </a:bodyPr>
          <a:lstStyle/>
          <a:p>
            <a:pPr marL="0" indent="0" algn="ctr">
              <a:buClr>
                <a:srgbClr val="0070C0"/>
              </a:buClr>
              <a:buNone/>
            </a:pPr>
            <a:endParaRPr lang="en-GB" sz="2400" dirty="0"/>
          </a:p>
          <a:p>
            <a:pPr marL="0" indent="0" algn="ctr">
              <a:buClr>
                <a:srgbClr val="0070C0"/>
              </a:buClr>
              <a:buNone/>
            </a:pPr>
            <a:endParaRPr lang="en-GB" sz="2400" dirty="0"/>
          </a:p>
          <a:p>
            <a:pPr marL="0" indent="0" algn="ctr">
              <a:buClr>
                <a:srgbClr val="0070C0"/>
              </a:buClr>
              <a:buNone/>
            </a:pPr>
            <a:r>
              <a:rPr lang="en-GB" sz="2400" dirty="0"/>
              <a:t>7 functions of management – Read this blog page below</a:t>
            </a:r>
          </a:p>
          <a:p>
            <a:pPr algn="ctr">
              <a:buClr>
                <a:srgbClr val="0070C0"/>
              </a:buClr>
              <a:buFont typeface="Wingdings" panose="05000000000000000000" pitchFamily="2" charset="2"/>
              <a:buChar char="q"/>
            </a:pPr>
            <a:endParaRPr lang="en-GB" sz="2400" dirty="0"/>
          </a:p>
          <a:p>
            <a:pPr marL="0" indent="0" algn="ctr">
              <a:buClr>
                <a:srgbClr val="0070C0"/>
              </a:buClr>
              <a:buNone/>
            </a:pPr>
            <a:r>
              <a:rPr lang="en-GB" sz="2400" dirty="0">
                <a:hlinkClick r:id="rId2"/>
              </a:rPr>
              <a:t>https://www.economicsdiscussion.net/management/7-functions-of-management</a:t>
            </a:r>
            <a:r>
              <a:rPr lang="en-GB" sz="2400">
                <a:hlinkClick r:id="rId2"/>
              </a:rPr>
              <a:t>/31965</a:t>
            </a:r>
            <a:endParaRPr lang="en-GB" sz="2400"/>
          </a:p>
          <a:p>
            <a:pPr marL="0" indent="0" algn="ctr">
              <a:buClr>
                <a:srgbClr val="0070C0"/>
              </a:buClr>
              <a:buNone/>
            </a:pPr>
            <a:endParaRPr lang="en-GB" sz="24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8D204DD-5C0E-46E5-9593-24C55557A331}"/>
              </a:ext>
            </a:extLst>
          </p:cNvPr>
          <p:cNvSpPr txBox="1"/>
          <p:nvPr/>
        </p:nvSpPr>
        <p:spPr>
          <a:xfrm>
            <a:off x="2483768" y="0"/>
            <a:ext cx="4572000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ts val="0"/>
              </a:spcBef>
              <a:defRPr/>
            </a:pPr>
            <a:r>
              <a:rPr lang="en-GB" sz="1600" b="1" dirty="0">
                <a:solidFill>
                  <a:schemeClr val="accent1">
                    <a:lumMod val="50000"/>
                  </a:schemeClr>
                </a:solidFill>
                <a:ea typeface="+mn-ea"/>
                <a:cs typeface="+mn-cs"/>
              </a:rPr>
              <a:t>LCMB7004: Entrepreneurship</a:t>
            </a:r>
            <a:endParaRPr lang="en-GB" sz="16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29E8F58-E4C7-475B-B313-CB5C6F2CD039}"/>
              </a:ext>
            </a:extLst>
          </p:cNvPr>
          <p:cNvSpPr txBox="1"/>
          <p:nvPr/>
        </p:nvSpPr>
        <p:spPr>
          <a:xfrm>
            <a:off x="2627784" y="465375"/>
            <a:ext cx="4572000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GB" sz="2800" b="1" dirty="0">
                <a:solidFill>
                  <a:srgbClr val="007DC3"/>
                </a:solidFill>
              </a:rPr>
              <a:t>SME management</a:t>
            </a:r>
            <a:endParaRPr lang="en-US" altLang="en-US" sz="2800" b="1" dirty="0"/>
          </a:p>
          <a:p>
            <a:pPr marL="0" indent="0">
              <a:buClr>
                <a:srgbClr val="007DC3"/>
              </a:buClr>
              <a:buNone/>
            </a:pP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30898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B719CC-BFF3-417A-BC74-F1BF567A5CA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3508" y="1204039"/>
            <a:ext cx="8856984" cy="4752528"/>
          </a:xfrm>
        </p:spPr>
        <p:txBody>
          <a:bodyPr>
            <a:normAutofit/>
          </a:bodyPr>
          <a:lstStyle/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2400" dirty="0"/>
              <a:t>Managers carry out the managerial functions of planning, organizing, staffing, leading and controlling the resources of the organisations</a:t>
            </a:r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endParaRPr lang="en-GB" sz="2400" dirty="0"/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2400" dirty="0"/>
              <a:t>Different managers for different department/resources</a:t>
            </a:r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endParaRPr lang="en-GB" sz="2400" dirty="0"/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2400" dirty="0"/>
              <a:t>First line, Middle top managers</a:t>
            </a:r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endParaRPr lang="en-GB" sz="2400" dirty="0"/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2400" dirty="0"/>
              <a:t>The aim of all managers is the same to create a surplus/ positive outcome for the organisation.</a:t>
            </a:r>
          </a:p>
          <a:p>
            <a:pPr>
              <a:buFont typeface="Wingdings" panose="05000000000000000000" pitchFamily="2" charset="2"/>
              <a:buChar char="§"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8D204DD-5C0E-46E5-9593-24C55557A331}"/>
              </a:ext>
            </a:extLst>
          </p:cNvPr>
          <p:cNvSpPr txBox="1"/>
          <p:nvPr/>
        </p:nvSpPr>
        <p:spPr>
          <a:xfrm>
            <a:off x="2483768" y="0"/>
            <a:ext cx="4572000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ts val="0"/>
              </a:spcBef>
              <a:defRPr/>
            </a:pPr>
            <a:r>
              <a:rPr lang="en-GB" sz="1600" b="1" dirty="0">
                <a:solidFill>
                  <a:schemeClr val="accent1">
                    <a:lumMod val="50000"/>
                  </a:schemeClr>
                </a:solidFill>
                <a:ea typeface="+mn-ea"/>
                <a:cs typeface="+mn-cs"/>
              </a:rPr>
              <a:t>LCMB7004: Entrepreneurship</a:t>
            </a:r>
            <a:endParaRPr lang="en-GB" sz="16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29E8F58-E4C7-475B-B313-CB5C6F2CD039}"/>
              </a:ext>
            </a:extLst>
          </p:cNvPr>
          <p:cNvSpPr txBox="1"/>
          <p:nvPr/>
        </p:nvSpPr>
        <p:spPr>
          <a:xfrm>
            <a:off x="2627784" y="465375"/>
            <a:ext cx="4572000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GB" sz="2800" b="1" dirty="0">
                <a:solidFill>
                  <a:srgbClr val="007DC3"/>
                </a:solidFill>
              </a:rPr>
              <a:t>SME management</a:t>
            </a:r>
            <a:endParaRPr lang="en-US" altLang="en-US" sz="2800" b="1" dirty="0"/>
          </a:p>
          <a:p>
            <a:pPr marL="0" indent="0">
              <a:buClr>
                <a:srgbClr val="007DC3"/>
              </a:buClr>
              <a:buNone/>
            </a:pP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20929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B719CC-BFF3-417A-BC74-F1BF567A5CA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9512" y="980728"/>
            <a:ext cx="8856984" cy="4752528"/>
          </a:xfrm>
        </p:spPr>
        <p:txBody>
          <a:bodyPr>
            <a:normAutofit/>
          </a:bodyPr>
          <a:lstStyle/>
          <a:p>
            <a:pPr marL="0" indent="0">
              <a:buClr>
                <a:srgbClr val="0070C0"/>
              </a:buClr>
              <a:buNone/>
            </a:pPr>
            <a:endParaRPr lang="en-GB" sz="2400" dirty="0"/>
          </a:p>
          <a:p>
            <a:pPr marL="0" indent="0">
              <a:buClr>
                <a:srgbClr val="0070C0"/>
              </a:buClr>
              <a:buNone/>
            </a:pPr>
            <a:endParaRPr lang="en-GB" sz="2400" dirty="0"/>
          </a:p>
          <a:p>
            <a:pPr marL="0" indent="0">
              <a:buClr>
                <a:srgbClr val="0070C0"/>
              </a:buClr>
              <a:buNone/>
            </a:pPr>
            <a:endParaRPr lang="en-GB" sz="2400" dirty="0"/>
          </a:p>
          <a:p>
            <a:pPr marL="0" indent="0" algn="ctr">
              <a:buClr>
                <a:srgbClr val="0070C0"/>
              </a:buClr>
              <a:buNone/>
            </a:pPr>
            <a:r>
              <a:rPr lang="en-GB" sz="2400" dirty="0"/>
              <a:t>Classroom Discussion:</a:t>
            </a:r>
          </a:p>
          <a:p>
            <a:pPr marL="0" indent="0" algn="ctr">
              <a:buClr>
                <a:srgbClr val="0070C0"/>
              </a:buClr>
              <a:buNone/>
            </a:pPr>
            <a:endParaRPr lang="en-GB" sz="2400" dirty="0"/>
          </a:p>
          <a:p>
            <a:pPr marL="0" indent="0" algn="ctr">
              <a:buClr>
                <a:srgbClr val="0070C0"/>
              </a:buClr>
              <a:buNone/>
            </a:pPr>
            <a:r>
              <a:rPr lang="en-GB" sz="2400" dirty="0"/>
              <a:t>How different can be to be a manager in a SME VS large organisation? </a:t>
            </a:r>
          </a:p>
          <a:p>
            <a:pPr>
              <a:buFont typeface="Wingdings" panose="05000000000000000000" pitchFamily="2" charset="2"/>
              <a:buChar char="§"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8D204DD-5C0E-46E5-9593-24C55557A331}"/>
              </a:ext>
            </a:extLst>
          </p:cNvPr>
          <p:cNvSpPr txBox="1"/>
          <p:nvPr/>
        </p:nvSpPr>
        <p:spPr>
          <a:xfrm>
            <a:off x="2483768" y="0"/>
            <a:ext cx="4572000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ts val="0"/>
              </a:spcBef>
              <a:defRPr/>
            </a:pPr>
            <a:r>
              <a:rPr lang="en-GB" sz="1600" b="1" dirty="0">
                <a:solidFill>
                  <a:schemeClr val="accent1">
                    <a:lumMod val="50000"/>
                  </a:schemeClr>
                </a:solidFill>
                <a:ea typeface="+mn-ea"/>
                <a:cs typeface="+mn-cs"/>
              </a:rPr>
              <a:t>LCMB7004: Entrepreneurship</a:t>
            </a:r>
            <a:endParaRPr lang="en-GB" sz="16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29E8F58-E4C7-475B-B313-CB5C6F2CD039}"/>
              </a:ext>
            </a:extLst>
          </p:cNvPr>
          <p:cNvSpPr txBox="1"/>
          <p:nvPr/>
        </p:nvSpPr>
        <p:spPr>
          <a:xfrm>
            <a:off x="2627784" y="465375"/>
            <a:ext cx="4572000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GB" sz="2800" b="1" dirty="0">
                <a:solidFill>
                  <a:srgbClr val="007DC3"/>
                </a:solidFill>
              </a:rPr>
              <a:t>SME management</a:t>
            </a:r>
            <a:endParaRPr lang="en-US" altLang="en-US" sz="2800" b="1" dirty="0"/>
          </a:p>
          <a:p>
            <a:pPr marL="0" indent="0">
              <a:buClr>
                <a:srgbClr val="007DC3"/>
              </a:buClr>
              <a:buNone/>
            </a:pP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66039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B719CC-BFF3-417A-BC74-F1BF567A5CA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9512" y="980728"/>
            <a:ext cx="8856984" cy="4752528"/>
          </a:xfrm>
        </p:spPr>
        <p:txBody>
          <a:bodyPr>
            <a:normAutofit/>
          </a:bodyPr>
          <a:lstStyle/>
          <a:p>
            <a:pPr marL="0" indent="0">
              <a:buClr>
                <a:srgbClr val="0070C0"/>
              </a:buClr>
              <a:buNone/>
            </a:pPr>
            <a:endParaRPr lang="en-GB" sz="2400" dirty="0"/>
          </a:p>
          <a:p>
            <a:pPr marL="0" indent="0">
              <a:buClr>
                <a:srgbClr val="0070C0"/>
              </a:buClr>
              <a:buNone/>
            </a:pPr>
            <a:endParaRPr lang="en-GB" sz="2400" dirty="0"/>
          </a:p>
          <a:p>
            <a:pPr marL="0" indent="0">
              <a:buClr>
                <a:srgbClr val="0070C0"/>
              </a:buClr>
              <a:buNone/>
            </a:pPr>
            <a:endParaRPr lang="en-GB" sz="2400" dirty="0"/>
          </a:p>
          <a:p>
            <a:pPr marL="0" indent="0" algn="ctr">
              <a:buClr>
                <a:srgbClr val="0070C0"/>
              </a:buClr>
              <a:buNone/>
            </a:pPr>
            <a:r>
              <a:rPr lang="en-GB" sz="2400" dirty="0"/>
              <a:t>What is an intrapreneurship and who are they intrapreneurs?</a:t>
            </a: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8D204DD-5C0E-46E5-9593-24C55557A331}"/>
              </a:ext>
            </a:extLst>
          </p:cNvPr>
          <p:cNvSpPr txBox="1"/>
          <p:nvPr/>
        </p:nvSpPr>
        <p:spPr>
          <a:xfrm>
            <a:off x="2483768" y="0"/>
            <a:ext cx="4572000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ts val="0"/>
              </a:spcBef>
              <a:defRPr/>
            </a:pPr>
            <a:r>
              <a:rPr lang="en-GB" sz="1600" b="1" dirty="0">
                <a:solidFill>
                  <a:schemeClr val="accent1">
                    <a:lumMod val="50000"/>
                  </a:schemeClr>
                </a:solidFill>
                <a:ea typeface="+mn-ea"/>
                <a:cs typeface="+mn-cs"/>
              </a:rPr>
              <a:t>LCMB7004: Entrepreneurship</a:t>
            </a:r>
            <a:endParaRPr lang="en-GB" sz="16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29E8F58-E4C7-475B-B313-CB5C6F2CD039}"/>
              </a:ext>
            </a:extLst>
          </p:cNvPr>
          <p:cNvSpPr txBox="1"/>
          <p:nvPr/>
        </p:nvSpPr>
        <p:spPr>
          <a:xfrm>
            <a:off x="1259632" y="465375"/>
            <a:ext cx="5940152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GB" sz="2800" b="1" dirty="0">
                <a:solidFill>
                  <a:srgbClr val="007DC3"/>
                </a:solidFill>
              </a:rPr>
              <a:t>Intrapreneurship/ Intrapreneurs </a:t>
            </a:r>
            <a:endParaRPr lang="en-US" altLang="en-US" sz="2800" b="1" dirty="0"/>
          </a:p>
          <a:p>
            <a:pPr marL="0" indent="0">
              <a:buClr>
                <a:srgbClr val="007DC3"/>
              </a:buClr>
              <a:buNone/>
            </a:pP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654559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B719CC-BFF3-417A-BC74-F1BF567A5CA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9512" y="980728"/>
            <a:ext cx="8856984" cy="4752528"/>
          </a:xfrm>
        </p:spPr>
        <p:txBody>
          <a:bodyPr>
            <a:normAutofit/>
          </a:bodyPr>
          <a:lstStyle/>
          <a:p>
            <a:pPr marL="0" indent="0">
              <a:buClr>
                <a:srgbClr val="0070C0"/>
              </a:buClr>
              <a:buNone/>
            </a:pPr>
            <a:endParaRPr lang="en-GB" sz="2400" dirty="0"/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2400" dirty="0"/>
              <a:t>Intrapreneurship: Intrapreneurship is acting like an entrepreneur within an established company</a:t>
            </a:r>
          </a:p>
          <a:p>
            <a:pPr marL="0" indent="0">
              <a:buClr>
                <a:srgbClr val="0070C0"/>
              </a:buClr>
              <a:buNone/>
            </a:pPr>
            <a:endParaRPr lang="en-GB" sz="2400" dirty="0"/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2400" dirty="0"/>
              <a:t>An intrapreneur is an employee who takes direct responsibility for turning an idea into a new product or service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8D204DD-5C0E-46E5-9593-24C55557A331}"/>
              </a:ext>
            </a:extLst>
          </p:cNvPr>
          <p:cNvSpPr txBox="1"/>
          <p:nvPr/>
        </p:nvSpPr>
        <p:spPr>
          <a:xfrm>
            <a:off x="2483768" y="0"/>
            <a:ext cx="4572000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ts val="0"/>
              </a:spcBef>
              <a:defRPr/>
            </a:pPr>
            <a:r>
              <a:rPr lang="en-GB" sz="1600" b="1" dirty="0">
                <a:solidFill>
                  <a:schemeClr val="accent1">
                    <a:lumMod val="50000"/>
                  </a:schemeClr>
                </a:solidFill>
                <a:ea typeface="+mn-ea"/>
                <a:cs typeface="+mn-cs"/>
              </a:rPr>
              <a:t>LCMB7004: Entrepreneurship-Week 8</a:t>
            </a:r>
            <a:endParaRPr lang="en-GB" sz="16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29E8F58-E4C7-475B-B313-CB5C6F2CD039}"/>
              </a:ext>
            </a:extLst>
          </p:cNvPr>
          <p:cNvSpPr txBox="1"/>
          <p:nvPr/>
        </p:nvSpPr>
        <p:spPr>
          <a:xfrm>
            <a:off x="1601924" y="386080"/>
            <a:ext cx="5940152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GB" sz="2800" b="1" dirty="0">
                <a:solidFill>
                  <a:srgbClr val="007DC3"/>
                </a:solidFill>
              </a:rPr>
              <a:t>Intrapreneurship/ Intrapreneurs </a:t>
            </a:r>
            <a:endParaRPr lang="en-US" altLang="en-US" sz="2800" b="1" dirty="0"/>
          </a:p>
          <a:p>
            <a:pPr marL="0" indent="0">
              <a:buClr>
                <a:srgbClr val="007DC3"/>
              </a:buClr>
              <a:buNone/>
            </a:pP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32295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B719CC-BFF3-417A-BC74-F1BF567A5CA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9512" y="980728"/>
            <a:ext cx="8856984" cy="4752528"/>
          </a:xfrm>
        </p:spPr>
        <p:txBody>
          <a:bodyPr>
            <a:normAutofit/>
          </a:bodyPr>
          <a:lstStyle/>
          <a:p>
            <a:pPr marL="0" indent="0">
              <a:buClr>
                <a:srgbClr val="0070C0"/>
              </a:buClr>
              <a:buNone/>
            </a:pPr>
            <a:endParaRPr lang="en-GB" sz="2400" dirty="0"/>
          </a:p>
          <a:p>
            <a:pPr marL="0" indent="0">
              <a:buClr>
                <a:srgbClr val="0070C0"/>
              </a:buClr>
              <a:buNone/>
            </a:pPr>
            <a:r>
              <a:rPr lang="en-GB" sz="2400" dirty="0"/>
              <a:t>Why it is important for organisations? </a:t>
            </a:r>
          </a:p>
          <a:p>
            <a:pPr marL="0" indent="0">
              <a:buClr>
                <a:srgbClr val="0070C0"/>
              </a:buClr>
              <a:buNone/>
            </a:pPr>
            <a:endParaRPr lang="en-GB" sz="2400" dirty="0"/>
          </a:p>
          <a:p>
            <a:pPr marL="0" indent="0" algn="ctr">
              <a:buClr>
                <a:srgbClr val="0070C0"/>
              </a:buClr>
              <a:buNone/>
            </a:pPr>
            <a:endParaRPr lang="en-GB" sz="2400" dirty="0"/>
          </a:p>
          <a:p>
            <a:pPr algn="ctr"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2400" dirty="0"/>
              <a:t>Forbes:</a:t>
            </a:r>
          </a:p>
          <a:p>
            <a:pPr marL="0" indent="0" algn="ctr">
              <a:buClr>
                <a:srgbClr val="0070C0"/>
              </a:buClr>
              <a:buNone/>
            </a:pPr>
            <a:r>
              <a:rPr lang="en-GB" sz="2400" dirty="0">
                <a:hlinkClick r:id="rId2"/>
              </a:rPr>
              <a:t>https://www.forbes.com/sites/jordandaykin/2019/01/08/intrapreneurship/?sh=270db2ef4ea3</a:t>
            </a:r>
            <a:endParaRPr lang="en-GB" sz="2400" dirty="0"/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endParaRPr lang="en-GB" sz="2400" dirty="0"/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endParaRPr lang="en-GB" sz="24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8D204DD-5C0E-46E5-9593-24C55557A331}"/>
              </a:ext>
            </a:extLst>
          </p:cNvPr>
          <p:cNvSpPr txBox="1"/>
          <p:nvPr/>
        </p:nvSpPr>
        <p:spPr>
          <a:xfrm>
            <a:off x="2483768" y="0"/>
            <a:ext cx="4572000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ts val="0"/>
              </a:spcBef>
              <a:defRPr/>
            </a:pPr>
            <a:r>
              <a:rPr lang="en-GB" sz="1600" b="1" dirty="0">
                <a:solidFill>
                  <a:schemeClr val="accent1">
                    <a:lumMod val="50000"/>
                  </a:schemeClr>
                </a:solidFill>
                <a:ea typeface="+mn-ea"/>
                <a:cs typeface="+mn-cs"/>
              </a:rPr>
              <a:t>LCMB7004: Entrepreneurship</a:t>
            </a:r>
            <a:endParaRPr lang="en-GB" sz="16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29E8F58-E4C7-475B-B313-CB5C6F2CD039}"/>
              </a:ext>
            </a:extLst>
          </p:cNvPr>
          <p:cNvSpPr txBox="1"/>
          <p:nvPr/>
        </p:nvSpPr>
        <p:spPr>
          <a:xfrm>
            <a:off x="1259632" y="465375"/>
            <a:ext cx="5940152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GB" sz="2800" b="1" dirty="0">
                <a:solidFill>
                  <a:srgbClr val="007DC3"/>
                </a:solidFill>
              </a:rPr>
              <a:t>Intrapreneurship/ Intrapreneurs </a:t>
            </a:r>
            <a:endParaRPr lang="en-US" altLang="en-US" sz="2800" b="1" dirty="0"/>
          </a:p>
          <a:p>
            <a:pPr marL="0" indent="0">
              <a:buClr>
                <a:srgbClr val="007DC3"/>
              </a:buClr>
              <a:buNone/>
            </a:pP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47981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B719CC-BFF3-417A-BC74-F1BF567A5CA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9512" y="1340768"/>
            <a:ext cx="8856984" cy="4392488"/>
          </a:xfrm>
        </p:spPr>
        <p:txBody>
          <a:bodyPr>
            <a:normAutofit fontScale="92500" lnSpcReduction="20000"/>
          </a:bodyPr>
          <a:lstStyle/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2400" dirty="0"/>
              <a:t>Family businesses are SMEs but, on many occasions, have a very different management style/ hierarchy.</a:t>
            </a:r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endParaRPr lang="en-GB" sz="2400" dirty="0"/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2400" dirty="0"/>
              <a:t>Family businesses- wife/husband, parents /kids, extended family members</a:t>
            </a:r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endParaRPr lang="en-GB" sz="2400" dirty="0"/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2400" dirty="0"/>
              <a:t>Large percentage of small firms across most countries are family businesses, especially in developing countries where financial support is limited.</a:t>
            </a:r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endParaRPr lang="en-GB" sz="2400" dirty="0"/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2400" dirty="0"/>
              <a:t>Culture or society structure of a country is important element</a:t>
            </a:r>
          </a:p>
          <a:p>
            <a:pPr marL="0" indent="0">
              <a:buClr>
                <a:srgbClr val="0070C0"/>
              </a:buClr>
              <a:buNone/>
            </a:pPr>
            <a:endParaRPr lang="en-GB" sz="2400" dirty="0"/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2400" dirty="0"/>
              <a:t>Just a small number survive to the 2nd generation and beyond</a:t>
            </a:r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endParaRPr lang="en-GB" sz="2400" dirty="0"/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endParaRPr lang="en-GB" sz="2400" dirty="0"/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8D204DD-5C0E-46E5-9593-24C55557A331}"/>
              </a:ext>
            </a:extLst>
          </p:cNvPr>
          <p:cNvSpPr txBox="1"/>
          <p:nvPr/>
        </p:nvSpPr>
        <p:spPr>
          <a:xfrm>
            <a:off x="2483768" y="0"/>
            <a:ext cx="4572000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ts val="0"/>
              </a:spcBef>
              <a:defRPr/>
            </a:pPr>
            <a:r>
              <a:rPr lang="en-GB" sz="1600" b="1" dirty="0">
                <a:solidFill>
                  <a:schemeClr val="accent1">
                    <a:lumMod val="50000"/>
                  </a:schemeClr>
                </a:solidFill>
                <a:ea typeface="+mn-ea"/>
                <a:cs typeface="+mn-cs"/>
              </a:rPr>
              <a:t>LCMB7004: Entrepreneurship</a:t>
            </a:r>
            <a:endParaRPr lang="en-GB" sz="16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29E8F58-E4C7-475B-B313-CB5C6F2CD039}"/>
              </a:ext>
            </a:extLst>
          </p:cNvPr>
          <p:cNvSpPr txBox="1"/>
          <p:nvPr/>
        </p:nvSpPr>
        <p:spPr>
          <a:xfrm>
            <a:off x="1997460" y="386080"/>
            <a:ext cx="5544616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GB" sz="2800" b="1" dirty="0">
                <a:solidFill>
                  <a:srgbClr val="007DC3"/>
                </a:solidFill>
              </a:rPr>
              <a:t>Family Businesses &amp; Succession</a:t>
            </a:r>
            <a:endParaRPr lang="en-US" altLang="en-US" sz="2800" b="1" dirty="0"/>
          </a:p>
          <a:p>
            <a:pPr marL="0" indent="0">
              <a:buClr>
                <a:srgbClr val="007DC3"/>
              </a:buClr>
              <a:buNone/>
            </a:pP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99905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B719CC-BFF3-417A-BC74-F1BF567A5CA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9512" y="980728"/>
            <a:ext cx="8856984" cy="4752528"/>
          </a:xfrm>
        </p:spPr>
        <p:txBody>
          <a:bodyPr>
            <a:normAutofit/>
          </a:bodyPr>
          <a:lstStyle/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2400" dirty="0"/>
              <a:t>What constitutes a family business generally….</a:t>
            </a:r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endParaRPr lang="en-GB" sz="2400" dirty="0"/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2400" dirty="0"/>
              <a:t>Family businesses are different from non-family businesses in the following:</a:t>
            </a:r>
          </a:p>
          <a:p>
            <a:pPr marL="0" indent="0">
              <a:buClr>
                <a:srgbClr val="0070C0"/>
              </a:buClr>
              <a:buNone/>
            </a:pPr>
            <a:endParaRPr lang="en-GB" sz="2400" dirty="0"/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2400" dirty="0"/>
              <a:t>Ownership (Family major stakeholders)</a:t>
            </a:r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2400" dirty="0"/>
              <a:t>Management  (Family controlled)</a:t>
            </a:r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2400" dirty="0"/>
              <a:t>Board-membership (Family controlled)</a:t>
            </a:r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endParaRPr lang="en-GB" sz="2400" dirty="0"/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endParaRPr lang="en-GB" sz="2400" dirty="0"/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8D204DD-5C0E-46E5-9593-24C55557A331}"/>
              </a:ext>
            </a:extLst>
          </p:cNvPr>
          <p:cNvSpPr txBox="1"/>
          <p:nvPr/>
        </p:nvSpPr>
        <p:spPr>
          <a:xfrm>
            <a:off x="2483768" y="0"/>
            <a:ext cx="4572000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ts val="0"/>
              </a:spcBef>
              <a:defRPr/>
            </a:pPr>
            <a:r>
              <a:rPr lang="en-GB" sz="1600" b="1" dirty="0">
                <a:solidFill>
                  <a:schemeClr val="accent1">
                    <a:lumMod val="50000"/>
                  </a:schemeClr>
                </a:solidFill>
                <a:ea typeface="+mn-ea"/>
                <a:cs typeface="+mn-cs"/>
              </a:rPr>
              <a:t>LCMB7004: Entrepreneurship</a:t>
            </a:r>
            <a:endParaRPr lang="en-GB" sz="16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29E8F58-E4C7-475B-B313-CB5C6F2CD039}"/>
              </a:ext>
            </a:extLst>
          </p:cNvPr>
          <p:cNvSpPr txBox="1"/>
          <p:nvPr/>
        </p:nvSpPr>
        <p:spPr>
          <a:xfrm>
            <a:off x="1997460" y="386080"/>
            <a:ext cx="5544616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GB" sz="2800" b="1" dirty="0">
                <a:solidFill>
                  <a:srgbClr val="007DC3"/>
                </a:solidFill>
              </a:rPr>
              <a:t>Family Businesses &amp; Succession</a:t>
            </a:r>
            <a:endParaRPr lang="en-US" altLang="en-US" sz="2800" b="1" dirty="0"/>
          </a:p>
          <a:p>
            <a:pPr marL="0" indent="0">
              <a:buClr>
                <a:srgbClr val="007DC3"/>
              </a:buClr>
              <a:buNone/>
            </a:pP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76548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B719CC-BFF3-417A-BC74-F1BF567A5CA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9512" y="980728"/>
            <a:ext cx="8856984" cy="4752528"/>
          </a:xfrm>
        </p:spPr>
        <p:txBody>
          <a:bodyPr>
            <a:normAutofit/>
          </a:bodyPr>
          <a:lstStyle/>
          <a:p>
            <a:pPr marL="0" indent="0">
              <a:buClr>
                <a:srgbClr val="0070C0"/>
              </a:buClr>
              <a:buNone/>
            </a:pPr>
            <a:r>
              <a:rPr lang="en-GB" sz="2400" dirty="0"/>
              <a:t>Advantages:</a:t>
            </a:r>
          </a:p>
          <a:p>
            <a:pPr marL="0" indent="0">
              <a:buClr>
                <a:srgbClr val="0070C0"/>
              </a:buClr>
              <a:buNone/>
            </a:pPr>
            <a:endParaRPr lang="en-GB" sz="2400" dirty="0"/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2400" dirty="0"/>
              <a:t>Family reliance when first established common</a:t>
            </a:r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2400" dirty="0"/>
              <a:t>Support/staffing</a:t>
            </a:r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2400" dirty="0"/>
              <a:t>Business advice</a:t>
            </a:r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2400" dirty="0"/>
              <a:t>Low or zero interest rates for financial support</a:t>
            </a:r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2400" dirty="0"/>
              <a:t>Common goal</a:t>
            </a:r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2400" dirty="0"/>
              <a:t>Family income</a:t>
            </a:r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8D204DD-5C0E-46E5-9593-24C55557A331}"/>
              </a:ext>
            </a:extLst>
          </p:cNvPr>
          <p:cNvSpPr txBox="1"/>
          <p:nvPr/>
        </p:nvSpPr>
        <p:spPr>
          <a:xfrm>
            <a:off x="2483768" y="0"/>
            <a:ext cx="4572000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ts val="0"/>
              </a:spcBef>
              <a:defRPr/>
            </a:pPr>
            <a:r>
              <a:rPr lang="en-GB" sz="1600" b="1" dirty="0">
                <a:solidFill>
                  <a:schemeClr val="accent1">
                    <a:lumMod val="50000"/>
                  </a:schemeClr>
                </a:solidFill>
                <a:ea typeface="+mn-ea"/>
                <a:cs typeface="+mn-cs"/>
              </a:rPr>
              <a:t>LCMB7004: Entrepreneurship</a:t>
            </a:r>
            <a:endParaRPr lang="en-GB" sz="16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29E8F58-E4C7-475B-B313-CB5C6F2CD039}"/>
              </a:ext>
            </a:extLst>
          </p:cNvPr>
          <p:cNvSpPr txBox="1"/>
          <p:nvPr/>
        </p:nvSpPr>
        <p:spPr>
          <a:xfrm>
            <a:off x="1997460" y="386080"/>
            <a:ext cx="5544616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GB" sz="2800" b="1" dirty="0">
                <a:solidFill>
                  <a:srgbClr val="007DC3"/>
                </a:solidFill>
              </a:rPr>
              <a:t>Family Businesses &amp; Succession</a:t>
            </a:r>
            <a:endParaRPr lang="en-US" altLang="en-US" sz="2800" b="1" dirty="0"/>
          </a:p>
          <a:p>
            <a:pPr marL="0" indent="0">
              <a:buClr>
                <a:srgbClr val="007DC3"/>
              </a:buClr>
              <a:buNone/>
            </a:pP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55249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B719CC-BFF3-417A-BC74-F1BF567A5CA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9512" y="980728"/>
            <a:ext cx="8856984" cy="4752528"/>
          </a:xfrm>
        </p:spPr>
        <p:txBody>
          <a:bodyPr>
            <a:normAutofit/>
          </a:bodyPr>
          <a:lstStyle/>
          <a:p>
            <a:pPr marL="0" indent="0">
              <a:buClr>
                <a:srgbClr val="0070C0"/>
              </a:buClr>
              <a:buNone/>
            </a:pPr>
            <a:r>
              <a:rPr lang="en-GB" sz="2400" dirty="0"/>
              <a:t>Disadvantages:</a:t>
            </a:r>
          </a:p>
          <a:p>
            <a:pPr marL="0" indent="0">
              <a:buClr>
                <a:srgbClr val="0070C0"/>
              </a:buClr>
              <a:buNone/>
            </a:pPr>
            <a:endParaRPr lang="en-GB" sz="2400" dirty="0"/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2400" dirty="0"/>
              <a:t>Family rivalry/disagreements</a:t>
            </a:r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2400" dirty="0"/>
              <a:t>Issues with female family members</a:t>
            </a:r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2400" dirty="0"/>
              <a:t>Difficulty to management multiple roles</a:t>
            </a:r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2400" dirty="0"/>
              <a:t>Parent vs Professional manager roles</a:t>
            </a:r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2400" dirty="0"/>
              <a:t>Incompetent family members are not dismissed!</a:t>
            </a:r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2400" dirty="0"/>
              <a:t>Succession delays</a:t>
            </a:r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2400" dirty="0"/>
              <a:t>Nonfamily staff member dissatisfaction or lack of promotion- retaining staff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8D204DD-5C0E-46E5-9593-24C55557A331}"/>
              </a:ext>
            </a:extLst>
          </p:cNvPr>
          <p:cNvSpPr txBox="1"/>
          <p:nvPr/>
        </p:nvSpPr>
        <p:spPr>
          <a:xfrm>
            <a:off x="2483768" y="0"/>
            <a:ext cx="4572000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ts val="0"/>
              </a:spcBef>
              <a:defRPr/>
            </a:pPr>
            <a:r>
              <a:rPr lang="en-GB" sz="1600" b="1" dirty="0">
                <a:solidFill>
                  <a:schemeClr val="accent1">
                    <a:lumMod val="50000"/>
                  </a:schemeClr>
                </a:solidFill>
                <a:ea typeface="+mn-ea"/>
                <a:cs typeface="+mn-cs"/>
              </a:rPr>
              <a:t>LCMB7004: Entrepreneurship</a:t>
            </a:r>
            <a:endParaRPr lang="en-GB" sz="16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29E8F58-E4C7-475B-B313-CB5C6F2CD039}"/>
              </a:ext>
            </a:extLst>
          </p:cNvPr>
          <p:cNvSpPr txBox="1"/>
          <p:nvPr/>
        </p:nvSpPr>
        <p:spPr>
          <a:xfrm>
            <a:off x="1997460" y="386080"/>
            <a:ext cx="5544616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GB" sz="2800" b="1" dirty="0">
                <a:solidFill>
                  <a:srgbClr val="007DC3"/>
                </a:solidFill>
              </a:rPr>
              <a:t>Family Businesses &amp; Succession</a:t>
            </a:r>
            <a:endParaRPr lang="en-US" altLang="en-US" sz="2800" b="1" dirty="0"/>
          </a:p>
          <a:p>
            <a:pPr marL="0" indent="0">
              <a:buClr>
                <a:srgbClr val="007DC3"/>
              </a:buClr>
              <a:buNone/>
            </a:pP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97388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B719CC-BFF3-417A-BC74-F1BF567A5CA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9512" y="980728"/>
            <a:ext cx="8856984" cy="4752528"/>
          </a:xfrm>
        </p:spPr>
        <p:txBody>
          <a:bodyPr>
            <a:normAutofit/>
          </a:bodyPr>
          <a:lstStyle/>
          <a:p>
            <a:pPr marL="0" indent="0">
              <a:buClr>
                <a:srgbClr val="0070C0"/>
              </a:buClr>
              <a:buNone/>
            </a:pPr>
            <a:r>
              <a:rPr lang="en-GB" sz="2400" dirty="0"/>
              <a:t>Succession difficulties </a:t>
            </a:r>
          </a:p>
          <a:p>
            <a:pPr marL="0" indent="0">
              <a:buClr>
                <a:srgbClr val="0070C0"/>
              </a:buClr>
              <a:buNone/>
            </a:pPr>
            <a:endParaRPr lang="en-GB" sz="2400" dirty="0"/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2400" dirty="0"/>
              <a:t>Next generation have different ambitions</a:t>
            </a:r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2400" dirty="0"/>
              <a:t>Nobody in the family is capable to take over</a:t>
            </a:r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2400" dirty="0"/>
              <a:t>Founder / owners does not want to relinquish control or ignore the need for a successor</a:t>
            </a:r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2400" dirty="0"/>
              <a:t>Sibling rivalry (splitting the company or creating a competitor)</a:t>
            </a:r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2400" dirty="0"/>
              <a:t>Successor fails to make decisions or take responsibility- company fails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8D204DD-5C0E-46E5-9593-24C55557A331}"/>
              </a:ext>
            </a:extLst>
          </p:cNvPr>
          <p:cNvSpPr txBox="1"/>
          <p:nvPr/>
        </p:nvSpPr>
        <p:spPr>
          <a:xfrm>
            <a:off x="2483768" y="0"/>
            <a:ext cx="4572000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ts val="0"/>
              </a:spcBef>
              <a:defRPr/>
            </a:pPr>
            <a:r>
              <a:rPr lang="en-GB" sz="1600" b="1" dirty="0">
                <a:solidFill>
                  <a:schemeClr val="accent1">
                    <a:lumMod val="50000"/>
                  </a:schemeClr>
                </a:solidFill>
                <a:ea typeface="+mn-ea"/>
                <a:cs typeface="+mn-cs"/>
              </a:rPr>
              <a:t>LCMB7004: Entrepreneurship</a:t>
            </a:r>
            <a:endParaRPr lang="en-GB" sz="16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29E8F58-E4C7-475B-B313-CB5C6F2CD039}"/>
              </a:ext>
            </a:extLst>
          </p:cNvPr>
          <p:cNvSpPr txBox="1"/>
          <p:nvPr/>
        </p:nvSpPr>
        <p:spPr>
          <a:xfrm>
            <a:off x="1997460" y="386080"/>
            <a:ext cx="5544616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GB" sz="2800" b="1" dirty="0">
                <a:solidFill>
                  <a:srgbClr val="007DC3"/>
                </a:solidFill>
              </a:rPr>
              <a:t>Family Businesses &amp; Succession</a:t>
            </a:r>
            <a:endParaRPr lang="en-US" altLang="en-US" sz="2800" b="1" dirty="0"/>
          </a:p>
          <a:p>
            <a:pPr marL="0" indent="0">
              <a:buClr>
                <a:srgbClr val="007DC3"/>
              </a:buClr>
              <a:buNone/>
            </a:pP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02880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B719CC-BFF3-417A-BC74-F1BF567A5CA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9512" y="980728"/>
            <a:ext cx="8856984" cy="4752528"/>
          </a:xfrm>
        </p:spPr>
        <p:txBody>
          <a:bodyPr>
            <a:normAutofit/>
          </a:bodyPr>
          <a:lstStyle/>
          <a:p>
            <a:pPr marL="0" indent="0">
              <a:buClr>
                <a:srgbClr val="0070C0"/>
              </a:buClr>
              <a:buNone/>
            </a:pPr>
            <a:endParaRPr lang="en-GB" sz="2400" dirty="0"/>
          </a:p>
          <a:p>
            <a:pPr marL="0" indent="0">
              <a:buClr>
                <a:srgbClr val="0070C0"/>
              </a:buClr>
              <a:buNone/>
            </a:pPr>
            <a:endParaRPr lang="en-GB" sz="2400" dirty="0"/>
          </a:p>
          <a:p>
            <a:pPr marL="0" indent="0">
              <a:buClr>
                <a:srgbClr val="0070C0"/>
              </a:buClr>
              <a:buNone/>
            </a:pPr>
            <a:endParaRPr lang="en-GB" sz="2400" dirty="0"/>
          </a:p>
          <a:p>
            <a:pPr marL="0" indent="0" algn="ctr">
              <a:buClr>
                <a:srgbClr val="0070C0"/>
              </a:buClr>
              <a:buNone/>
            </a:pPr>
            <a:r>
              <a:rPr lang="en-GB" sz="2400" b="1" dirty="0"/>
              <a:t>Activity: </a:t>
            </a:r>
          </a:p>
          <a:p>
            <a:pPr marL="0" indent="0" algn="ctr">
              <a:buClr>
                <a:srgbClr val="0070C0"/>
              </a:buClr>
              <a:buNone/>
            </a:pPr>
            <a:r>
              <a:rPr lang="en-GB" sz="2400" dirty="0"/>
              <a:t>Find some examples of family businesses across the world</a:t>
            </a:r>
          </a:p>
          <a:p>
            <a:pPr marL="0" indent="0">
              <a:buNone/>
            </a:pPr>
            <a:endParaRPr lang="en-GB" sz="28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8D204DD-5C0E-46E5-9593-24C55557A331}"/>
              </a:ext>
            </a:extLst>
          </p:cNvPr>
          <p:cNvSpPr txBox="1"/>
          <p:nvPr/>
        </p:nvSpPr>
        <p:spPr>
          <a:xfrm>
            <a:off x="2483768" y="0"/>
            <a:ext cx="4572000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ts val="0"/>
              </a:spcBef>
              <a:defRPr/>
            </a:pPr>
            <a:r>
              <a:rPr lang="en-GB" sz="1600" b="1" dirty="0">
                <a:solidFill>
                  <a:schemeClr val="accent1">
                    <a:lumMod val="50000"/>
                  </a:schemeClr>
                </a:solidFill>
                <a:ea typeface="+mn-ea"/>
                <a:cs typeface="+mn-cs"/>
              </a:rPr>
              <a:t>LCMB7004: Entrepreneurship</a:t>
            </a:r>
            <a:endParaRPr lang="en-GB" sz="16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29E8F58-E4C7-475B-B313-CB5C6F2CD039}"/>
              </a:ext>
            </a:extLst>
          </p:cNvPr>
          <p:cNvSpPr txBox="1"/>
          <p:nvPr/>
        </p:nvSpPr>
        <p:spPr>
          <a:xfrm>
            <a:off x="1997460" y="386080"/>
            <a:ext cx="5544616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GB" sz="2800" b="1" dirty="0">
                <a:solidFill>
                  <a:srgbClr val="007DC3"/>
                </a:solidFill>
              </a:rPr>
              <a:t>Family Businesses &amp; Succession</a:t>
            </a:r>
            <a:endParaRPr lang="en-US" altLang="en-US" sz="2800" b="1" dirty="0"/>
          </a:p>
          <a:p>
            <a:pPr marL="0" indent="0">
              <a:buClr>
                <a:srgbClr val="007DC3"/>
              </a:buClr>
              <a:buNone/>
            </a:pP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64625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548680"/>
            <a:ext cx="8640960" cy="5184576"/>
          </a:xfrm>
        </p:spPr>
        <p:txBody>
          <a:bodyPr>
            <a:normAutofit/>
          </a:bodyPr>
          <a:lstStyle/>
          <a:p>
            <a:pPr indent="-77788">
              <a:buNone/>
            </a:pPr>
            <a:r>
              <a:rPr lang="en-GB" sz="3000" b="1" dirty="0">
                <a:solidFill>
                  <a:srgbClr val="007DC3"/>
                </a:solidFill>
              </a:rPr>
              <a:t>Franchising as an alternative start-up option</a:t>
            </a:r>
          </a:p>
          <a:p>
            <a:pPr indent="-77788">
              <a:buNone/>
            </a:pPr>
            <a:endParaRPr lang="en-GB" sz="3000" b="1" dirty="0">
              <a:solidFill>
                <a:srgbClr val="007DC3"/>
              </a:solidFill>
            </a:endParaRPr>
          </a:p>
          <a:p>
            <a:pPr marL="720725" indent="-457200"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2400" dirty="0"/>
              <a:t>System of marketing goods &amp;/or services</a:t>
            </a:r>
          </a:p>
          <a:p>
            <a:pPr marL="720725" indent="-457200"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2400" dirty="0"/>
              <a:t>A close and ongoing collaboration </a:t>
            </a:r>
          </a:p>
          <a:p>
            <a:pPr marL="720725" indent="-457200">
              <a:buClr>
                <a:srgbClr val="0070C0"/>
              </a:buClr>
              <a:buFont typeface="Wingdings" panose="05000000000000000000" pitchFamily="2" charset="2"/>
              <a:buChar char="q"/>
              <a:tabLst>
                <a:tab pos="180975" algn="l"/>
              </a:tabLst>
            </a:pPr>
            <a:r>
              <a:rPr lang="en-GB" sz="2400" dirty="0"/>
              <a:t>Franchisor grants rights &amp; imposes obligation to Franchisee</a:t>
            </a:r>
          </a:p>
          <a:p>
            <a:pPr marL="720725" indent="-457200"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2400" dirty="0"/>
              <a:t>A financial consideration </a:t>
            </a:r>
          </a:p>
          <a:p>
            <a:pPr marL="720725" indent="-457200"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2400" dirty="0"/>
              <a:t>Commercial and technical assistance</a:t>
            </a:r>
          </a:p>
          <a:p>
            <a:pPr marL="720725" indent="-457200"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2400" dirty="0"/>
              <a:t>Written franchise agreement.</a:t>
            </a:r>
          </a:p>
          <a:p>
            <a:pPr marL="84138" indent="0">
              <a:buClr>
                <a:srgbClr val="0070C0"/>
              </a:buClr>
              <a:buNone/>
            </a:pPr>
            <a:endParaRPr lang="en-GB" sz="2400" dirty="0"/>
          </a:p>
          <a:p>
            <a:pPr marL="541338" indent="-457200">
              <a:buFont typeface="Wingdings" panose="05000000000000000000" pitchFamily="2" charset="2"/>
              <a:buChar char="q"/>
            </a:pPr>
            <a:endParaRPr lang="en-GB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3D9BF801-71C0-477A-A1CB-1FAF0520B39A}"/>
              </a:ext>
            </a:extLst>
          </p:cNvPr>
          <p:cNvSpPr txBox="1">
            <a:spLocks/>
          </p:cNvSpPr>
          <p:nvPr/>
        </p:nvSpPr>
        <p:spPr>
          <a:xfrm>
            <a:off x="444376" y="-30124"/>
            <a:ext cx="8229600" cy="4079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800" b="1" dirty="0">
                <a:solidFill>
                  <a:schemeClr val="accent1">
                    <a:lumMod val="50000"/>
                  </a:schemeClr>
                </a:solidFill>
                <a:ea typeface="+mn-ea"/>
                <a:cs typeface="+mn-cs"/>
              </a:rPr>
              <a:t>LCMB7004: Entrepreneurship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00B0F0">
                  <a:lumMod val="50000"/>
                </a:srgbClr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4619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10A387-B4DE-46B5-B17A-ECB7386EA6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527529"/>
            <a:ext cx="8229600" cy="490066"/>
          </a:xfrm>
        </p:spPr>
        <p:txBody>
          <a:bodyPr>
            <a:normAutofit fontScale="90000"/>
          </a:bodyPr>
          <a:lstStyle/>
          <a:p>
            <a:br>
              <a:rPr lang="en-GB" sz="3100" b="1" dirty="0">
                <a:solidFill>
                  <a:srgbClr val="007DC3"/>
                </a:solidFill>
              </a:rPr>
            </a:br>
            <a:r>
              <a:rPr lang="en-GB" sz="3100" b="1" dirty="0">
                <a:solidFill>
                  <a:srgbClr val="007DC3"/>
                </a:solidFill>
              </a:rPr>
              <a:t>Franchising as an alternative start-up option</a:t>
            </a:r>
            <a:br>
              <a:rPr lang="en-GB" sz="4400" b="1" dirty="0">
                <a:solidFill>
                  <a:srgbClr val="007DC3"/>
                </a:solidFill>
              </a:rPr>
            </a:br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4FE9E3A-2E33-44B4-8DE0-EA9A32E11A7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44376" y="1167291"/>
            <a:ext cx="4040188" cy="639762"/>
          </a:xfrm>
        </p:spPr>
        <p:txBody>
          <a:bodyPr/>
          <a:lstStyle/>
          <a:p>
            <a:pPr algn="ctr"/>
            <a:r>
              <a:rPr lang="en-GB" dirty="0">
                <a:solidFill>
                  <a:srgbClr val="0070C0"/>
                </a:solidFill>
              </a:rPr>
              <a:t>Franchisor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355FFF4-6F35-4E86-813C-0AFA57589E95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marR="0" algn="l" rtl="0" eaLnBrk="1" fontAlgn="b" latinLnBrk="0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en-US" sz="2000" i="0" u="none" strike="noStrike" kern="1200" baseline="0" dirty="0">
                <a:ln>
                  <a:noFill/>
                </a:ln>
                <a:effectLst/>
                <a:cs typeface="Arial" panose="020B0604020202020204" pitchFamily="34" charset="0"/>
              </a:rPr>
              <a:t>Owns (or has the right to use the) trademark or trade name</a:t>
            </a:r>
            <a:endParaRPr lang="en-GB" sz="2000" i="0" u="none" strike="noStrike" dirty="0">
              <a:effectLst/>
            </a:endParaRPr>
          </a:p>
          <a:p>
            <a:pPr marR="0" algn="l" rtl="0" eaLnBrk="1" fontAlgn="b" latinLnBrk="0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endParaRPr lang="en-US" sz="2000" i="0" u="none" strike="noStrike" kern="1200" baseline="0" dirty="0">
              <a:ln>
                <a:noFill/>
              </a:ln>
              <a:effectLst/>
            </a:endParaRPr>
          </a:p>
          <a:p>
            <a:pPr marR="0" algn="l" rtl="0" eaLnBrk="1" fontAlgn="b" latinLnBrk="0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en-US" sz="2000" i="0" u="none" strike="noStrike" kern="1200" baseline="0" dirty="0">
                <a:ln>
                  <a:noFill/>
                </a:ln>
                <a:effectLst/>
              </a:rPr>
              <a:t>Exercises continuing control</a:t>
            </a:r>
            <a:endParaRPr lang="en-GB" sz="2000" i="0" u="none" strike="noStrike" dirty="0">
              <a:effectLst/>
            </a:endParaRPr>
          </a:p>
          <a:p>
            <a:pPr marR="0" algn="l" rtl="0" eaLnBrk="1" fontAlgn="ctr" latinLnBrk="0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endParaRPr lang="en-US" sz="2000" i="0" u="none" strike="noStrike" kern="1200" baseline="0" dirty="0">
              <a:ln>
                <a:noFill/>
              </a:ln>
              <a:effectLst/>
              <a:cs typeface="Arial" panose="020B0604020202020204" pitchFamily="34" charset="0"/>
            </a:endParaRPr>
          </a:p>
          <a:p>
            <a:pPr marR="0" algn="l" rtl="0" eaLnBrk="1" fontAlgn="ctr" latinLnBrk="0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en-US" sz="2000" i="0" u="none" strike="noStrike" kern="1200" baseline="0" dirty="0">
                <a:ln>
                  <a:noFill/>
                </a:ln>
                <a:effectLst/>
                <a:cs typeface="Arial" panose="020B0604020202020204" pitchFamily="34" charset="0"/>
              </a:rPr>
              <a:t>Provides support:</a:t>
            </a:r>
            <a:endParaRPr lang="en-GB" sz="2000" dirty="0"/>
          </a:p>
          <a:p>
            <a:pPr marL="457200" indent="-457200" fontAlgn="ctr">
              <a:spcBef>
                <a:spcPts val="0"/>
              </a:spcBef>
              <a:buFont typeface="+mj-lt"/>
              <a:buAutoNum type="arabicPeriod"/>
            </a:pPr>
            <a:r>
              <a:rPr lang="en-US" sz="2000" dirty="0">
                <a:cs typeface="Arial" panose="020B0604020202020204" pitchFamily="34" charset="0"/>
              </a:rPr>
              <a:t>Financing (sometimes) </a:t>
            </a:r>
            <a:endParaRPr lang="en-GB" sz="2000" dirty="0"/>
          </a:p>
          <a:p>
            <a:pPr marL="457200" indent="-457200" fontAlgn="ctr">
              <a:spcBef>
                <a:spcPts val="0"/>
              </a:spcBef>
              <a:buFont typeface="+mj-lt"/>
              <a:buAutoNum type="arabicPeriod"/>
            </a:pPr>
            <a:r>
              <a:rPr lang="en-US" sz="2000" i="0" u="none" strike="noStrike" kern="1200" baseline="0" dirty="0">
                <a:ln>
                  <a:noFill/>
                </a:ln>
                <a:effectLst/>
                <a:cs typeface="Arial" panose="020B0604020202020204" pitchFamily="34" charset="0"/>
              </a:rPr>
              <a:t>Advertising &amp;marketing</a:t>
            </a:r>
            <a:endParaRPr lang="en-GB" sz="2000" dirty="0"/>
          </a:p>
          <a:p>
            <a:pPr marL="457200" indent="-457200" fontAlgn="ctr">
              <a:spcBef>
                <a:spcPts val="0"/>
              </a:spcBef>
              <a:buFont typeface="+mj-lt"/>
              <a:buAutoNum type="arabicPeriod"/>
            </a:pPr>
            <a:r>
              <a:rPr lang="en-GB" sz="2000" i="0" u="none" strike="noStrike" kern="1200" baseline="0" dirty="0">
                <a:ln>
                  <a:noFill/>
                </a:ln>
                <a:effectLst/>
                <a:cs typeface="Arial" panose="020B0604020202020204" pitchFamily="34" charset="0"/>
              </a:rPr>
              <a:t>T</a:t>
            </a:r>
            <a:r>
              <a:rPr lang="en-US" sz="2000" i="0" u="none" strike="noStrike" kern="1200" baseline="0" dirty="0">
                <a:ln>
                  <a:noFill/>
                </a:ln>
                <a:effectLst/>
                <a:cs typeface="Arial" panose="020B0604020202020204" pitchFamily="34" charset="0"/>
              </a:rPr>
              <a:t>raining</a:t>
            </a:r>
            <a:endParaRPr lang="en-GB" sz="2000" i="0" u="none" strike="noStrike" dirty="0">
              <a:effectLst/>
            </a:endParaRPr>
          </a:p>
          <a:p>
            <a:pPr marL="0" marR="0" indent="0" algn="l" rtl="0" eaLnBrk="1" fontAlgn="b" latinLnBrk="0" hangingPunct="1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0" i="0" u="none" strike="noStrike" kern="1200" baseline="0" dirty="0">
                <a:ln>
                  <a:noFill/>
                </a:ln>
                <a:effectLst/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endParaRPr lang="en-GB" sz="2000" b="0" i="0" u="none" strike="noStrike" dirty="0">
              <a:effectLst/>
              <a:latin typeface="Arial" panose="020B0604020202020204" pitchFamily="34" charset="0"/>
            </a:endParaRP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C44CC1F-788B-43D6-B1EB-1DF7733FA36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572000" y="1167291"/>
            <a:ext cx="4041775" cy="639762"/>
          </a:xfrm>
        </p:spPr>
        <p:txBody>
          <a:bodyPr/>
          <a:lstStyle/>
          <a:p>
            <a:pPr algn="ctr"/>
            <a:r>
              <a:rPr lang="en-GB" dirty="0">
                <a:solidFill>
                  <a:srgbClr val="0070C0"/>
                </a:solidFill>
              </a:rPr>
              <a:t>Franchisee 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B301706-5B14-4C31-AE71-A704AEDA1B52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>
            <a:normAutofit/>
          </a:bodyPr>
          <a:lstStyle/>
          <a:p>
            <a:pPr marL="347472" marR="0" indent="-347472" algn="l" rtl="0" eaLnBrk="1" fontAlgn="b" latinLnBrk="0" hangingPunct="1">
              <a:spcBef>
                <a:spcPts val="0"/>
              </a:spcBef>
              <a:spcAft>
                <a:spcPts val="0"/>
              </a:spcAft>
            </a:pPr>
            <a:endParaRPr lang="en-GB" sz="1800" b="0" i="0" u="none" strike="noStrike" dirty="0">
              <a:effectLst/>
              <a:latin typeface="Arial" panose="020B0604020202020204" pitchFamily="34" charset="0"/>
            </a:endParaRPr>
          </a:p>
          <a:p>
            <a:pPr marR="0" algn="l" rtl="0" eaLnBrk="1" fontAlgn="b" latinLnBrk="0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en-US" sz="1800" i="0" u="none" strike="noStrike" kern="1200" baseline="0" dirty="0">
                <a:ln>
                  <a:noFill/>
                </a:ln>
                <a:effectLst/>
                <a:cs typeface="Arial" panose="020B0604020202020204" pitchFamily="34" charset="0"/>
              </a:rPr>
              <a:t>Uses trademark or trade name  </a:t>
            </a:r>
            <a:endParaRPr lang="en-GB" sz="1800" i="0" u="none" strike="noStrike" dirty="0">
              <a:effectLst/>
            </a:endParaRPr>
          </a:p>
          <a:p>
            <a:pPr marR="0" algn="l" rtl="0" eaLnBrk="1" fontAlgn="b" latinLnBrk="0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en-US" sz="1800" i="0" u="none" strike="noStrike" kern="1200" baseline="0" dirty="0">
                <a:ln>
                  <a:noFill/>
                </a:ln>
                <a:effectLst/>
                <a:cs typeface="Arial" panose="020B0604020202020204" pitchFamily="34" charset="0"/>
              </a:rPr>
              <a:t>Uses the System </a:t>
            </a:r>
            <a:endParaRPr lang="en-GB" sz="1800" i="0" u="none" strike="noStrike" dirty="0">
              <a:effectLst/>
            </a:endParaRPr>
          </a:p>
          <a:p>
            <a:pPr marR="0" algn="l" rtl="0" eaLnBrk="1" fontAlgn="b" latinLnBrk="0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en-US" sz="1800" i="0" u="none" strike="noStrike" kern="1200" baseline="0" dirty="0">
                <a:ln>
                  <a:noFill/>
                </a:ln>
                <a:effectLst/>
                <a:cs typeface="Arial" panose="020B0604020202020204" pitchFamily="34" charset="0"/>
              </a:rPr>
              <a:t> Expands business with franchisor's support</a:t>
            </a:r>
            <a:endParaRPr lang="en-GB" sz="1800" i="0" u="none" strike="noStrike" dirty="0">
              <a:effectLst/>
            </a:endParaRPr>
          </a:p>
          <a:p>
            <a:endParaRPr lang="en-GB" dirty="0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5BF49088-6CA1-46B4-BC99-89333B935636}"/>
              </a:ext>
            </a:extLst>
          </p:cNvPr>
          <p:cNvSpPr txBox="1">
            <a:spLocks/>
          </p:cNvSpPr>
          <p:nvPr/>
        </p:nvSpPr>
        <p:spPr>
          <a:xfrm>
            <a:off x="444376" y="-30124"/>
            <a:ext cx="8229600" cy="4079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800" b="1" dirty="0">
                <a:solidFill>
                  <a:schemeClr val="accent1">
                    <a:lumMod val="50000"/>
                  </a:schemeClr>
                </a:solidFill>
                <a:ea typeface="+mn-ea"/>
                <a:cs typeface="+mn-cs"/>
              </a:rPr>
              <a:t>LCMB7004: Entrepreneurship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00B0F0">
                  <a:lumMod val="50000"/>
                </a:srgbClr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012094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548680"/>
            <a:ext cx="8640960" cy="5184576"/>
          </a:xfrm>
        </p:spPr>
        <p:txBody>
          <a:bodyPr>
            <a:normAutofit fontScale="92500" lnSpcReduction="10000"/>
          </a:bodyPr>
          <a:lstStyle/>
          <a:p>
            <a:pPr indent="-77788">
              <a:buNone/>
            </a:pPr>
            <a:r>
              <a:rPr lang="en-GB" sz="3000" b="1" dirty="0">
                <a:solidFill>
                  <a:srgbClr val="007DC3"/>
                </a:solidFill>
              </a:rPr>
              <a:t>Franchising as an alternative start-up option</a:t>
            </a:r>
          </a:p>
          <a:p>
            <a:pPr indent="-77788">
              <a:buNone/>
            </a:pPr>
            <a:endParaRPr lang="en-GB" sz="3000" b="1" dirty="0">
              <a:solidFill>
                <a:srgbClr val="007DC3"/>
              </a:solidFill>
            </a:endParaRPr>
          </a:p>
          <a:p>
            <a:pPr marL="84138" indent="0">
              <a:buClr>
                <a:srgbClr val="0070C0"/>
              </a:buClr>
              <a:buNone/>
            </a:pPr>
            <a:r>
              <a:rPr lang="en-GB" sz="2400" dirty="0"/>
              <a:t>Types of Franchising</a:t>
            </a:r>
          </a:p>
          <a:p>
            <a:pPr marL="84138" indent="0">
              <a:buClr>
                <a:srgbClr val="0070C0"/>
              </a:buClr>
              <a:buNone/>
            </a:pPr>
            <a:endParaRPr lang="en-GB" sz="2400" dirty="0"/>
          </a:p>
          <a:p>
            <a:pPr marL="84138" indent="0">
              <a:buClr>
                <a:srgbClr val="0070C0"/>
              </a:buClr>
              <a:buNone/>
            </a:pPr>
            <a:r>
              <a:rPr lang="en-GB" sz="2400" dirty="0"/>
              <a:t>Product distribution franchises –licences TM &amp; logo, Franchisee not provided with entire system for running business.</a:t>
            </a:r>
          </a:p>
          <a:p>
            <a:pPr marL="84138" indent="0">
              <a:buClr>
                <a:srgbClr val="0070C0"/>
              </a:buClr>
              <a:buNone/>
            </a:pPr>
            <a:endParaRPr lang="en-GB" sz="2400" dirty="0"/>
          </a:p>
          <a:p>
            <a:pPr marL="84138" indent="0">
              <a:buClr>
                <a:srgbClr val="0070C0"/>
              </a:buClr>
              <a:buNone/>
            </a:pPr>
            <a:r>
              <a:rPr lang="en-GB" sz="2400" dirty="0"/>
              <a:t>Examples: soft drink distributors, car dealers and gas/petrol stations</a:t>
            </a:r>
          </a:p>
          <a:p>
            <a:pPr marL="84138" indent="0">
              <a:buClr>
                <a:srgbClr val="0070C0"/>
              </a:buClr>
              <a:buNone/>
            </a:pPr>
            <a:endParaRPr lang="en-GB" sz="2400" dirty="0"/>
          </a:p>
          <a:p>
            <a:pPr marL="84138" indent="0">
              <a:buClr>
                <a:srgbClr val="0070C0"/>
              </a:buClr>
              <a:buNone/>
            </a:pPr>
            <a:r>
              <a:rPr lang="en-GB" sz="2400" dirty="0"/>
              <a:t>Business format – replicate business format. Most common form of franchising</a:t>
            </a:r>
          </a:p>
          <a:p>
            <a:pPr marL="84138" indent="0">
              <a:buClr>
                <a:srgbClr val="0070C0"/>
              </a:buClr>
              <a:buNone/>
            </a:pPr>
            <a:endParaRPr lang="en-GB" sz="2400" dirty="0"/>
          </a:p>
          <a:p>
            <a:pPr marL="84138" indent="0">
              <a:buClr>
                <a:srgbClr val="0070C0"/>
              </a:buClr>
              <a:buNone/>
            </a:pPr>
            <a:r>
              <a:rPr lang="en-GB" sz="2400" dirty="0"/>
              <a:t>Examples: fast food, retail, restaurants, business services</a:t>
            </a:r>
          </a:p>
          <a:p>
            <a:pPr marL="84138" indent="0">
              <a:buClr>
                <a:srgbClr val="0070C0"/>
              </a:buClr>
              <a:buNone/>
            </a:pPr>
            <a:endParaRPr lang="en-GB" sz="2400" dirty="0"/>
          </a:p>
          <a:p>
            <a:pPr marL="541338" indent="-457200">
              <a:buFont typeface="Wingdings" panose="05000000000000000000" pitchFamily="2" charset="2"/>
              <a:buChar char="q"/>
            </a:pPr>
            <a:endParaRPr lang="en-GB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3D9BF801-71C0-477A-A1CB-1FAF0520B39A}"/>
              </a:ext>
            </a:extLst>
          </p:cNvPr>
          <p:cNvSpPr txBox="1">
            <a:spLocks/>
          </p:cNvSpPr>
          <p:nvPr/>
        </p:nvSpPr>
        <p:spPr>
          <a:xfrm>
            <a:off x="444376" y="-30124"/>
            <a:ext cx="8229600" cy="4079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800" b="1" dirty="0">
                <a:solidFill>
                  <a:schemeClr val="accent1">
                    <a:lumMod val="50000"/>
                  </a:schemeClr>
                </a:solidFill>
                <a:ea typeface="+mn-ea"/>
                <a:cs typeface="+mn-cs"/>
              </a:rPr>
              <a:t>LCMB7004</a:t>
            </a:r>
            <a:r>
              <a:rPr lang="en-GB" sz="1800" b="1">
                <a:solidFill>
                  <a:schemeClr val="accent1">
                    <a:lumMod val="50000"/>
                  </a:schemeClr>
                </a:solidFill>
                <a:ea typeface="+mn-ea"/>
                <a:cs typeface="+mn-cs"/>
              </a:rPr>
              <a:t>: Entrepreneurship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00B0F0">
                  <a:lumMod val="50000"/>
                </a:srgbClr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85592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AA5AA7-ED10-4016-A974-6D5B01978A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548680"/>
            <a:ext cx="8229600" cy="864096"/>
          </a:xfrm>
        </p:spPr>
        <p:txBody>
          <a:bodyPr>
            <a:noAutofit/>
          </a:bodyPr>
          <a:lstStyle/>
          <a:p>
            <a:br>
              <a:rPr lang="en-GB" sz="3200" b="1" dirty="0">
                <a:solidFill>
                  <a:srgbClr val="007DC3"/>
                </a:solidFill>
              </a:rPr>
            </a:br>
            <a:r>
              <a:rPr lang="en-GB" sz="3200" b="1" dirty="0">
                <a:solidFill>
                  <a:srgbClr val="007DC3"/>
                </a:solidFill>
              </a:rPr>
              <a:t>Do you have any Questions?</a:t>
            </a:r>
            <a:br>
              <a:rPr lang="en-GB" sz="3200" b="1" dirty="0">
                <a:solidFill>
                  <a:srgbClr val="007DC3"/>
                </a:solidFill>
              </a:rPr>
            </a:br>
            <a:endParaRPr lang="en-GB" sz="3200" b="1" dirty="0">
              <a:solidFill>
                <a:srgbClr val="007DC3"/>
              </a:solidFill>
            </a:endParaRP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C92A7CA7-6342-41FC-9E00-11EB8B7D74E5}"/>
              </a:ext>
            </a:extLst>
          </p:cNvPr>
          <p:cNvSpPr txBox="1">
            <a:spLocks/>
          </p:cNvSpPr>
          <p:nvPr/>
        </p:nvSpPr>
        <p:spPr>
          <a:xfrm>
            <a:off x="444376" y="-30124"/>
            <a:ext cx="8229600" cy="4079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600" b="1" dirty="0">
                <a:solidFill>
                  <a:schemeClr val="accent1">
                    <a:lumMod val="50000"/>
                  </a:schemeClr>
                </a:solidFill>
                <a:ea typeface="+mn-ea"/>
                <a:cs typeface="+mn-cs"/>
              </a:rPr>
              <a:t>LCMB7004: Entrepreneurship</a:t>
            </a:r>
            <a:endParaRPr kumimoji="0" lang="en-GB" sz="1600" b="0" i="0" u="none" strike="noStrike" kern="1200" cap="none" spc="0" normalizeH="0" baseline="0" noProof="0" dirty="0">
              <a:ln>
                <a:noFill/>
              </a:ln>
              <a:solidFill>
                <a:srgbClr val="00B0F0">
                  <a:lumMod val="50000"/>
                </a:srgbClr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E1E59119-1ECA-46A5-AC0C-AF5077A2C0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312626" y="1556792"/>
            <a:ext cx="4734772" cy="3456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237517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AA5AA7-ED10-4016-A974-6D5B01978A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4376" y="2276872"/>
            <a:ext cx="8229600" cy="864096"/>
          </a:xfrm>
        </p:spPr>
        <p:txBody>
          <a:bodyPr>
            <a:noAutofit/>
          </a:bodyPr>
          <a:lstStyle/>
          <a:p>
            <a:br>
              <a:rPr lang="en-GB" sz="3200" b="1" dirty="0">
                <a:solidFill>
                  <a:srgbClr val="007DC3"/>
                </a:solidFill>
              </a:rPr>
            </a:br>
            <a:r>
              <a:rPr lang="en-GB" sz="4800" b="1" dirty="0">
                <a:solidFill>
                  <a:srgbClr val="007DC3"/>
                </a:solidFill>
              </a:rPr>
              <a:t>Thank you!</a:t>
            </a:r>
            <a:endParaRPr lang="en-GB" sz="3200" b="1" dirty="0">
              <a:solidFill>
                <a:srgbClr val="007DC3"/>
              </a:solidFill>
            </a:endParaRP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C92A7CA7-6342-41FC-9E00-11EB8B7D74E5}"/>
              </a:ext>
            </a:extLst>
          </p:cNvPr>
          <p:cNvSpPr txBox="1">
            <a:spLocks/>
          </p:cNvSpPr>
          <p:nvPr/>
        </p:nvSpPr>
        <p:spPr>
          <a:xfrm>
            <a:off x="444376" y="-30124"/>
            <a:ext cx="8229600" cy="4079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600" b="1" dirty="0">
                <a:solidFill>
                  <a:schemeClr val="accent1">
                    <a:lumMod val="50000"/>
                  </a:schemeClr>
                </a:solidFill>
                <a:ea typeface="+mn-ea"/>
                <a:cs typeface="+mn-cs"/>
              </a:rPr>
              <a:t>LCMB7004: Entrepreneurship</a:t>
            </a:r>
            <a:endParaRPr kumimoji="0" lang="en-GB" sz="1600" b="0" i="0" u="none" strike="noStrike" kern="1200" cap="none" spc="0" normalizeH="0" baseline="0" noProof="0" dirty="0">
              <a:ln>
                <a:noFill/>
              </a:ln>
              <a:solidFill>
                <a:srgbClr val="00B0F0">
                  <a:lumMod val="50000"/>
                </a:srgbClr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968756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 txBox="1">
            <a:spLocks noChangeArrowheads="1"/>
          </p:cNvSpPr>
          <p:nvPr/>
        </p:nvSpPr>
        <p:spPr>
          <a:xfrm>
            <a:off x="262406" y="1268760"/>
            <a:ext cx="8702082" cy="439226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000" b="1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2800" b="1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b="1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2000" b="1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b="1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9pPr>
          </a:lstStyle>
          <a:p>
            <a:pPr marL="0" indent="0" algn="just">
              <a:spcBef>
                <a:spcPts val="0"/>
              </a:spcBef>
              <a:buClr>
                <a:srgbClr val="007DC3"/>
              </a:buClr>
              <a:buNone/>
              <a:defRPr/>
            </a:pPr>
            <a:r>
              <a:rPr lang="en-GB" sz="2400" dirty="0">
                <a:solidFill>
                  <a:schemeClr val="tx1"/>
                </a:solidFill>
                <a:latin typeface="+mn-lt"/>
              </a:rPr>
              <a:t>Reading for the session (online access through our library)</a:t>
            </a:r>
          </a:p>
          <a:p>
            <a:pPr marL="0" indent="0" algn="just">
              <a:spcBef>
                <a:spcPts val="0"/>
              </a:spcBef>
              <a:buClr>
                <a:srgbClr val="007DC3"/>
              </a:buClr>
              <a:buNone/>
              <a:defRPr/>
            </a:pPr>
            <a:endParaRPr lang="en-GB" sz="2400" dirty="0">
              <a:solidFill>
                <a:schemeClr val="tx1"/>
              </a:solidFill>
              <a:latin typeface="+mn-lt"/>
            </a:endParaRPr>
          </a:p>
          <a:p>
            <a:pPr>
              <a:spcBef>
                <a:spcPts val="0"/>
              </a:spcBef>
              <a:buClr>
                <a:srgbClr val="007DC3"/>
              </a:buClr>
              <a:buFont typeface="Wingdings" panose="05000000000000000000" pitchFamily="2" charset="2"/>
              <a:buChar char="q"/>
              <a:defRPr/>
            </a:pPr>
            <a:r>
              <a:rPr lang="en-GB" sz="2400" b="0" dirty="0">
                <a:solidFill>
                  <a:schemeClr val="tx1"/>
                </a:solidFill>
                <a:latin typeface="+mn-lt"/>
              </a:rPr>
              <a:t>Bolton, B. &amp; Thompson, J.(2013) Entrepreneurs: Talent, Temperament, Technique (3rd Ed) Oxford: Elsevier Butterworth-Heinemann.</a:t>
            </a:r>
          </a:p>
          <a:p>
            <a:pPr>
              <a:spcBef>
                <a:spcPts val="0"/>
              </a:spcBef>
              <a:buClr>
                <a:srgbClr val="007DC3"/>
              </a:buClr>
              <a:buFont typeface="Wingdings" panose="05000000000000000000" pitchFamily="2" charset="2"/>
              <a:buChar char="q"/>
              <a:defRPr/>
            </a:pPr>
            <a:endParaRPr lang="en-GB" sz="2400" b="0" i="0" u="none" strike="noStrike" baseline="0" dirty="0">
              <a:solidFill>
                <a:schemeClr val="tx1"/>
              </a:solidFill>
              <a:latin typeface="+mn-lt"/>
            </a:endParaRPr>
          </a:p>
          <a:p>
            <a:pPr>
              <a:spcBef>
                <a:spcPts val="0"/>
              </a:spcBef>
              <a:buClr>
                <a:srgbClr val="007DC3"/>
              </a:buClr>
              <a:buFont typeface="Wingdings" panose="05000000000000000000" pitchFamily="2" charset="2"/>
              <a:buChar char="q"/>
              <a:defRPr/>
            </a:pPr>
            <a:r>
              <a:rPr lang="en-GB" sz="2400" b="0" i="0" u="none" strike="noStrike" baseline="0" dirty="0">
                <a:solidFill>
                  <a:srgbClr val="000000"/>
                </a:solidFill>
                <a:latin typeface="+mn-lt"/>
              </a:rPr>
              <a:t>Carter, S. and Jones-Evans, D. (2006) Enterprise and small business: principles, practices and policy. 2nd. Ed. Prentice Hall. 	</a:t>
            </a:r>
          </a:p>
          <a:p>
            <a:pPr>
              <a:lnSpc>
                <a:spcPct val="150000"/>
              </a:lnSpc>
              <a:spcBef>
                <a:spcPts val="600"/>
              </a:spcBef>
              <a:buClr>
                <a:srgbClr val="007DC3"/>
              </a:buClr>
              <a:buFont typeface="Wingdings" panose="05000000000000000000" pitchFamily="2" charset="2"/>
              <a:buChar char="§"/>
              <a:defRPr/>
            </a:pPr>
            <a:endParaRPr lang="en-GB" sz="26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5" name="Title 2"/>
          <p:cNvSpPr txBox="1">
            <a:spLocks/>
          </p:cNvSpPr>
          <p:nvPr/>
        </p:nvSpPr>
        <p:spPr>
          <a:xfrm>
            <a:off x="0" y="152400"/>
            <a:ext cx="9144000" cy="684312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lnSpc>
                <a:spcPts val="5800"/>
              </a:lnSpc>
              <a:spcBef>
                <a:spcPct val="0"/>
              </a:spcBef>
              <a:buNone/>
              <a:defRPr sz="4000" b="1" kern="120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en-GB" sz="3200" dirty="0">
                <a:solidFill>
                  <a:srgbClr val="007DC3"/>
                </a:solidFill>
                <a:effectLst/>
              </a:rPr>
              <a:t>References</a:t>
            </a: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4AF9089B-15EB-46EB-9715-A03F557F0A39}"/>
              </a:ext>
            </a:extLst>
          </p:cNvPr>
          <p:cNvSpPr txBox="1">
            <a:spLocks/>
          </p:cNvSpPr>
          <p:nvPr/>
        </p:nvSpPr>
        <p:spPr>
          <a:xfrm>
            <a:off x="444376" y="-30124"/>
            <a:ext cx="8229600" cy="4079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600" b="1" dirty="0">
                <a:solidFill>
                  <a:schemeClr val="accent1">
                    <a:lumMod val="50000"/>
                  </a:schemeClr>
                </a:solidFill>
                <a:ea typeface="+mn-ea"/>
                <a:cs typeface="+mn-cs"/>
              </a:rPr>
              <a:t>LCMB7004: Entrepreneurship</a:t>
            </a:r>
            <a:endParaRPr kumimoji="0" lang="en-GB" sz="1600" b="0" i="0" u="none" strike="noStrike" kern="1200" cap="none" spc="0" normalizeH="0" baseline="0" noProof="0" dirty="0">
              <a:ln>
                <a:noFill/>
              </a:ln>
              <a:solidFill>
                <a:srgbClr val="00B0F0">
                  <a:lumMod val="50000"/>
                </a:srgbClr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356639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 txBox="1">
            <a:spLocks noChangeArrowheads="1"/>
          </p:cNvSpPr>
          <p:nvPr/>
        </p:nvSpPr>
        <p:spPr>
          <a:xfrm>
            <a:off x="208135" y="863213"/>
            <a:ext cx="8702082" cy="4654019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000" b="1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2800" b="1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b="1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2000" b="1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b="1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9pPr>
          </a:lstStyle>
          <a:p>
            <a:pPr marL="0" indent="0" algn="just">
              <a:spcBef>
                <a:spcPts val="0"/>
              </a:spcBef>
              <a:buClr>
                <a:srgbClr val="007DC3"/>
              </a:buClr>
              <a:buNone/>
              <a:defRPr/>
            </a:pPr>
            <a:r>
              <a:rPr lang="en-GB" sz="2000" dirty="0">
                <a:solidFill>
                  <a:schemeClr val="tx1"/>
                </a:solidFill>
              </a:rPr>
              <a:t>Further reading</a:t>
            </a:r>
          </a:p>
          <a:p>
            <a:pPr marL="0" indent="0" algn="just">
              <a:spcBef>
                <a:spcPts val="0"/>
              </a:spcBef>
              <a:buClr>
                <a:srgbClr val="007DC3"/>
              </a:buClr>
              <a:buNone/>
              <a:defRPr/>
            </a:pPr>
            <a:endParaRPr kumimoji="0" lang="en-GB" sz="22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>
              <a:spcBef>
                <a:spcPts val="0"/>
              </a:spcBef>
              <a:buClr>
                <a:srgbClr val="007DC3"/>
              </a:buClr>
              <a:buFont typeface="Wingdings" panose="05000000000000000000" pitchFamily="2" charset="2"/>
              <a:buChar char="q"/>
              <a:defRPr/>
            </a:pPr>
            <a:r>
              <a:rPr lang="en-GB" sz="2200" b="0" i="0" u="none" strike="noStrike" baseline="0" dirty="0">
                <a:solidFill>
                  <a:srgbClr val="000000"/>
                </a:solidFill>
                <a:latin typeface="+mn-lt"/>
              </a:rPr>
              <a:t>Bessant J &amp; Tidd J (2007) Innovation &amp; Entrepreneurship. John Wiley &amp; Sons, London</a:t>
            </a:r>
          </a:p>
          <a:p>
            <a:pPr>
              <a:spcBef>
                <a:spcPts val="0"/>
              </a:spcBef>
              <a:buClr>
                <a:srgbClr val="007DC3"/>
              </a:buClr>
              <a:buFont typeface="Wingdings" panose="05000000000000000000" pitchFamily="2" charset="2"/>
              <a:buChar char="q"/>
              <a:defRPr/>
            </a:pPr>
            <a:endParaRPr lang="en-GB" sz="2200" b="0" i="0" u="none" strike="noStrike" baseline="0" dirty="0">
              <a:solidFill>
                <a:srgbClr val="000000"/>
              </a:solidFill>
              <a:latin typeface="+mn-lt"/>
            </a:endParaRPr>
          </a:p>
          <a:p>
            <a:pPr>
              <a:spcBef>
                <a:spcPts val="0"/>
              </a:spcBef>
              <a:buClr>
                <a:srgbClr val="007DC3"/>
              </a:buClr>
              <a:buFont typeface="Wingdings" panose="05000000000000000000" pitchFamily="2" charset="2"/>
              <a:buChar char="q"/>
              <a:defRPr/>
            </a:pPr>
            <a:r>
              <a:rPr lang="en-GB" sz="2200" b="0" i="0" u="none" strike="noStrike" baseline="0" dirty="0">
                <a:solidFill>
                  <a:srgbClr val="000000"/>
                </a:solidFill>
                <a:latin typeface="+mn-lt"/>
              </a:rPr>
              <a:t>Baker, M (2004) Marketing Theory, London, Thomson Learning. </a:t>
            </a:r>
          </a:p>
          <a:p>
            <a:pPr marL="0" indent="0">
              <a:spcBef>
                <a:spcPts val="0"/>
              </a:spcBef>
              <a:buClr>
                <a:srgbClr val="007DC3"/>
              </a:buClr>
              <a:buNone/>
              <a:defRPr/>
            </a:pPr>
            <a:endParaRPr lang="en-GB" sz="2200" b="0" i="0" u="none" strike="noStrike" baseline="0" dirty="0">
              <a:solidFill>
                <a:srgbClr val="000000"/>
              </a:solidFill>
              <a:latin typeface="+mn-lt"/>
            </a:endParaRPr>
          </a:p>
          <a:p>
            <a:pPr>
              <a:spcBef>
                <a:spcPts val="0"/>
              </a:spcBef>
              <a:buClr>
                <a:srgbClr val="007DC3"/>
              </a:buClr>
              <a:buFont typeface="Wingdings" panose="05000000000000000000" pitchFamily="2" charset="2"/>
              <a:buChar char="q"/>
              <a:defRPr/>
            </a:pPr>
            <a:r>
              <a:rPr lang="en-GB" sz="2200" b="0" i="0" u="none" strike="noStrike" baseline="0" dirty="0">
                <a:solidFill>
                  <a:srgbClr val="000000"/>
                </a:solidFill>
                <a:latin typeface="+mn-lt"/>
              </a:rPr>
              <a:t>Bridge, S., O’Neill, K. &amp; </a:t>
            </a:r>
            <a:r>
              <a:rPr lang="en-GB" sz="2200" b="0" i="0" u="none" strike="noStrike" baseline="0" dirty="0" err="1">
                <a:solidFill>
                  <a:srgbClr val="000000"/>
                </a:solidFill>
                <a:latin typeface="+mn-lt"/>
              </a:rPr>
              <a:t>Cromie</a:t>
            </a:r>
            <a:r>
              <a:rPr lang="en-GB" sz="2200" b="0" i="0" u="none" strike="noStrike" baseline="0" dirty="0">
                <a:solidFill>
                  <a:srgbClr val="000000"/>
                </a:solidFill>
                <a:latin typeface="+mn-lt"/>
              </a:rPr>
              <a:t>, S. (2008), Understanding Enterprise, Entrepreneurship and Small Business (3rd Ed), Basingstoke : Palgrave Macmillan 	</a:t>
            </a:r>
          </a:p>
          <a:p>
            <a:pPr>
              <a:spcBef>
                <a:spcPts val="0"/>
              </a:spcBef>
              <a:buClr>
                <a:srgbClr val="007DC3"/>
              </a:buClr>
              <a:buFont typeface="Wingdings" panose="05000000000000000000" pitchFamily="2" charset="2"/>
              <a:buChar char="q"/>
              <a:defRPr/>
            </a:pPr>
            <a:endParaRPr lang="en-GB" sz="2200" b="0" i="0" u="none" strike="noStrike" baseline="0" dirty="0">
              <a:solidFill>
                <a:srgbClr val="000000"/>
              </a:solidFill>
              <a:latin typeface="+mn-lt"/>
            </a:endParaRPr>
          </a:p>
          <a:p>
            <a:pPr>
              <a:spcBef>
                <a:spcPts val="0"/>
              </a:spcBef>
              <a:buClr>
                <a:srgbClr val="007DC3"/>
              </a:buClr>
              <a:buFont typeface="Wingdings" panose="05000000000000000000" pitchFamily="2" charset="2"/>
              <a:buChar char="q"/>
              <a:defRPr/>
            </a:pPr>
            <a:r>
              <a:rPr lang="en-GB" sz="2200" b="0" i="0" u="none" strike="noStrike" baseline="0" dirty="0">
                <a:solidFill>
                  <a:srgbClr val="000000"/>
                </a:solidFill>
                <a:latin typeface="+mn-lt"/>
              </a:rPr>
              <a:t>Blackwell, E. (2011), How to Prepare a Business Plan: Planning for Successful Start-up and Expansion, (5th Ed) Sunday Times Business Enterprise Series, Kogan Page </a:t>
            </a:r>
          </a:p>
          <a:p>
            <a:pPr marL="0" indent="0">
              <a:spcBef>
                <a:spcPts val="0"/>
              </a:spcBef>
              <a:buClr>
                <a:srgbClr val="007DC3"/>
              </a:buClr>
              <a:buNone/>
              <a:defRPr/>
            </a:pPr>
            <a:r>
              <a:rPr lang="en-GB" sz="2200" b="0" i="0" u="none" strike="noStrike" baseline="0" dirty="0">
                <a:solidFill>
                  <a:srgbClr val="000000"/>
                </a:solidFill>
                <a:latin typeface="+mn-lt"/>
              </a:rPr>
              <a:t>	</a:t>
            </a:r>
          </a:p>
          <a:p>
            <a:pPr>
              <a:spcBef>
                <a:spcPts val="0"/>
              </a:spcBef>
              <a:buClr>
                <a:srgbClr val="007DC3"/>
              </a:buClr>
              <a:buFont typeface="Wingdings" panose="05000000000000000000" pitchFamily="2" charset="2"/>
              <a:buChar char="q"/>
              <a:defRPr/>
            </a:pPr>
            <a:r>
              <a:rPr lang="en-GB" sz="2200" b="0" i="0" u="none" strike="noStrike" baseline="0" dirty="0">
                <a:solidFill>
                  <a:srgbClr val="000000"/>
                </a:solidFill>
                <a:latin typeface="+mn-lt"/>
              </a:rPr>
              <a:t>Burns, P. (2008) Corporate Entrepreneurship. Palgrave, Macmillan. 	</a:t>
            </a:r>
          </a:p>
          <a:p>
            <a:pPr marL="0" indent="0">
              <a:spcBef>
                <a:spcPts val="0"/>
              </a:spcBef>
              <a:buClr>
                <a:srgbClr val="007DC3"/>
              </a:buClr>
              <a:buNone/>
              <a:defRPr/>
            </a:pPr>
            <a:r>
              <a:rPr lang="en-GB" sz="2200" b="0" i="0" u="none" strike="noStrike" baseline="0" dirty="0">
                <a:solidFill>
                  <a:srgbClr val="000000"/>
                </a:solidFill>
                <a:latin typeface="+mn-lt"/>
              </a:rPr>
              <a:t>	</a:t>
            </a:r>
          </a:p>
          <a:p>
            <a:pPr>
              <a:spcBef>
                <a:spcPts val="0"/>
              </a:spcBef>
              <a:buClr>
                <a:srgbClr val="007DC3"/>
              </a:buClr>
              <a:buFont typeface="Wingdings" panose="05000000000000000000" pitchFamily="2" charset="2"/>
              <a:buChar char="q"/>
              <a:defRPr/>
            </a:pPr>
            <a:endParaRPr lang="en-GB" sz="6000" b="0" dirty="0">
              <a:solidFill>
                <a:schemeClr val="tx1"/>
              </a:solidFill>
            </a:endParaRPr>
          </a:p>
          <a:p>
            <a:pPr marL="0" indent="0" algn="just">
              <a:spcBef>
                <a:spcPts val="0"/>
              </a:spcBef>
              <a:buClr>
                <a:srgbClr val="007DC3"/>
              </a:buClr>
              <a:buNone/>
              <a:defRPr/>
            </a:pPr>
            <a:endParaRPr lang="en-GB" sz="2200" dirty="0">
              <a:solidFill>
                <a:schemeClr val="tx1"/>
              </a:solidFill>
            </a:endParaRPr>
          </a:p>
        </p:txBody>
      </p:sp>
      <p:sp>
        <p:nvSpPr>
          <p:cNvPr id="5" name="Title 2"/>
          <p:cNvSpPr txBox="1">
            <a:spLocks/>
          </p:cNvSpPr>
          <p:nvPr/>
        </p:nvSpPr>
        <p:spPr>
          <a:xfrm>
            <a:off x="0" y="152400"/>
            <a:ext cx="9144000" cy="684312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lnSpc>
                <a:spcPts val="5800"/>
              </a:lnSpc>
              <a:spcBef>
                <a:spcPct val="0"/>
              </a:spcBef>
              <a:buNone/>
              <a:defRPr sz="4000" b="1" kern="120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en-GB" sz="3200" dirty="0">
                <a:solidFill>
                  <a:srgbClr val="007DC3"/>
                </a:solidFill>
                <a:effectLst/>
              </a:rPr>
              <a:t>References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65BB1-9206-4D7F-97F9-47DCC7DC6334}" type="slidenum">
              <a:rPr lang="en-GB" smtClean="0"/>
              <a:pPr/>
              <a:t>27</a:t>
            </a:fld>
            <a:endParaRPr lang="en-GB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4AF9089B-15EB-46EB-9715-A03F557F0A39}"/>
              </a:ext>
            </a:extLst>
          </p:cNvPr>
          <p:cNvSpPr txBox="1">
            <a:spLocks/>
          </p:cNvSpPr>
          <p:nvPr/>
        </p:nvSpPr>
        <p:spPr>
          <a:xfrm>
            <a:off x="444376" y="-30124"/>
            <a:ext cx="8229600" cy="4079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600" b="1" dirty="0">
                <a:solidFill>
                  <a:schemeClr val="accent1">
                    <a:lumMod val="50000"/>
                  </a:schemeClr>
                </a:solidFill>
                <a:ea typeface="+mn-ea"/>
                <a:cs typeface="+mn-cs"/>
              </a:rPr>
              <a:t>LCMB7004: Entrepreneurship</a:t>
            </a:r>
            <a:endParaRPr kumimoji="0" lang="en-GB" sz="1600" b="0" i="0" u="none" strike="noStrike" kern="1200" cap="none" spc="0" normalizeH="0" baseline="0" noProof="0" dirty="0">
              <a:ln>
                <a:noFill/>
              </a:ln>
              <a:solidFill>
                <a:srgbClr val="00B0F0">
                  <a:lumMod val="50000"/>
                </a:srgbClr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913019"/>
      </p:ext>
    </p:extLst>
  </p:cSld>
  <p:clrMapOvr>
    <a:masterClrMapping/>
  </p:clrMapOvr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1109</Words>
  <Application>Microsoft Office PowerPoint</Application>
  <PresentationFormat>On-screen Show (4:3)</PresentationFormat>
  <Paragraphs>227</Paragraphs>
  <Slides>27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32" baseType="lpstr">
      <vt:lpstr>Myriad Pro</vt:lpstr>
      <vt:lpstr>Arial</vt:lpstr>
      <vt:lpstr>Calibri</vt:lpstr>
      <vt:lpstr>Wingdings</vt:lpstr>
      <vt:lpstr>20140311PresentationUWTSDTemplate</vt:lpstr>
      <vt:lpstr>PowerPoint Presentation</vt:lpstr>
      <vt:lpstr>Module overview</vt:lpstr>
      <vt:lpstr>LCMB7004: Entrepreneurship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 Franchising as an alternative start-up option </vt:lpstr>
      <vt:lpstr>PowerPoint Presentation</vt:lpstr>
      <vt:lpstr> Do you have any Questions? </vt:lpstr>
      <vt:lpstr> Thank you!</vt:lpstr>
      <vt:lpstr>PowerPoint Presentation</vt:lpstr>
      <vt:lpstr>PowerPoint Presentation</vt:lpstr>
    </vt:vector>
  </TitlesOfParts>
  <Manager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Week 1- LCMB7004-Entrepreneurship</dc:title>
  <dc:creator/>
  <cp:lastModifiedBy/>
  <cp:revision>1</cp:revision>
  <dcterms:created xsi:type="dcterms:W3CDTF">2022-01-28T09:21:09Z</dcterms:created>
  <dcterms:modified xsi:type="dcterms:W3CDTF">2023-02-14T13:45:47Z</dcterms:modified>
  <cp:contentStatus/>
</cp:coreProperties>
</file>