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ink/inkAction1.xml" ContentType="application/vnd.ms-office.inkAction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ink/inkAction2.xml" ContentType="application/vnd.ms-office.inkAction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295" r:id="rId4"/>
    <p:sldId id="296" r:id="rId5"/>
    <p:sldId id="297" r:id="rId6"/>
    <p:sldId id="298" r:id="rId7"/>
    <p:sldId id="299" r:id="rId8"/>
    <p:sldId id="313" r:id="rId9"/>
    <p:sldId id="300" r:id="rId10"/>
    <p:sldId id="314" r:id="rId11"/>
    <p:sldId id="301" r:id="rId12"/>
    <p:sldId id="304" r:id="rId13"/>
    <p:sldId id="305" r:id="rId14"/>
    <p:sldId id="307" r:id="rId15"/>
    <p:sldId id="316" r:id="rId16"/>
    <p:sldId id="315" r:id="rId17"/>
    <p:sldId id="317" r:id="rId18"/>
    <p:sldId id="318" r:id="rId19"/>
    <p:sldId id="319" r:id="rId20"/>
    <p:sldId id="320" r:id="rId21"/>
    <p:sldId id="321" r:id="rId22"/>
    <p:sldId id="322" r:id="rId23"/>
    <p:sldId id="323" r:id="rId24"/>
    <p:sldId id="324" r:id="rId25"/>
    <p:sldId id="325" r:id="rId26"/>
    <p:sldId id="326" r:id="rId27"/>
    <p:sldId id="327" r:id="rId28"/>
    <p:sldId id="328" r:id="rId29"/>
    <p:sldId id="329" r:id="rId30"/>
    <p:sldId id="330" r:id="rId31"/>
    <p:sldId id="331" r:id="rId32"/>
    <p:sldId id="332" r:id="rId33"/>
    <p:sldId id="333" r:id="rId34"/>
    <p:sldId id="334" r:id="rId35"/>
    <p:sldId id="335" r:id="rId36"/>
    <p:sldId id="336" r:id="rId37"/>
    <p:sldId id="337" r:id="rId38"/>
    <p:sldId id="338" r:id="rId39"/>
    <p:sldId id="339" r:id="rId40"/>
    <p:sldId id="340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234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04:18.623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8695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8696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8697">
    <iact:property name="dataType"/>
    <iact:actionData xml:id="d2">
      <inkml:trace xmlns:inkml="http://www.w3.org/2003/InkML" xml:id="stk2" contextRef="#ctx0" brushRef="#brinv">21 21 0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15:33.326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2141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3518">
    <iact:property name="dataType"/>
    <iact:actionData xml:id="d1">
      <inkml:trace xmlns:inkml="http://www.w3.org/2003/InkML" xml:id="stk1" contextRef="#ctx0" brushRef="#br0">11 11 0</inkml:trace>
    </iact:actionData>
  </iact:action>
  <iact:action type="add" startTime="3519">
    <iact:property name="dataType"/>
    <iact:actionData xml:id="d2">
      <inkml:trace xmlns:inkml="http://www.w3.org/2003/InkML" xml:id="stk2" contextRef="#ctx0" brushRef="#brinv">0 0 0</inkml:trace>
    </iact:actionData>
  </iact:action>
  <iact:action type="add" startTime="3520">
    <iact:property name="dataType"/>
    <iact:actionData xml:id="d3">
      <inkml:trace xmlns:inkml="http://www.w3.org/2003/InkML" xml:id="stk3" contextRef="#ctx0" brushRef="#brinv">21 21 0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wsocialtrends.org/2012/03/15/the-boomerang-generation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hyperlink" Target="http://webarchive.nationalarchives.gov.uk/20160105160709/http:/www.ons.gov.uk/ons/rel/family-demography/focus-on-families/2007/index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Traditional%20vs%20Contemporary%20Families.pptx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vide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tags" Target="../tags/tag4.xml"/><Relationship Id="rId7" Type="http://schemas.openxmlformats.org/officeDocument/2006/relationships/image" Target="../media/image13.png"/><Relationship Id="rId2" Type="http://schemas.openxmlformats.org/officeDocument/2006/relationships/video" Target="NULL" TargetMode="External"/><Relationship Id="rId1" Type="http://schemas.openxmlformats.org/officeDocument/2006/relationships/tags" Target="../tags/tag3.xml"/><Relationship Id="rId6" Type="http://schemas.openxmlformats.org/officeDocument/2006/relationships/hyperlink" Target="Studying%20society%20-%20Different%20Perspectives.pptx" TargetMode="External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video" Target="NULL" TargetMode="External"/><Relationship Id="rId1" Type="http://schemas.openxmlformats.org/officeDocument/2006/relationships/tags" Target="../tags/tag5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1.mp4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7.xml"/><Relationship Id="rId1" Type="http://schemas.openxmlformats.org/officeDocument/2006/relationships/video" Target="NULL" TargetMode="External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video" Target="NULL" TargetMode="External"/><Relationship Id="rId1" Type="http://schemas.openxmlformats.org/officeDocument/2006/relationships/tags" Target="../tags/tag8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2" Type="http://schemas.openxmlformats.org/officeDocument/2006/relationships/video" Target="NULL" TargetMode="External"/><Relationship Id="rId1" Type="http://schemas.openxmlformats.org/officeDocument/2006/relationships/tags" Target="../tags/tag10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video" Target="NULL" TargetMode="External"/><Relationship Id="rId1" Type="http://schemas.openxmlformats.org/officeDocument/2006/relationships/tags" Target="../tags/tag12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tags" Target="../tags/tag15.xml"/><Relationship Id="rId2" Type="http://schemas.openxmlformats.org/officeDocument/2006/relationships/video" Target="NULL" TargetMode="External"/><Relationship Id="rId1" Type="http://schemas.openxmlformats.org/officeDocument/2006/relationships/tags" Target="../tags/tag14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tags" Target="../tags/tag17.xml"/><Relationship Id="rId2" Type="http://schemas.openxmlformats.org/officeDocument/2006/relationships/video" Target="NULL" TargetMode="External"/><Relationship Id="rId1" Type="http://schemas.openxmlformats.org/officeDocument/2006/relationships/tags" Target="../tags/tag16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tags" Target="../tags/tag19.xml"/><Relationship Id="rId2" Type="http://schemas.openxmlformats.org/officeDocument/2006/relationships/video" Target="NULL" TargetMode="External"/><Relationship Id="rId1" Type="http://schemas.openxmlformats.org/officeDocument/2006/relationships/tags" Target="../tags/tag18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tags" Target="../tags/tag21.xml"/><Relationship Id="rId2" Type="http://schemas.openxmlformats.org/officeDocument/2006/relationships/video" Target="NULL" TargetMode="External"/><Relationship Id="rId1" Type="http://schemas.openxmlformats.org/officeDocument/2006/relationships/tags" Target="../tags/tag20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tags" Target="../tags/tag23.xml"/><Relationship Id="rId2" Type="http://schemas.openxmlformats.org/officeDocument/2006/relationships/video" Target="NULL" TargetMode="External"/><Relationship Id="rId1" Type="http://schemas.openxmlformats.org/officeDocument/2006/relationships/tags" Target="../tags/tag22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tags" Target="../tags/tag25.xml"/><Relationship Id="rId2" Type="http://schemas.openxmlformats.org/officeDocument/2006/relationships/video" Target="NULL" TargetMode="External"/><Relationship Id="rId1" Type="http://schemas.openxmlformats.org/officeDocument/2006/relationships/tags" Target="../tags/tag24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11/relationships/inkAction" Target="../ink/inkAction1.xml"/><Relationship Id="rId3" Type="http://schemas.openxmlformats.org/officeDocument/2006/relationships/tags" Target="../tags/tag27.xml"/><Relationship Id="rId7" Type="http://schemas.openxmlformats.org/officeDocument/2006/relationships/image" Target="../media/image12.png"/><Relationship Id="rId2" Type="http://schemas.openxmlformats.org/officeDocument/2006/relationships/video" Target="NULL" TargetMode="External"/><Relationship Id="rId1" Type="http://schemas.openxmlformats.org/officeDocument/2006/relationships/tags" Target="../tags/tag26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28.xml"/><Relationship Id="rId4" Type="http://schemas.microsoft.com/office/2007/relationships/media" Target="../media/media2.mp4"/><Relationship Id="rId9" Type="http://schemas.openxmlformats.org/officeDocument/2006/relationships/image" Target="../media/image9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tags" Target="../tags/tag30.xml"/><Relationship Id="rId2" Type="http://schemas.openxmlformats.org/officeDocument/2006/relationships/video" Target="NULL" TargetMode="External"/><Relationship Id="rId1" Type="http://schemas.openxmlformats.org/officeDocument/2006/relationships/tags" Target="../tags/tag29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2" Type="http://schemas.openxmlformats.org/officeDocument/2006/relationships/video" Target="NULL" TargetMode="External"/><Relationship Id="rId1" Type="http://schemas.openxmlformats.org/officeDocument/2006/relationships/tags" Target="../tags/tag31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tags" Target="../tags/tag34.xml"/><Relationship Id="rId2" Type="http://schemas.openxmlformats.org/officeDocument/2006/relationships/video" Target="NULL" TargetMode="External"/><Relationship Id="rId1" Type="http://schemas.openxmlformats.org/officeDocument/2006/relationships/tags" Target="../tags/tag33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2.mp4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11/relationships/inkAction" Target="../ink/inkAction2.xml"/><Relationship Id="rId3" Type="http://schemas.openxmlformats.org/officeDocument/2006/relationships/tags" Target="../tags/tag36.xml"/><Relationship Id="rId7" Type="http://schemas.openxmlformats.org/officeDocument/2006/relationships/image" Target="../media/image12.png"/><Relationship Id="rId2" Type="http://schemas.openxmlformats.org/officeDocument/2006/relationships/video" Target="NULL" TargetMode="External"/><Relationship Id="rId1" Type="http://schemas.openxmlformats.org/officeDocument/2006/relationships/tags" Target="../tags/tag35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37.xml"/><Relationship Id="rId4" Type="http://schemas.microsoft.com/office/2007/relationships/media" Target="../media/media3.mp4"/><Relationship Id="rId9" Type="http://schemas.openxmlformats.org/officeDocument/2006/relationships/image" Target="../media/image10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tags" Target="../tags/tag39.xml"/><Relationship Id="rId2" Type="http://schemas.openxmlformats.org/officeDocument/2006/relationships/video" Target="NULL" TargetMode="External"/><Relationship Id="rId1" Type="http://schemas.openxmlformats.org/officeDocument/2006/relationships/tags" Target="../tags/tag38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tags" Target="../tags/tag41.xml"/><Relationship Id="rId2" Type="http://schemas.openxmlformats.org/officeDocument/2006/relationships/video" Target="NULL" TargetMode="External"/><Relationship Id="rId1" Type="http://schemas.openxmlformats.org/officeDocument/2006/relationships/tags" Target="../tags/tag40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2" Type="http://schemas.openxmlformats.org/officeDocument/2006/relationships/tags" Target="../tags/tag42.xml"/><Relationship Id="rId1" Type="http://schemas.openxmlformats.org/officeDocument/2006/relationships/video" Target="NULL" TargetMode="External"/><Relationship Id="rId5" Type="http://schemas.openxmlformats.org/officeDocument/2006/relationships/image" Target="../media/image12.png"/><Relationship Id="rId4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2" Type="http://schemas.openxmlformats.org/officeDocument/2006/relationships/video" Target="NULL" TargetMode="External"/><Relationship Id="rId1" Type="http://schemas.openxmlformats.org/officeDocument/2006/relationships/tags" Target="../tags/tag43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tags" Target="../tags/tag46.xml"/><Relationship Id="rId2" Type="http://schemas.openxmlformats.org/officeDocument/2006/relationships/video" Target="NULL" TargetMode="External"/><Relationship Id="rId1" Type="http://schemas.openxmlformats.org/officeDocument/2006/relationships/tags" Target="../tags/tag45.xml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2.xml"/><Relationship Id="rId4" Type="http://schemas.microsoft.com/office/2007/relationships/media" Target="../media/media3.mp4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12.png"/><Relationship Id="rId2" Type="http://schemas.openxmlformats.org/officeDocument/2006/relationships/tags" Target="../tags/tag47.xml"/><Relationship Id="rId1" Type="http://schemas.openxmlformats.org/officeDocument/2006/relationships/video" Target="NULL" TargetMode="External"/><Relationship Id="rId6" Type="http://schemas.openxmlformats.org/officeDocument/2006/relationships/hyperlink" Target="http://www.pewsocialtrends.org/files/2012/03/PewSocialTrends-2012-BoomerangGeneration.pdf" TargetMode="External"/><Relationship Id="rId5" Type="http://schemas.openxmlformats.org/officeDocument/2006/relationships/hyperlink" Target="http://www.legislation.gov.uk/ukpga/2010/15/pdfs/ukpga_20100015_en.pdf" TargetMode="External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/>
              <a:t>SJSI6022 Individuals and Families: Living in a Contemporary World             </a:t>
            </a:r>
            <a:r>
              <a:rPr lang="en-US" sz="3200" b="1" dirty="0"/>
              <a:t>Theme 3: Perspectives on the Family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/>
              <a:t>Recap of last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Discuss, in small groups, the key features of your last session.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Share your discussions with the larger group.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0FB9A016-1C6A-4CC1-A956-8BA1BAE207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5148" y="3933056"/>
            <a:ext cx="1357720" cy="135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Common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 but part of a family group</a:t>
            </a:r>
          </a:p>
          <a:p>
            <a:r>
              <a:rPr lang="en-GB" dirty="0"/>
              <a:t>Continues despite distance and time</a:t>
            </a:r>
          </a:p>
          <a:p>
            <a:r>
              <a:rPr lang="en-GB" dirty="0"/>
              <a:t>Participation in family gatherings and family focused celebrations</a:t>
            </a:r>
          </a:p>
          <a:p>
            <a:r>
              <a:rPr lang="en-GB" dirty="0"/>
              <a:t>Family memories recalled, discussed and forged through new experiences, such memories are critical to identities</a:t>
            </a:r>
          </a:p>
          <a:p>
            <a:pPr marL="82296" indent="0" algn="r">
              <a:buNone/>
            </a:pPr>
            <a:r>
              <a:rPr lang="en-GB" sz="2400" dirty="0"/>
              <a:t>(McKie &amp; Callan, 2012, p. 21)</a:t>
            </a:r>
          </a:p>
        </p:txBody>
      </p:sp>
    </p:spTree>
    <p:extLst>
      <p:ext uri="{BB962C8B-B14F-4D97-AF65-F5344CB8AC3E}">
        <p14:creationId xmlns:p14="http://schemas.microsoft.com/office/powerpoint/2010/main" val="230075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Common Family Characteristics:</a:t>
            </a:r>
            <a:br>
              <a:rPr lang="en-GB" sz="3200" dirty="0"/>
            </a:br>
            <a:r>
              <a:rPr lang="en-GB" sz="3200" dirty="0"/>
              <a:t>Economic Co-operation and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Creation and allocation of resources across families</a:t>
            </a:r>
          </a:p>
          <a:p>
            <a:pPr lvl="1"/>
            <a:r>
              <a:rPr lang="en-GB" dirty="0"/>
              <a:t>Money earned income</a:t>
            </a:r>
          </a:p>
          <a:p>
            <a:pPr lvl="1"/>
            <a:r>
              <a:rPr lang="en-GB" dirty="0"/>
              <a:t>Money from investment,</a:t>
            </a:r>
          </a:p>
          <a:p>
            <a:pPr lvl="1"/>
            <a:r>
              <a:rPr lang="en-GB" dirty="0"/>
              <a:t>Benefits from governments</a:t>
            </a:r>
          </a:p>
          <a:p>
            <a:pPr lvl="1"/>
            <a:r>
              <a:rPr lang="en-GB" dirty="0"/>
              <a:t>Goods, services, gifts of furniture, no cost care</a:t>
            </a:r>
          </a:p>
          <a:p>
            <a:r>
              <a:rPr lang="en-GB" dirty="0"/>
              <a:t>Economic cooperation is core to most families and interweaves members across generations and locations through everyday exchanges and legacies on the death of members</a:t>
            </a:r>
          </a:p>
          <a:p>
            <a:pPr marL="402336" lvl="1" indent="0" algn="r">
              <a:buNone/>
            </a:pPr>
            <a:r>
              <a:rPr lang="en-GB" sz="1900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4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Common Family Characteristics:</a:t>
            </a:r>
            <a:br>
              <a:rPr lang="en-GB" sz="3600" dirty="0"/>
            </a:br>
            <a:r>
              <a:rPr lang="en-GB" sz="3600" dirty="0"/>
              <a:t>Reproduction of the Next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Birth of children – usually a celebration</a:t>
            </a:r>
          </a:p>
          <a:p>
            <a:r>
              <a:rPr lang="en-GB" dirty="0"/>
              <a:t>Health and well-being of children</a:t>
            </a:r>
          </a:p>
          <a:p>
            <a:r>
              <a:rPr lang="en-GB" dirty="0"/>
              <a:t>Major investment in the development and futures of children whether born, adopted or the joining of two families through marriage</a:t>
            </a:r>
          </a:p>
          <a:p>
            <a:r>
              <a:rPr lang="en-GB" dirty="0"/>
              <a:t>Relatives and friends play their part, child care etc.</a:t>
            </a:r>
          </a:p>
          <a:p>
            <a:pPr lvl="1"/>
            <a:r>
              <a:rPr lang="en-GB" dirty="0"/>
              <a:t>Babysitting, transportation, support with homework, sports activities, listening ear</a:t>
            </a:r>
          </a:p>
          <a:p>
            <a:r>
              <a:rPr lang="en-GB" dirty="0"/>
              <a:t>Today, many more people are childless out of choice in comparison with a century ago. </a:t>
            </a:r>
          </a:p>
          <a:p>
            <a:r>
              <a:rPr lang="en-GB" dirty="0"/>
              <a:t>Households are also becoming childless as a result of children growing up, moving away or being estranged</a:t>
            </a:r>
          </a:p>
          <a:p>
            <a:endParaRPr lang="en-GB" dirty="0"/>
          </a:p>
          <a:p>
            <a:pPr marL="402336" lvl="1" indent="0" algn="r">
              <a:buNone/>
            </a:pPr>
            <a:r>
              <a:rPr lang="en-GB" sz="2600" dirty="0"/>
              <a:t>(McKie &amp; Callan, 2012, p. 21)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Care Work and Domestic Labour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Individuals need provision of food, accommodation, place to sleep and basic hygiene</a:t>
            </a:r>
          </a:p>
          <a:p>
            <a:pPr lvl="1"/>
            <a:r>
              <a:rPr lang="en-GB" dirty="0"/>
              <a:t>Illness and wellbeing supported through interdependency</a:t>
            </a:r>
          </a:p>
          <a:p>
            <a:r>
              <a:rPr lang="en-GB" dirty="0"/>
              <a:t>Predominately, even in the 21st century</a:t>
            </a:r>
          </a:p>
          <a:p>
            <a:pPr lvl="1"/>
            <a:r>
              <a:rPr lang="en-GB" dirty="0"/>
              <a:t>Still considered to be adult women and female children’s work</a:t>
            </a:r>
          </a:p>
          <a:p>
            <a:pPr lvl="1"/>
            <a:r>
              <a:rPr lang="en-GB" dirty="0"/>
              <a:t>Men may feel that they are being ‘edged out’ of the care of their families/children</a:t>
            </a:r>
          </a:p>
          <a:p>
            <a:endParaRPr lang="en-GB" dirty="0"/>
          </a:p>
          <a:p>
            <a:r>
              <a:rPr lang="en-GB" dirty="0"/>
              <a:t>The sometimes blurred identities of, for example, man/father and of women/mother lead to tensions and struggles between the individual and the myriad of roles they can inhabit</a:t>
            </a:r>
          </a:p>
          <a:p>
            <a:pPr marL="82296" indent="0" algn="r">
              <a:buNone/>
            </a:pPr>
            <a:r>
              <a:rPr lang="en-GB" sz="2600" dirty="0"/>
              <a:t>(McKie &amp; Callan, 2012, p. 21)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Co-residence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4216"/>
            <a:ext cx="8229600" cy="2908920"/>
          </a:xfrm>
        </p:spPr>
        <p:txBody>
          <a:bodyPr>
            <a:normAutofit/>
          </a:bodyPr>
          <a:lstStyle/>
          <a:p>
            <a:r>
              <a:rPr lang="en-GB" sz="2800" dirty="0"/>
              <a:t>Living under the same roof is a qualification for immediate family membership, but the next generation of family members grow up and move out</a:t>
            </a:r>
          </a:p>
          <a:p>
            <a:r>
              <a:rPr lang="en-GB" sz="2800" dirty="0"/>
              <a:t>However, in contemporary, ‘industrialised’ society more and more are returning to the family home.</a:t>
            </a:r>
          </a:p>
          <a:p>
            <a:pPr marL="402336" lvl="1" indent="0" algn="r">
              <a:buNone/>
            </a:pPr>
            <a:r>
              <a:rPr lang="en-GB" dirty="0"/>
              <a:t>(Parker, 2012)</a:t>
            </a:r>
          </a:p>
          <a:p>
            <a:pPr marL="402336" lvl="1" indent="0" algn="r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4653136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000" dirty="0"/>
              <a:t>See: Parker, K (2012) </a:t>
            </a:r>
            <a:r>
              <a:rPr lang="en-GB" sz="2000" i="1" dirty="0"/>
              <a:t>The Boomerang Generation: Feeling OK about Living with Mom and Dad </a:t>
            </a:r>
            <a:r>
              <a:rPr lang="en-GB" sz="2000" u="sng" dirty="0">
                <a:hlinkClick r:id="rId2"/>
              </a:rPr>
              <a:t>http://www.pewsocialtrends.org/2012/03/15/the-boomerang-generation/</a:t>
            </a:r>
            <a:r>
              <a:rPr lang="en-GB" sz="2000" u="sng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6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Group Task – The Boomerang Generation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26876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small groups, discuss the following;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1560" y="2186861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the factors that cause children to return to live in the family home as adults?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3474054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the potential benefits of this arrangement?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1560" y="4770198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the potential disadvantages of this arrangement?</a:t>
            </a:r>
          </a:p>
        </p:txBody>
      </p:sp>
    </p:spTree>
    <p:extLst>
      <p:ext uri="{BB962C8B-B14F-4D97-AF65-F5344CB8AC3E}">
        <p14:creationId xmlns:p14="http://schemas.microsoft.com/office/powerpoint/2010/main" val="322099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Changing Nature of Family:</a:t>
            </a:r>
            <a:br>
              <a:rPr lang="en-GB" dirty="0"/>
            </a:br>
            <a:r>
              <a:rPr lang="en-GB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83357"/>
            <a:ext cx="8640960" cy="3877891"/>
          </a:xfrm>
        </p:spPr>
        <p:txBody>
          <a:bodyPr>
            <a:noAutofit/>
          </a:bodyPr>
          <a:lstStyle/>
          <a:p>
            <a:r>
              <a:rPr lang="en-GB" sz="2800" dirty="0"/>
              <a:t>The transition to parenthood being postponed as women pursue careers;</a:t>
            </a:r>
          </a:p>
          <a:p>
            <a:r>
              <a:rPr lang="en-GB" sz="2800" dirty="0"/>
              <a:t>Child-bearing more likely to be compressed into a small number of years and at a later age, especially among well-educated women;</a:t>
            </a:r>
          </a:p>
          <a:p>
            <a:r>
              <a:rPr lang="en-GB" sz="2800" dirty="0"/>
              <a:t>First births occurring as women approach the age of 30, and increasingly among middle-class women aged 40;</a:t>
            </a:r>
          </a:p>
          <a:p>
            <a:pPr marL="82296" indent="0" algn="r">
              <a:buNone/>
            </a:pPr>
            <a:r>
              <a:rPr lang="en-GB" sz="2800" dirty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Changing Nature of Family:</a:t>
            </a:r>
            <a:br>
              <a:rPr lang="en-GB" dirty="0"/>
            </a:br>
            <a:r>
              <a:rPr lang="en-GB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83357"/>
            <a:ext cx="8640960" cy="3877891"/>
          </a:xfrm>
        </p:spPr>
        <p:txBody>
          <a:bodyPr>
            <a:noAutofit/>
          </a:bodyPr>
          <a:lstStyle/>
          <a:p>
            <a:r>
              <a:rPr lang="en-GB" sz="2800" dirty="0"/>
              <a:t>Fertility rates declining in several countries;</a:t>
            </a:r>
          </a:p>
          <a:p>
            <a:r>
              <a:rPr lang="en-GB" sz="2800" dirty="0"/>
              <a:t>Cohabitation rates increasing;</a:t>
            </a:r>
          </a:p>
          <a:p>
            <a:r>
              <a:rPr lang="en-GB" sz="2800" dirty="0"/>
              <a:t>Children increasingly experience transitions between different family living arrangements living with one parent or step-parents;</a:t>
            </a:r>
          </a:p>
          <a:p>
            <a:r>
              <a:rPr lang="en-GB" sz="2800" dirty="0"/>
              <a:t>More people are living alone </a:t>
            </a:r>
          </a:p>
          <a:p>
            <a:pPr marL="82296" indent="0" algn="r">
              <a:buNone/>
            </a:pPr>
            <a:r>
              <a:rPr lang="en-GB" sz="2800" dirty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44228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Challenges to the Ideal Family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‘The Case against perfection’ (Sandel, 2004).</a:t>
            </a:r>
          </a:p>
          <a:p>
            <a:pPr lvl="1"/>
            <a:r>
              <a:rPr lang="en-GB" dirty="0"/>
              <a:t>Not just referring to beauty but also our lives</a:t>
            </a:r>
          </a:p>
          <a:p>
            <a:r>
              <a:rPr lang="en-GB" dirty="0"/>
              <a:t>Each era ‘legitimises’ a particular ‘version’ of family</a:t>
            </a:r>
          </a:p>
          <a:p>
            <a:pPr lvl="1"/>
            <a:r>
              <a:rPr lang="en-GB" dirty="0"/>
              <a:t>Identity of members</a:t>
            </a:r>
          </a:p>
          <a:p>
            <a:pPr lvl="1"/>
            <a:r>
              <a:rPr lang="en-GB" dirty="0"/>
              <a:t>Rights and responsibilities </a:t>
            </a:r>
          </a:p>
          <a:p>
            <a:pPr lvl="2"/>
            <a:r>
              <a:rPr lang="en-GB" dirty="0"/>
              <a:t>Towards children</a:t>
            </a:r>
          </a:p>
          <a:p>
            <a:pPr lvl="2"/>
            <a:r>
              <a:rPr lang="en-GB" dirty="0"/>
              <a:t>Towards each other 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b="1" dirty="0"/>
              <a:t>The changing nature of families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2204864"/>
            <a:ext cx="8229600" cy="2952328"/>
          </a:xfrm>
        </p:spPr>
        <p:txBody>
          <a:bodyPr>
            <a:normAutofit fontScale="92500" lnSpcReduction="10000"/>
          </a:bodyPr>
          <a:lstStyle/>
          <a:p>
            <a:pPr marL="514350" indent="-457200"/>
            <a:r>
              <a:rPr lang="en-GB" dirty="0"/>
              <a:t>a massive feminisation of the workforce since the second world war;</a:t>
            </a:r>
          </a:p>
          <a:p>
            <a:pPr marL="514350" indent="-457200"/>
            <a:r>
              <a:rPr lang="en-GB" dirty="0"/>
              <a:t>widespread contraception leading to deferred decisions about the start of families; and,</a:t>
            </a:r>
          </a:p>
          <a:p>
            <a:pPr marL="514350" indent="-457200"/>
            <a:r>
              <a:rPr lang="en-GB" dirty="0"/>
              <a:t>divorce, remarriage and cohabitation becoming much more acceptable.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27784" y="562611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</a:t>
            </a:r>
            <a:r>
              <a:rPr lang="en-GB" dirty="0" err="1"/>
              <a:t>Ipsos</a:t>
            </a:r>
            <a:r>
              <a:rPr lang="en-GB" dirty="0"/>
              <a:t> Mori (2008) </a:t>
            </a:r>
            <a:r>
              <a:rPr lang="en-GB" i="1" dirty="0"/>
              <a:t>Families in Britain: The impact of changing family structures and what people think.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05273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last 100 years have seen changes in legislation, technology, attitudes and expectations that have led to:</a:t>
            </a:r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relaxation of societal attitudes so that it is no longer seen as unusual to be involved in a ‘complicated’ family structure</a:t>
            </a:r>
          </a:p>
          <a:p>
            <a:r>
              <a:rPr lang="en-GB" dirty="0"/>
              <a:t>7 in 10 households are still headed up by married couples but this number is declining</a:t>
            </a:r>
          </a:p>
          <a:p>
            <a:r>
              <a:rPr lang="en-GB" dirty="0"/>
              <a:t>Families are now a mix of cohabiting parents, stepfamilies, single parent families, those living apart together and civil partnerships, as well as the traditional nuclear family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b="1" dirty="0"/>
              <a:t>The changing nature of families in the UK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7784" y="562611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</a:t>
            </a:r>
            <a:r>
              <a:rPr lang="en-GB" dirty="0" err="1"/>
              <a:t>Ipsos</a:t>
            </a:r>
            <a:r>
              <a:rPr lang="en-GB" dirty="0"/>
              <a:t> Mori (2008) </a:t>
            </a:r>
            <a:r>
              <a:rPr lang="en-GB" i="1" dirty="0"/>
              <a:t>Families in Britain: The impact of changing family structures and what people think.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79" y="116632"/>
            <a:ext cx="8364791" cy="585311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11760" y="61653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Study Skills: Why is this data for 2007?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2989" y="6047752"/>
            <a:ext cx="604435" cy="604435"/>
          </a:xfrm>
          <a:prstGeom prst="rect">
            <a:avLst/>
          </a:prstGeom>
        </p:spPr>
      </p:pic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6085394"/>
            <a:ext cx="566793" cy="56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1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156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Group Task – 21</a:t>
            </a:r>
            <a:r>
              <a:rPr lang="en-GB" sz="3600" b="1" baseline="30000" dirty="0"/>
              <a:t>st</a:t>
            </a:r>
            <a:r>
              <a:rPr lang="en-GB" sz="3600" b="1" dirty="0"/>
              <a:t> Century ‘Happy Families’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251" y="1772816"/>
            <a:ext cx="8229600" cy="1080120"/>
          </a:xfrm>
        </p:spPr>
        <p:txBody>
          <a:bodyPr/>
          <a:lstStyle/>
          <a:p>
            <a:r>
              <a:rPr lang="en-GB" dirty="0"/>
              <a:t>Take a look at the ‘traditional’ family that you have been given.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1251" y="1196752"/>
            <a:ext cx="4798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Work in small groups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95535" y="2924943"/>
            <a:ext cx="4823091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are your thoughts?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627" y="2929880"/>
            <a:ext cx="643136" cy="643136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395533" y="3717032"/>
            <a:ext cx="8255317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have been asked to modernise this game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67544" y="4581128"/>
            <a:ext cx="8255317" cy="6480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types of contemporary family can </a:t>
            </a:r>
            <a:r>
              <a:rPr lang="en-GB"/>
              <a:t>you think of?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127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Group Task</a:t>
            </a:r>
          </a:p>
        </p:txBody>
      </p:sp>
      <p:sp>
        <p:nvSpPr>
          <p:cNvPr id="4" name="Rectangle 3"/>
          <p:cNvSpPr/>
          <p:nvPr/>
        </p:nvSpPr>
        <p:spPr>
          <a:xfrm>
            <a:off x="755576" y="980728"/>
            <a:ext cx="75767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Traditional vs Contemporary views of the family 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77281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groups discuss alternative family arrangements to the following ‘traditional’ models;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297778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parents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60669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Married parents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3528" y="4273931"/>
            <a:ext cx="3453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Heterosexual parents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23528" y="4922003"/>
            <a:ext cx="3453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Biological parents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27985" y="2977787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Co-resident parents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27984" y="3553851"/>
            <a:ext cx="381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 (male) breadwinner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427984" y="4273931"/>
            <a:ext cx="381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Childcare by parents</a:t>
            </a:r>
          </a:p>
        </p:txBody>
      </p:sp>
      <p:pic>
        <p:nvPicPr>
          <p:cNvPr id="20" name="Picture 19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445224"/>
            <a:ext cx="833636" cy="82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83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2" grpId="0"/>
      <p:bldP spid="14" grpId="0"/>
      <p:bldP spid="16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  <p:pic>
        <p:nvPicPr>
          <p:cNvPr id="3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44" end="824773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82846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7"/>
    </mc:Choice>
    <mc:Fallback xmlns="">
      <p:transition spd="slow" advTm="7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Perspectives on the Family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80239" y="2564904"/>
            <a:ext cx="8229600" cy="2620888"/>
          </a:xfrm>
        </p:spPr>
        <p:txBody>
          <a:bodyPr/>
          <a:lstStyle/>
          <a:p>
            <a:r>
              <a:rPr lang="en-US" altLang="en-US" dirty="0" smtClean="0"/>
              <a:t>Anthropology</a:t>
            </a:r>
          </a:p>
          <a:p>
            <a:pPr lvl="2"/>
            <a:r>
              <a:rPr lang="en-US" altLang="en-US" dirty="0" smtClean="0"/>
              <a:t>views the family as the source and carrier of culture</a:t>
            </a:r>
          </a:p>
          <a:p>
            <a:r>
              <a:rPr lang="en-US" altLang="en-US" dirty="0" smtClean="0"/>
              <a:t>Social Psychology </a:t>
            </a:r>
          </a:p>
          <a:p>
            <a:pPr lvl="2"/>
            <a:r>
              <a:rPr lang="en-US" altLang="en-US" dirty="0" smtClean="0"/>
              <a:t>sees families as small groups with tasks to successfully master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EC86B-AD36-4739-A53F-4066CD48D145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57200" y="1417638"/>
            <a:ext cx="6851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There are a variety of ways of knowing and understanding families:</a:t>
            </a:r>
          </a:p>
          <a:p>
            <a:endParaRPr lang="en-GB" sz="2800" b="1" dirty="0"/>
          </a:p>
        </p:txBody>
      </p:sp>
      <p:pic>
        <p:nvPicPr>
          <p:cNvPr id="3" name="Picture 2">
            <a:hlinkClick r:id="rId6" action="ppaction://hlinkpres?slideindex=1&amp;slidetitle=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495" y="1556792"/>
            <a:ext cx="689620" cy="684960"/>
          </a:xfrm>
          <a:prstGeom prst="rect">
            <a:avLst/>
          </a:prstGeom>
        </p:spPr>
      </p:pic>
      <p:pic>
        <p:nvPicPr>
          <p:cNvPr id="5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8242" end="706938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4002946"/>
      </p:ext>
    </p:extLst>
  </p:cSld>
  <p:clrMapOvr>
    <a:masterClrMapping/>
  </p:clrMapOvr>
  <p:transition spd="slow" advTm="1178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6147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dirty="0" smtClean="0"/>
              <a:t>Perspectives on the Family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Developmental psychology</a:t>
            </a:r>
          </a:p>
          <a:p>
            <a:pPr lvl="2"/>
            <a:r>
              <a:rPr lang="en-US" altLang="en-US" dirty="0" smtClean="0"/>
              <a:t>studies the environment within which children are raised and grow into themselves</a:t>
            </a:r>
          </a:p>
          <a:p>
            <a:r>
              <a:rPr lang="en-US" altLang="en-US" dirty="0" smtClean="0"/>
              <a:t>Clinical Psychology and Psychiatry</a:t>
            </a:r>
          </a:p>
          <a:p>
            <a:pPr lvl="2"/>
            <a:r>
              <a:rPr lang="en-US" altLang="en-US" dirty="0" smtClean="0"/>
              <a:t>As the environment within which normal or abnormal behavior begins, takes hold and becomes the patterns enacted by children</a:t>
            </a:r>
          </a:p>
          <a:p>
            <a:r>
              <a:rPr lang="en-US" altLang="en-US" dirty="0" smtClean="0"/>
              <a:t>Sociology</a:t>
            </a:r>
          </a:p>
          <a:p>
            <a:pPr lvl="2"/>
            <a:r>
              <a:rPr lang="en-US" altLang="en-US" dirty="0" smtClean="0"/>
              <a:t>Family as the major unit through which socialization occurs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EBAE6-C53D-4620-9718-828B2CE2C384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2" name="tmpE090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26077" end="521292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75865630"/>
      </p:ext>
    </p:extLst>
  </p:cSld>
  <p:clrMapOvr>
    <a:masterClrMapping/>
  </p:clrMapOvr>
  <p:transition spd="slow" advTm="18564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1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1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of the family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1772816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various functions or tasks that families perform.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55374" y="2821552"/>
            <a:ext cx="78610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You might find it useful to refer to Maslow’s Hierarchy when trying to think of the functions or tasks.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pic>
        <p:nvPicPr>
          <p:cNvPr id="8" name="tmpE090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311723" end="345660.87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3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632"/>
    </mc:Choice>
    <mc:Fallback xmlns="">
      <p:transition spd="slow" advTm="175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 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As the base for all members to experience connection and  belonging while each experiences simultaneously the push toward autonomy and independence </a:t>
            </a:r>
          </a:p>
          <a:p>
            <a:r>
              <a:rPr lang="en-US" altLang="en-US" smtClean="0"/>
              <a:t>As the environment within which children learn to know, experience and modulate their emotions through relationships with attachment figures</a:t>
            </a: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38A64-934D-4708-873D-05C69D2C798A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1.0486635333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60781228"/>
      </p:ext>
    </p:extLst>
  </p:cSld>
  <p:clrMapOvr>
    <a:masterClrMapping/>
  </p:clrMapOvr>
  <p:transition spd="slow" advTm="2740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024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a system where the whole is greater than the sum of the parts and where each individual affects and is affected by every other individual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18C12-4101-4E21-83B6-1DE34BB361C2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7402" end="1.0424375333E6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2077505"/>
      </p:ext>
    </p:extLst>
  </p:cSld>
  <p:clrMapOvr>
    <a:masterClrMapping/>
  </p:clrMapOvr>
  <p:transition spd="slow" advTm="62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126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An experience of connection with history</a:t>
            </a:r>
          </a:p>
          <a:p>
            <a:r>
              <a:rPr lang="en-US" altLang="en-US" dirty="0" smtClean="0"/>
              <a:t>Stories of ancestors which offer meaning and value to lives</a:t>
            </a:r>
          </a:p>
          <a:p>
            <a:r>
              <a:rPr lang="en-US" altLang="en-US" dirty="0" smtClean="0"/>
              <a:t>A sense of identity through identification with family members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7AF03-B7E1-4729-A50F-CD1B8D73931C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3628" end="904089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18352378"/>
      </p:ext>
    </p:extLst>
  </p:cSld>
  <p:clrMapOvr>
    <a:masterClrMapping/>
  </p:clrMapOvr>
  <p:transition spd="slow" advTm="13834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291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 safe haven in which to relax and experience acceptance and regard</a:t>
            </a:r>
          </a:p>
          <a:p>
            <a:r>
              <a:rPr lang="en-US" altLang="en-US" dirty="0" smtClean="0"/>
              <a:t>A set of relationships within which one experiences care and guidance and the opportunity to care for and guide others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FAA47-C519-4A45-98C8-3A2676C9ABD9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71976" end="809518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43603972"/>
      </p:ext>
    </p:extLst>
  </p:cSld>
  <p:clrMapOvr>
    <a:masterClrMapping/>
  </p:clrMapOvr>
  <p:transition spd="slow" advTm="9456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331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Families are Places within which . . . 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Physical intimacy among some members is sanctioned</a:t>
            </a:r>
          </a:p>
          <a:p>
            <a:r>
              <a:rPr lang="en-US" altLang="en-US" dirty="0" smtClean="0"/>
              <a:t>And is also forbidden among other members (e.g. social taboos, legal restrictions for example the Sexual Offences Act 2003)</a:t>
            </a: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07C5-6BD4-436B-8A50-C64D94B33BAD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66547" end="725623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9847514"/>
      </p:ext>
    </p:extLst>
  </p:cSld>
  <p:clrMapOvr>
    <a:masterClrMapping/>
  </p:clrMapOvr>
  <p:transition spd="slow" advTm="8389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433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Families have Very Specific Tasks:</a:t>
            </a:r>
            <a:endParaRPr lang="en-US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Gathering enough resources to ensure survival </a:t>
            </a:r>
          </a:p>
          <a:p>
            <a:r>
              <a:rPr lang="en-US" dirty="0" smtClean="0"/>
              <a:t>Procreation and looking after immature children</a:t>
            </a:r>
          </a:p>
          <a:p>
            <a:r>
              <a:rPr lang="en-US" dirty="0" smtClean="0"/>
              <a:t>Promoting maturation and successful aging and loss</a:t>
            </a:r>
          </a:p>
          <a:p>
            <a:r>
              <a:rPr lang="en-US" dirty="0" smtClean="0"/>
              <a:t>Providing enough empathetic connection to encourage attention to the above tasks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8A7AF-3A72-4BC1-9FB7-820FD6262FD9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50442" end="621737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2490823"/>
      </p:ext>
    </p:extLst>
  </p:cSld>
  <p:clrMapOvr>
    <a:masterClrMapping/>
  </p:clrMapOvr>
  <p:transition spd="slow" advTm="1038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270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2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</a:t>
            </a:r>
            <a:r>
              <a:rPr lang="en-GB" sz="2800" b="1" u="sng" dirty="0" smtClean="0"/>
              <a:t>within</a:t>
            </a:r>
            <a:r>
              <a:rPr lang="en-GB" sz="2800" b="1" dirty="0" smtClean="0"/>
              <a:t> the family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844824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using the flipchart paper provided, draw a family (you may want to use the families that you created in Session 1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412157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Now identify which members of the family perform the functions outlined in Group Activity 1 and for who.</a:t>
            </a:r>
            <a:endParaRPr lang="en-GB" sz="2800" dirty="0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454328" end="55176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022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75"/>
    </mc:Choice>
    <mc:Fallback xmlns="">
      <p:transition spd="slow" advTm="69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6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Variables of Interest in Understanding Families:</a:t>
            </a:r>
            <a:endParaRPr 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Functional collaboration</a:t>
            </a:r>
          </a:p>
          <a:p>
            <a:r>
              <a:rPr lang="en-US" altLang="en-US" dirty="0" smtClean="0"/>
              <a:t>Gender expectations</a:t>
            </a:r>
          </a:p>
          <a:p>
            <a:r>
              <a:rPr lang="en-US" altLang="en-US" dirty="0" smtClean="0"/>
              <a:t>Power</a:t>
            </a:r>
          </a:p>
          <a:p>
            <a:r>
              <a:rPr lang="en-US" altLang="en-US" dirty="0" smtClean="0"/>
              <a:t>Responsibility</a:t>
            </a:r>
          </a:p>
          <a:p>
            <a:r>
              <a:rPr lang="en-US" altLang="en-US" dirty="0" smtClean="0"/>
              <a:t>Warmth</a:t>
            </a:r>
          </a:p>
          <a:p>
            <a:r>
              <a:rPr lang="en-US" altLang="en-US" dirty="0" smtClean="0"/>
              <a:t>Positive support</a:t>
            </a:r>
          </a:p>
          <a:p>
            <a:r>
              <a:rPr lang="en-US" altLang="en-US" dirty="0" smtClean="0"/>
              <a:t>Cultural background and difference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C986-1E24-4663-9D63-5CD5A59F2BA6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524305" end="318337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9542298"/>
      </p:ext>
    </p:extLst>
  </p:cSld>
  <p:clrMapOvr>
    <a:masterClrMapping/>
  </p:clrMapOvr>
  <p:transition spd="slow" advTm="23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638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Family Coherence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Basic Building Blocks of Family Life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E75C6-CB8F-4E0C-BDCD-50AE754FF5AF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87624" y="2276873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Coherence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87624" y="27809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Organisation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187624" y="33378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Communication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392829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Values and beliefs</a:t>
            </a:r>
            <a:endParaRPr lang="en-GB" sz="2800" dirty="0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757728" end="315281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63766127"/>
      </p:ext>
    </p:extLst>
  </p:cSld>
  <p:clrMapOvr>
    <a:masterClrMapping/>
  </p:clrMapOvr>
  <p:transition spd="slow" advTm="30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7411" grpId="0" build="p"/>
      <p:bldP spid="3" grpId="0"/>
      <p:bldP spid="7" grpId="0"/>
      <p:bldP spid="8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Coherence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A sense of 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1C2A-1E07-4B62-BC93-89A920AD10FF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71600" y="2564904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uniqueness and identity of the family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membership, inclusion and belonging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 space and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recognition of developmental status and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accommodation to individual differences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3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760784" end="16093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8">
            <p14:nvContentPartPr>
              <p14:cNvPr id="5" name="Ink 4"/>
              <p14:cNvContentPartPr/>
              <p14:nvPr>
                <p:custDataLst>
                  <p:tags r:id="rId5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956373" y="679065"/>
              <a:ext cx="33659" cy="33673"/>
            </p14:xfrm>
          </p:contentPart>
        </mc:Choice>
        <mc:Fallback xmlns="">
          <p:pic>
            <p:nvPicPr>
              <p:cNvPr id="5" name="Ink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01295" y="623964"/>
                <a:ext cx="145346" cy="145406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3543960472"/>
      </p:ext>
    </p:extLst>
  </p:cSld>
  <p:clrMapOvr>
    <a:masterClrMapping/>
  </p:clrMapOvr>
  <p:transition spd="slow" advTm="154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8435" grpId="0" build="p"/>
      <p:bldP spid="2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Coherence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700808"/>
            <a:ext cx="6777037" cy="37356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A secure base for </a:t>
            </a:r>
          </a:p>
          <a:p>
            <a:pPr lvl="1"/>
            <a:r>
              <a:rPr lang="en-US" dirty="0" smtClean="0"/>
              <a:t>emotional expression and regulation</a:t>
            </a:r>
          </a:p>
          <a:p>
            <a:r>
              <a:rPr lang="en-US" dirty="0" smtClean="0"/>
              <a:t>A recognition of the shared </a:t>
            </a:r>
          </a:p>
          <a:p>
            <a:pPr lvl="1"/>
            <a:r>
              <a:rPr lang="en-US" dirty="0" smtClean="0"/>
              <a:t>effort to pursue family activities such as providing safety, nurturance and socialization</a:t>
            </a:r>
          </a:p>
          <a:p>
            <a:pPr lvl="1"/>
            <a:r>
              <a:rPr lang="en-US" dirty="0" smtClean="0"/>
              <a:t>capacity to resolve conflict</a:t>
            </a:r>
          </a:p>
          <a:p>
            <a:r>
              <a:rPr lang="en-US" dirty="0" smtClean="0"/>
              <a:t>To reflect on </a:t>
            </a:r>
          </a:p>
          <a:p>
            <a:pPr lvl="1"/>
            <a:r>
              <a:rPr lang="en-US" dirty="0" smtClean="0"/>
              <a:t>family strengths, capacities and areas of difficulty </a:t>
            </a:r>
          </a:p>
          <a:p>
            <a:pPr lvl="1"/>
            <a:r>
              <a:rPr lang="en-US" dirty="0" smtClean="0"/>
              <a:t>the family as members see it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AE68-31F7-4251-B2A9-1F5563229DD1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915135" end="2058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86504302"/>
      </p:ext>
    </p:extLst>
  </p:cSld>
  <p:clrMapOvr>
    <a:masterClrMapping/>
  </p:clrMapOvr>
  <p:transition spd="slow" advTm="140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7577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Recognition of stress or change</a:t>
            </a:r>
          </a:p>
          <a:p>
            <a:r>
              <a:rPr lang="en-US" altLang="en-US" dirty="0" smtClean="0"/>
              <a:t>Labeling of the challenge</a:t>
            </a:r>
          </a:p>
          <a:p>
            <a:r>
              <a:rPr lang="en-US" altLang="en-US" dirty="0" smtClean="0"/>
              <a:t>Developing a shared approach to the problem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0360B-7BCC-4F7F-9C2A-E71703B81503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55485" end="15380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6613092"/>
      </p:ext>
    </p:extLst>
  </p:cSld>
  <p:clrMapOvr>
    <a:masterClrMapping/>
  </p:clrMapOvr>
  <p:transition spd="slow" advTm="51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048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Utilizing the family as a focal point for developing and evaluating stress management strategies</a:t>
            </a:r>
          </a:p>
          <a:p>
            <a:r>
              <a:rPr lang="en-US" altLang="en-US" dirty="0" smtClean="0"/>
              <a:t>The role of family coherence in these family actions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DFFCA-1772-486A-B589-B95F5F8925AF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2" name="tmpC035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60685" end="68.5333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5040438"/>
      </p:ext>
    </p:extLst>
  </p:cSld>
  <p:clrMapOvr>
    <a:masterClrMapping/>
  </p:clrMapOvr>
  <p:transition spd="slow" advTm="153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1507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Family Coherence </a:t>
            </a:r>
            <a:br>
              <a:rPr lang="en-US" dirty="0" smtClean="0"/>
            </a:br>
            <a:r>
              <a:rPr lang="en-US" dirty="0" smtClean="0"/>
              <a:t>and Individual Resilience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belonging</a:t>
            </a:r>
          </a:p>
          <a:p>
            <a:r>
              <a:rPr lang="en-US" altLang="en-US" dirty="0" smtClean="0"/>
              <a:t>Family attachment as an affect monitor and mediator of emotional expression</a:t>
            </a:r>
          </a:p>
          <a:p>
            <a:r>
              <a:rPr lang="en-US" altLang="en-US" dirty="0" smtClean="0"/>
              <a:t>The role of family myths</a:t>
            </a:r>
          </a:p>
          <a:p>
            <a:r>
              <a:rPr lang="en-US" altLang="en-US" dirty="0" smtClean="0"/>
              <a:t>The role of family competence in building individual self-esteem</a:t>
            </a:r>
          </a:p>
          <a:p>
            <a:r>
              <a:rPr lang="en-US" altLang="en-US" dirty="0" smtClean="0"/>
              <a:t>The role of ritual and celebration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910AA-7B55-4E26-977E-510C87C2A12A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end="557861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8">
            <p14:nvContentPartPr>
              <p14:cNvPr id="3" name="Ink 2"/>
              <p14:cNvContentPartPr/>
              <p14:nvPr>
                <p:custDataLst>
                  <p:tags r:id="rId5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8341796" y="2441268"/>
              <a:ext cx="33659" cy="33673"/>
            </p14:xfrm>
          </p:contentPart>
        </mc:Choice>
        <mc:Fallback xmlns="">
          <p:pic>
            <p:nvPicPr>
              <p:cNvPr id="3" name="Ink 2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332748" y="2432312"/>
                <a:ext cx="51755" cy="51584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1697653940"/>
      </p:ext>
    </p:extLst>
  </p:cSld>
  <p:clrMapOvr>
    <a:masterClrMapping/>
  </p:clrMapOvr>
  <p:transition spd="slow" advTm="899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2531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possibility of multiple definitions of the family</a:t>
            </a:r>
          </a:p>
          <a:p>
            <a:r>
              <a:rPr lang="en-US" altLang="en-US" dirty="0" smtClean="0"/>
              <a:t>Too rigidly defined family views failing to accept individual difference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F22D2-2327-45BA-8DB0-92C1FA9E09EA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89952" end="542235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5173110"/>
      </p:ext>
    </p:extLst>
  </p:cSld>
  <p:clrMapOvr>
    <a:masterClrMapping/>
  </p:clrMapOvr>
  <p:transition spd="slow" advTm="1562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3555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individual temperamental factors and non-shared environment</a:t>
            </a:r>
          </a:p>
          <a:p>
            <a:r>
              <a:rPr lang="en-US" altLang="en-US" dirty="0" smtClean="0"/>
              <a:t>Family behavior amplifying affective responses, leading to isolation and scapegoating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4A59F-EE40-42B4-84E3-59D06C330F74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105578" end="459310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61971601"/>
      </p:ext>
    </p:extLst>
  </p:cSld>
  <p:clrMapOvr>
    <a:masterClrMapping/>
  </p:clrMapOvr>
  <p:transition spd="slow" advTm="8292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4579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3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2348880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issues and challenges that people face when they form a new partnership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001519" y="103300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Forming Partner Relationships</a:t>
            </a:r>
            <a:endParaRPr lang="en-GB" sz="2800" b="1" dirty="0"/>
          </a:p>
        </p:txBody>
      </p:sp>
      <p:pic>
        <p:nvPicPr>
          <p:cNvPr id="5" name="tmpB72B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188503" end="415747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430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62"/>
    </mc:Choice>
    <mc:Fallback xmlns="">
      <p:transition spd="slow" advTm="43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Interpersonal Distance</a:t>
            </a:r>
          </a:p>
          <a:p>
            <a:r>
              <a:rPr lang="en-US" altLang="en-US" dirty="0" smtClean="0"/>
              <a:t>Negotiation of roles and tasks assignment</a:t>
            </a:r>
          </a:p>
          <a:p>
            <a:r>
              <a:rPr lang="en-US" altLang="en-US" dirty="0" smtClean="0"/>
              <a:t>Emotional tone</a:t>
            </a:r>
          </a:p>
          <a:p>
            <a:pPr lvl="1"/>
            <a:r>
              <a:rPr lang="en-US" altLang="en-US" dirty="0" smtClean="0"/>
              <a:t>positive comments vs. criticism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B88DE-11D1-4A55-A238-595DAC38642F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232066" end="329864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3169204"/>
      </p:ext>
    </p:extLst>
  </p:cSld>
  <p:clrMapOvr>
    <a:masterClrMapping/>
  </p:clrMapOvr>
  <p:transition spd="slow" advTm="858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560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cultural integration</a:t>
            </a:r>
          </a:p>
          <a:p>
            <a:r>
              <a:rPr lang="en-US" altLang="en-US" dirty="0" smtClean="0"/>
              <a:t>Negotiation of connection to extended family</a:t>
            </a:r>
          </a:p>
          <a:p>
            <a:r>
              <a:rPr lang="en-US" altLang="en-US" dirty="0" smtClean="0"/>
              <a:t>Negotiation of location and career intensity</a:t>
            </a:r>
          </a:p>
          <a:p>
            <a:r>
              <a:rPr lang="en-US" altLang="en-US" dirty="0" smtClean="0"/>
              <a:t>Negotiation of sexual behavior and leisure activities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112ED-3A8C-469D-A868-D26C9EABDC91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2" name="tmpB72B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4">
                  <p14:trim st="317949" end="37451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95985168"/>
      </p:ext>
    </p:extLst>
  </p:cSld>
  <p:clrMapOvr>
    <a:masterClrMapping/>
  </p:clrMapOvr>
  <p:transition spd="slow" advTm="29241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6627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1400" dirty="0" err="1" smtClean="0"/>
              <a:t>Gittens</a:t>
            </a:r>
            <a:r>
              <a:rPr lang="en-GB" sz="1400" dirty="0"/>
              <a:t>, D (1993) </a:t>
            </a:r>
            <a:r>
              <a:rPr lang="en-GB" sz="1400" i="1" dirty="0"/>
              <a:t>The Family in Question: Changing Households and Familiar Ideologies, </a:t>
            </a:r>
            <a:r>
              <a:rPr lang="en-GB" sz="1400" dirty="0"/>
              <a:t>Basingstoke: Macmillan.</a:t>
            </a:r>
          </a:p>
          <a:p>
            <a:r>
              <a:rPr lang="en-GB" sz="1400" dirty="0"/>
              <a:t>Goldthorpe, JH (1987) </a:t>
            </a:r>
            <a:r>
              <a:rPr lang="en-GB" sz="1400" i="1" dirty="0"/>
              <a:t>Social Mobility and Class Structure in Modern Britain, </a:t>
            </a:r>
            <a:r>
              <a:rPr lang="en-GB" sz="1400" dirty="0"/>
              <a:t>Oxford: Clarendon Press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HMSO (2010) The Equalities Act 2010, </a:t>
            </a:r>
            <a:r>
              <a:rPr lang="en-GB" sz="1400" dirty="0">
                <a:hlinkClick r:id="rId5"/>
              </a:rPr>
              <a:t>http://</a:t>
            </a:r>
            <a:r>
              <a:rPr lang="en-GB" sz="1400" dirty="0" smtClean="0">
                <a:hlinkClick r:id="rId5"/>
              </a:rPr>
              <a:t>www.legislation.gov.uk/ukpga/2010/15/pdfs/ukpga_20100015_en.pdf</a:t>
            </a:r>
            <a:endParaRPr lang="en-GB" sz="1400" dirty="0" smtClean="0"/>
          </a:p>
          <a:p>
            <a:r>
              <a:rPr lang="en-GB" sz="1400" dirty="0" err="1"/>
              <a:t>Ipsos</a:t>
            </a:r>
            <a:r>
              <a:rPr lang="en-GB" sz="1400" dirty="0"/>
              <a:t> Mori (2008) </a:t>
            </a:r>
            <a:r>
              <a:rPr lang="en-GB" sz="1400" i="1" dirty="0"/>
              <a:t>Families in Britain: The impact of changing family structures and what people think</a:t>
            </a:r>
            <a:r>
              <a:rPr lang="en-GB" sz="1400" i="1" dirty="0" smtClean="0"/>
              <a:t>.</a:t>
            </a:r>
            <a:endParaRPr lang="en-GB" sz="1400" dirty="0"/>
          </a:p>
          <a:p>
            <a:r>
              <a:rPr lang="en-GB" sz="1400" dirty="0" smtClean="0"/>
              <a:t>Lawson</a:t>
            </a:r>
            <a:r>
              <a:rPr lang="en-GB" sz="1400" dirty="0"/>
              <a:t>, T &amp; Garrod, J (2001)</a:t>
            </a:r>
            <a:r>
              <a:rPr lang="en-GB" sz="1400" i="1" dirty="0"/>
              <a:t> Dictionary of Sociology, </a:t>
            </a:r>
            <a:r>
              <a:rPr lang="en-GB" sz="1400" dirty="0"/>
              <a:t>Chicago, Illinois: Hodder &amp; Stoughton Educational.</a:t>
            </a:r>
            <a:r>
              <a:rPr lang="en-GB" sz="1400" i="1" dirty="0"/>
              <a:t> </a:t>
            </a:r>
            <a:endParaRPr lang="en-GB" sz="1400" dirty="0"/>
          </a:p>
          <a:p>
            <a:r>
              <a:rPr lang="en-GB" sz="1400" dirty="0"/>
              <a:t>Lawson, T &amp; Garrod, J (2009) </a:t>
            </a:r>
            <a:r>
              <a:rPr lang="en-GB" sz="1400" i="1" dirty="0"/>
              <a:t>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 err="1"/>
              <a:t>McKie</a:t>
            </a:r>
            <a:r>
              <a:rPr lang="en-GB" sz="1400" dirty="0"/>
              <a:t>, L &amp; Callan, S (2012) </a:t>
            </a:r>
            <a:r>
              <a:rPr lang="en-GB" sz="1400" i="1" dirty="0"/>
              <a:t>Understanding Families: A Global Introduction, </a:t>
            </a:r>
            <a:r>
              <a:rPr lang="en-GB" sz="1400" dirty="0"/>
              <a:t>London: Sage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Muncie, J. et al (</a:t>
            </a:r>
            <a:r>
              <a:rPr lang="en-GB" sz="1400" dirty="0" err="1" smtClean="0"/>
              <a:t>Eds</a:t>
            </a:r>
            <a:r>
              <a:rPr lang="en-GB" sz="1400" dirty="0" smtClean="0"/>
              <a:t>) (1997) </a:t>
            </a:r>
            <a:r>
              <a:rPr lang="en-GB" sz="1400" i="1" dirty="0" smtClean="0"/>
              <a:t>Understanding the Family  </a:t>
            </a:r>
            <a:r>
              <a:rPr lang="en-GB" sz="1400" dirty="0" smtClean="0"/>
              <a:t>London: Sage</a:t>
            </a:r>
            <a:endParaRPr lang="en-GB" sz="1400" dirty="0"/>
          </a:p>
          <a:p>
            <a:r>
              <a:rPr lang="en-GB" sz="1400" dirty="0"/>
              <a:t>Murdock, GP (1949)</a:t>
            </a:r>
            <a:r>
              <a:rPr lang="en-GB" sz="1400" i="1" dirty="0"/>
              <a:t> Social Structure, </a:t>
            </a:r>
            <a:r>
              <a:rPr lang="en-GB" sz="1400" dirty="0"/>
              <a:t>New York: Macmillan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Newman, D.M. &amp; </a:t>
            </a:r>
            <a:r>
              <a:rPr lang="en-GB" sz="1400" dirty="0" err="1" smtClean="0"/>
              <a:t>Grauerholz</a:t>
            </a:r>
            <a:r>
              <a:rPr lang="en-GB" sz="1400" dirty="0" smtClean="0"/>
              <a:t>, L. (2002) </a:t>
            </a:r>
            <a:r>
              <a:rPr lang="en-GB" sz="1400" i="1" dirty="0" smtClean="0"/>
              <a:t>Sociology of Families </a:t>
            </a:r>
            <a:r>
              <a:rPr lang="en-GB" sz="1400" dirty="0" smtClean="0"/>
              <a:t>Thousand Oaks: Pine Forge Press</a:t>
            </a:r>
            <a:endParaRPr lang="en-GB" sz="1400" dirty="0"/>
          </a:p>
          <a:p>
            <a:r>
              <a:rPr lang="en-GB" sz="1400" dirty="0"/>
              <a:t>OUP (2011) </a:t>
            </a:r>
            <a:r>
              <a:rPr lang="en-GB" sz="1400" i="1" dirty="0"/>
              <a:t>Concise Oxford Dictionary, </a:t>
            </a:r>
            <a:r>
              <a:rPr lang="en-GB" sz="1400" dirty="0"/>
              <a:t>Oxford: OUP.</a:t>
            </a:r>
          </a:p>
          <a:p>
            <a:r>
              <a:rPr lang="en-GB" sz="1400" dirty="0" err="1" smtClean="0"/>
              <a:t>Parke</a:t>
            </a:r>
            <a:r>
              <a:rPr lang="en-GB" sz="1400" dirty="0" smtClean="0"/>
              <a:t>, R.D. (2013) </a:t>
            </a:r>
            <a:r>
              <a:rPr lang="en-GB" sz="1400" i="1" dirty="0" smtClean="0"/>
              <a:t>Future Families: Diverse Forms, Rich Possibilities, </a:t>
            </a:r>
            <a:r>
              <a:rPr lang="en-GB" sz="1400" dirty="0" smtClean="0"/>
              <a:t>Chichester, Sussex: Wiley Blackwell.</a:t>
            </a:r>
          </a:p>
          <a:p>
            <a:r>
              <a:rPr lang="en-GB" sz="1400" dirty="0" smtClean="0"/>
              <a:t>Parker</a:t>
            </a:r>
            <a:r>
              <a:rPr lang="en-GB" sz="1400" dirty="0"/>
              <a:t>, K (2012) </a:t>
            </a:r>
            <a:r>
              <a:rPr lang="en-GB" sz="1400" i="1" dirty="0"/>
              <a:t>The Boomerang Generation: Feeling OK about Living with Mom and Dad </a:t>
            </a:r>
            <a:r>
              <a:rPr lang="en-GB" sz="1400" u="sng" dirty="0">
                <a:hlinkClick r:id="rId6"/>
              </a:rPr>
              <a:t>http://www.pewsocialtrends.org/files/2012/03/PewSocialTrends-2012-BoomerangGeneration.pdf</a:t>
            </a:r>
            <a:r>
              <a:rPr lang="en-GB" sz="1400" dirty="0"/>
              <a:t> </a:t>
            </a:r>
          </a:p>
          <a:p>
            <a:r>
              <a:rPr lang="en-GB" sz="1400" dirty="0"/>
              <a:t>Ribbens McCarthy, J &amp; Edwards, R (2011) </a:t>
            </a:r>
            <a:r>
              <a:rPr lang="en-GB" sz="1400" i="1" dirty="0"/>
              <a:t>Key concepts in Family Studies,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Steel, L, Kidd, W &amp; Brown, A (2012) </a:t>
            </a:r>
            <a:r>
              <a:rPr lang="en-GB" sz="1400" i="1" dirty="0"/>
              <a:t>The Family, </a:t>
            </a:r>
            <a:r>
              <a:rPr lang="en-GB" sz="1400" dirty="0"/>
              <a:t>Basingstoke, Hampshire: Palgrave Macmillan.</a:t>
            </a:r>
          </a:p>
          <a:p>
            <a:endParaRPr lang="en-GB" sz="1400" dirty="0"/>
          </a:p>
        </p:txBody>
      </p:sp>
      <p:pic>
        <p:nvPicPr>
          <p:cNvPr id="3" name="tmpB72B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610362" end="24.492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0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5"/>
    </mc:Choice>
    <mc:Fallback xmlns="">
      <p:transition spd="slow" advTm="37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49|1.30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44|recordEnd=8242|recordLength=833015|start=1044|end=8242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0.434|0.934|0.982999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242|recordEnd=126077|recordLength=833015|start=8242|end=126077|audioFormat={00001610-0000-0010-8000-00AA00389B71}|audioRate=44100|muted=false|volume=0.8|fadeIn=0|fadeOut=0|videoFormat={34363248-0000-0010-8000-00AA00389B71}|videoRate=15|videoWidth=256|videoHeight=256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04|0.591|0.981000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26077|recordEnd=311723|recordLength=833015|start=126077|end=311723|audioFormat={00001610-0000-0010-8000-00AA00389B71}|audioRate=44100|muted=false|volume=0.8|fadeIn=0|fadeOut=0|videoFormat={34363248-0000-0010-8000-00AA00389B71}|videoRate=15|videoWidth=256|videoHeight=25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1723|recordEnd=487355|recordLength=833015|start=311723|end=487355|audioFormat={00001610-0000-0010-8000-00AA00389B71}|audioRate=44100|muted=false|volume=0.8|fadeIn=0|fadeOut=0|videoFormat={34363248-0000-0010-8000-00AA00389B71}|videoRate=15|videoWidth=256|videoHeight=25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36|0.589998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27402|recordLength=1076065|start=0|end=27402|audioFormat={00001610-0000-0010-8000-00AA00389B71}|audioRate=44100|muted=false|volume=0.8|fadeIn=0|fadeOut=0|videoFormat={34363248-0000-0010-8000-00AA00389B71}|videoRate=15|videoWidth=256|videoHeight=25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7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7402|recordEnd=33628|recordLength=1076065|start=27402|end=33628|audioFormat={00001610-0000-0010-8000-00AA00389B71}|audioRate=44100|muted=false|volume=0.8|fadeIn=0|fadeOut=0|videoFormat={34363248-0000-0010-8000-00AA00389B71}|videoRate=15|videoWidth=256|videoHeight=256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3|1.033|0.65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3628|recordEnd=171976|recordLength=1076065|start=33628|end=171976|audioFormat={00001610-0000-0010-8000-00AA00389B71}|audioRate=44100|muted=false|volume=0.8|fadeIn=0|fadeOut=0|videoFormat={34363248-0000-0010-8000-00AA00389B71}|videoRate=15|videoWidth=256|videoHeight=25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52|1.79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71976|recordEnd=266547|recordLength=1076065|start=171976|end=266547|audioFormat={00001610-0000-0010-8000-00AA00389B71}|audioRate=44100|muted=false|volume=0.8|fadeIn=0|fadeOut=0|videoFormat={34363248-0000-0010-8000-00AA00389B71}|videoRate=15|videoWidth=256|videoHeight=25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68|2.83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66547|recordEnd=350442|recordLength=1076065|start=266547|end=350442|audioFormat={00001610-0000-0010-8000-00AA00389B71}|audioRate=44100|muted=false|volume=0.8|fadeIn=0|fadeOut=0|videoFormat={34363248-0000-0010-8000-00AA00389B71}|videoRate=15|videoWidth=256|videoHeight=25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23|0.857|1.159|2.24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50442|recordEnd=454328|recordLength=1076065|start=350442|end=454328|audioFormat={00001610-0000-0010-8000-00AA00389B71}|audioRate=44100|muted=false|volume=0.8|fadeIn=0|fadeOut=0|videoFormat={34363248-0000-0010-8000-00AA00389B71}|videoRate=15|videoWidth=256|videoHeight=256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13|4.99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454328|recordEnd=524305|recordLength=1076065|start=454328|end=524305|audioFormat={00001610-0000-0010-8000-00AA00389B71}|audioRate=44100|muted=false|volume=0.8|fadeIn=0|fadeOut=0|videoFormat={34363248-0000-0010-8000-00AA00389B71}|videoRate=15|videoWidth=256|videoHeight=25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58|0.513|0.9250001|0.4979999|0.454|0.421|0.62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24305|recordEnd=757728|recordLength=1076065|start=524305|end=757728|audioFormat={00001610-0000-0010-8000-00AA00389B71}|audioRate=44100|muted=false|volume=0.8|fadeIn=0|fadeOut=0|videoFormat={34363248-0000-0010-8000-00AA00389B71}|videoRate=15|videoWidth=256|videoHeight=256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92|0.524|0.4680001|0.53|0.483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57728|recordEnd=760784|recordLength=1076065|start=757728|end=760784|audioFormat={00001610-0000-0010-8000-00AA00389B71}|audioRate=44100|muted=false|volume=0.8|fadeIn=0|fadeOut=0|videoFormat={34363248-0000-0010-8000-00AA00389B71}|videoRate=15|videoWidth=256|videoHeight=25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64|0.375|10.853|2.167001|2.34|2.056999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760784|recordEnd=915135|recordLength=1076065|start=760784|end=915135|audioFormat={00001610-0000-0010-8000-00AA00389B71}|audioRate=44100|muted=false|volume=0.8|fadeIn=0|fadeOut=0|videoFormat={34363248-0000-0010-8000-00AA00389B71}|videoRate=15|videoWidth=256|videoHeight=256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EAAAAWAAAABwMAAAAAAQAAAAQAAAAECUlua0F0b21WMQIAAAAJBAAAAA0DBQQAAAALUGVuU3Ryb2tlVjEEAAAACkF0dHJpYnV0ZXMFVHJhY2UJU3RhcnRUaW1lBFR5cGUEBAAED1BlbkF0dHJpYnV0ZXNWMQIAAAAKSW5rVHJhY2VWMQIAAAAQDEFjdGlvblR5cGVWMQIAAAACAAAACQUAAAAJBgAAAPch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24|0.795|89.116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915135|recordEnd=1055485|recordLength=1076065|start=915135|end=1055485|audioFormat={00001610-0000-0010-8000-00AA00389B71}|audioRate=44100|muted=false|volume=0.8|fadeIn=0|fadeOut=0|videoFormat={34363248-0000-0010-8000-00AA00389B71}|videoRate=15|videoWidth=256|videoHeight=256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067|1.352|1.975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55485|recordEnd=1060685|recordLength=1076065|start=1055485|end=1060685|audioFormat={00001610-0000-0010-8000-00AA00389B71}|audioRate=44100|muted=false|volume=0.8|fadeIn=0|fadeOut=0|videoFormat={34363248-0000-0010-8000-00AA00389B71}|videoRate=15|videoWidth=256|videoHeight=256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8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60685|recordEnd=1075997|recordLength=1076065|start=1060685|end=1075997|audioFormat={00001610-0000-0010-8000-00AA00389B71}|audioRate=44100|muted=false|volume=0.8|fadeIn=0|fadeOut=0|videoFormat={34363248-0000-0010-8000-00AA00389B71}|videoRate=15|videoWidth=256|videoHeight=256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22|2.936|10.768|8.33|26.749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9952|recordLength=647813|start=0|end=89952|audioFormat={00001610-0000-0010-8000-00AA00389B71}|audioRate=44100|muted=false|volume=0.8|fadeIn=0|fadeOut=0|videoFormat={34363248-0000-0010-8000-00AA00389B71}|videoRate=15|videoWidth=256|videoHeight=256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IAAAASAAAABwMAAAAAAQAAAAQAAAAECUlua0F0b21WMQIAAAAJBAAAAAkFAAAADQIFBAAAAAtQZW5TdHJva2VWMQQAAAAKQXR0cmlidXRlcwVUcmFjZQlTdGFydFRpbWUEVHlwZQQEAAQPUGVuQXR0cmlidXRlc1YxAgAAAApJbmtUcmFjZVYxAgAAABAMQWN0aW9uVHlwZVYxAgAAAAIAAAAJBgAAAAkHAAAAXQgAAAAAAAAF+P///wxBY3Rpb25UeXBlVjEBAAAAB3ZhbHVlX18ACAIAAAAAAAAAAQUAAAAEAAAACQkAAAAJCgAAAL4NAAAAAAAAAfX////4////AAAAAAUGAAAAD1BlbkF0dHJpYnV0ZXNWMQoAAAAHX2NvbG9yQQdfY29sb3JSB19jb2xvckcHX2NvbG9yQgpGaXRUb0N1cnZlBkhlaWdodA5JZ25vcmVQcmVzc3VyZQ1Jc0hpZ2hsaWdodGVyBVNoYXBlBVdpZHRoAAAAAAAAAAAEAAICAgIBBgEBDEJydXNoU2hhcGVWMQIAAAAGAgAAAP8AAAAAAAAAAAAACEAAAAX0////DEJydXNoU2hhcGVWMQEAAAAHdmFsdWVfXwAIAgAAAAEAAAAAAAAAAAAIQAUHAAAACklua1RyYWNlVjEDAAAADUxpc3RgMStfaXRlbXMMTGlzdGAxK19zaXplD0xpc3RgMStfdmVyc2lvbgQAABhTaGFyZWQuSW5raW5nLklua1BvaW50W10CAAAACAgCAAAACQ0AAAABAAAAAQAAAAEJAAAABgAAAP8AAAAAAAAAAAAACEAAAAHy////9P///wEAAAAAAAAAAAAIQAEKAAAABwAAAAkPAAAAAQAAAAEAAAAHDQAAAAABAAAABAAAAAQKSW5rUG9pbnRWMQIAAAAJEAAAAA0DBw8AAAAAAQAAAAQAAAAECklua1BvaW50VjECAAAACREAAAANAwUQAAAACklua1BvaW50VjEEAAAAAVgBWQ5QcmVzc3VyZUZhY3RvcglUaW1lU3RhbXAAAAAABgYLEAIAAAAAAAAAAADgPwAAAAAAAOA/AAAAPwAAAAAAAAAAAREAAAAQAAAAAAAAAAAA4D8AAAAAAADgPwAAAD8AAAAAAAAAAAs=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9|3.4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9952|recordEnd=105578|recordLength=647813|start=89952|end=105578|audioFormat={00001610-0000-0010-8000-00AA00389B71}|audioRate=44100|muted=false|volume=0.8|fadeIn=0|fadeOut=0|videoFormat={34363248-0000-0010-8000-00AA00389B71}|videoRate=15|videoWidth=256|videoHeight=256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|2.70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05578|recordEnd=188503|recordLength=647813|start=105578|end=188503|audioFormat={00001610-0000-0010-8000-00AA00389B71}|audioRate=44100|muted=false|volume=0.8|fadeIn=0|fadeOut=0|videoFormat={34363248-0000-0010-8000-00AA00389B71}|videoRate=15|videoWidth=256|videoHeight=256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188503|recordEnd=232066|recordLength=647813|start=188503|end=232066|audioFormat={00001610-0000-0010-8000-00AA00389B71}|audioRate=44100|muted=false|volume=0.8|fadeIn=0|fadeOut=0|videoFormat={34363248-0000-0010-8000-00AA00389B71}|videoRate=15|videoWidth=256|videoHeight=256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51|0.826|0.499000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232066|recordEnd=317949|recordLength=647813|start=232066|end=317949|audioFormat={00001610-0000-0010-8000-00AA00389B71}|audioRate=44100|muted=false|volume=0.8|fadeIn=0|fadeOut=0|videoFormat={34363248-0000-0010-8000-00AA00389B71}|videoRate=15|videoWidth=256|videoHeight=256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6|2.064|146.035|76.618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317949|recordEnd=610362|recordLength=647813|start=317949|end=610362|audioFormat={00001610-0000-0010-8000-00AA00389B71}|audioRate=44100|muted=false|volume=0.8|fadeIn=0|fadeOut=0|videoFormat={34363248-0000-0010-8000-00AA00389B71}|videoRate=15|videoWidth=256|videoHeight=256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610362|recordEnd=647789|recordLength=647813|start=610362|end=647789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455</TotalTime>
  <Words>2015</Words>
  <Application>Microsoft Office PowerPoint</Application>
  <PresentationFormat>On-screen Show (4:3)</PresentationFormat>
  <Paragraphs>238</Paragraphs>
  <Slides>40</Slides>
  <Notes>0</Notes>
  <HiddenSlides>0</HiddenSlides>
  <MMClips>24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Calibri</vt:lpstr>
      <vt:lpstr>UWTSD PPT Template</vt:lpstr>
      <vt:lpstr>SJSI6022 Individuals and Families: Living in a Contemporary World             Theme 3: Perspectives on the Family</vt:lpstr>
      <vt:lpstr>Recap of last session</vt:lpstr>
      <vt:lpstr>Common Family Characteristics: Common Identity</vt:lpstr>
      <vt:lpstr>Common Family Characteristics: Economic Co-operation and Ownership</vt:lpstr>
      <vt:lpstr>Common Family Characteristics: Reproduction of the Next Generation</vt:lpstr>
      <vt:lpstr>Common Family Characteristics: Care Work and Domestic Labour</vt:lpstr>
      <vt:lpstr>Common Family Characteristics: Co-residence</vt:lpstr>
      <vt:lpstr>Group Task – The Boomerang Generation</vt:lpstr>
      <vt:lpstr>Changing Nature of Family: A Few Challenges</vt:lpstr>
      <vt:lpstr>Changing Nature of Family: A Few Challenges</vt:lpstr>
      <vt:lpstr>Challenges to the Ideal Family Form</vt:lpstr>
      <vt:lpstr>The changing nature of families in the UK</vt:lpstr>
      <vt:lpstr>The changing nature of families in the UK</vt:lpstr>
      <vt:lpstr>PowerPoint Presentation</vt:lpstr>
      <vt:lpstr>Group Task – 21st Century ‘Happy Families’</vt:lpstr>
      <vt:lpstr>Group Task</vt:lpstr>
      <vt:lpstr>Recap of last session</vt:lpstr>
      <vt:lpstr>Perspectives on the Family</vt:lpstr>
      <vt:lpstr>Perspectives on the Family</vt:lpstr>
      <vt:lpstr>Group Activity 1</vt:lpstr>
      <vt:lpstr>Understanding Families </vt:lpstr>
      <vt:lpstr>Understanding Families</vt:lpstr>
      <vt:lpstr>Families Offer:</vt:lpstr>
      <vt:lpstr>Families Offer:</vt:lpstr>
      <vt:lpstr>Families are Places within which . . . </vt:lpstr>
      <vt:lpstr>Families have Very Specific Tasks:</vt:lpstr>
      <vt:lpstr>Group Activity 2</vt:lpstr>
      <vt:lpstr>Variables of Interest in Understanding Families:</vt:lpstr>
      <vt:lpstr>Family Coherence</vt:lpstr>
      <vt:lpstr>Coherence</vt:lpstr>
      <vt:lpstr>Coherence </vt:lpstr>
      <vt:lpstr>Family Adaptability and Reactions to Change</vt:lpstr>
      <vt:lpstr>Family Adaptability and Reactions to Change</vt:lpstr>
      <vt:lpstr>Family Coherence  and Individual Resilience</vt:lpstr>
      <vt:lpstr>When Family Coherence Fails</vt:lpstr>
      <vt:lpstr>When Family Coherence Fails</vt:lpstr>
      <vt:lpstr>Group Activity 3</vt:lpstr>
      <vt:lpstr>Partner Relationship:  Important Features</vt:lpstr>
      <vt:lpstr>Partner Relationship:  Important Features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49</cp:revision>
  <dcterms:created xsi:type="dcterms:W3CDTF">2016-09-29T11:33:04Z</dcterms:created>
  <dcterms:modified xsi:type="dcterms:W3CDTF">2020-02-03T15:18:40Z</dcterms:modified>
</cp:coreProperties>
</file>