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theme/theme9.xml" ContentType="application/vnd.openxmlformats-officedocument.theme+xml"/>
  <Override PartName="/ppt/theme/theme10.xml" ContentType="application/vnd.openxmlformats-officedocument.theme+xml"/>
  <Override PartName="/ppt/theme/theme11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  <p:sldMasterId id="2147483780" r:id="rId2"/>
    <p:sldMasterId id="2147483792" r:id="rId3"/>
    <p:sldMasterId id="2147483804" r:id="rId4"/>
    <p:sldMasterId id="2147483816" r:id="rId5"/>
    <p:sldMasterId id="2147483828" r:id="rId6"/>
    <p:sldMasterId id="2147483840" r:id="rId7"/>
    <p:sldMasterId id="2147483852" r:id="rId8"/>
    <p:sldMasterId id="2147483864" r:id="rId9"/>
  </p:sldMasterIdLst>
  <p:notesMasterIdLst>
    <p:notesMasterId r:id="rId29"/>
  </p:notesMasterIdLst>
  <p:handoutMasterIdLst>
    <p:handoutMasterId r:id="rId30"/>
  </p:handoutMasterIdLst>
  <p:sldIdLst>
    <p:sldId id="256" r:id="rId10"/>
    <p:sldId id="267" r:id="rId11"/>
    <p:sldId id="268" r:id="rId12"/>
    <p:sldId id="273" r:id="rId13"/>
    <p:sldId id="269" r:id="rId14"/>
    <p:sldId id="270" r:id="rId15"/>
    <p:sldId id="271" r:id="rId16"/>
    <p:sldId id="272" r:id="rId17"/>
    <p:sldId id="274" r:id="rId18"/>
    <p:sldId id="275" r:id="rId19"/>
    <p:sldId id="276" r:id="rId20"/>
    <p:sldId id="283" r:id="rId21"/>
    <p:sldId id="284" r:id="rId22"/>
    <p:sldId id="277" r:id="rId23"/>
    <p:sldId id="278" r:id="rId24"/>
    <p:sldId id="279" r:id="rId25"/>
    <p:sldId id="280" r:id="rId26"/>
    <p:sldId id="281" r:id="rId27"/>
    <p:sldId id="282" r:id="rId28"/>
  </p:sldIdLst>
  <p:sldSz cx="9144000" cy="6858000" type="screen4x3"/>
  <p:notesSz cx="6858000" cy="9144000"/>
  <p:custDataLst>
    <p:tags r:id="rId3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9A46"/>
    <a:srgbClr val="00CC00"/>
    <a:srgbClr val="FF9900"/>
    <a:srgbClr val="FFFF66"/>
    <a:srgbClr val="800000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867" autoAdjust="0"/>
    <p:restoredTop sz="90850" autoAdjust="0"/>
  </p:normalViewPr>
  <p:slideViewPr>
    <p:cSldViewPr>
      <p:cViewPr varScale="1">
        <p:scale>
          <a:sx n="97" d="100"/>
          <a:sy n="97" d="100"/>
        </p:scale>
        <p:origin x="2196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5" d="100"/>
          <a:sy n="85" d="100"/>
        </p:scale>
        <p:origin x="-3198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slide" Target="slides/slide17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2.xml"/><Relationship Id="rId34" Type="http://schemas.openxmlformats.org/officeDocument/2006/relationships/theme" Target="theme/theme1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slide" Target="slides/slide16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32" Type="http://schemas.openxmlformats.org/officeDocument/2006/relationships/presProps" Target="pres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slide" Target="slides/slide19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31" Type="http://schemas.openxmlformats.org/officeDocument/2006/relationships/tags" Target="tags/tag1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slide" Target="slides/slide18.xml"/><Relationship Id="rId30" Type="http://schemas.openxmlformats.org/officeDocument/2006/relationships/handoutMaster" Target="handoutMasters/handoutMaster1.xml"/><Relationship Id="rId35" Type="http://schemas.openxmlformats.org/officeDocument/2006/relationships/tableStyles" Target="tableStyles.xml"/><Relationship Id="rId8" Type="http://schemas.openxmlformats.org/officeDocument/2006/relationships/slideMaster" Target="slideMasters/slideMaster8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1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4903CD-FCCC-4FC0-9966-9444F692D80E}" type="datetimeFigureOut">
              <a:rPr lang="en-GB" smtClean="0"/>
              <a:t>23/09/2025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7D8732-DA2D-4588-B717-363D6187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4276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25B7CD-052F-43AF-9589-E9C0B2708D40}" type="datetimeFigureOut">
              <a:rPr lang="en-GB" smtClean="0"/>
              <a:t>23/09/2025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94F88D-5672-4D13-9F93-5210D3BC47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62666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B3A1FA-96EE-DC3D-3737-F1B8B53D31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1A0FED2-4A6E-95D4-4E18-CF5EDA9329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7F91E81-D97E-CCA4-2042-9407FA2667F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7C74D9-7746-F59A-95DC-B4E013BC4FB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94F88D-5672-4D13-9F93-5210D3BC47F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77745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September 23,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September 23, 2025</a:t>
            </a:fld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September 23,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September 23, 2025</a:t>
            </a:fld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23/09/2025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05428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23/09/2025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51515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23/09/2025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79064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23/09/2025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20438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23/09/2025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24998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23/09/2025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13424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23/09/2025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2560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23/09/2025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26632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23/09/2025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46324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23/09/2025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32183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23/09/2025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13805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September 23,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September 23, 2025</a:t>
            </a:fld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23/09/2025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05428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23/09/2025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51515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23/09/2025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79064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23/09/2025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20438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23/09/2025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24998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23/09/2025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13424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23/09/2025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25606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23/09/2025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26632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23/09/2025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463243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23/09/2025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32183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23/09/2025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138058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065BE-0657-4A47-90AD-C21C55E16B19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BB8AF-C16A-4836-A92D-61834B5F0BA5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D2193-4505-4A75-99BB-880C6989A757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A18F4-33C3-445B-924C-31108C51719C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7543A-E259-478F-9E0D-57BA40E442B7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B012D-77A1-44B0-BB26-329BA1EE55C9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7499E-3031-413E-B01E-B94970708CAA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EAB0C-2220-4D0E-A0DD-DB7FA0F742F4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16D63-31BF-4B94-B6C5-E20B2C63F515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3AA4-67BE-44F7-809A-3582401494AF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72EEB-1769-4776-AD69-E7C1260563EB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065BE-0657-4A47-90AD-C21C55E16B19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BB8AF-C16A-4836-A92D-61834B5F0BA5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D2193-4505-4A75-99BB-880C6989A757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A18F4-33C3-445B-924C-31108C51719C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7543A-E259-478F-9E0D-57BA40E442B7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B012D-77A1-44B0-BB26-329BA1EE55C9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7499E-3031-413E-B01E-B94970708CAA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EAB0C-2220-4D0E-A0DD-DB7FA0F742F4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16D63-31BF-4B94-B6C5-E20B2C63F515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3AA4-67BE-44F7-809A-3582401494AF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72EEB-1769-4776-AD69-E7C1260563EB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September 23,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September 23,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Rounded Rectangle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September 23, 2025</a:t>
            </a:fld>
            <a:endParaRPr lang="en-US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en-US" dirty="0"/>
              <a:t>Click to edit Master title style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1200"/>
            <a:ext cx="8290800" cy="1371600"/>
          </a:xfrm>
        </p:spPr>
        <p:txBody>
          <a:bodyPr anchor="ctr" anchorCtr="0"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914400" y="1522800"/>
            <a:ext cx="7772400" cy="5144700"/>
          </a:xfrm>
        </p:spPr>
        <p:txBody>
          <a:bodyPr vert="horz">
            <a:normAutofit/>
          </a:bodyPr>
          <a:lstStyle>
            <a:lvl1pPr>
              <a:lnSpc>
                <a:spcPct val="100000"/>
              </a:lnSpc>
              <a:defRPr sz="3200"/>
            </a:lvl1pPr>
            <a:lvl2pPr marL="548640" indent="-228600">
              <a:lnSpc>
                <a:spcPct val="100000"/>
              </a:lnSpc>
              <a:buSzPct val="75000"/>
              <a:buFont typeface="Wingdings" panose="05000000000000000000" pitchFamily="2" charset="2"/>
              <a:buChar char="Ø"/>
              <a:defRPr sz="2800"/>
            </a:lvl2pPr>
            <a:lvl3pPr marL="822960" indent="-228600">
              <a:lnSpc>
                <a:spcPct val="100000"/>
              </a:lnSpc>
              <a:buClr>
                <a:schemeClr val="accent2">
                  <a:lumMod val="60000"/>
                  <a:lumOff val="40000"/>
                </a:schemeClr>
              </a:buClr>
              <a:buSzPct val="70000"/>
              <a:buFont typeface="Wingdings" panose="05000000000000000000" pitchFamily="2" charset="2"/>
              <a:buChar char="ü"/>
              <a:defRPr sz="2400"/>
            </a:lvl3pPr>
            <a:lvl4pPr marL="1097280" indent="-228600">
              <a:lnSpc>
                <a:spcPct val="100000"/>
              </a:lnSpc>
              <a:buSzPct val="65000"/>
              <a:buFont typeface="Courier New" panose="02070309020205020404" pitchFamily="49" charset="0"/>
              <a:buChar char="o"/>
              <a:defRPr sz="2400"/>
            </a:lvl4pPr>
            <a:lvl5pPr>
              <a:lnSpc>
                <a:spcPct val="100000"/>
              </a:lnSpc>
              <a:defRPr sz="2400"/>
            </a:lvl5pPr>
          </a:lstStyle>
          <a:p>
            <a:pPr lvl="0" eaLnBrk="1" latinLnBrk="0" hangingPunct="1"/>
            <a:r>
              <a:rPr lang="en-US" dirty="0"/>
              <a:t>Click to edit Master text styles</a:t>
            </a:r>
          </a:p>
          <a:p>
            <a:pPr lvl="1" eaLnBrk="1" latinLnBrk="0" hangingPunct="1"/>
            <a:r>
              <a:rPr lang="en-US" dirty="0"/>
              <a:t>Second level</a:t>
            </a:r>
          </a:p>
          <a:p>
            <a:pPr lvl="2" eaLnBrk="1" latinLnBrk="0" hangingPunct="1"/>
            <a:r>
              <a:rPr lang="en-US" dirty="0"/>
              <a:t>Third level</a:t>
            </a:r>
          </a:p>
          <a:p>
            <a:pPr lvl="3" eaLnBrk="1" latinLnBrk="0" hangingPunct="1"/>
            <a:r>
              <a:rPr lang="en-US" dirty="0"/>
              <a:t>Fourth level</a:t>
            </a:r>
          </a:p>
          <a:p>
            <a:pPr lvl="4" eaLnBrk="1" latinLnBrk="0" hangingPunct="1"/>
            <a:r>
              <a:rPr lang="en-US" dirty="0"/>
              <a:t>Fifth level</a:t>
            </a:r>
            <a:endParaRPr kumimoji="0" lang="en-US" dirty="0"/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88454" y="1412776"/>
            <a:ext cx="8964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Rounded Rectangle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September 23,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September 23,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September 23,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September 23,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F6976-A7D5-4AC9-B4C0-1455D2CC0CF1}" type="datetimeFigureOut">
              <a:rPr lang="en-GB" smtClean="0"/>
              <a:t>23/09/2025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126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September 23,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F6976-A7D5-4AC9-B4C0-1455D2CC0CF1}" type="datetimeFigureOut">
              <a:rPr lang="en-GB" smtClean="0"/>
              <a:t>23/09/2025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126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62B1B13E-D5AF-485E-81A1-82A140076526}" type="datetime4">
              <a:rPr lang="en-US" smtClean="0"/>
              <a:pPr/>
              <a:t>September 23,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62B1B13E-D5AF-485E-81A1-82A140076526}" type="datetime4">
              <a:rPr lang="en-US" smtClean="0"/>
              <a:pPr/>
              <a:t>September 23,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September 23,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52197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en-US" dirty="0"/>
              <a:t>Click to edit Master text styles</a:t>
            </a:r>
          </a:p>
          <a:p>
            <a:pPr lvl="1" eaLnBrk="1" latinLnBrk="0" hangingPunct="1"/>
            <a:r>
              <a:rPr kumimoji="0" lang="en-US" dirty="0"/>
              <a:t>Second level</a:t>
            </a:r>
          </a:p>
          <a:p>
            <a:pPr lvl="2" eaLnBrk="1" latinLnBrk="0" hangingPunct="1"/>
            <a:r>
              <a:rPr kumimoji="0" lang="en-US" dirty="0"/>
              <a:t>Third level</a:t>
            </a:r>
          </a:p>
          <a:p>
            <a:pPr lvl="3" eaLnBrk="1" latinLnBrk="0" hangingPunct="1"/>
            <a:r>
              <a:rPr kumimoji="0" lang="en-US" dirty="0"/>
              <a:t>Fourth level</a:t>
            </a:r>
          </a:p>
          <a:p>
            <a:pPr lvl="4" eaLnBrk="1" latinLnBrk="0" hangingPunct="1"/>
            <a:r>
              <a:rPr kumimoji="0" lang="en-US" dirty="0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September 23, 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5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spcAft>
          <a:spcPts val="300"/>
        </a:spcAft>
        <a:buClr>
          <a:schemeClr val="accent1"/>
        </a:buClr>
        <a:buSzPct val="85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0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90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0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Week 6 - Unique Positioning</a:t>
            </a:r>
            <a:endParaRPr lang="en-GB" sz="4800" i="1" dirty="0"/>
          </a:p>
        </p:txBody>
      </p:sp>
      <p:sp>
        <p:nvSpPr>
          <p:cNvPr id="6" name="Subtitle 2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2892896"/>
          </a:xfrm>
        </p:spPr>
        <p:txBody>
          <a:bodyPr>
            <a:normAutofit fontScale="92500" lnSpcReduction="20000"/>
          </a:bodyPr>
          <a:lstStyle/>
          <a:p>
            <a:endParaRPr lang="en-GB" dirty="0"/>
          </a:p>
          <a:p>
            <a:r>
              <a:rPr lang="en-GB" dirty="0"/>
              <a:t>Bridging Ancient Military Strategy and Modern Business Acumen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Xicheng Liu</a:t>
            </a:r>
          </a:p>
          <a:p>
            <a:r>
              <a:rPr lang="en-GB" dirty="0" err="1"/>
              <a:t>X.Liu</a:t>
            </a:r>
            <a:r>
              <a:rPr lang="en-GB" dirty="0"/>
              <a:t>@</a:t>
            </a:r>
            <a:r>
              <a:rPr lang="en-US" altLang="zh-CN" dirty="0" err="1"/>
              <a:t>uwtsd</a:t>
            </a:r>
            <a:r>
              <a:rPr lang="en-GB" dirty="0"/>
              <a:t>.ac.uk</a:t>
            </a:r>
          </a:p>
        </p:txBody>
      </p:sp>
    </p:spTree>
    <p:extLst>
      <p:ext uri="{BB962C8B-B14F-4D97-AF65-F5344CB8AC3E}">
        <p14:creationId xmlns:p14="http://schemas.microsoft.com/office/powerpoint/2010/main" val="35224732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68EF43-1582-B036-1603-9CC23ACBA9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9C1D8-5A93-CF5E-690F-F2462CBB8C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2718"/>
            <a:ext cx="8435280" cy="1371600"/>
          </a:xfrm>
        </p:spPr>
        <p:txBody>
          <a:bodyPr>
            <a:normAutofit/>
          </a:bodyPr>
          <a:lstStyle/>
          <a:p>
            <a:r>
              <a:rPr lang="en-GB" dirty="0"/>
              <a:t>Introduction: The Key to Victory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BC82DD-FD64-4AA8-0C7E-E06E7807A5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67A791-55F2-EBA1-121E-705F95476263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914400" y="1524318"/>
            <a:ext cx="7772400" cy="5145042"/>
          </a:xfrm>
        </p:spPr>
        <p:txBody>
          <a:bodyPr>
            <a:normAutofit/>
          </a:bodyPr>
          <a:lstStyle/>
          <a:p>
            <a:r>
              <a:rPr lang="en-GB" b="1" dirty="0"/>
              <a:t>Today's topic is "Unique Positioning":</a:t>
            </a:r>
            <a:r>
              <a:rPr lang="en-GB" dirty="0"/>
              <a:t> The key to victory in both the battlefield and the marketplace.</a:t>
            </a:r>
          </a:p>
          <a:p>
            <a:r>
              <a:rPr lang="en-GB" dirty="0"/>
              <a:t>It's about understanding and leveraging your strengths while exploiting your competitors' weaknesses.</a:t>
            </a:r>
          </a:p>
        </p:txBody>
      </p:sp>
    </p:spTree>
    <p:extLst>
      <p:ext uri="{BB962C8B-B14F-4D97-AF65-F5344CB8AC3E}">
        <p14:creationId xmlns:p14="http://schemas.microsoft.com/office/powerpoint/2010/main" val="21078139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B2D7C4-8057-2D5A-8D08-E597F858BE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Sun Tzu's Core Philosophy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9638C46-E8D6-2330-6062-F52A226663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3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588F96-2751-B237-B99D-3194C4E659E9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Avoiding Strengths, Attacking Weaknesses.</a:t>
            </a:r>
          </a:p>
          <a:p>
            <a:r>
              <a:rPr lang="en-GB" dirty="0"/>
              <a:t>Sun Tzu's "The Art of War" revolves around two key concepts:</a:t>
            </a:r>
          </a:p>
          <a:p>
            <a:pPr lvl="1"/>
            <a:r>
              <a:rPr lang="en-GB" b="1" dirty="0"/>
              <a:t>Xu (</a:t>
            </a:r>
            <a:r>
              <a:rPr lang="zh-CN" altLang="en-US" b="1" dirty="0"/>
              <a:t>虚</a:t>
            </a:r>
            <a:r>
              <a:rPr lang="en-US" altLang="zh-CN" b="1" dirty="0"/>
              <a:t>):</a:t>
            </a:r>
            <a:r>
              <a:rPr lang="en-US" altLang="zh-CN" dirty="0"/>
              <a:t> </a:t>
            </a:r>
            <a:r>
              <a:rPr lang="en-GB" dirty="0"/>
              <a:t>Weakness (e.g., vacuity, fear, disorganization, exhaustion, unpreparedness).</a:t>
            </a:r>
          </a:p>
          <a:p>
            <a:pPr lvl="1"/>
            <a:r>
              <a:rPr lang="en-GB" b="1" dirty="0"/>
              <a:t>Shi (</a:t>
            </a:r>
            <a:r>
              <a:rPr lang="zh-CN" altLang="en-US" b="1" dirty="0"/>
              <a:t>实</a:t>
            </a:r>
            <a:r>
              <a:rPr lang="en-US" altLang="zh-CN" b="1" dirty="0"/>
              <a:t>):</a:t>
            </a:r>
            <a:r>
              <a:rPr lang="en-US" altLang="zh-CN" dirty="0"/>
              <a:t> </a:t>
            </a:r>
            <a:r>
              <a:rPr lang="en-GB" dirty="0"/>
              <a:t>Strength (e.g., substance, bravery, organization, well-fed, prepared).</a:t>
            </a:r>
          </a:p>
          <a:p>
            <a:r>
              <a:rPr lang="en-GB" dirty="0"/>
              <a:t>The central pillar of his philosophy is to avoid an enemy's strengths and attack their weaknesses.</a:t>
            </a:r>
          </a:p>
          <a:p>
            <a:r>
              <a:rPr lang="en-GB" dirty="0"/>
              <a:t>This isn't just about reacting; it's about actively </a:t>
            </a:r>
            <a:r>
              <a:rPr lang="en-GB" i="1" dirty="0"/>
              <a:t>creating</a:t>
            </a:r>
            <a:r>
              <a:rPr lang="en-GB" dirty="0"/>
              <a:t> weaknesses in your enemy to exploit.</a:t>
            </a:r>
          </a:p>
        </p:txBody>
      </p:sp>
    </p:spTree>
    <p:extLst>
      <p:ext uri="{BB962C8B-B14F-4D97-AF65-F5344CB8AC3E}">
        <p14:creationId xmlns:p14="http://schemas.microsoft.com/office/powerpoint/2010/main" val="11584713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FAD7A8-7779-06E8-9AC1-55604E62FE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81237-7270-CBA2-E860-67C0C55BB2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Historical Example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7701F2A-442A-11CE-4FDB-52271A449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C63EC8-63A6-AE2A-63D0-060C2D6DB076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dirty="0"/>
              <a:t>"Besiege Wei to Rescue Zhao" (354 B.C.)</a:t>
            </a:r>
            <a:endParaRPr lang="en-GB" dirty="0"/>
          </a:p>
          <a:p>
            <a:r>
              <a:rPr lang="en-GB" b="1" dirty="0"/>
              <a:t>The Situation:</a:t>
            </a:r>
            <a:r>
              <a:rPr lang="en-GB" dirty="0"/>
              <a:t> The state of Wei attacked Zhao and besieged its capital.</a:t>
            </a:r>
          </a:p>
          <a:p>
            <a:r>
              <a:rPr lang="en-GB" b="1" dirty="0"/>
              <a:t>The Strategy:</a:t>
            </a:r>
            <a:r>
              <a:rPr lang="en-GB" dirty="0"/>
              <a:t> Instead of attacking the strong Wei army directly, the Qi general Sun Bin (a descendant of Sun Tzu) attacked Wei's undefended capital, Daliang.</a:t>
            </a:r>
          </a:p>
          <a:p>
            <a:r>
              <a:rPr lang="en-GB" b="1" dirty="0"/>
              <a:t>The Result:</a:t>
            </a:r>
          </a:p>
          <a:p>
            <a:pPr lvl="1"/>
            <a:r>
              <a:rPr lang="en-GB" dirty="0"/>
              <a:t>The Wei army rushed back to defend its capital, becoming exhausted in the retreat.</a:t>
            </a:r>
          </a:p>
          <a:p>
            <a:pPr lvl="1"/>
            <a:r>
              <a:rPr lang="en-GB" dirty="0"/>
              <a:t>The tired Wei troops were ambushed and defeated by the fresh Qi forces.</a:t>
            </a:r>
          </a:p>
          <a:p>
            <a:pPr lvl="1"/>
            <a:r>
              <a:rPr lang="en-GB" dirty="0"/>
              <a:t>This is a classic example of avoiding strength and attacking a critical weakness.</a:t>
            </a:r>
          </a:p>
        </p:txBody>
      </p:sp>
    </p:spTree>
    <p:extLst>
      <p:ext uri="{BB962C8B-B14F-4D97-AF65-F5344CB8AC3E}">
        <p14:creationId xmlns:p14="http://schemas.microsoft.com/office/powerpoint/2010/main" val="26300085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77EFCA-7791-453D-0EB7-2634367BF5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1AB331-D0AF-7EB3-B26D-FF32FFB56C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Sun Tzu's Three Key Principles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34102B1-5774-837B-777F-F4FEB75748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5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66D520-36B3-D44D-6DFB-44267DFCCC75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How to Achieve a Superior Position</a:t>
            </a:r>
          </a:p>
          <a:p>
            <a:r>
              <a:rPr lang="en-GB" dirty="0"/>
              <a:t>Sun Tzu outlined three critical principles for successfully attacking weaknesses while avoiding strengths:</a:t>
            </a:r>
          </a:p>
          <a:p>
            <a:pPr lvl="1"/>
            <a:r>
              <a:rPr lang="en-GB" b="1" dirty="0"/>
              <a:t>1. Seizing the Initiative</a:t>
            </a:r>
          </a:p>
          <a:p>
            <a:pPr lvl="1"/>
            <a:r>
              <a:rPr lang="en-GB" b="1" dirty="0"/>
              <a:t>2. Concentrating One’s Forces &amp; Dividing the Enemy's</a:t>
            </a:r>
          </a:p>
          <a:p>
            <a:pPr lvl="1"/>
            <a:r>
              <a:rPr lang="en-GB" b="1" dirty="0"/>
              <a:t>3. Concealing One’s Disposition</a:t>
            </a:r>
          </a:p>
        </p:txBody>
      </p:sp>
    </p:spTree>
    <p:extLst>
      <p:ext uri="{BB962C8B-B14F-4D97-AF65-F5344CB8AC3E}">
        <p14:creationId xmlns:p14="http://schemas.microsoft.com/office/powerpoint/2010/main" val="8775581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102CDA-9B0A-38A2-B459-881117992C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D87A6A-38FD-6D78-906F-C19F8D4531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Principle 1: Seizing the Initiative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55396A6-AA5A-7988-013E-23F41E4275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BD5FEE-F68E-88E2-8C5A-3A1EB73FB0E9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Control the Battlefield</a:t>
            </a:r>
          </a:p>
          <a:p>
            <a:r>
              <a:rPr lang="en-GB" b="1" dirty="0"/>
              <a:t>Sun Tzu:</a:t>
            </a:r>
            <a:r>
              <a:rPr lang="en-GB" dirty="0"/>
              <a:t> </a:t>
            </a:r>
            <a:r>
              <a:rPr lang="en-GB" i="1" dirty="0"/>
              <a:t>"Whoever is the first in the battlefield and awaits the coming of the enemy will be fresh for the fight; whoever is the second... will arrive exhausted"</a:t>
            </a:r>
            <a:r>
              <a:rPr lang="en-GB" dirty="0"/>
              <a:t>.</a:t>
            </a:r>
          </a:p>
          <a:p>
            <a:r>
              <a:rPr lang="en-GB" b="1" dirty="0"/>
              <a:t>The Goal:</a:t>
            </a:r>
            <a:r>
              <a:rPr lang="en-GB" dirty="0"/>
              <a:t> Impose </a:t>
            </a:r>
            <a:r>
              <a:rPr lang="en-GB" i="1" dirty="0"/>
              <a:t>your</a:t>
            </a:r>
            <a:r>
              <a:rPr lang="en-GB" dirty="0"/>
              <a:t> will on the enemy; don't let them dictate the terms.</a:t>
            </a:r>
          </a:p>
          <a:p>
            <a:r>
              <a:rPr lang="en-GB" b="1" dirty="0"/>
              <a:t>Modern Take:</a:t>
            </a:r>
          </a:p>
          <a:p>
            <a:pPr lvl="1"/>
            <a:r>
              <a:rPr lang="en-GB" b="1" dirty="0"/>
              <a:t>General Montgomery (WWII):</a:t>
            </a:r>
            <a:r>
              <a:rPr lang="en-GB" dirty="0"/>
              <a:t> "Make the enemy dance to our tune... Never react to the enemy’s moves".</a:t>
            </a:r>
          </a:p>
          <a:p>
            <a:pPr lvl="1"/>
            <a:r>
              <a:rPr lang="en-GB" b="1" dirty="0"/>
              <a:t>Mao Zedong:</a:t>
            </a:r>
            <a:r>
              <a:rPr lang="en-GB" dirty="0"/>
              <a:t> Initiative determines an army's freedom. Losing it leads to a passive, vulnerable position.</a:t>
            </a:r>
          </a:p>
        </p:txBody>
      </p:sp>
    </p:spTree>
    <p:extLst>
      <p:ext uri="{BB962C8B-B14F-4D97-AF65-F5344CB8AC3E}">
        <p14:creationId xmlns:p14="http://schemas.microsoft.com/office/powerpoint/2010/main" val="30033671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EF931E-9D6E-12C5-F38E-98A6CF3011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9A1525-A443-3651-359F-A1C98B7FEB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Principle 2: Concentrating Forces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92BB5B0-A415-B2E1-B9CF-6DFC80F60A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C06EC9-0F31-C92A-C06F-C4DF8BCA931F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Create Strength Where It Matters</a:t>
            </a:r>
          </a:p>
          <a:p>
            <a:r>
              <a:rPr lang="en-GB" dirty="0"/>
              <a:t>This principle is about creating conditions to strengthen your forces while weakening the enemy's.</a:t>
            </a:r>
          </a:p>
          <a:p>
            <a:r>
              <a:rPr lang="en-GB" b="1" dirty="0"/>
              <a:t>Sun Tzu's Warning:</a:t>
            </a:r>
            <a:r>
              <a:rPr lang="en-GB" dirty="0"/>
              <a:t> </a:t>
            </a:r>
            <a:r>
              <a:rPr lang="en-GB" i="1" dirty="0"/>
              <a:t>"If one sends reinforcements everywhere, one will be weak everywhere"</a:t>
            </a:r>
            <a:r>
              <a:rPr lang="en-GB" dirty="0"/>
              <a:t>.</a:t>
            </a:r>
          </a:p>
          <a:p>
            <a:r>
              <a:rPr lang="en-GB" b="1" dirty="0"/>
              <a:t>Strategy:</a:t>
            </a:r>
          </a:p>
          <a:p>
            <a:pPr lvl="1"/>
            <a:r>
              <a:rPr lang="en-GB" dirty="0"/>
              <a:t>Concentrate your forces at a single point to create overwhelming strength there.</a:t>
            </a:r>
          </a:p>
          <a:p>
            <a:pPr lvl="1"/>
            <a:r>
              <a:rPr lang="en-GB" dirty="0"/>
              <a:t>Trick the enemy into spreading their forces thin, then attack their weakest point.</a:t>
            </a:r>
          </a:p>
          <a:p>
            <a:pPr lvl="1"/>
            <a:r>
              <a:rPr lang="en-GB" dirty="0"/>
              <a:t>This allows even a smaller army to defeat a larger one.</a:t>
            </a:r>
          </a:p>
        </p:txBody>
      </p:sp>
    </p:spTree>
    <p:extLst>
      <p:ext uri="{BB962C8B-B14F-4D97-AF65-F5344CB8AC3E}">
        <p14:creationId xmlns:p14="http://schemas.microsoft.com/office/powerpoint/2010/main" val="28866809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343823-DF15-AEB6-A676-040873EB54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27BE60-EE62-DEBC-0662-9A3F8CAFB9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Principle 3: Concealing Disposition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C0271F6-8FBA-91F7-7E80-045B30786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32C408-50BA-42B4-CDA1-C9FB953E58A9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The Art of Unpredictability</a:t>
            </a:r>
            <a:endParaRPr lang="en-GB" dirty="0"/>
          </a:p>
          <a:p>
            <a:r>
              <a:rPr lang="en-GB" b="1" dirty="0"/>
              <a:t>Sun Tzu:</a:t>
            </a:r>
            <a:r>
              <a:rPr lang="en-GB" dirty="0"/>
              <a:t> </a:t>
            </a:r>
            <a:r>
              <a:rPr lang="en-GB" i="1" dirty="0"/>
              <a:t>"In making tactical dispositions, the highest pitch one has to keep is concealing them... One will then be safe from the prying of the subtlest spies"</a:t>
            </a:r>
            <a:r>
              <a:rPr lang="en-GB" dirty="0"/>
              <a:t>.</a:t>
            </a:r>
          </a:p>
          <a:p>
            <a:r>
              <a:rPr lang="en-GB" b="1" dirty="0"/>
              <a:t>Goal:</a:t>
            </a:r>
            <a:r>
              <a:rPr lang="en-GB" dirty="0"/>
              <a:t> Keep the enemy guessing about your true strategic intentions.</a:t>
            </a:r>
          </a:p>
          <a:p>
            <a:r>
              <a:rPr lang="en-GB" b="1" dirty="0"/>
              <a:t>Methods:</a:t>
            </a:r>
          </a:p>
          <a:p>
            <a:pPr lvl="1"/>
            <a:r>
              <a:rPr lang="en-GB" b="1" dirty="0"/>
              <a:t>1. Detect Enemy Plans:</a:t>
            </a:r>
            <a:r>
              <a:rPr lang="en-GB" dirty="0"/>
              <a:t> Know their movements to counter them effectively and attack their weaknesses.</a:t>
            </a:r>
          </a:p>
          <a:p>
            <a:pPr lvl="1"/>
            <a:r>
              <a:rPr lang="en-GB" b="1" dirty="0"/>
              <a:t>2. Vary Your Tactics:</a:t>
            </a:r>
            <a:r>
              <a:rPr lang="en-GB" dirty="0"/>
              <a:t> Avoid repeating winning strategies. Constantly change methods to remain unpredictable, making it difficult for the enemy to form a </a:t>
            </a:r>
            <a:r>
              <a:rPr lang="en-GB" dirty="0" err="1"/>
              <a:t>defense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442600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C7FF5B-50CB-3BDB-EF5A-3A4DD0AF86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51B855-B107-2CD7-D931-CEDB0F77E6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Michael Porter's Business Strategy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91E6E95-5FC8-3DDD-03CE-74115F7431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D2FB6F-7B9C-D162-F1DC-DDCA425D00CD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b="1" dirty="0"/>
              <a:t>Achieving Sustainable Competitive Advantage</a:t>
            </a:r>
          </a:p>
          <a:p>
            <a:r>
              <a:rPr lang="en-GB" dirty="0"/>
              <a:t>Porter argues a company can only outperform rivals if it establishes a differentiation that can be </a:t>
            </a:r>
            <a:r>
              <a:rPr lang="en-GB" i="1" dirty="0"/>
              <a:t>preserved</a:t>
            </a:r>
            <a:r>
              <a:rPr lang="en-GB" dirty="0"/>
              <a:t>.</a:t>
            </a:r>
          </a:p>
          <a:p>
            <a:r>
              <a:rPr lang="en-GB" dirty="0"/>
              <a:t>He introduced two key concepts:</a:t>
            </a:r>
          </a:p>
          <a:p>
            <a:pPr lvl="1"/>
            <a:r>
              <a:rPr lang="en-GB" b="1" dirty="0"/>
              <a:t>Operational Effectiveness (OE):</a:t>
            </a:r>
            <a:r>
              <a:rPr lang="en-GB" dirty="0"/>
              <a:t> Doing things better than rivals. This leads to hyper-competition as everyone copies best practices.</a:t>
            </a:r>
          </a:p>
          <a:p>
            <a:pPr lvl="1"/>
            <a:r>
              <a:rPr lang="en-GB" b="1" dirty="0"/>
              <a:t>Strategic Positioning (SP):</a:t>
            </a:r>
            <a:r>
              <a:rPr lang="en-GB" dirty="0"/>
              <a:t> Occupying a </a:t>
            </a:r>
            <a:r>
              <a:rPr lang="en-GB" i="1" dirty="0"/>
              <a:t>unique position</a:t>
            </a:r>
            <a:r>
              <a:rPr lang="en-GB" dirty="0"/>
              <a:t> to deliver a unique mix of value. This is the source of long-term advantage.</a:t>
            </a:r>
          </a:p>
        </p:txBody>
      </p:sp>
    </p:spTree>
    <p:extLst>
      <p:ext uri="{BB962C8B-B14F-4D97-AF65-F5344CB8AC3E}">
        <p14:creationId xmlns:p14="http://schemas.microsoft.com/office/powerpoint/2010/main" val="40538430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61A457-43F9-9338-D7FE-8617788CC5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9A3E67-D5D0-E18C-4FD8-C0C9F618AF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Sustaining the Advantage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2B428FC-855C-2B8B-16DD-D12A5A51ED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10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8C9E29-2B63-A963-AC7C-A3790245A9BE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Porter's Conditions: Trade-Offs &amp; Fit</a:t>
            </a:r>
          </a:p>
          <a:p>
            <a:r>
              <a:rPr lang="en-GB" dirty="0"/>
              <a:t>A unique position alone is not enough, as it will attract imitators.</a:t>
            </a:r>
          </a:p>
          <a:p>
            <a:r>
              <a:rPr lang="en-GB" dirty="0"/>
              <a:t>To sustain the advantage, Porter introduces two more concepts:</a:t>
            </a:r>
          </a:p>
          <a:p>
            <a:pPr lvl="1"/>
            <a:r>
              <a:rPr lang="en-GB" b="1" dirty="0"/>
              <a:t>Trade-offs: </a:t>
            </a:r>
            <a:r>
              <a:rPr lang="en-GB" dirty="0"/>
              <a:t>Arise because activities can be incompatible, especially with limited resources. You must choose what </a:t>
            </a:r>
            <a:r>
              <a:rPr lang="en-GB" i="1" dirty="0"/>
              <a:t>not</a:t>
            </a:r>
            <a:r>
              <a:rPr lang="en-GB" dirty="0"/>
              <a:t> to do.</a:t>
            </a:r>
          </a:p>
          <a:p>
            <a:pPr lvl="1"/>
            <a:r>
              <a:rPr lang="en-GB" b="1" dirty="0"/>
              <a:t>Fit:</a:t>
            </a:r>
            <a:r>
              <a:rPr lang="en-GB" dirty="0"/>
              <a:t> Relies on the synergistic integration and complementarity of all a company's activities. The whole system is hard to copy</a:t>
            </a:r>
          </a:p>
        </p:txBody>
      </p:sp>
    </p:spTree>
    <p:extLst>
      <p:ext uri="{BB962C8B-B14F-4D97-AF65-F5344CB8AC3E}">
        <p14:creationId xmlns:p14="http://schemas.microsoft.com/office/powerpoint/2010/main" val="5783688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0BE704-DA93-5E78-7C69-1EEDAF34A5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92D66-FD78-60F8-12D3-2154B9B8DA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Strategic Positioning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E3C5FE1-50D2-6969-C39F-7EE929A034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11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55CA61-0213-50C9-3ED3-E3A6EB598134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914400" y="1522800"/>
            <a:ext cx="7772400" cy="2482264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/>
              <a:t>Finding Your Unique Place</a:t>
            </a:r>
          </a:p>
          <a:p>
            <a:r>
              <a:rPr lang="en-GB" dirty="0"/>
              <a:t>Porter identified three types of strategic positioning:</a:t>
            </a:r>
          </a:p>
          <a:p>
            <a:pPr lvl="1"/>
            <a:r>
              <a:rPr lang="en-GB" b="1" dirty="0"/>
              <a:t>1. Variety-Based:</a:t>
            </a:r>
            <a:r>
              <a:rPr lang="en-GB" dirty="0"/>
              <a:t> Providing a subset of an industry's products or services.</a:t>
            </a:r>
          </a:p>
          <a:p>
            <a:pPr lvl="2"/>
            <a:r>
              <a:rPr lang="en-GB" i="1" dirty="0"/>
              <a:t>Example:</a:t>
            </a:r>
            <a:r>
              <a:rPr lang="en-GB" dirty="0"/>
              <a:t> Jiffy Lube specializes only in automotive lubricants for a wide customer base.</a:t>
            </a:r>
          </a:p>
        </p:txBody>
      </p:sp>
      <p:pic>
        <p:nvPicPr>
          <p:cNvPr id="1026" name="Picture 2" descr="Conventional Oil Change Services | Jiffy Lube">
            <a:extLst>
              <a:ext uri="{FF2B5EF4-FFF2-40B4-BE49-F238E27FC236}">
                <a16:creationId xmlns:a16="http://schemas.microsoft.com/office/drawing/2014/main" id="{12A6EABC-E777-D7FA-5B4D-38D9F82488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730470"/>
            <a:ext cx="4464496" cy="2976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1656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DAD715-732D-A203-9EA5-BAFB19C679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D1E810-BDD2-E80E-1E6C-AEC7871C84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Strategic Positioning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B413FE8-3C03-35B2-5C35-76CB34361E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12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F279C7-35DF-C430-B806-8CAAAC38372C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lvl="1"/>
            <a:r>
              <a:rPr lang="en-GB" b="1" dirty="0"/>
              <a:t>2. Needs-Based:</a:t>
            </a:r>
            <a:r>
              <a:rPr lang="en-GB" dirty="0"/>
              <a:t> Serving most or all the needs of a specific customer segment. </a:t>
            </a:r>
          </a:p>
          <a:p>
            <a:pPr lvl="2"/>
            <a:r>
              <a:rPr lang="en-GB" dirty="0"/>
              <a:t>Peloton’s needs-based positioning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D1988F1-B503-5253-0CB8-001AC66E63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1301" y="2943560"/>
            <a:ext cx="6560635" cy="3664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81463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A643A9-2A2B-F4AD-5B1B-6F99B08FA8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FE310F-8BD3-1AA8-FE08-0FE4C2816A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Strategic Positioning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0853195-D783-4D78-F97A-9B8A97E435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13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713BCE-98B5-F352-9A56-B366CDEF542D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914400" y="1522800"/>
            <a:ext cx="3513585" cy="5144700"/>
          </a:xfrm>
        </p:spPr>
        <p:txBody>
          <a:bodyPr>
            <a:normAutofit/>
          </a:bodyPr>
          <a:lstStyle/>
          <a:p>
            <a:pPr lvl="1"/>
            <a:r>
              <a:rPr lang="en-GB" b="1" dirty="0"/>
              <a:t>3. Access-Based:</a:t>
            </a:r>
            <a:r>
              <a:rPr lang="en-GB" dirty="0"/>
              <a:t> Segmenting customers who are accessible in different ways (e.g., geographically).</a:t>
            </a:r>
          </a:p>
          <a:p>
            <a:pPr lvl="2"/>
            <a:r>
              <a:rPr lang="en-GB" dirty="0"/>
              <a:t>Example: Warby Parker’s access-based positioning)</a:t>
            </a:r>
          </a:p>
        </p:txBody>
      </p:sp>
      <p:pic>
        <p:nvPicPr>
          <p:cNvPr id="3074" name="Picture 2" descr="warby parker home-try-on-program-clark-scarlet-tortoise-bowen-in-bay-fog-chelsea-in-grapefruit-soda-barnett-in-sharkskin-and-pearl-horn-chelsea-in-violet-magnolia">
            <a:extLst>
              <a:ext uri="{FF2B5EF4-FFF2-40B4-BE49-F238E27FC236}">
                <a16:creationId xmlns:a16="http://schemas.microsoft.com/office/drawing/2014/main" id="{42C67113-76EB-7840-5B4E-F174B5892A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948602"/>
            <a:ext cx="2863057" cy="4293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900415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463BAB-D7C6-2721-AAA2-EB030F7A90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C8138D-0422-78D6-EA8E-A6A53CB6D2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Power of Trade-Offs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1E2AEFF-A2F2-D142-EE63-FA4D309EEF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14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D21279-EBFB-D76C-C018-0AFBB8AC53F8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b="1" dirty="0"/>
              <a:t>Making Imitation Costly</a:t>
            </a:r>
          </a:p>
          <a:p>
            <a:r>
              <a:rPr lang="en-GB" b="1" dirty="0"/>
              <a:t>Definition: </a:t>
            </a:r>
            <a:r>
              <a:rPr lang="en-GB" dirty="0"/>
              <a:t>A trade-off means that putting more resources into one activity leaves fewer for another.</a:t>
            </a:r>
          </a:p>
          <a:p>
            <a:r>
              <a:rPr lang="en-GB" b="1" dirty="0"/>
              <a:t>Deters Rivals:</a:t>
            </a:r>
            <a:r>
              <a:rPr lang="en-GB" dirty="0"/>
              <a:t> Competitors who try to copy your position must undermine their own strategies or "straddle" two positions, degrading their overall advantage.</a:t>
            </a:r>
          </a:p>
          <a:p>
            <a:r>
              <a:rPr lang="en-GB" b="1" dirty="0"/>
              <a:t>The Lesson:</a:t>
            </a:r>
            <a:r>
              <a:rPr lang="en-GB" dirty="0"/>
              <a:t> Firms must decide what they </a:t>
            </a:r>
            <a:r>
              <a:rPr lang="en-GB" i="1" dirty="0"/>
              <a:t>will</a:t>
            </a:r>
            <a:r>
              <a:rPr lang="en-GB" dirty="0"/>
              <a:t> do and, more importantly, what they </a:t>
            </a:r>
            <a:r>
              <a:rPr lang="en-GB" i="1" dirty="0"/>
              <a:t>will not</a:t>
            </a:r>
            <a:r>
              <a:rPr lang="en-GB" dirty="0"/>
              <a:t> do. This forces focus on core capabilities.</a:t>
            </a:r>
          </a:p>
        </p:txBody>
      </p:sp>
    </p:spTree>
    <p:extLst>
      <p:ext uri="{BB962C8B-B14F-4D97-AF65-F5344CB8AC3E}">
        <p14:creationId xmlns:p14="http://schemas.microsoft.com/office/powerpoint/2010/main" val="23985375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9C0ACD-2453-B93A-43FA-F739ED74B4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8CFC04-04E0-1F9E-79CA-CB384088FA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Strength of Fit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A04B66A-A54A-8777-C9A6-64AC5D1A09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15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C27149-9988-C9DB-24AE-F6B9C09F4804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1" dirty="0"/>
              <a:t>A System Greater Than Its Parts</a:t>
            </a:r>
            <a:endParaRPr lang="en-GB" dirty="0"/>
          </a:p>
          <a:p>
            <a:r>
              <a:rPr lang="en-GB" dirty="0"/>
              <a:t>Competitive advantage comes from the </a:t>
            </a:r>
            <a:r>
              <a:rPr lang="en-GB" i="1" dirty="0"/>
              <a:t>entire system</a:t>
            </a:r>
            <a:r>
              <a:rPr lang="en-GB" dirty="0"/>
              <a:t> of activities, not just one part.</a:t>
            </a:r>
          </a:p>
          <a:p>
            <a:r>
              <a:rPr lang="en-GB" b="1" dirty="0"/>
              <a:t>Fit:</a:t>
            </a:r>
            <a:r>
              <a:rPr lang="en-GB" dirty="0"/>
              <a:t> The synergistic integration of an organization's resources. When activities fit together, they reduce costs or increase differentiation.</a:t>
            </a:r>
          </a:p>
          <a:p>
            <a:r>
              <a:rPr lang="en-GB" b="1" dirty="0"/>
              <a:t>Why it Works:</a:t>
            </a:r>
            <a:r>
              <a:rPr lang="en-GB" dirty="0"/>
              <a:t> Replicating an entire, interconnected system is incredibly difficult, even if rivals can identify the individual parts.</a:t>
            </a:r>
          </a:p>
          <a:p>
            <a:r>
              <a:rPr lang="en-GB" b="1" dirty="0"/>
              <a:t>Types of Fit:</a:t>
            </a:r>
          </a:p>
          <a:p>
            <a:pPr lvl="1"/>
            <a:r>
              <a:rPr lang="en-GB" b="1" dirty="0"/>
              <a:t>1. Consistency:</a:t>
            </a:r>
            <a:r>
              <a:rPr lang="en-GB" dirty="0"/>
              <a:t> Activities align with the overall strategy.</a:t>
            </a:r>
          </a:p>
          <a:p>
            <a:pPr lvl="1"/>
            <a:r>
              <a:rPr lang="en-GB" b="1" dirty="0"/>
              <a:t>2. Reinforcement:</a:t>
            </a:r>
            <a:r>
              <a:rPr lang="en-GB" dirty="0"/>
              <a:t> Activities positively impact each other.</a:t>
            </a:r>
          </a:p>
          <a:p>
            <a:pPr lvl="1"/>
            <a:r>
              <a:rPr lang="en-GB" b="1" dirty="0"/>
              <a:t>3. Optimization of Effort:</a:t>
            </a:r>
            <a:r>
              <a:rPr lang="en-GB" dirty="0"/>
              <a:t> Efficient coordination reduces waste.</a:t>
            </a:r>
          </a:p>
        </p:txBody>
      </p:sp>
    </p:spTree>
    <p:extLst>
      <p:ext uri="{BB962C8B-B14F-4D97-AF65-F5344CB8AC3E}">
        <p14:creationId xmlns:p14="http://schemas.microsoft.com/office/powerpoint/2010/main" val="14124029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405B6E-3795-0060-619F-5A400649C7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16591F-8DD7-998E-A2B2-04C4241B48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Integration of Sun Tzu &amp; Porter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35B0CE-0E85-0899-3BFC-E2EA6B4FA4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16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A714DF-38B7-B5D3-2CA2-FB7DAEE06B5E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914400" y="1522800"/>
            <a:ext cx="7772400" cy="2122224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Parallels Across Centuries</a:t>
            </a:r>
            <a:endParaRPr lang="en-GB" dirty="0"/>
          </a:p>
          <a:p>
            <a:r>
              <a:rPr lang="en-GB" dirty="0"/>
              <a:t>Both strategists grapple with the same fundamental question: </a:t>
            </a:r>
            <a:r>
              <a:rPr lang="en-GB" b="1" dirty="0"/>
              <a:t>How do you build and maintain a superior position over rivals?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1BBBE6C8-D567-31FA-3FBB-D04566CA5AB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68987651"/>
              </p:ext>
            </p:extLst>
          </p:nvPr>
        </p:nvGraphicFramePr>
        <p:xfrm>
          <a:off x="685800" y="3789040"/>
          <a:ext cx="7833600" cy="2291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01416">
                  <a:extLst>
                    <a:ext uri="{9D8B030D-6E8A-4147-A177-3AD203B41FA5}">
                      <a16:colId xmlns:a16="http://schemas.microsoft.com/office/drawing/2014/main" val="2532923323"/>
                    </a:ext>
                  </a:extLst>
                </a:gridCol>
                <a:gridCol w="2232248">
                  <a:extLst>
                    <a:ext uri="{9D8B030D-6E8A-4147-A177-3AD203B41FA5}">
                      <a16:colId xmlns:a16="http://schemas.microsoft.com/office/drawing/2014/main" val="3052642608"/>
                    </a:ext>
                  </a:extLst>
                </a:gridCol>
                <a:gridCol w="3599936">
                  <a:extLst>
                    <a:ext uri="{9D8B030D-6E8A-4147-A177-3AD203B41FA5}">
                      <a16:colId xmlns:a16="http://schemas.microsoft.com/office/drawing/2014/main" val="26439930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dirty="0">
                          <a:effectLst/>
                        </a:rPr>
                        <a:t>Sun Tzu (Military)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>
                          <a:effectLst/>
                        </a:rPr>
                        <a:t>Porter (Business)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>
                          <a:effectLst/>
                        </a:rPr>
                        <a:t>Common Goal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924119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b="1" dirty="0">
                          <a:effectLst/>
                        </a:rPr>
                        <a:t>Seizing the Initiative</a:t>
                      </a:r>
                      <a:endParaRPr lang="en-GB" dirty="0"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b="1" dirty="0">
                          <a:effectLst/>
                        </a:rPr>
                        <a:t>Strategic Positioning</a:t>
                      </a:r>
                      <a:endParaRPr lang="en-GB" dirty="0"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dirty="0">
                          <a:effectLst/>
                        </a:rPr>
                        <a:t>Establish a "first-mover advantage" and avoid costly, direct competition.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442970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b="1">
                          <a:effectLst/>
                        </a:rPr>
                        <a:t>Concentration of Forces</a:t>
                      </a:r>
                      <a:endParaRPr lang="en-GB"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b="1">
                          <a:effectLst/>
                        </a:rPr>
                        <a:t>Trade-Offs</a:t>
                      </a:r>
                      <a:endParaRPr lang="en-GB"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dirty="0">
                          <a:effectLst/>
                        </a:rPr>
                        <a:t>Emphasize selection and concentration of resources on a core area.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23270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b="1">
                          <a:effectLst/>
                        </a:rPr>
                        <a:t>Concealing Disposition</a:t>
                      </a:r>
                      <a:endParaRPr lang="en-GB"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b="1" dirty="0">
                          <a:effectLst/>
                        </a:rPr>
                        <a:t>Fit</a:t>
                      </a:r>
                      <a:endParaRPr lang="en-GB" dirty="0"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dirty="0">
                          <a:effectLst/>
                        </a:rPr>
                        <a:t>Prevent imitation by rivals to maintain a </a:t>
                      </a:r>
                      <a:r>
                        <a:rPr lang="en-GB" dirty="0" err="1">
                          <a:effectLst/>
                        </a:rPr>
                        <a:t>favorable</a:t>
                      </a:r>
                      <a:r>
                        <a:rPr lang="en-GB" dirty="0">
                          <a:effectLst/>
                        </a:rPr>
                        <a:t> position.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94516507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025916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5DABBD-CC27-D551-D0F0-94E4A46EF7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A3D95-1130-A07E-A7AF-B7F66A81DA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Case: Southwest Airlines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E5477F4-5404-DFC3-EC6A-1A67F8BA2C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17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E9BAB8-6995-246C-17E7-71ED0CB7B7A5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A Masterclass in Unique Positioning</a:t>
            </a:r>
          </a:p>
          <a:p>
            <a:r>
              <a:rPr lang="en-GB" b="1" dirty="0"/>
              <a:t>Background:</a:t>
            </a:r>
            <a:r>
              <a:rPr lang="en-GB" dirty="0"/>
              <a:t> Started in 1971, Southwest has been consistently profitable for decades, even as other major airlines struggled.</a:t>
            </a:r>
          </a:p>
          <a:p>
            <a:r>
              <a:rPr lang="en-GB" b="1" dirty="0"/>
              <a:t>The Question:</a:t>
            </a:r>
            <a:r>
              <a:rPr lang="en-GB" dirty="0"/>
              <a:t> Many rivals copied Southwest's visible practices, but failed to achieve the same success. Why?</a:t>
            </a:r>
          </a:p>
        </p:txBody>
      </p:sp>
    </p:spTree>
    <p:extLst>
      <p:ext uri="{BB962C8B-B14F-4D97-AF65-F5344CB8AC3E}">
        <p14:creationId xmlns:p14="http://schemas.microsoft.com/office/powerpoint/2010/main" val="331082200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DAC865-74C5-EC14-4220-AF72B4A96A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560660-9AE0-F94A-243F-D05D7461D2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Southwest's Strategy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FB37FE9-CDF2-E296-ED05-E9E5B0C15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18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4E14CB-A34C-8851-E222-7AB011F776A3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1" dirty="0"/>
              <a:t>Positioning, Trade-Offs, and Fit in Action</a:t>
            </a:r>
          </a:p>
          <a:p>
            <a:r>
              <a:rPr lang="en-GB" b="1" dirty="0"/>
              <a:t>Strategic Positioning:</a:t>
            </a:r>
          </a:p>
          <a:p>
            <a:pPr lvl="1"/>
            <a:r>
              <a:rPr lang="en-GB" dirty="0"/>
              <a:t>Targeted an overlooked segment: low-cost, short-haul, point-to-point travel.</a:t>
            </a:r>
          </a:p>
          <a:p>
            <a:pPr lvl="1"/>
            <a:r>
              <a:rPr lang="en-GB" dirty="0"/>
              <a:t>Considered their real competitors to be </a:t>
            </a:r>
            <a:r>
              <a:rPr lang="en-GB" i="1" dirty="0"/>
              <a:t>automakers</a:t>
            </a:r>
            <a:r>
              <a:rPr lang="en-GB" dirty="0"/>
              <a:t>, not other airlines.</a:t>
            </a:r>
          </a:p>
          <a:p>
            <a:r>
              <a:rPr lang="en-GB" b="1" dirty="0"/>
              <a:t>Trade-Offs:</a:t>
            </a:r>
          </a:p>
          <a:p>
            <a:pPr lvl="1"/>
            <a:r>
              <a:rPr lang="en-GB" dirty="0"/>
              <a:t>Used </a:t>
            </a:r>
            <a:r>
              <a:rPr lang="en-GB" i="1" dirty="0"/>
              <a:t>only</a:t>
            </a:r>
            <a:r>
              <a:rPr lang="en-GB" dirty="0"/>
              <a:t> the Boeing 737 aircraft. This was a deliberate choice to </a:t>
            </a:r>
            <a:r>
              <a:rPr lang="en-GB" i="1" dirty="0"/>
              <a:t>not</a:t>
            </a:r>
            <a:r>
              <a:rPr lang="en-GB" dirty="0"/>
              <a:t> offer variety.</a:t>
            </a:r>
          </a:p>
          <a:p>
            <a:pPr lvl="1"/>
            <a:r>
              <a:rPr lang="en-GB" dirty="0"/>
              <a:t>This single choice simplified maintenance, pilot training, and inventory, reinforcing their low-cost strategy.</a:t>
            </a:r>
          </a:p>
          <a:p>
            <a:r>
              <a:rPr lang="en-GB" b="1" dirty="0"/>
              <a:t>Fit:</a:t>
            </a:r>
          </a:p>
          <a:p>
            <a:pPr lvl="1"/>
            <a:r>
              <a:rPr lang="en-GB" i="1" dirty="0"/>
              <a:t>All</a:t>
            </a:r>
            <a:r>
              <a:rPr lang="en-GB" dirty="0"/>
              <a:t> of Southwest's activities were tailored to support its low-cost, high-efficiency position, creating a synergistic and hard-to-copy system.</a:t>
            </a:r>
          </a:p>
        </p:txBody>
      </p:sp>
    </p:spTree>
    <p:extLst>
      <p:ext uri="{BB962C8B-B14F-4D97-AF65-F5344CB8AC3E}">
        <p14:creationId xmlns:p14="http://schemas.microsoft.com/office/powerpoint/2010/main" val="32957643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265C22-D479-980C-5216-996DD6BCD5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B01F79-128C-55EE-B237-A4303C3250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FF7578F-2C49-0676-8306-78407E2FC6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19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BD2BD1-2ECD-754E-0EB4-BA04BECE2F3A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b="1" dirty="0"/>
              <a:t>Timeless Lessons for Modern Strategy</a:t>
            </a:r>
          </a:p>
          <a:p>
            <a:r>
              <a:rPr lang="en-GB" b="1" dirty="0"/>
              <a:t>Sun Tzu's Principles:</a:t>
            </a:r>
            <a:r>
              <a:rPr lang="en-GB" dirty="0"/>
              <a:t> Seizing initiative, concentrating forces, and concealing plans are about creating and exploiting enemy weaknesses.</a:t>
            </a:r>
          </a:p>
          <a:p>
            <a:r>
              <a:rPr lang="en-GB" b="1" dirty="0"/>
              <a:t>Porter's Principles:</a:t>
            </a:r>
            <a:r>
              <a:rPr lang="en-GB" dirty="0"/>
              <a:t> Strategic positioning, trade-offs, and fit are about establishing a unique and defensible position in the market.</a:t>
            </a:r>
          </a:p>
          <a:p>
            <a:r>
              <a:rPr lang="en-GB" b="1" dirty="0"/>
              <a:t>The Connection: </a:t>
            </a:r>
            <a:r>
              <a:rPr lang="en-GB" dirty="0"/>
              <a:t>The underlying goal is the same: establish and sustain a superior position that is difficult for rivals to challenge or imitate.</a:t>
            </a:r>
          </a:p>
          <a:p>
            <a:r>
              <a:rPr lang="en-GB" dirty="0"/>
              <a:t>Whether in war or business, understanding these principles is key to achieving a unique, winning position</a:t>
            </a:r>
          </a:p>
        </p:txBody>
      </p:sp>
    </p:spTree>
    <p:extLst>
      <p:ext uri="{BB962C8B-B14F-4D97-AF65-F5344CB8AC3E}">
        <p14:creationId xmlns:p14="http://schemas.microsoft.com/office/powerpoint/2010/main" val="853645653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PVERSION" val="5"/>
  <p:tag name="TPFULLVERSION" val="5.3.1.3337"/>
  <p:tag name="PPTVERSION" val="14"/>
  <p:tag name="TPOS" val="2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theme/_rels/them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theme/_rels/them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ppt/theme/_rels/them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ppt/theme/theme1.xml><?xml version="1.0" encoding="utf-8"?>
<a:theme xmlns:a="http://schemas.openxmlformats.org/drawingml/2006/main" name="Essential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Essential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sential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Essential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Essential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sential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Essential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Essential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sential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1_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Equity">
  <a:themeElements>
    <a:clrScheme name="Equity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Equity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quity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32594</TotalTime>
  <Words>1388</Words>
  <Application>Microsoft Office PowerPoint</Application>
  <PresentationFormat>On-screen Show (4:3)</PresentationFormat>
  <Paragraphs>144</Paragraphs>
  <Slides>19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9</vt:i4>
      </vt:variant>
      <vt:variant>
        <vt:lpstr>Slide Titles</vt:lpstr>
      </vt:variant>
      <vt:variant>
        <vt:i4>19</vt:i4>
      </vt:variant>
    </vt:vector>
  </HeadingPairs>
  <TitlesOfParts>
    <vt:vector size="37" baseType="lpstr">
      <vt:lpstr>Arial</vt:lpstr>
      <vt:lpstr>Arial Black</vt:lpstr>
      <vt:lpstr>Calibri</vt:lpstr>
      <vt:lpstr>Courier New</vt:lpstr>
      <vt:lpstr>Franklin Gothic Book</vt:lpstr>
      <vt:lpstr>Franklin Gothic Medium</vt:lpstr>
      <vt:lpstr>Perpetua</vt:lpstr>
      <vt:lpstr>Wingdings</vt:lpstr>
      <vt:lpstr>Wingdings 2</vt:lpstr>
      <vt:lpstr>Essential</vt:lpstr>
      <vt:lpstr>1_Essential</vt:lpstr>
      <vt:lpstr>1_Office Theme</vt:lpstr>
      <vt:lpstr>2_Essential</vt:lpstr>
      <vt:lpstr>2_Office Theme</vt:lpstr>
      <vt:lpstr>Angles</vt:lpstr>
      <vt:lpstr>1_Angles</vt:lpstr>
      <vt:lpstr>Clarity</vt:lpstr>
      <vt:lpstr>Equity</vt:lpstr>
      <vt:lpstr>Week 6 - Unique Positioning</vt:lpstr>
      <vt:lpstr>Introduction: The Key to Victory</vt:lpstr>
      <vt:lpstr>Sun Tzu's Core Philosophy</vt:lpstr>
      <vt:lpstr>Historical Example</vt:lpstr>
      <vt:lpstr>Sun Tzu's Three Key Principles</vt:lpstr>
      <vt:lpstr>Principle 1: Seizing the Initiative</vt:lpstr>
      <vt:lpstr>Principle 2: Concentrating Forces</vt:lpstr>
      <vt:lpstr>Principle 3: Concealing Disposition</vt:lpstr>
      <vt:lpstr>Michael Porter's Business Strategy</vt:lpstr>
      <vt:lpstr>Sustaining the Advantage</vt:lpstr>
      <vt:lpstr>Types of Strategic Positioning</vt:lpstr>
      <vt:lpstr>Types of Strategic Positioning</vt:lpstr>
      <vt:lpstr>Types of Strategic Positioning</vt:lpstr>
      <vt:lpstr>The Power of Trade-Offs</vt:lpstr>
      <vt:lpstr>The Strength of Fit</vt:lpstr>
      <vt:lpstr>The Integration of Sun Tzu &amp; Porter</vt:lpstr>
      <vt:lpstr>Business Case: Southwest Airlines</vt:lpstr>
      <vt:lpstr>Southwest's Strategy</vt:lpstr>
      <vt:lpstr>Conclusion</vt:lpstr>
    </vt:vector>
  </TitlesOfParts>
  <Company>University of Bristol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the Financial Markets</dc:title>
  <dc:creator>X Liu</dc:creator>
  <cp:lastModifiedBy>Xicheng Liu</cp:lastModifiedBy>
  <cp:revision>2351</cp:revision>
  <dcterms:created xsi:type="dcterms:W3CDTF">2014-09-10T15:36:00Z</dcterms:created>
  <dcterms:modified xsi:type="dcterms:W3CDTF">2025-09-23T16:19:40Z</dcterms:modified>
</cp:coreProperties>
</file>