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51"/>
  </p:notesMasterIdLst>
  <p:sldIdLst>
    <p:sldId id="257" r:id="rId19"/>
    <p:sldId id="368" r:id="rId20"/>
    <p:sldId id="404" r:id="rId21"/>
    <p:sldId id="269" r:id="rId22"/>
    <p:sldId id="369" r:id="rId23"/>
    <p:sldId id="370" r:id="rId24"/>
    <p:sldId id="406" r:id="rId25"/>
    <p:sldId id="390" r:id="rId26"/>
    <p:sldId id="371" r:id="rId27"/>
    <p:sldId id="261" r:id="rId28"/>
    <p:sldId id="379" r:id="rId29"/>
    <p:sldId id="392" r:id="rId30"/>
    <p:sldId id="372" r:id="rId31"/>
    <p:sldId id="389" r:id="rId32"/>
    <p:sldId id="375" r:id="rId33"/>
    <p:sldId id="373" r:id="rId34"/>
    <p:sldId id="393" r:id="rId35"/>
    <p:sldId id="409" r:id="rId36"/>
    <p:sldId id="410" r:id="rId37"/>
    <p:sldId id="383" r:id="rId38"/>
    <p:sldId id="377" r:id="rId39"/>
    <p:sldId id="394" r:id="rId40"/>
    <p:sldId id="412" r:id="rId41"/>
    <p:sldId id="366" r:id="rId42"/>
    <p:sldId id="387" r:id="rId43"/>
    <p:sldId id="413" r:id="rId44"/>
    <p:sldId id="411" r:id="rId45"/>
    <p:sldId id="402" r:id="rId46"/>
    <p:sldId id="388" r:id="rId47"/>
    <p:sldId id="367" r:id="rId48"/>
    <p:sldId id="285" r:id="rId49"/>
    <p:sldId id="616" r:id="rId5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31"/>
    <p:restoredTop sz="77888" autoAdjust="0"/>
  </p:normalViewPr>
  <p:slideViewPr>
    <p:cSldViewPr snapToGrid="0" snapToObjects="1">
      <p:cViewPr varScale="1">
        <p:scale>
          <a:sx n="63" d="100"/>
          <a:sy n="63" d="100"/>
        </p:scale>
        <p:origin x="1536" y="6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slide" Target="slides/slide32.xml"/><Relationship Id="rId55" Type="http://schemas.openxmlformats.org/officeDocument/2006/relationships/tableStyles" Target="tableStyles.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2.xml"/><Relationship Id="rId29" Type="http://schemas.openxmlformats.org/officeDocument/2006/relationships/slide" Target="slides/slide11.xml"/><Relationship Id="rId41" Type="http://schemas.openxmlformats.org/officeDocument/2006/relationships/slide" Target="slides/slide23.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6D3AC5-F70C-4B49-B6AE-D5D5625CCD5E}"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3BA6896C-A1C1-4C44-8669-E8C28FEF2510}">
      <dgm:prSet/>
      <dgm:spPr/>
      <dgm:t>
        <a:bodyPr/>
        <a:lstStyle/>
        <a:p>
          <a:r>
            <a:rPr lang="en-GB" b="1" i="0"/>
            <a:t>Situation Analysis</a:t>
          </a:r>
          <a:endParaRPr lang="en-US"/>
        </a:p>
      </dgm:t>
    </dgm:pt>
    <dgm:pt modelId="{8B7987F3-C7DF-42D8-8372-8400416E611A}" type="parTrans" cxnId="{6F13D953-F5DE-48B3-899A-B95DEB50C2CA}">
      <dgm:prSet/>
      <dgm:spPr/>
      <dgm:t>
        <a:bodyPr/>
        <a:lstStyle/>
        <a:p>
          <a:endParaRPr lang="en-US"/>
        </a:p>
      </dgm:t>
    </dgm:pt>
    <dgm:pt modelId="{A7B18533-68EF-4D69-AB0F-F7AF0EA8C29E}" type="sibTrans" cxnId="{6F13D953-F5DE-48B3-899A-B95DEB50C2CA}">
      <dgm:prSet/>
      <dgm:spPr/>
      <dgm:t>
        <a:bodyPr/>
        <a:lstStyle/>
        <a:p>
          <a:endParaRPr lang="en-US"/>
        </a:p>
      </dgm:t>
    </dgm:pt>
    <dgm:pt modelId="{AD09CA97-7DCE-406B-878D-F0EB2C2D1EE2}">
      <dgm:prSet/>
      <dgm:spPr/>
      <dgm:t>
        <a:bodyPr/>
        <a:lstStyle/>
        <a:p>
          <a:r>
            <a:rPr lang="en-GB" b="1" i="0"/>
            <a:t>Objectives</a:t>
          </a:r>
          <a:endParaRPr lang="en-US"/>
        </a:p>
      </dgm:t>
    </dgm:pt>
    <dgm:pt modelId="{F7813AEA-610C-4A7F-9FA0-B5203CE865AC}" type="parTrans" cxnId="{0ED440F2-89CE-45A2-8FBB-2B48A3DB7EE4}">
      <dgm:prSet/>
      <dgm:spPr/>
      <dgm:t>
        <a:bodyPr/>
        <a:lstStyle/>
        <a:p>
          <a:endParaRPr lang="en-US"/>
        </a:p>
      </dgm:t>
    </dgm:pt>
    <dgm:pt modelId="{4F7BFD7D-D889-495D-BECD-81352E3EEBCE}" type="sibTrans" cxnId="{0ED440F2-89CE-45A2-8FBB-2B48A3DB7EE4}">
      <dgm:prSet/>
      <dgm:spPr/>
      <dgm:t>
        <a:bodyPr/>
        <a:lstStyle/>
        <a:p>
          <a:endParaRPr lang="en-US"/>
        </a:p>
      </dgm:t>
    </dgm:pt>
    <dgm:pt modelId="{17187D8E-F65D-4E30-A070-84FD7D0A1FAF}">
      <dgm:prSet/>
      <dgm:spPr/>
      <dgm:t>
        <a:bodyPr/>
        <a:lstStyle/>
        <a:p>
          <a:r>
            <a:rPr lang="en-GB" b="1" i="0"/>
            <a:t>Strategy</a:t>
          </a:r>
          <a:endParaRPr lang="en-US"/>
        </a:p>
      </dgm:t>
    </dgm:pt>
    <dgm:pt modelId="{BF3509BD-8097-4FC4-946E-E74A7BAB4C75}" type="parTrans" cxnId="{39B420FA-2D29-4203-98B0-08CE255EC554}">
      <dgm:prSet/>
      <dgm:spPr/>
      <dgm:t>
        <a:bodyPr/>
        <a:lstStyle/>
        <a:p>
          <a:endParaRPr lang="en-US"/>
        </a:p>
      </dgm:t>
    </dgm:pt>
    <dgm:pt modelId="{1348D35C-EA49-49B4-9B35-A340AFD1C725}" type="sibTrans" cxnId="{39B420FA-2D29-4203-98B0-08CE255EC554}">
      <dgm:prSet/>
      <dgm:spPr/>
      <dgm:t>
        <a:bodyPr/>
        <a:lstStyle/>
        <a:p>
          <a:endParaRPr lang="en-US"/>
        </a:p>
      </dgm:t>
    </dgm:pt>
    <dgm:pt modelId="{016FD52B-5A84-449D-8D98-777CA0608B50}">
      <dgm:prSet/>
      <dgm:spPr/>
      <dgm:t>
        <a:bodyPr/>
        <a:lstStyle/>
        <a:p>
          <a:r>
            <a:rPr lang="en-GB" b="1" i="0"/>
            <a:t>Tactics</a:t>
          </a:r>
          <a:endParaRPr lang="en-US"/>
        </a:p>
      </dgm:t>
    </dgm:pt>
    <dgm:pt modelId="{284D3B4E-312B-4422-8F24-C19085D14CAC}" type="parTrans" cxnId="{6C8FA7FF-DBDC-403C-A78E-659316A02BB4}">
      <dgm:prSet/>
      <dgm:spPr/>
      <dgm:t>
        <a:bodyPr/>
        <a:lstStyle/>
        <a:p>
          <a:endParaRPr lang="en-US"/>
        </a:p>
      </dgm:t>
    </dgm:pt>
    <dgm:pt modelId="{EF092508-84C8-4092-A139-005EA88CCCBB}" type="sibTrans" cxnId="{6C8FA7FF-DBDC-403C-A78E-659316A02BB4}">
      <dgm:prSet/>
      <dgm:spPr/>
      <dgm:t>
        <a:bodyPr/>
        <a:lstStyle/>
        <a:p>
          <a:endParaRPr lang="en-US"/>
        </a:p>
      </dgm:t>
    </dgm:pt>
    <dgm:pt modelId="{BFC2230B-D05C-45F0-BF33-7CA7B4EF8EBD}">
      <dgm:prSet/>
      <dgm:spPr/>
      <dgm:t>
        <a:bodyPr/>
        <a:lstStyle/>
        <a:p>
          <a:r>
            <a:rPr lang="en-GB" b="1" i="0"/>
            <a:t>Action</a:t>
          </a:r>
          <a:endParaRPr lang="en-US"/>
        </a:p>
      </dgm:t>
    </dgm:pt>
    <dgm:pt modelId="{86C1D1E8-FA12-47A7-B6ED-5B90AE4D0CEC}" type="parTrans" cxnId="{63AD8EC3-B3F1-408D-A3E0-1329E4C2AD91}">
      <dgm:prSet/>
      <dgm:spPr/>
      <dgm:t>
        <a:bodyPr/>
        <a:lstStyle/>
        <a:p>
          <a:endParaRPr lang="en-US"/>
        </a:p>
      </dgm:t>
    </dgm:pt>
    <dgm:pt modelId="{A6E711BE-8E04-4539-A26E-F6DA90838FB9}" type="sibTrans" cxnId="{63AD8EC3-B3F1-408D-A3E0-1329E4C2AD91}">
      <dgm:prSet/>
      <dgm:spPr/>
      <dgm:t>
        <a:bodyPr/>
        <a:lstStyle/>
        <a:p>
          <a:endParaRPr lang="en-US"/>
        </a:p>
      </dgm:t>
    </dgm:pt>
    <dgm:pt modelId="{93E9D2D3-FC29-415F-A00D-4C7E4EB33416}">
      <dgm:prSet/>
      <dgm:spPr/>
      <dgm:t>
        <a:bodyPr/>
        <a:lstStyle/>
        <a:p>
          <a:r>
            <a:rPr lang="en-GB" b="1" i="0"/>
            <a:t>Control</a:t>
          </a:r>
          <a:endParaRPr lang="en-US"/>
        </a:p>
      </dgm:t>
    </dgm:pt>
    <dgm:pt modelId="{CDAB2225-A6AE-46EB-9D74-C6E8D43FB70E}" type="parTrans" cxnId="{63B7853D-23DB-451D-9BD5-850674B826B6}">
      <dgm:prSet/>
      <dgm:spPr/>
      <dgm:t>
        <a:bodyPr/>
        <a:lstStyle/>
        <a:p>
          <a:endParaRPr lang="en-US"/>
        </a:p>
      </dgm:t>
    </dgm:pt>
    <dgm:pt modelId="{E5F7E505-EE8A-4817-99DF-F5FE8B592B50}" type="sibTrans" cxnId="{63B7853D-23DB-451D-9BD5-850674B826B6}">
      <dgm:prSet/>
      <dgm:spPr/>
      <dgm:t>
        <a:bodyPr/>
        <a:lstStyle/>
        <a:p>
          <a:endParaRPr lang="en-US"/>
        </a:p>
      </dgm:t>
    </dgm:pt>
    <dgm:pt modelId="{8FFE5DD5-B86A-4E6C-8E55-A14823670A9E}" type="pres">
      <dgm:prSet presAssocID="{8B6D3AC5-F70C-4B49-B6AE-D5D5625CCD5E}" presName="vert0" presStyleCnt="0">
        <dgm:presLayoutVars>
          <dgm:dir/>
          <dgm:animOne val="branch"/>
          <dgm:animLvl val="lvl"/>
        </dgm:presLayoutVars>
      </dgm:prSet>
      <dgm:spPr/>
    </dgm:pt>
    <dgm:pt modelId="{44BEA400-1A97-4B54-8EDF-1E6F5B94DE9C}" type="pres">
      <dgm:prSet presAssocID="{3BA6896C-A1C1-4C44-8669-E8C28FEF2510}" presName="thickLine" presStyleLbl="alignNode1" presStyleIdx="0" presStyleCnt="6"/>
      <dgm:spPr/>
    </dgm:pt>
    <dgm:pt modelId="{340EBA08-4368-4C73-B0DF-6C276608491C}" type="pres">
      <dgm:prSet presAssocID="{3BA6896C-A1C1-4C44-8669-E8C28FEF2510}" presName="horz1" presStyleCnt="0"/>
      <dgm:spPr/>
    </dgm:pt>
    <dgm:pt modelId="{80516C52-56EF-47A9-AA9F-27E60BE1FC5C}" type="pres">
      <dgm:prSet presAssocID="{3BA6896C-A1C1-4C44-8669-E8C28FEF2510}" presName="tx1" presStyleLbl="revTx" presStyleIdx="0" presStyleCnt="6"/>
      <dgm:spPr/>
    </dgm:pt>
    <dgm:pt modelId="{20904B5A-25DE-4B0F-BF4A-BC850DEF69B8}" type="pres">
      <dgm:prSet presAssocID="{3BA6896C-A1C1-4C44-8669-E8C28FEF2510}" presName="vert1" presStyleCnt="0"/>
      <dgm:spPr/>
    </dgm:pt>
    <dgm:pt modelId="{321A89CE-5594-4106-8A86-68698E3FEF82}" type="pres">
      <dgm:prSet presAssocID="{AD09CA97-7DCE-406B-878D-F0EB2C2D1EE2}" presName="thickLine" presStyleLbl="alignNode1" presStyleIdx="1" presStyleCnt="6"/>
      <dgm:spPr/>
    </dgm:pt>
    <dgm:pt modelId="{8A496268-6EDB-4677-8C2E-D3C7E7FEC5B5}" type="pres">
      <dgm:prSet presAssocID="{AD09CA97-7DCE-406B-878D-F0EB2C2D1EE2}" presName="horz1" presStyleCnt="0"/>
      <dgm:spPr/>
    </dgm:pt>
    <dgm:pt modelId="{4150B5C2-4A86-4836-BFCB-2B57F8C7DA81}" type="pres">
      <dgm:prSet presAssocID="{AD09CA97-7DCE-406B-878D-F0EB2C2D1EE2}" presName="tx1" presStyleLbl="revTx" presStyleIdx="1" presStyleCnt="6"/>
      <dgm:spPr/>
    </dgm:pt>
    <dgm:pt modelId="{6BD28106-5D79-4B79-935A-9557DF8DC3DE}" type="pres">
      <dgm:prSet presAssocID="{AD09CA97-7DCE-406B-878D-F0EB2C2D1EE2}" presName="vert1" presStyleCnt="0"/>
      <dgm:spPr/>
    </dgm:pt>
    <dgm:pt modelId="{3B506FBA-8ECD-4F47-8F74-223E9621C479}" type="pres">
      <dgm:prSet presAssocID="{17187D8E-F65D-4E30-A070-84FD7D0A1FAF}" presName="thickLine" presStyleLbl="alignNode1" presStyleIdx="2" presStyleCnt="6"/>
      <dgm:spPr/>
    </dgm:pt>
    <dgm:pt modelId="{6033934D-5E59-43BC-9198-20A723641A3E}" type="pres">
      <dgm:prSet presAssocID="{17187D8E-F65D-4E30-A070-84FD7D0A1FAF}" presName="horz1" presStyleCnt="0"/>
      <dgm:spPr/>
    </dgm:pt>
    <dgm:pt modelId="{25B8DCA5-D615-4E0B-8322-074801FC5D49}" type="pres">
      <dgm:prSet presAssocID="{17187D8E-F65D-4E30-A070-84FD7D0A1FAF}" presName="tx1" presStyleLbl="revTx" presStyleIdx="2" presStyleCnt="6"/>
      <dgm:spPr/>
    </dgm:pt>
    <dgm:pt modelId="{DED725C5-12D9-4EB1-838E-941C9ABCA778}" type="pres">
      <dgm:prSet presAssocID="{17187D8E-F65D-4E30-A070-84FD7D0A1FAF}" presName="vert1" presStyleCnt="0"/>
      <dgm:spPr/>
    </dgm:pt>
    <dgm:pt modelId="{5F047E92-9A68-4C8D-AAC4-1C38D601E9B9}" type="pres">
      <dgm:prSet presAssocID="{016FD52B-5A84-449D-8D98-777CA0608B50}" presName="thickLine" presStyleLbl="alignNode1" presStyleIdx="3" presStyleCnt="6"/>
      <dgm:spPr/>
    </dgm:pt>
    <dgm:pt modelId="{1F839407-B32B-45A4-AF8E-2CD36FD3B023}" type="pres">
      <dgm:prSet presAssocID="{016FD52B-5A84-449D-8D98-777CA0608B50}" presName="horz1" presStyleCnt="0"/>
      <dgm:spPr/>
    </dgm:pt>
    <dgm:pt modelId="{AD046DFA-126C-43EE-A383-7CF616665D38}" type="pres">
      <dgm:prSet presAssocID="{016FD52B-5A84-449D-8D98-777CA0608B50}" presName="tx1" presStyleLbl="revTx" presStyleIdx="3" presStyleCnt="6"/>
      <dgm:spPr/>
    </dgm:pt>
    <dgm:pt modelId="{397EBC7D-038E-49D0-A304-D5AFC5D9DEA7}" type="pres">
      <dgm:prSet presAssocID="{016FD52B-5A84-449D-8D98-777CA0608B50}" presName="vert1" presStyleCnt="0"/>
      <dgm:spPr/>
    </dgm:pt>
    <dgm:pt modelId="{B0E6BB67-258C-4D2C-B9D7-E2CACD892E68}" type="pres">
      <dgm:prSet presAssocID="{BFC2230B-D05C-45F0-BF33-7CA7B4EF8EBD}" presName="thickLine" presStyleLbl="alignNode1" presStyleIdx="4" presStyleCnt="6"/>
      <dgm:spPr/>
    </dgm:pt>
    <dgm:pt modelId="{00157DE6-5246-40E8-9E8C-334002FAFEC5}" type="pres">
      <dgm:prSet presAssocID="{BFC2230B-D05C-45F0-BF33-7CA7B4EF8EBD}" presName="horz1" presStyleCnt="0"/>
      <dgm:spPr/>
    </dgm:pt>
    <dgm:pt modelId="{E072C5D1-92AC-4B2E-8E88-66FB988C9D71}" type="pres">
      <dgm:prSet presAssocID="{BFC2230B-D05C-45F0-BF33-7CA7B4EF8EBD}" presName="tx1" presStyleLbl="revTx" presStyleIdx="4" presStyleCnt="6"/>
      <dgm:spPr/>
    </dgm:pt>
    <dgm:pt modelId="{15D94390-FA09-4509-9F69-F503253A7294}" type="pres">
      <dgm:prSet presAssocID="{BFC2230B-D05C-45F0-BF33-7CA7B4EF8EBD}" presName="vert1" presStyleCnt="0"/>
      <dgm:spPr/>
    </dgm:pt>
    <dgm:pt modelId="{F57F7AC0-A66F-4FAA-AD9C-F66033581F79}" type="pres">
      <dgm:prSet presAssocID="{93E9D2D3-FC29-415F-A00D-4C7E4EB33416}" presName="thickLine" presStyleLbl="alignNode1" presStyleIdx="5" presStyleCnt="6"/>
      <dgm:spPr/>
    </dgm:pt>
    <dgm:pt modelId="{53CDE5BB-B0EF-4F73-B2F0-8B0B592B3C49}" type="pres">
      <dgm:prSet presAssocID="{93E9D2D3-FC29-415F-A00D-4C7E4EB33416}" presName="horz1" presStyleCnt="0"/>
      <dgm:spPr/>
    </dgm:pt>
    <dgm:pt modelId="{027D2013-1D71-4030-B24A-DC0E71EC690B}" type="pres">
      <dgm:prSet presAssocID="{93E9D2D3-FC29-415F-A00D-4C7E4EB33416}" presName="tx1" presStyleLbl="revTx" presStyleIdx="5" presStyleCnt="6"/>
      <dgm:spPr/>
    </dgm:pt>
    <dgm:pt modelId="{0D249647-FCD9-41FB-B6A5-C6D463F0AE6B}" type="pres">
      <dgm:prSet presAssocID="{93E9D2D3-FC29-415F-A00D-4C7E4EB33416}" presName="vert1" presStyleCnt="0"/>
      <dgm:spPr/>
    </dgm:pt>
  </dgm:ptLst>
  <dgm:cxnLst>
    <dgm:cxn modelId="{5022A238-C409-4D4B-ADFC-51F6DDF494B2}" type="presOf" srcId="{93E9D2D3-FC29-415F-A00D-4C7E4EB33416}" destId="{027D2013-1D71-4030-B24A-DC0E71EC690B}" srcOrd="0" destOrd="0" presId="urn:microsoft.com/office/officeart/2008/layout/LinedList"/>
    <dgm:cxn modelId="{AB776B3B-C806-48AE-BB2F-F7AE09C789A9}" type="presOf" srcId="{BFC2230B-D05C-45F0-BF33-7CA7B4EF8EBD}" destId="{E072C5D1-92AC-4B2E-8E88-66FB988C9D71}" srcOrd="0" destOrd="0" presId="urn:microsoft.com/office/officeart/2008/layout/LinedList"/>
    <dgm:cxn modelId="{63B7853D-23DB-451D-9BD5-850674B826B6}" srcId="{8B6D3AC5-F70C-4B49-B6AE-D5D5625CCD5E}" destId="{93E9D2D3-FC29-415F-A00D-4C7E4EB33416}" srcOrd="5" destOrd="0" parTransId="{CDAB2225-A6AE-46EB-9D74-C6E8D43FB70E}" sibTransId="{E5F7E505-EE8A-4817-99DF-F5FE8B592B50}"/>
    <dgm:cxn modelId="{D0706B43-9ABD-40AE-B9AC-1009F99C7276}" type="presOf" srcId="{3BA6896C-A1C1-4C44-8669-E8C28FEF2510}" destId="{80516C52-56EF-47A9-AA9F-27E60BE1FC5C}" srcOrd="0" destOrd="0" presId="urn:microsoft.com/office/officeart/2008/layout/LinedList"/>
    <dgm:cxn modelId="{6F13D953-F5DE-48B3-899A-B95DEB50C2CA}" srcId="{8B6D3AC5-F70C-4B49-B6AE-D5D5625CCD5E}" destId="{3BA6896C-A1C1-4C44-8669-E8C28FEF2510}" srcOrd="0" destOrd="0" parTransId="{8B7987F3-C7DF-42D8-8372-8400416E611A}" sibTransId="{A7B18533-68EF-4D69-AB0F-F7AF0EA8C29E}"/>
    <dgm:cxn modelId="{7D9A0894-C047-484E-AF3F-3DDF8AE52DBA}" type="presOf" srcId="{8B6D3AC5-F70C-4B49-B6AE-D5D5625CCD5E}" destId="{8FFE5DD5-B86A-4E6C-8E55-A14823670A9E}" srcOrd="0" destOrd="0" presId="urn:microsoft.com/office/officeart/2008/layout/LinedList"/>
    <dgm:cxn modelId="{EC2A23A0-98F5-4BB5-B9DF-8E930D912892}" type="presOf" srcId="{AD09CA97-7DCE-406B-878D-F0EB2C2D1EE2}" destId="{4150B5C2-4A86-4836-BFCB-2B57F8C7DA81}" srcOrd="0" destOrd="0" presId="urn:microsoft.com/office/officeart/2008/layout/LinedList"/>
    <dgm:cxn modelId="{FB3E89A4-B9B5-4139-81BB-7A2946F22EF5}" type="presOf" srcId="{17187D8E-F65D-4E30-A070-84FD7D0A1FAF}" destId="{25B8DCA5-D615-4E0B-8322-074801FC5D49}" srcOrd="0" destOrd="0" presId="urn:microsoft.com/office/officeart/2008/layout/LinedList"/>
    <dgm:cxn modelId="{63AD8EC3-B3F1-408D-A3E0-1329E4C2AD91}" srcId="{8B6D3AC5-F70C-4B49-B6AE-D5D5625CCD5E}" destId="{BFC2230B-D05C-45F0-BF33-7CA7B4EF8EBD}" srcOrd="4" destOrd="0" parTransId="{86C1D1E8-FA12-47A7-B6ED-5B90AE4D0CEC}" sibTransId="{A6E711BE-8E04-4539-A26E-F6DA90838FB9}"/>
    <dgm:cxn modelId="{C802ACEC-CF68-412F-8FFB-BE63A59663BE}" type="presOf" srcId="{016FD52B-5A84-449D-8D98-777CA0608B50}" destId="{AD046DFA-126C-43EE-A383-7CF616665D38}" srcOrd="0" destOrd="0" presId="urn:microsoft.com/office/officeart/2008/layout/LinedList"/>
    <dgm:cxn modelId="{0ED440F2-89CE-45A2-8FBB-2B48A3DB7EE4}" srcId="{8B6D3AC5-F70C-4B49-B6AE-D5D5625CCD5E}" destId="{AD09CA97-7DCE-406B-878D-F0EB2C2D1EE2}" srcOrd="1" destOrd="0" parTransId="{F7813AEA-610C-4A7F-9FA0-B5203CE865AC}" sibTransId="{4F7BFD7D-D889-495D-BECD-81352E3EEBCE}"/>
    <dgm:cxn modelId="{39B420FA-2D29-4203-98B0-08CE255EC554}" srcId="{8B6D3AC5-F70C-4B49-B6AE-D5D5625CCD5E}" destId="{17187D8E-F65D-4E30-A070-84FD7D0A1FAF}" srcOrd="2" destOrd="0" parTransId="{BF3509BD-8097-4FC4-946E-E74A7BAB4C75}" sibTransId="{1348D35C-EA49-49B4-9B35-A340AFD1C725}"/>
    <dgm:cxn modelId="{6C8FA7FF-DBDC-403C-A78E-659316A02BB4}" srcId="{8B6D3AC5-F70C-4B49-B6AE-D5D5625CCD5E}" destId="{016FD52B-5A84-449D-8D98-777CA0608B50}" srcOrd="3" destOrd="0" parTransId="{284D3B4E-312B-4422-8F24-C19085D14CAC}" sibTransId="{EF092508-84C8-4092-A139-005EA88CCCBB}"/>
    <dgm:cxn modelId="{48C74B3D-7C95-4973-9080-1581CDE317EE}" type="presParOf" srcId="{8FFE5DD5-B86A-4E6C-8E55-A14823670A9E}" destId="{44BEA400-1A97-4B54-8EDF-1E6F5B94DE9C}" srcOrd="0" destOrd="0" presId="urn:microsoft.com/office/officeart/2008/layout/LinedList"/>
    <dgm:cxn modelId="{E187C52B-94D4-4F11-9A0D-B2C0434B44F2}" type="presParOf" srcId="{8FFE5DD5-B86A-4E6C-8E55-A14823670A9E}" destId="{340EBA08-4368-4C73-B0DF-6C276608491C}" srcOrd="1" destOrd="0" presId="urn:microsoft.com/office/officeart/2008/layout/LinedList"/>
    <dgm:cxn modelId="{E69DBA2D-2255-4EEC-A89C-A2F63425E522}" type="presParOf" srcId="{340EBA08-4368-4C73-B0DF-6C276608491C}" destId="{80516C52-56EF-47A9-AA9F-27E60BE1FC5C}" srcOrd="0" destOrd="0" presId="urn:microsoft.com/office/officeart/2008/layout/LinedList"/>
    <dgm:cxn modelId="{DB5476FD-0038-49AA-8FD4-42D1B78433B2}" type="presParOf" srcId="{340EBA08-4368-4C73-B0DF-6C276608491C}" destId="{20904B5A-25DE-4B0F-BF4A-BC850DEF69B8}" srcOrd="1" destOrd="0" presId="urn:microsoft.com/office/officeart/2008/layout/LinedList"/>
    <dgm:cxn modelId="{F547A96F-6571-4744-A26C-60FD059A4905}" type="presParOf" srcId="{8FFE5DD5-B86A-4E6C-8E55-A14823670A9E}" destId="{321A89CE-5594-4106-8A86-68698E3FEF82}" srcOrd="2" destOrd="0" presId="urn:microsoft.com/office/officeart/2008/layout/LinedList"/>
    <dgm:cxn modelId="{AE2DD494-F8CA-40B2-8C27-6E54541729E8}" type="presParOf" srcId="{8FFE5DD5-B86A-4E6C-8E55-A14823670A9E}" destId="{8A496268-6EDB-4677-8C2E-D3C7E7FEC5B5}" srcOrd="3" destOrd="0" presId="urn:microsoft.com/office/officeart/2008/layout/LinedList"/>
    <dgm:cxn modelId="{12D515F2-507B-466A-9F2A-22DCF22D18C3}" type="presParOf" srcId="{8A496268-6EDB-4677-8C2E-D3C7E7FEC5B5}" destId="{4150B5C2-4A86-4836-BFCB-2B57F8C7DA81}" srcOrd="0" destOrd="0" presId="urn:microsoft.com/office/officeart/2008/layout/LinedList"/>
    <dgm:cxn modelId="{1CCECD4B-BEFD-4F23-9595-BCA76CBE8566}" type="presParOf" srcId="{8A496268-6EDB-4677-8C2E-D3C7E7FEC5B5}" destId="{6BD28106-5D79-4B79-935A-9557DF8DC3DE}" srcOrd="1" destOrd="0" presId="urn:microsoft.com/office/officeart/2008/layout/LinedList"/>
    <dgm:cxn modelId="{B3D9CB7B-7522-4C2B-BB98-F36A32EBED97}" type="presParOf" srcId="{8FFE5DD5-B86A-4E6C-8E55-A14823670A9E}" destId="{3B506FBA-8ECD-4F47-8F74-223E9621C479}" srcOrd="4" destOrd="0" presId="urn:microsoft.com/office/officeart/2008/layout/LinedList"/>
    <dgm:cxn modelId="{8FE643CD-7DE5-407A-B556-7CE343CF2E9D}" type="presParOf" srcId="{8FFE5DD5-B86A-4E6C-8E55-A14823670A9E}" destId="{6033934D-5E59-43BC-9198-20A723641A3E}" srcOrd="5" destOrd="0" presId="urn:microsoft.com/office/officeart/2008/layout/LinedList"/>
    <dgm:cxn modelId="{A4DFBCA4-2A1B-40FF-90A3-44D00C394AAF}" type="presParOf" srcId="{6033934D-5E59-43BC-9198-20A723641A3E}" destId="{25B8DCA5-D615-4E0B-8322-074801FC5D49}" srcOrd="0" destOrd="0" presId="urn:microsoft.com/office/officeart/2008/layout/LinedList"/>
    <dgm:cxn modelId="{F8162E33-8248-4C8D-A8B1-F7AD7B228D6C}" type="presParOf" srcId="{6033934D-5E59-43BC-9198-20A723641A3E}" destId="{DED725C5-12D9-4EB1-838E-941C9ABCA778}" srcOrd="1" destOrd="0" presId="urn:microsoft.com/office/officeart/2008/layout/LinedList"/>
    <dgm:cxn modelId="{BEC56947-3E83-4DE7-B185-9EF3A2C2300A}" type="presParOf" srcId="{8FFE5DD5-B86A-4E6C-8E55-A14823670A9E}" destId="{5F047E92-9A68-4C8D-AAC4-1C38D601E9B9}" srcOrd="6" destOrd="0" presId="urn:microsoft.com/office/officeart/2008/layout/LinedList"/>
    <dgm:cxn modelId="{64FD4BB9-B591-4317-BF64-D41F2401A40D}" type="presParOf" srcId="{8FFE5DD5-B86A-4E6C-8E55-A14823670A9E}" destId="{1F839407-B32B-45A4-AF8E-2CD36FD3B023}" srcOrd="7" destOrd="0" presId="urn:microsoft.com/office/officeart/2008/layout/LinedList"/>
    <dgm:cxn modelId="{23CA101E-8B34-4C0F-9542-C0853B2E8328}" type="presParOf" srcId="{1F839407-B32B-45A4-AF8E-2CD36FD3B023}" destId="{AD046DFA-126C-43EE-A383-7CF616665D38}" srcOrd="0" destOrd="0" presId="urn:microsoft.com/office/officeart/2008/layout/LinedList"/>
    <dgm:cxn modelId="{64522B28-2578-442E-BEC7-7A7ABD388F86}" type="presParOf" srcId="{1F839407-B32B-45A4-AF8E-2CD36FD3B023}" destId="{397EBC7D-038E-49D0-A304-D5AFC5D9DEA7}" srcOrd="1" destOrd="0" presId="urn:microsoft.com/office/officeart/2008/layout/LinedList"/>
    <dgm:cxn modelId="{D0CF15E5-C89E-4023-A799-DC06CEAE6358}" type="presParOf" srcId="{8FFE5DD5-B86A-4E6C-8E55-A14823670A9E}" destId="{B0E6BB67-258C-4D2C-B9D7-E2CACD892E68}" srcOrd="8" destOrd="0" presId="urn:microsoft.com/office/officeart/2008/layout/LinedList"/>
    <dgm:cxn modelId="{AED2D000-B412-4E9F-9245-C630828E3C3B}" type="presParOf" srcId="{8FFE5DD5-B86A-4E6C-8E55-A14823670A9E}" destId="{00157DE6-5246-40E8-9E8C-334002FAFEC5}" srcOrd="9" destOrd="0" presId="urn:microsoft.com/office/officeart/2008/layout/LinedList"/>
    <dgm:cxn modelId="{58293DA1-A6F9-4BA0-A04D-B0E9B0A34280}" type="presParOf" srcId="{00157DE6-5246-40E8-9E8C-334002FAFEC5}" destId="{E072C5D1-92AC-4B2E-8E88-66FB988C9D71}" srcOrd="0" destOrd="0" presId="urn:microsoft.com/office/officeart/2008/layout/LinedList"/>
    <dgm:cxn modelId="{C4C68EB7-B0CB-43CA-88D1-02455A931188}" type="presParOf" srcId="{00157DE6-5246-40E8-9E8C-334002FAFEC5}" destId="{15D94390-FA09-4509-9F69-F503253A7294}" srcOrd="1" destOrd="0" presId="urn:microsoft.com/office/officeart/2008/layout/LinedList"/>
    <dgm:cxn modelId="{AC683651-7910-47E3-A7A7-D68FAB1A4701}" type="presParOf" srcId="{8FFE5DD5-B86A-4E6C-8E55-A14823670A9E}" destId="{F57F7AC0-A66F-4FAA-AD9C-F66033581F79}" srcOrd="10" destOrd="0" presId="urn:microsoft.com/office/officeart/2008/layout/LinedList"/>
    <dgm:cxn modelId="{5D754AF2-E9E7-4BBD-B731-97613F4D8EE9}" type="presParOf" srcId="{8FFE5DD5-B86A-4E6C-8E55-A14823670A9E}" destId="{53CDE5BB-B0EF-4F73-B2F0-8B0B592B3C49}" srcOrd="11" destOrd="0" presId="urn:microsoft.com/office/officeart/2008/layout/LinedList"/>
    <dgm:cxn modelId="{E8AA6E72-5B4A-437C-99EA-64B764FA5FF9}" type="presParOf" srcId="{53CDE5BB-B0EF-4F73-B2F0-8B0B592B3C49}" destId="{027D2013-1D71-4030-B24A-DC0E71EC690B}" srcOrd="0" destOrd="0" presId="urn:microsoft.com/office/officeart/2008/layout/LinedList"/>
    <dgm:cxn modelId="{7024075C-FD2A-48A3-BCEE-884349D29142}" type="presParOf" srcId="{53CDE5BB-B0EF-4F73-B2F0-8B0B592B3C49}" destId="{0D249647-FCD9-41FB-B6A5-C6D463F0AE6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BEA400-1A97-4B54-8EDF-1E6F5B94DE9C}">
      <dsp:nvSpPr>
        <dsp:cNvPr id="0" name=""/>
        <dsp:cNvSpPr/>
      </dsp:nvSpPr>
      <dsp:spPr>
        <a:xfrm>
          <a:off x="0" y="1848"/>
          <a:ext cx="2629120"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0516C52-56EF-47A9-AA9F-27E60BE1FC5C}">
      <dsp:nvSpPr>
        <dsp:cNvPr id="0" name=""/>
        <dsp:cNvSpPr/>
      </dsp:nvSpPr>
      <dsp:spPr>
        <a:xfrm>
          <a:off x="0" y="1848"/>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i="0" kern="1200"/>
            <a:t>Situation Analysis</a:t>
          </a:r>
          <a:endParaRPr lang="en-US" sz="2500" kern="1200"/>
        </a:p>
      </dsp:txBody>
      <dsp:txXfrm>
        <a:off x="0" y="1848"/>
        <a:ext cx="2629120" cy="630287"/>
      </dsp:txXfrm>
    </dsp:sp>
    <dsp:sp modelId="{321A89CE-5594-4106-8A86-68698E3FEF82}">
      <dsp:nvSpPr>
        <dsp:cNvPr id="0" name=""/>
        <dsp:cNvSpPr/>
      </dsp:nvSpPr>
      <dsp:spPr>
        <a:xfrm>
          <a:off x="0" y="632135"/>
          <a:ext cx="2629120" cy="0"/>
        </a:xfrm>
        <a:prstGeom prst="line">
          <a:avLst/>
        </a:prstGeom>
        <a:gradFill rotWithShape="0">
          <a:gsLst>
            <a:gs pos="0">
              <a:schemeClr val="accent5">
                <a:hueOff val="-1351709"/>
                <a:satOff val="-3484"/>
                <a:lumOff val="-2353"/>
                <a:alphaOff val="0"/>
                <a:satMod val="103000"/>
                <a:lumMod val="102000"/>
                <a:tint val="94000"/>
              </a:schemeClr>
            </a:gs>
            <a:gs pos="50000">
              <a:schemeClr val="accent5">
                <a:hueOff val="-1351709"/>
                <a:satOff val="-3484"/>
                <a:lumOff val="-2353"/>
                <a:alphaOff val="0"/>
                <a:satMod val="110000"/>
                <a:lumMod val="100000"/>
                <a:shade val="100000"/>
              </a:schemeClr>
            </a:gs>
            <a:gs pos="100000">
              <a:schemeClr val="accent5">
                <a:hueOff val="-1351709"/>
                <a:satOff val="-3484"/>
                <a:lumOff val="-2353"/>
                <a:alphaOff val="0"/>
                <a:lumMod val="99000"/>
                <a:satMod val="120000"/>
                <a:shade val="78000"/>
              </a:schemeClr>
            </a:gs>
          </a:gsLst>
          <a:lin ang="5400000" scaled="0"/>
        </a:gradFill>
        <a:ln w="6350" cap="flat" cmpd="sng" algn="ctr">
          <a:solidFill>
            <a:schemeClr val="accent5">
              <a:hueOff val="-1351709"/>
              <a:satOff val="-3484"/>
              <a:lumOff val="-235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150B5C2-4A86-4836-BFCB-2B57F8C7DA81}">
      <dsp:nvSpPr>
        <dsp:cNvPr id="0" name=""/>
        <dsp:cNvSpPr/>
      </dsp:nvSpPr>
      <dsp:spPr>
        <a:xfrm>
          <a:off x="0" y="632135"/>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i="0" kern="1200"/>
            <a:t>Objectives</a:t>
          </a:r>
          <a:endParaRPr lang="en-US" sz="2500" kern="1200"/>
        </a:p>
      </dsp:txBody>
      <dsp:txXfrm>
        <a:off x="0" y="632135"/>
        <a:ext cx="2629120" cy="630287"/>
      </dsp:txXfrm>
    </dsp:sp>
    <dsp:sp modelId="{3B506FBA-8ECD-4F47-8F74-223E9621C479}">
      <dsp:nvSpPr>
        <dsp:cNvPr id="0" name=""/>
        <dsp:cNvSpPr/>
      </dsp:nvSpPr>
      <dsp:spPr>
        <a:xfrm>
          <a:off x="0" y="1262422"/>
          <a:ext cx="2629120" cy="0"/>
        </a:xfrm>
        <a:prstGeom prst="line">
          <a:avLst/>
        </a:prstGeom>
        <a:gradFill rotWithShape="0">
          <a:gsLst>
            <a:gs pos="0">
              <a:schemeClr val="accent5">
                <a:hueOff val="-2703417"/>
                <a:satOff val="-6968"/>
                <a:lumOff val="-4706"/>
                <a:alphaOff val="0"/>
                <a:satMod val="103000"/>
                <a:lumMod val="102000"/>
                <a:tint val="94000"/>
              </a:schemeClr>
            </a:gs>
            <a:gs pos="50000">
              <a:schemeClr val="accent5">
                <a:hueOff val="-2703417"/>
                <a:satOff val="-6968"/>
                <a:lumOff val="-4706"/>
                <a:alphaOff val="0"/>
                <a:satMod val="110000"/>
                <a:lumMod val="100000"/>
                <a:shade val="100000"/>
              </a:schemeClr>
            </a:gs>
            <a:gs pos="100000">
              <a:schemeClr val="accent5">
                <a:hueOff val="-2703417"/>
                <a:satOff val="-6968"/>
                <a:lumOff val="-4706"/>
                <a:alphaOff val="0"/>
                <a:lumMod val="99000"/>
                <a:satMod val="120000"/>
                <a:shade val="78000"/>
              </a:schemeClr>
            </a:gs>
          </a:gsLst>
          <a:lin ang="5400000" scaled="0"/>
        </a:gradFill>
        <a:ln w="6350" cap="flat" cmpd="sng" algn="ctr">
          <a:solidFill>
            <a:schemeClr val="accent5">
              <a:hueOff val="-2703417"/>
              <a:satOff val="-6968"/>
              <a:lumOff val="-4706"/>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5B8DCA5-D615-4E0B-8322-074801FC5D49}">
      <dsp:nvSpPr>
        <dsp:cNvPr id="0" name=""/>
        <dsp:cNvSpPr/>
      </dsp:nvSpPr>
      <dsp:spPr>
        <a:xfrm>
          <a:off x="0" y="1262422"/>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i="0" kern="1200"/>
            <a:t>Strategy</a:t>
          </a:r>
          <a:endParaRPr lang="en-US" sz="2500" kern="1200"/>
        </a:p>
      </dsp:txBody>
      <dsp:txXfrm>
        <a:off x="0" y="1262422"/>
        <a:ext cx="2629120" cy="630287"/>
      </dsp:txXfrm>
    </dsp:sp>
    <dsp:sp modelId="{5F047E92-9A68-4C8D-AAC4-1C38D601E9B9}">
      <dsp:nvSpPr>
        <dsp:cNvPr id="0" name=""/>
        <dsp:cNvSpPr/>
      </dsp:nvSpPr>
      <dsp:spPr>
        <a:xfrm>
          <a:off x="0" y="1892709"/>
          <a:ext cx="2629120" cy="0"/>
        </a:xfrm>
        <a:prstGeom prst="line">
          <a:avLst/>
        </a:prstGeom>
        <a:gradFill rotWithShape="0">
          <a:gsLst>
            <a:gs pos="0">
              <a:schemeClr val="accent5">
                <a:hueOff val="-4055126"/>
                <a:satOff val="-10451"/>
                <a:lumOff val="-7059"/>
                <a:alphaOff val="0"/>
                <a:satMod val="103000"/>
                <a:lumMod val="102000"/>
                <a:tint val="94000"/>
              </a:schemeClr>
            </a:gs>
            <a:gs pos="50000">
              <a:schemeClr val="accent5">
                <a:hueOff val="-4055126"/>
                <a:satOff val="-10451"/>
                <a:lumOff val="-7059"/>
                <a:alphaOff val="0"/>
                <a:satMod val="110000"/>
                <a:lumMod val="100000"/>
                <a:shade val="100000"/>
              </a:schemeClr>
            </a:gs>
            <a:gs pos="100000">
              <a:schemeClr val="accent5">
                <a:hueOff val="-4055126"/>
                <a:satOff val="-10451"/>
                <a:lumOff val="-7059"/>
                <a:alphaOff val="0"/>
                <a:lumMod val="99000"/>
                <a:satMod val="120000"/>
                <a:shade val="78000"/>
              </a:schemeClr>
            </a:gs>
          </a:gsLst>
          <a:lin ang="5400000" scaled="0"/>
        </a:gradFill>
        <a:ln w="6350" cap="flat" cmpd="sng" algn="ctr">
          <a:solidFill>
            <a:schemeClr val="accent5">
              <a:hueOff val="-4055126"/>
              <a:satOff val="-10451"/>
              <a:lumOff val="-7059"/>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D046DFA-126C-43EE-A383-7CF616665D38}">
      <dsp:nvSpPr>
        <dsp:cNvPr id="0" name=""/>
        <dsp:cNvSpPr/>
      </dsp:nvSpPr>
      <dsp:spPr>
        <a:xfrm>
          <a:off x="0" y="1892709"/>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i="0" kern="1200"/>
            <a:t>Tactics</a:t>
          </a:r>
          <a:endParaRPr lang="en-US" sz="2500" kern="1200"/>
        </a:p>
      </dsp:txBody>
      <dsp:txXfrm>
        <a:off x="0" y="1892709"/>
        <a:ext cx="2629120" cy="630287"/>
      </dsp:txXfrm>
    </dsp:sp>
    <dsp:sp modelId="{B0E6BB67-258C-4D2C-B9D7-E2CACD892E68}">
      <dsp:nvSpPr>
        <dsp:cNvPr id="0" name=""/>
        <dsp:cNvSpPr/>
      </dsp:nvSpPr>
      <dsp:spPr>
        <a:xfrm>
          <a:off x="0" y="2522996"/>
          <a:ext cx="2629120" cy="0"/>
        </a:xfrm>
        <a:prstGeom prst="line">
          <a:avLst/>
        </a:prstGeom>
        <a:gradFill rotWithShape="0">
          <a:gsLst>
            <a:gs pos="0">
              <a:schemeClr val="accent5">
                <a:hueOff val="-5406834"/>
                <a:satOff val="-13935"/>
                <a:lumOff val="-9412"/>
                <a:alphaOff val="0"/>
                <a:satMod val="103000"/>
                <a:lumMod val="102000"/>
                <a:tint val="94000"/>
              </a:schemeClr>
            </a:gs>
            <a:gs pos="50000">
              <a:schemeClr val="accent5">
                <a:hueOff val="-5406834"/>
                <a:satOff val="-13935"/>
                <a:lumOff val="-9412"/>
                <a:alphaOff val="0"/>
                <a:satMod val="110000"/>
                <a:lumMod val="100000"/>
                <a:shade val="100000"/>
              </a:schemeClr>
            </a:gs>
            <a:gs pos="100000">
              <a:schemeClr val="accent5">
                <a:hueOff val="-5406834"/>
                <a:satOff val="-13935"/>
                <a:lumOff val="-9412"/>
                <a:alphaOff val="0"/>
                <a:lumMod val="99000"/>
                <a:satMod val="120000"/>
                <a:shade val="78000"/>
              </a:schemeClr>
            </a:gs>
          </a:gsLst>
          <a:lin ang="5400000" scaled="0"/>
        </a:gradFill>
        <a:ln w="6350" cap="flat" cmpd="sng" algn="ctr">
          <a:solidFill>
            <a:schemeClr val="accent5">
              <a:hueOff val="-5406834"/>
              <a:satOff val="-13935"/>
              <a:lumOff val="-941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072C5D1-92AC-4B2E-8E88-66FB988C9D71}">
      <dsp:nvSpPr>
        <dsp:cNvPr id="0" name=""/>
        <dsp:cNvSpPr/>
      </dsp:nvSpPr>
      <dsp:spPr>
        <a:xfrm>
          <a:off x="0" y="2522996"/>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i="0" kern="1200"/>
            <a:t>Action</a:t>
          </a:r>
          <a:endParaRPr lang="en-US" sz="2500" kern="1200"/>
        </a:p>
      </dsp:txBody>
      <dsp:txXfrm>
        <a:off x="0" y="2522996"/>
        <a:ext cx="2629120" cy="630287"/>
      </dsp:txXfrm>
    </dsp:sp>
    <dsp:sp modelId="{F57F7AC0-A66F-4FAA-AD9C-F66033581F79}">
      <dsp:nvSpPr>
        <dsp:cNvPr id="0" name=""/>
        <dsp:cNvSpPr/>
      </dsp:nvSpPr>
      <dsp:spPr>
        <a:xfrm>
          <a:off x="0" y="3153283"/>
          <a:ext cx="2629120"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27D2013-1D71-4030-B24A-DC0E71EC690B}">
      <dsp:nvSpPr>
        <dsp:cNvPr id="0" name=""/>
        <dsp:cNvSpPr/>
      </dsp:nvSpPr>
      <dsp:spPr>
        <a:xfrm>
          <a:off x="0" y="3153283"/>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i="0" kern="1200"/>
            <a:t>Control</a:t>
          </a:r>
          <a:endParaRPr lang="en-US" sz="2500" kern="1200"/>
        </a:p>
      </dsp:txBody>
      <dsp:txXfrm>
        <a:off x="0" y="3153283"/>
        <a:ext cx="2629120" cy="63028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10/31/2022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investopedia.com/terms/c/corporate-culture.asp"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www.investopedia.com/terms/c/corporategovernance.asp" TargetMode="External"/><Relationship Id="rId5" Type="http://schemas.openxmlformats.org/officeDocument/2006/relationships/hyperlink" Target="https://www.investopedia.com/articles/basics/03/022803.asp" TargetMode="External"/><Relationship Id="rId4" Type="http://schemas.openxmlformats.org/officeDocument/2006/relationships/hyperlink" Target="https://www.investopedia.com/terms/s/strategic-management.asp"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file:///C:\Users\Laure\OneDrive\Desktop\Lecturing%20File%20UWTSD\Organisational%20Consultancy\Additional%20Reading\1.3.1%20Porter%20Article%20to%20go%20with%20video%20on%205%20forces.pdf"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home.kpmg/xx/en/home/insights/2021/10/market-overviews.html"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b="1"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9884516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4</a:t>
            </a:fld>
            <a:endParaRPr lang="en-GB"/>
          </a:p>
        </p:txBody>
      </p:sp>
    </p:spTree>
    <p:extLst>
      <p:ext uri="{BB962C8B-B14F-4D97-AF65-F5344CB8AC3E}">
        <p14:creationId xmlns:p14="http://schemas.microsoft.com/office/powerpoint/2010/main" val="21051356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38750342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986272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7</a:t>
            </a:fld>
            <a:endParaRPr lang="en-GB"/>
          </a:p>
        </p:txBody>
      </p:sp>
    </p:spTree>
    <p:extLst>
      <p:ext uri="{BB962C8B-B14F-4D97-AF65-F5344CB8AC3E}">
        <p14:creationId xmlns:p14="http://schemas.microsoft.com/office/powerpoint/2010/main" val="37339914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b="0" i="0" u="none" strike="noStrike" baseline="0" dirty="0">
                <a:latin typeface="PalatinoLTStd-Roman"/>
              </a:rPr>
              <a:t>The organization design framework portrayed in this slide is called the</a:t>
            </a:r>
          </a:p>
          <a:p>
            <a:pPr algn="l"/>
            <a:r>
              <a:rPr lang="en-US" sz="1200" b="0" i="0" u="none" strike="noStrike" baseline="0" dirty="0">
                <a:latin typeface="PalatinoLTStd-Roman"/>
              </a:rPr>
              <a:t>“Star Model™.” In the Star Model™, design policies fall into five categories.</a:t>
            </a:r>
          </a:p>
          <a:p>
            <a:pPr algn="l"/>
            <a:endParaRPr lang="en-US" sz="1200" b="0" i="0" u="none" strike="noStrike" baseline="0" dirty="0">
              <a:latin typeface="PalatinoLTStd-Roman"/>
            </a:endParaRPr>
          </a:p>
          <a:p>
            <a:pPr algn="l"/>
            <a:r>
              <a:rPr lang="en-US" sz="1200" b="0" i="0" u="none" strike="noStrike" baseline="0" dirty="0">
                <a:latin typeface="PalatinoLTStd-Roman"/>
              </a:rPr>
              <a:t>The </a:t>
            </a:r>
            <a:r>
              <a:rPr lang="en-US" sz="1200" b="1" i="0" u="none" strike="noStrike" baseline="0" dirty="0">
                <a:latin typeface="PalatinoLTStd-Roman"/>
              </a:rPr>
              <a:t>first</a:t>
            </a:r>
            <a:r>
              <a:rPr lang="en-US" sz="1200" b="0" i="0" u="none" strike="noStrike" baseline="0" dirty="0">
                <a:latin typeface="PalatinoLTStd-Roman"/>
              </a:rPr>
              <a:t> is </a:t>
            </a:r>
            <a:r>
              <a:rPr lang="en-US" sz="1200" b="0" i="1" u="none" strike="noStrike" baseline="0" dirty="0">
                <a:latin typeface="PalatinoLTStd-Italic"/>
              </a:rPr>
              <a:t>strategy</a:t>
            </a:r>
            <a:r>
              <a:rPr lang="en-US" sz="1200" b="0" i="0" u="none" strike="noStrike" baseline="0" dirty="0">
                <a:latin typeface="PalatinoLTStd-Roman"/>
              </a:rPr>
              <a:t>, which determines direction.</a:t>
            </a:r>
          </a:p>
          <a:p>
            <a:pPr algn="l"/>
            <a:r>
              <a:rPr lang="en-US" sz="1200" b="0" i="0" u="none" strike="noStrike" baseline="0" dirty="0">
                <a:latin typeface="PalatinoLTStd-Roman"/>
              </a:rPr>
              <a:t>The </a:t>
            </a:r>
            <a:r>
              <a:rPr lang="en-US" sz="1200" b="1" i="0" u="none" strike="noStrike" baseline="0" dirty="0">
                <a:latin typeface="PalatinoLTStd-Roman"/>
              </a:rPr>
              <a:t>second</a:t>
            </a:r>
            <a:r>
              <a:rPr lang="en-US" sz="1200" b="0" i="0" u="none" strike="noStrike" baseline="0" dirty="0">
                <a:latin typeface="PalatinoLTStd-Roman"/>
              </a:rPr>
              <a:t> is </a:t>
            </a:r>
            <a:r>
              <a:rPr lang="en-US" sz="1200" b="0" i="1" u="none" strike="noStrike" baseline="0" dirty="0">
                <a:latin typeface="PalatinoLTStd-Italic"/>
              </a:rPr>
              <a:t>structure, </a:t>
            </a:r>
            <a:r>
              <a:rPr lang="en-US" sz="1200" b="0" i="0" u="none" strike="noStrike" baseline="0" dirty="0">
                <a:latin typeface="PalatinoLTStd-Roman"/>
              </a:rPr>
              <a:t>which determines the location of decision-making power. </a:t>
            </a:r>
          </a:p>
          <a:p>
            <a:pPr algn="l"/>
            <a:r>
              <a:rPr lang="en-US" sz="1200" b="0" i="0" u="none" strike="noStrike" baseline="0" dirty="0">
                <a:latin typeface="PalatinoLTStd-Roman"/>
              </a:rPr>
              <a:t>The </a:t>
            </a:r>
            <a:r>
              <a:rPr lang="en-US" sz="1200" b="1" i="0" u="none" strike="noStrike" baseline="0" dirty="0">
                <a:latin typeface="PalatinoLTStd-Roman"/>
              </a:rPr>
              <a:t>third</a:t>
            </a:r>
            <a:r>
              <a:rPr lang="en-US" sz="1200" b="0" i="0" u="none" strike="noStrike" baseline="0" dirty="0">
                <a:latin typeface="PalatinoLTStd-Roman"/>
              </a:rPr>
              <a:t> is </a:t>
            </a:r>
            <a:r>
              <a:rPr lang="en-US" sz="1200" b="0" i="1" u="none" strike="noStrike" baseline="0" dirty="0" err="1">
                <a:latin typeface="PalatinoLTStd-Italic"/>
              </a:rPr>
              <a:t>processes,</a:t>
            </a:r>
            <a:r>
              <a:rPr lang="en-US" sz="1200" b="0" i="0" u="none" strike="noStrike" baseline="0" dirty="0" err="1">
                <a:latin typeface="PalatinoLTStd-Roman"/>
              </a:rPr>
              <a:t>which</a:t>
            </a:r>
            <a:r>
              <a:rPr lang="en-US" sz="1200" b="0" i="0" u="none" strike="noStrike" baseline="0" dirty="0">
                <a:latin typeface="PalatinoLTStd-Roman"/>
              </a:rPr>
              <a:t> have to do with the flow of information; they are the means of responding to information technologies. </a:t>
            </a:r>
          </a:p>
          <a:p>
            <a:pPr algn="l"/>
            <a:r>
              <a:rPr lang="en-US" sz="1200" b="0" i="0" u="none" strike="noStrike" baseline="0" dirty="0">
                <a:latin typeface="PalatinoLTStd-Roman"/>
              </a:rPr>
              <a:t>The </a:t>
            </a:r>
            <a:r>
              <a:rPr lang="en-US" sz="1200" b="1" i="0" u="none" strike="noStrike" baseline="0" dirty="0">
                <a:latin typeface="PalatinoLTStd-Roman"/>
              </a:rPr>
              <a:t>fourth</a:t>
            </a:r>
            <a:r>
              <a:rPr lang="en-US" sz="1200" b="0" i="0" u="none" strike="noStrike" baseline="0" dirty="0">
                <a:latin typeface="PalatinoLTStd-Roman"/>
              </a:rPr>
              <a:t> is </a:t>
            </a:r>
            <a:r>
              <a:rPr lang="en-US" sz="1200" b="0" i="1" u="none" strike="noStrike" baseline="0" dirty="0">
                <a:latin typeface="PalatinoLTStd-Italic"/>
              </a:rPr>
              <a:t>rewards </a:t>
            </a:r>
            <a:r>
              <a:rPr lang="en-US" sz="1200" b="0" i="0" u="none" strike="noStrike" baseline="0" dirty="0">
                <a:latin typeface="PalatinoLTStd-Roman"/>
              </a:rPr>
              <a:t>and reward systems, which influence the motivation of people to perform and address organizational goals. </a:t>
            </a:r>
          </a:p>
          <a:p>
            <a:pPr algn="l"/>
            <a:r>
              <a:rPr lang="en-US" sz="1200" b="0" i="0" u="none" strike="noStrike" baseline="0" dirty="0">
                <a:latin typeface="PalatinoLTStd-Roman"/>
              </a:rPr>
              <a:t>The </a:t>
            </a:r>
            <a:r>
              <a:rPr lang="en-US" sz="1200" b="1" i="0" u="none" strike="noStrike" baseline="0" dirty="0">
                <a:latin typeface="PalatinoLTStd-Roman"/>
              </a:rPr>
              <a:t>fifth</a:t>
            </a:r>
            <a:r>
              <a:rPr lang="en-US" sz="1200" b="0" i="0" u="none" strike="noStrike" baseline="0" dirty="0">
                <a:latin typeface="PalatinoLTStd-Roman"/>
              </a:rPr>
              <a:t> category of the model is made up of </a:t>
            </a:r>
            <a:r>
              <a:rPr lang="en-US" sz="1200" b="0" i="0" u="none" strike="noStrike" baseline="0" dirty="0" err="1">
                <a:latin typeface="PalatinoLTStd-Roman"/>
              </a:rPr>
              <a:t>policiesrelating</a:t>
            </a:r>
            <a:r>
              <a:rPr lang="en-US" sz="1200" b="0" i="0" u="none" strike="noStrike" baseline="0" dirty="0">
                <a:latin typeface="PalatinoLTStd-Roman"/>
              </a:rPr>
              <a:t> to </a:t>
            </a:r>
            <a:r>
              <a:rPr lang="en-US" sz="1200" b="0" i="1" u="none" strike="noStrike" baseline="0" dirty="0">
                <a:latin typeface="PalatinoLTStd-Italic"/>
              </a:rPr>
              <a:t>people </a:t>
            </a:r>
            <a:r>
              <a:rPr lang="en-US" sz="1200" b="0" i="0" u="none" strike="noStrike" baseline="0" dirty="0">
                <a:latin typeface="PalatinoLTStd-Roman"/>
              </a:rPr>
              <a:t>(human resource policies), which influence and frequently define the employees’ mind-sets and skills.</a:t>
            </a:r>
            <a:endParaRPr lang="en-GB" dirty="0"/>
          </a:p>
          <a:p>
            <a:endParaRPr lang="en-GB" dirty="0"/>
          </a:p>
          <a:p>
            <a:pPr algn="l"/>
            <a:r>
              <a:rPr lang="en-US" b="0" i="0" dirty="0">
                <a:solidFill>
                  <a:srgbClr val="111111"/>
                </a:solidFill>
                <a:effectLst/>
                <a:latin typeface="SourceSansPro"/>
              </a:rPr>
              <a:t>The 7S Model specifies seven factors that are classified as "hard" and "soft" elements. Hard elements are easily identified and influenced by management, while soft elements are fuzzier, more intangible, and influenced by </a:t>
            </a:r>
            <a:r>
              <a:rPr lang="en-US" b="0" i="0" u="sng" dirty="0">
                <a:solidFill>
                  <a:srgbClr val="2C40D0"/>
                </a:solidFill>
                <a:effectLst/>
                <a:latin typeface="SourceSansPro"/>
                <a:hlinkClick r:id="rId3"/>
              </a:rPr>
              <a:t>corporate culture</a:t>
            </a:r>
            <a:r>
              <a:rPr lang="en-US" b="0" i="0" dirty="0">
                <a:solidFill>
                  <a:srgbClr val="111111"/>
                </a:solidFill>
                <a:effectLst/>
                <a:latin typeface="SourceSansPro"/>
              </a:rPr>
              <a:t>. The hard elements are as follows:</a:t>
            </a:r>
          </a:p>
          <a:p>
            <a:pPr algn="l"/>
            <a:endParaRPr lang="en-US" b="0" i="0" dirty="0">
              <a:solidFill>
                <a:srgbClr val="111111"/>
              </a:solidFill>
              <a:effectLst/>
              <a:latin typeface="SourceSansPro"/>
            </a:endParaRPr>
          </a:p>
          <a:p>
            <a:pPr algn="l">
              <a:buFont typeface="Arial" panose="020B0604020202020204" pitchFamily="34" charset="0"/>
              <a:buChar char="•"/>
            </a:pPr>
            <a:r>
              <a:rPr lang="en-US" b="0" i="0" u="sng" dirty="0">
                <a:solidFill>
                  <a:srgbClr val="2C40D0"/>
                </a:solidFill>
                <a:effectLst/>
                <a:latin typeface="SourceSansPro"/>
                <a:hlinkClick r:id="rId4"/>
              </a:rPr>
              <a:t>Strategy</a:t>
            </a:r>
            <a:endParaRPr lang="en-US" b="0" i="0" dirty="0">
              <a:solidFill>
                <a:srgbClr val="111111"/>
              </a:solidFill>
              <a:effectLst/>
              <a:latin typeface="SourceSansPro"/>
            </a:endParaRPr>
          </a:p>
          <a:p>
            <a:pPr algn="l">
              <a:buFont typeface="Arial" panose="020B0604020202020204" pitchFamily="34" charset="0"/>
              <a:buChar char="•"/>
            </a:pPr>
            <a:r>
              <a:rPr lang="en-US" b="0" i="0" u="sng" dirty="0">
                <a:solidFill>
                  <a:srgbClr val="2C40D0"/>
                </a:solidFill>
                <a:effectLst/>
                <a:latin typeface="SourceSansPro"/>
                <a:hlinkClick r:id="rId5"/>
              </a:rPr>
              <a:t>Structure</a:t>
            </a:r>
            <a:endParaRPr lang="en-US" b="0" i="0" dirty="0">
              <a:solidFill>
                <a:srgbClr val="111111"/>
              </a:solidFill>
              <a:effectLst/>
              <a:latin typeface="SourceSansPro"/>
            </a:endParaRPr>
          </a:p>
          <a:p>
            <a:pPr algn="l">
              <a:buFont typeface="Arial" panose="020B0604020202020204" pitchFamily="34" charset="0"/>
              <a:buChar char="•"/>
            </a:pPr>
            <a:r>
              <a:rPr lang="en-US" b="0" i="0" u="sng" dirty="0">
                <a:solidFill>
                  <a:srgbClr val="2C40D0"/>
                </a:solidFill>
                <a:effectLst/>
                <a:latin typeface="SourceSansPro"/>
                <a:hlinkClick r:id="rId6"/>
              </a:rPr>
              <a:t>Systems</a:t>
            </a:r>
            <a:endParaRPr lang="en-US" b="0" i="0" dirty="0">
              <a:solidFill>
                <a:srgbClr val="111111"/>
              </a:solidFill>
              <a:effectLst/>
              <a:latin typeface="SourceSansPro"/>
            </a:endParaRPr>
          </a:p>
          <a:p>
            <a:pPr algn="l"/>
            <a:r>
              <a:rPr lang="en-US" b="0" i="0" dirty="0">
                <a:solidFill>
                  <a:srgbClr val="111111"/>
                </a:solidFill>
                <a:effectLst/>
                <a:latin typeface="SourceSansPro"/>
              </a:rPr>
              <a:t>The soft elements are as follows:</a:t>
            </a:r>
          </a:p>
          <a:p>
            <a:pPr algn="l">
              <a:buFont typeface="Arial" panose="020B0604020202020204" pitchFamily="34" charset="0"/>
              <a:buChar char="•"/>
            </a:pPr>
            <a:r>
              <a:rPr lang="en-US" b="0" i="0" dirty="0">
                <a:solidFill>
                  <a:srgbClr val="111111"/>
                </a:solidFill>
                <a:effectLst/>
                <a:latin typeface="SourceSansPro"/>
              </a:rPr>
              <a:t>Shared values</a:t>
            </a:r>
          </a:p>
          <a:p>
            <a:pPr algn="l">
              <a:buFont typeface="Arial" panose="020B0604020202020204" pitchFamily="34" charset="0"/>
              <a:buChar char="•"/>
            </a:pPr>
            <a:r>
              <a:rPr lang="en-US" b="0" i="0" dirty="0">
                <a:solidFill>
                  <a:srgbClr val="111111"/>
                </a:solidFill>
                <a:effectLst/>
                <a:latin typeface="SourceSansPro"/>
              </a:rPr>
              <a:t>Skills</a:t>
            </a:r>
          </a:p>
          <a:p>
            <a:pPr algn="l">
              <a:buFont typeface="Arial" panose="020B0604020202020204" pitchFamily="34" charset="0"/>
              <a:buChar char="•"/>
            </a:pPr>
            <a:r>
              <a:rPr lang="en-US" b="0" i="0" dirty="0">
                <a:solidFill>
                  <a:srgbClr val="111111"/>
                </a:solidFill>
                <a:effectLst/>
                <a:latin typeface="SourceSansPro"/>
              </a:rPr>
              <a:t>Style</a:t>
            </a:r>
          </a:p>
          <a:p>
            <a:pPr algn="l">
              <a:buFont typeface="Arial" panose="020B0604020202020204" pitchFamily="34" charset="0"/>
              <a:buChar char="•"/>
            </a:pPr>
            <a:r>
              <a:rPr lang="en-US" b="0" i="0" dirty="0">
                <a:solidFill>
                  <a:srgbClr val="111111"/>
                </a:solidFill>
                <a:effectLst/>
                <a:latin typeface="SourceSansPro"/>
              </a:rPr>
              <a:t>Staff</a:t>
            </a:r>
          </a:p>
          <a:p>
            <a:pPr algn="l"/>
            <a:endParaRPr lang="en-US" b="0" i="0" dirty="0">
              <a:solidFill>
                <a:srgbClr val="111111"/>
              </a:solidFill>
              <a:effectLst/>
              <a:latin typeface="SourceSansPro"/>
            </a:endParaRPr>
          </a:p>
          <a:p>
            <a:pPr algn="l"/>
            <a:r>
              <a:rPr lang="en-US" b="0" i="0" dirty="0">
                <a:solidFill>
                  <a:srgbClr val="111111"/>
                </a:solidFill>
                <a:effectLst/>
                <a:latin typeface="SourceSansPro"/>
              </a:rPr>
              <a:t>The framework is used as a strategic planning tool by organizations to show how seemingly disparate aspects of a company are, in fact, interrelated and reliant upon one another to achieve overall success.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8851286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9910701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1.3.1 Porter Article to go with video on 5 forces.pdf</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36584093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9682132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2731416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13117389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18</a:t>
            </a:fld>
            <a:endParaRPr lang="en-GB"/>
          </a:p>
        </p:txBody>
      </p:sp>
    </p:spTree>
    <p:extLst>
      <p:ext uri="{BB962C8B-B14F-4D97-AF65-F5344CB8AC3E}">
        <p14:creationId xmlns:p14="http://schemas.microsoft.com/office/powerpoint/2010/main" val="6369367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40045832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27576510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Market overviews - KPMG Global (</a:t>
            </a:r>
            <a:r>
              <a:rPr lang="en-GB" dirty="0" err="1">
                <a:hlinkClick r:id="rId3"/>
              </a:rPr>
              <a:t>home.kpmg</a:t>
            </a:r>
            <a:r>
              <a:rPr lang="en-GB" dirty="0">
                <a:hlinkClick r:id="rId3"/>
              </a:rPr>
              <a:t>)</a:t>
            </a:r>
            <a:endParaRPr lang="en-US" b="0" i="0" dirty="0">
              <a:solidFill>
                <a:srgbClr val="333333"/>
              </a:solidFill>
              <a:effectLst/>
              <a:latin typeface="Open Sans" panose="020B0606030504020204" pitchFamily="34" charset="0"/>
            </a:endParaRPr>
          </a:p>
          <a:p>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35347460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23</a:t>
            </a:fld>
            <a:endParaRPr lang="en-GB"/>
          </a:p>
        </p:txBody>
      </p:sp>
    </p:spTree>
    <p:extLst>
      <p:ext uri="{BB962C8B-B14F-4D97-AF65-F5344CB8AC3E}">
        <p14:creationId xmlns:p14="http://schemas.microsoft.com/office/powerpoint/2010/main" val="29980095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32921960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27065506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26</a:t>
            </a:fld>
            <a:endParaRPr lang="en-GB"/>
          </a:p>
        </p:txBody>
      </p:sp>
    </p:spTree>
    <p:extLst>
      <p:ext uri="{BB962C8B-B14F-4D97-AF65-F5344CB8AC3E}">
        <p14:creationId xmlns:p14="http://schemas.microsoft.com/office/powerpoint/2010/main" val="14648530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sz="1800" dirty="0">
              <a:effectLst/>
              <a:latin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16309906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Solve everyday and occurring problems. </a:t>
            </a:r>
            <a:r>
              <a:rPr lang="en-US" dirty="0"/>
              <a:t>Look around and research what organisations are struggling with</a:t>
            </a:r>
          </a:p>
          <a:p>
            <a:r>
              <a:rPr lang="en-US" b="1" dirty="0"/>
              <a:t>Riding the interest wave. </a:t>
            </a:r>
            <a:r>
              <a:rPr lang="en-US" b="0" dirty="0"/>
              <a:t>What is popular right now and leverage it</a:t>
            </a:r>
            <a:r>
              <a:rPr lang="en-US" dirty="0"/>
              <a:t> </a:t>
            </a:r>
          </a:p>
          <a:p>
            <a:r>
              <a:rPr lang="en-US" b="1" dirty="0"/>
              <a:t>Stretch or entertain to extremes.</a:t>
            </a:r>
            <a:r>
              <a:rPr lang="en-US" b="0" dirty="0"/>
              <a:t> Push your ideas to the limits, think broadly </a:t>
            </a:r>
            <a:endParaRPr lang="en-US" b="1" dirty="0"/>
          </a:p>
          <a:p>
            <a:r>
              <a:rPr lang="en-GB" b="1" dirty="0"/>
              <a:t>Build on core.</a:t>
            </a:r>
            <a:r>
              <a:rPr lang="en-GB" dirty="0"/>
              <a:t> </a:t>
            </a:r>
            <a:r>
              <a:rPr lang="en-GB" b="0" dirty="0"/>
              <a:t>Develop the idea and seek potential</a:t>
            </a:r>
            <a:endParaRPr lang="en-GB" dirty="0"/>
          </a:p>
          <a:p>
            <a:r>
              <a:rPr lang="en-GB" b="1" dirty="0"/>
              <a:t>Cool hunting. </a:t>
            </a:r>
            <a:r>
              <a:rPr lang="en-GB" b="0" dirty="0"/>
              <a:t>What are the best ideas other countries are doing? Could it be brought to your location </a:t>
            </a:r>
            <a:endParaRPr lang="en-GB" b="1" dirty="0"/>
          </a:p>
          <a:p>
            <a:endParaRPr lang="en-US" b="1" dirty="0"/>
          </a:p>
          <a:p>
            <a:endParaRPr lang="en-US" b="1"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956888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 research, Identify problems, Do research (Repeat)</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2590720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DL 9</a:t>
            </a:r>
            <a:r>
              <a:rPr lang="en-GB" baseline="30000" dirty="0"/>
              <a:t>th</a:t>
            </a:r>
            <a:r>
              <a:rPr lang="en-GB" dirty="0"/>
              <a:t> December. 6000 word consulting report</a:t>
            </a:r>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2372989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10/31/2022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10/31/2022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10/31/2022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4.png"/></Relationships>
</file>

<file path=ppt/slides/_rels/slide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8.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30.png"/></Relationships>
</file>

<file path=ppt/slides/_rels/slide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3.png"/></Relationships>
</file>

<file path=ppt/slides/_rels/slide1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7.xml"/><Relationship Id="rId1" Type="http://schemas.openxmlformats.org/officeDocument/2006/relationships/video" Target="https://www.youtube.com/embed/mYF2_FBCvXw?feature=oembed" TargetMode="External"/><Relationship Id="rId4" Type="http://schemas.openxmlformats.org/officeDocument/2006/relationships/image" Target="../media/image36.jpeg"/></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17.xml"/><Relationship Id="rId1" Type="http://schemas.openxmlformats.org/officeDocument/2006/relationships/video" Target="https://www.youtube.com/embed/2xquSq0MSAc?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8.png"/><Relationship Id="rId4" Type="http://schemas.openxmlformats.org/officeDocument/2006/relationships/notesSlide" Target="../notesSlides/notesSlide1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8.png"/><Relationship Id="rId4" Type="http://schemas.openxmlformats.org/officeDocument/2006/relationships/notesSlide" Target="../notesSlides/notesSlide16.xml"/></Relationships>
</file>

<file path=ppt/slides/_rels/slide2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2.png"/><Relationship Id="rId7" Type="http://schemas.openxmlformats.org/officeDocument/2006/relationships/diagramColors" Target="../diagrams/colors1.xml"/><Relationship Id="rId2" Type="http://schemas.openxmlformats.org/officeDocument/2006/relationships/notesSlide" Target="../notesSlides/notesSlide17.xml"/><Relationship Id="rId1" Type="http://schemas.openxmlformats.org/officeDocument/2006/relationships/slideLayout" Target="../slideLayouts/slideLayout1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8.png"/><Relationship Id="rId4" Type="http://schemas.openxmlformats.org/officeDocument/2006/relationships/notesSlide" Target="../notesSlides/notesSlide19.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3.png"/></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0.xml"/><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5.png"/><Relationship Id="rId4" Type="http://schemas.openxmlformats.org/officeDocument/2006/relationships/notesSlide" Target="../notesSlides/notesSlide21.xml"/></Relationships>
</file>

<file path=ppt/slides/_rels/slide3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2.xml"/><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mailto:l.blake@uwtsd.ac.uk" TargetMode="Externa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r>
              <a:rPr lang="en-GB" i="1" dirty="0">
                <a:solidFill>
                  <a:schemeClr val="bg1"/>
                </a:solidFill>
              </a:rPr>
              <a:t>BA International Hotel Management</a:t>
            </a:r>
            <a:br>
              <a:rPr lang="en-GB" i="1" dirty="0">
                <a:solidFill>
                  <a:schemeClr val="bg1"/>
                </a:solidFill>
              </a:rPr>
            </a:br>
            <a:br>
              <a:rPr lang="en-GB" i="1" dirty="0">
                <a:solidFill>
                  <a:schemeClr val="bg1"/>
                </a:solidFill>
              </a:rPr>
            </a:br>
            <a:r>
              <a:rPr lang="en-GB" b="1" i="1" dirty="0">
                <a:solidFill>
                  <a:schemeClr val="bg1"/>
                </a:solidFill>
              </a:rPr>
              <a:t>Organisational Consultancy</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BMIH6005</a:t>
            </a:r>
            <a:br>
              <a:rPr lang="en-GB" i="1" dirty="0">
                <a:solidFill>
                  <a:schemeClr val="bg1"/>
                </a:solidFill>
              </a:rPr>
            </a:br>
            <a:br>
              <a:rPr lang="en-GB" i="1" dirty="0">
                <a:solidFill>
                  <a:schemeClr val="bg1"/>
                </a:solidFill>
              </a:rPr>
            </a:br>
            <a:r>
              <a:rPr lang="en-GB" i="1" dirty="0">
                <a:solidFill>
                  <a:schemeClr val="bg1"/>
                </a:solidFill>
              </a:rPr>
              <a:t>Week Seven</a:t>
            </a:r>
            <a:endParaRPr lang="en-GB" dirty="0"/>
          </a:p>
        </p:txBody>
      </p:sp>
    </p:spTree>
    <p:extLst>
      <p:ext uri="{BB962C8B-B14F-4D97-AF65-F5344CB8AC3E}">
        <p14:creationId xmlns:p14="http://schemas.microsoft.com/office/powerpoint/2010/main" val="1370600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809111-E6E9-4371-BA5A-EEC6DF8EE3B2}"/>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a:r>
              <a:rPr lang="en-US" sz="4700" kern="1200" dirty="0">
                <a:solidFill>
                  <a:schemeClr val="bg1"/>
                </a:solidFill>
                <a:latin typeface="+mj-lt"/>
                <a:ea typeface="+mj-ea"/>
                <a:cs typeface="+mj-cs"/>
              </a:rPr>
              <a:t>Analysis Tools and Frameworks</a:t>
            </a:r>
          </a:p>
        </p:txBody>
      </p:sp>
      <p:cxnSp>
        <p:nvCxnSpPr>
          <p:cNvPr id="23" name="Straight Connector 2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90821076-5BB5-43BA-AD1F-3F1D3DE3BBEF}"/>
              </a:ext>
            </a:extLst>
          </p:cNvPr>
          <p:cNvPicPr>
            <a:picLocks noChangeAspect="1"/>
          </p:cNvPicPr>
          <p:nvPr/>
        </p:nvPicPr>
        <p:blipFill>
          <a:blip r:embed="rId3"/>
          <a:stretch>
            <a:fillRect/>
          </a:stretch>
        </p:blipFill>
        <p:spPr>
          <a:xfrm>
            <a:off x="0" y="1539581"/>
            <a:ext cx="9141618" cy="4478157"/>
          </a:xfrm>
          <a:prstGeom prst="rect">
            <a:avLst/>
          </a:prstGeom>
        </p:spPr>
      </p:pic>
    </p:spTree>
    <p:extLst>
      <p:ext uri="{BB962C8B-B14F-4D97-AF65-F5344CB8AC3E}">
        <p14:creationId xmlns:p14="http://schemas.microsoft.com/office/powerpoint/2010/main" val="1435855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p:nvPr>
        </p:nvSpPr>
        <p:spPr>
          <a:xfrm>
            <a:off x="507765" y="243587"/>
            <a:ext cx="6483581" cy="899177"/>
          </a:xfrm>
        </p:spPr>
        <p:txBody>
          <a:bodyPr anchor="b">
            <a:normAutofit/>
          </a:bodyPr>
          <a:lstStyle/>
          <a:p>
            <a:r>
              <a:rPr lang="en-GB" sz="4800" u="sng" dirty="0"/>
              <a:t>Outcomes of the session</a:t>
            </a:r>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07766" y="1608100"/>
            <a:ext cx="5550606" cy="3122215"/>
          </a:xfrm>
          <a:prstGeom prst="rect">
            <a:avLst/>
          </a:prstGeom>
        </p:spPr>
      </p:pic>
      <p:sp>
        <p:nvSpPr>
          <p:cNvPr id="3" name="Content Placeholder 2">
            <a:extLst>
              <a:ext uri="{FF2B5EF4-FFF2-40B4-BE49-F238E27FC236}">
                <a16:creationId xmlns:a16="http://schemas.microsoft.com/office/drawing/2014/main" id="{2DBA2360-C592-BF71-A885-AB7E0C090E72}"/>
              </a:ext>
            </a:extLst>
          </p:cNvPr>
          <p:cNvSpPr>
            <a:spLocks noGrp="1"/>
          </p:cNvSpPr>
          <p:nvPr>
            <p:ph idx="1"/>
          </p:nvPr>
        </p:nvSpPr>
        <p:spPr>
          <a:xfrm>
            <a:off x="6119688" y="1599077"/>
            <a:ext cx="2403657" cy="3363930"/>
          </a:xfrm>
        </p:spPr>
        <p:txBody>
          <a:bodyPr anchor="t">
            <a:normAutofit/>
          </a:bodyPr>
          <a:lstStyle/>
          <a:p>
            <a:pPr marL="57150" indent="0">
              <a:buNone/>
            </a:pPr>
            <a:r>
              <a:rPr lang="en-US" sz="2400" dirty="0">
                <a:solidFill>
                  <a:srgbClr val="000000"/>
                </a:solidFill>
              </a:rPr>
              <a:t>To develop reasons why we use analysis tools and frameworks</a:t>
            </a:r>
          </a:p>
          <a:p>
            <a:pPr indent="-171450"/>
            <a:endParaRPr lang="en-US" sz="2400" dirty="0">
              <a:solidFill>
                <a:srgbClr val="000000"/>
              </a:solidFill>
            </a:endParaRPr>
          </a:p>
          <a:p>
            <a:pPr marL="57150" indent="0">
              <a:buNone/>
            </a:pPr>
            <a:r>
              <a:rPr lang="en-US" sz="2400" dirty="0">
                <a:solidFill>
                  <a:srgbClr val="000000"/>
                </a:solidFill>
              </a:rPr>
              <a:t>How we can apply different tools and frameworks</a:t>
            </a:r>
          </a:p>
          <a:p>
            <a:endParaRPr lang="en-GB" sz="1600" dirty="0"/>
          </a:p>
        </p:txBody>
      </p:sp>
    </p:spTree>
    <p:extLst>
      <p:ext uri="{BB962C8B-B14F-4D97-AF65-F5344CB8AC3E}">
        <p14:creationId xmlns:p14="http://schemas.microsoft.com/office/powerpoint/2010/main" val="2808516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7" repeatCount="indefinite" fill="hold" display="0">
                  <p:stCondLst>
                    <p:cond delay="indefinite"/>
                  </p:stCondLst>
                </p:cTn>
                <p:tgtEl>
                  <p:spTgt spid="9"/>
                </p:tgtEl>
              </p:cMediaNode>
            </p:video>
            <p:seq concurrent="1" nextAc="seek">
              <p:cTn id="18" restart="whenNotActive" fill="hold" evtFilter="cancelBubble" nodeType="interactiveSeq">
                <p:stCondLst>
                  <p:cond evt="onClick" delay="0">
                    <p:tgtEl>
                      <p:spTgt spid="9"/>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486696" y="629266"/>
            <a:ext cx="2629122" cy="1622321"/>
          </a:xfrm>
        </p:spPr>
        <p:txBody>
          <a:bodyPr vert="horz" lIns="91440" tIns="45720" rIns="91440" bIns="45720" rtlCol="0" anchor="ctr">
            <a:normAutofit fontScale="90000"/>
          </a:bodyPr>
          <a:lstStyle/>
          <a:p>
            <a:r>
              <a:rPr lang="en-US" sz="3700" b="1" kern="1200" dirty="0">
                <a:solidFill>
                  <a:schemeClr val="tx1"/>
                </a:solidFill>
                <a:latin typeface="+mj-lt"/>
                <a:ea typeface="+mj-ea"/>
                <a:cs typeface="+mj-cs"/>
              </a:rPr>
              <a:t>Analysis tools and framework agenda </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486698" y="2518348"/>
            <a:ext cx="2629120" cy="3705471"/>
          </a:xfrm>
        </p:spPr>
        <p:txBody>
          <a:bodyPr vert="horz" lIns="91440" tIns="45720" rIns="91440" bIns="45720" rtlCol="0">
            <a:normAutofit/>
          </a:bodyPr>
          <a:lstStyle/>
          <a:p>
            <a:r>
              <a:rPr lang="en-US" sz="2400" dirty="0"/>
              <a:t>The purpose of analysis tools and frameworks</a:t>
            </a:r>
          </a:p>
          <a:p>
            <a:r>
              <a:rPr lang="en-US" sz="2400" dirty="0"/>
              <a:t>Benefits and limitations</a:t>
            </a:r>
          </a:p>
          <a:p>
            <a:r>
              <a:rPr lang="en-US" sz="2400" dirty="0"/>
              <a:t>Analysis tools and frameworks examples</a:t>
            </a:r>
          </a:p>
          <a:p>
            <a:r>
              <a:rPr lang="en-US" sz="2400" dirty="0"/>
              <a:t>Application </a:t>
            </a:r>
          </a:p>
        </p:txBody>
      </p:sp>
      <p:sp>
        <p:nvSpPr>
          <p:cNvPr id="59" name="Rectangle 5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4" descr="Magnifying glass and question mark">
            <a:extLst>
              <a:ext uri="{FF2B5EF4-FFF2-40B4-BE49-F238E27FC236}">
                <a16:creationId xmlns:a16="http://schemas.microsoft.com/office/drawing/2014/main" id="{3D8CF6AA-AD57-4EF4-9BE3-C5D5144C631C}"/>
              </a:ext>
            </a:extLst>
          </p:cNvPr>
          <p:cNvPicPr>
            <a:picLocks noChangeAspect="1"/>
          </p:cNvPicPr>
          <p:nvPr/>
        </p:nvPicPr>
        <p:blipFill rotWithShape="1">
          <a:blip r:embed="rId3"/>
          <a:srcRect l="37566" r="33918"/>
          <a:stretch/>
        </p:blipFill>
        <p:spPr>
          <a:xfrm>
            <a:off x="4983542" y="807593"/>
            <a:ext cx="2656205" cy="5239568"/>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Tree>
    <p:extLst>
      <p:ext uri="{BB962C8B-B14F-4D97-AF65-F5344CB8AC3E}">
        <p14:creationId xmlns:p14="http://schemas.microsoft.com/office/powerpoint/2010/main" val="2505130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998A1-BDC1-4723-94A8-FE6326531A89}"/>
              </a:ext>
            </a:extLst>
          </p:cNvPr>
          <p:cNvSpPr>
            <a:spLocks noGrp="1"/>
          </p:cNvSpPr>
          <p:nvPr>
            <p:ph type="title"/>
          </p:nvPr>
        </p:nvSpPr>
        <p:spPr>
          <a:xfrm>
            <a:off x="363161" y="409810"/>
            <a:ext cx="2629122" cy="1622321"/>
          </a:xfrm>
        </p:spPr>
        <p:txBody>
          <a:bodyPr vert="horz" lIns="91440" tIns="45720" rIns="91440" bIns="45720" rtlCol="0" anchor="ctr">
            <a:normAutofit fontScale="90000"/>
          </a:bodyPr>
          <a:lstStyle/>
          <a:p>
            <a:r>
              <a:rPr lang="en-US" sz="3200" b="1" kern="1200" dirty="0">
                <a:solidFill>
                  <a:schemeClr val="tx1"/>
                </a:solidFill>
                <a:latin typeface="+mj-lt"/>
                <a:ea typeface="+mj-ea"/>
                <a:cs typeface="+mj-cs"/>
              </a:rPr>
              <a:t>Benefits of analysis tools and frameworks</a:t>
            </a:r>
          </a:p>
        </p:txBody>
      </p:sp>
      <p:sp>
        <p:nvSpPr>
          <p:cNvPr id="3" name="Content Placeholder 2">
            <a:extLst>
              <a:ext uri="{FF2B5EF4-FFF2-40B4-BE49-F238E27FC236}">
                <a16:creationId xmlns:a16="http://schemas.microsoft.com/office/drawing/2014/main" id="{EE0097E3-CF3C-4276-A116-7F9556E3F24D}"/>
              </a:ext>
            </a:extLst>
          </p:cNvPr>
          <p:cNvSpPr>
            <a:spLocks noGrp="1"/>
          </p:cNvSpPr>
          <p:nvPr>
            <p:ph sz="half" idx="1"/>
          </p:nvPr>
        </p:nvSpPr>
        <p:spPr>
          <a:xfrm>
            <a:off x="486698" y="2032132"/>
            <a:ext cx="2629120" cy="4191688"/>
          </a:xfrm>
        </p:spPr>
        <p:txBody>
          <a:bodyPr vert="horz" lIns="91440" tIns="45720" rIns="91440" bIns="45720" rtlCol="0">
            <a:normAutofit fontScale="92500" lnSpcReduction="10000"/>
          </a:bodyPr>
          <a:lstStyle/>
          <a:p>
            <a:r>
              <a:rPr lang="en-US" sz="2000" dirty="0"/>
              <a:t>A focus for marketing &amp; sales</a:t>
            </a:r>
          </a:p>
          <a:p>
            <a:endParaRPr lang="en-US" sz="2000" dirty="0"/>
          </a:p>
          <a:p>
            <a:r>
              <a:rPr lang="en-US" sz="2000" dirty="0"/>
              <a:t>A device to capture experience &amp; knowledge</a:t>
            </a:r>
          </a:p>
          <a:p>
            <a:endParaRPr lang="en-US" sz="2000" dirty="0"/>
          </a:p>
          <a:p>
            <a:r>
              <a:rPr lang="en-US" sz="2000" dirty="0"/>
              <a:t>A strategy for increasing leverage / lowering costs</a:t>
            </a:r>
          </a:p>
          <a:p>
            <a:endParaRPr lang="en-US" sz="2000" dirty="0"/>
          </a:p>
          <a:p>
            <a:r>
              <a:rPr lang="en-US" sz="2000" dirty="0"/>
              <a:t>Enables licensing &amp; copyright</a:t>
            </a:r>
          </a:p>
          <a:p>
            <a:endParaRPr lang="en-US" sz="1700" dirty="0"/>
          </a:p>
        </p:txBody>
      </p:sp>
      <p:sp>
        <p:nvSpPr>
          <p:cNvPr id="15"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8BEFBF4E-4D95-4202-95B9-CB55117B67B0}"/>
              </a:ext>
            </a:extLst>
          </p:cNvPr>
          <p:cNvPicPr>
            <a:picLocks noGrp="1" noChangeAspect="1"/>
          </p:cNvPicPr>
          <p:nvPr>
            <p:ph sz="half" idx="2"/>
          </p:nvPr>
        </p:nvPicPr>
        <p:blipFill>
          <a:blip r:embed="rId3"/>
          <a:stretch>
            <a:fillRect/>
          </a:stretch>
        </p:blipFill>
        <p:spPr>
          <a:xfrm>
            <a:off x="4054396" y="1601661"/>
            <a:ext cx="4514498" cy="3651432"/>
          </a:xfrm>
          <a:prstGeom prst="rect">
            <a:avLst/>
          </a:prstGeom>
          <a:effectLst/>
        </p:spPr>
      </p:pic>
    </p:spTree>
    <p:extLst>
      <p:ext uri="{BB962C8B-B14F-4D97-AF65-F5344CB8AC3E}">
        <p14:creationId xmlns:p14="http://schemas.microsoft.com/office/powerpoint/2010/main" val="2174553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D9663-A3CB-4E36-A5EF-209291678F6F}"/>
              </a:ext>
            </a:extLst>
          </p:cNvPr>
          <p:cNvSpPr>
            <a:spLocks noGrp="1"/>
          </p:cNvSpPr>
          <p:nvPr>
            <p:ph type="title"/>
          </p:nvPr>
        </p:nvSpPr>
        <p:spPr>
          <a:xfrm>
            <a:off x="486696" y="629266"/>
            <a:ext cx="2629122" cy="1622321"/>
          </a:xfrm>
        </p:spPr>
        <p:txBody>
          <a:bodyPr vert="horz" lIns="91440" tIns="45720" rIns="91440" bIns="45720" rtlCol="0" anchor="ctr">
            <a:normAutofit/>
          </a:bodyPr>
          <a:lstStyle/>
          <a:p>
            <a:r>
              <a:rPr lang="en-US" sz="3700" b="1" kern="1200" dirty="0">
                <a:solidFill>
                  <a:schemeClr val="tx1"/>
                </a:solidFill>
                <a:latin typeface="+mj-lt"/>
                <a:ea typeface="+mj-ea"/>
                <a:cs typeface="+mj-cs"/>
              </a:rPr>
              <a:t>Limitations!</a:t>
            </a:r>
          </a:p>
        </p:txBody>
      </p:sp>
      <p:sp>
        <p:nvSpPr>
          <p:cNvPr id="3" name="Content Placeholder 2">
            <a:extLst>
              <a:ext uri="{FF2B5EF4-FFF2-40B4-BE49-F238E27FC236}">
                <a16:creationId xmlns:a16="http://schemas.microsoft.com/office/drawing/2014/main" id="{57837D6A-3295-4C96-B800-56792DEA0773}"/>
              </a:ext>
            </a:extLst>
          </p:cNvPr>
          <p:cNvSpPr>
            <a:spLocks noGrp="1"/>
          </p:cNvSpPr>
          <p:nvPr>
            <p:ph sz="half" idx="1"/>
          </p:nvPr>
        </p:nvSpPr>
        <p:spPr>
          <a:xfrm>
            <a:off x="486698" y="2251587"/>
            <a:ext cx="2629120" cy="3785419"/>
          </a:xfrm>
        </p:spPr>
        <p:txBody>
          <a:bodyPr vert="horz" lIns="91440" tIns="45720" rIns="91440" bIns="45720" rtlCol="0">
            <a:normAutofit/>
          </a:bodyPr>
          <a:lstStyle/>
          <a:p>
            <a:pPr marL="342900">
              <a:spcBef>
                <a:spcPct val="20000"/>
              </a:spcBef>
            </a:pPr>
            <a:r>
              <a:rPr lang="en-US" sz="2400" dirty="0"/>
              <a:t>Inhibits creativity &amp; the ‘conversation’</a:t>
            </a:r>
          </a:p>
          <a:p>
            <a:pPr marL="342900">
              <a:spcBef>
                <a:spcPct val="20000"/>
              </a:spcBef>
            </a:pPr>
            <a:r>
              <a:rPr lang="en-US" sz="2400" dirty="0"/>
              <a:t>Moves you towards a ‘codification strategy’</a:t>
            </a:r>
          </a:p>
          <a:p>
            <a:pPr marL="342900">
              <a:spcBef>
                <a:spcPct val="20000"/>
              </a:spcBef>
            </a:pPr>
            <a:r>
              <a:rPr lang="en-US" sz="2400" dirty="0"/>
              <a:t>Tools can inhibit creativity</a:t>
            </a:r>
          </a:p>
          <a:p>
            <a:pPr marL="342900">
              <a:spcBef>
                <a:spcPct val="20000"/>
              </a:spcBef>
            </a:pPr>
            <a:endParaRPr lang="en-US" sz="1700" dirty="0"/>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8B95611-CD7E-4159-B29A-5D11C09874BD}"/>
              </a:ext>
            </a:extLst>
          </p:cNvPr>
          <p:cNvPicPr>
            <a:picLocks noChangeAspect="1"/>
          </p:cNvPicPr>
          <p:nvPr/>
        </p:nvPicPr>
        <p:blipFill>
          <a:blip r:embed="rId3"/>
          <a:stretch>
            <a:fillRect/>
          </a:stretch>
        </p:blipFill>
        <p:spPr>
          <a:xfrm>
            <a:off x="4054396" y="1573208"/>
            <a:ext cx="4514498" cy="3708337"/>
          </a:xfrm>
          <a:prstGeom prst="rect">
            <a:avLst/>
          </a:prstGeom>
          <a:effectLst/>
        </p:spPr>
      </p:pic>
    </p:spTree>
    <p:extLst>
      <p:ext uri="{BB962C8B-B14F-4D97-AF65-F5344CB8AC3E}">
        <p14:creationId xmlns:p14="http://schemas.microsoft.com/office/powerpoint/2010/main" val="3425468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762001" y="358109"/>
            <a:ext cx="8094616" cy="1090538"/>
          </a:xfrm>
        </p:spPr>
        <p:txBody>
          <a:bodyPr vert="horz" lIns="68580" tIns="34290" rIns="68580" bIns="34290" rtlCol="0" anchor="ctr">
            <a:noAutofit/>
          </a:bodyPr>
          <a:lstStyle/>
          <a:p>
            <a:pPr algn="ctr">
              <a:lnSpc>
                <a:spcPct val="90000"/>
              </a:lnSpc>
            </a:pPr>
            <a:r>
              <a:rPr lang="en-US" sz="5400" b="1" kern="1200" dirty="0">
                <a:solidFill>
                  <a:srgbClr val="000000"/>
                </a:solidFill>
                <a:latin typeface="+mj-lt"/>
                <a:ea typeface="+mj-ea"/>
                <a:cs typeface="+mj-cs"/>
              </a:rPr>
              <a:t>Breakout Room Exercise:</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6477000" y="2439840"/>
            <a:ext cx="2667000" cy="2633069"/>
          </a:xfrm>
        </p:spPr>
        <p:txBody>
          <a:bodyPr vert="horz" lIns="68580" tIns="34290" rIns="68580" bIns="34290" rtlCol="0" anchor="ctr">
            <a:normAutofit/>
          </a:bodyPr>
          <a:lstStyle/>
          <a:p>
            <a:pPr marL="0" indent="0" algn="ctr">
              <a:lnSpc>
                <a:spcPct val="107000"/>
              </a:lnSpc>
              <a:spcAft>
                <a:spcPts val="800"/>
              </a:spcAft>
              <a:buNone/>
            </a:pPr>
            <a:r>
              <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rPr>
              <a:t>Can you research some analysis models and frameworks?</a:t>
            </a:r>
          </a:p>
          <a:p>
            <a:pPr marL="57150" indent="0">
              <a:buNone/>
            </a:pPr>
            <a:endParaRPr lang="en-US" dirty="0">
              <a:solidFill>
                <a:srgbClr val="000000"/>
              </a:solidFill>
            </a:endParaRP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448646"/>
            <a:ext cx="6477000" cy="3643313"/>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4004544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5BBA41-4AEF-4FB7-A841-BB835FD32A92}"/>
              </a:ext>
            </a:extLst>
          </p:cNvPr>
          <p:cNvSpPr>
            <a:spLocks noGrp="1"/>
          </p:cNvSpPr>
          <p:nvPr>
            <p:ph type="title"/>
          </p:nvPr>
        </p:nvSpPr>
        <p:spPr>
          <a:xfrm>
            <a:off x="409763" y="584862"/>
            <a:ext cx="8354890" cy="930447"/>
          </a:xfrm>
        </p:spPr>
        <p:txBody>
          <a:bodyPr vert="horz" lIns="91440" tIns="45720" rIns="91440" bIns="45720" rtlCol="0" anchor="b">
            <a:normAutofit fontScale="90000"/>
          </a:bodyPr>
          <a:lstStyle/>
          <a:p>
            <a:pPr algn="ctr"/>
            <a:r>
              <a:rPr lang="en-US" sz="4700" dirty="0">
                <a:solidFill>
                  <a:srgbClr val="FFFFFF"/>
                </a:solidFill>
              </a:rPr>
              <a:t>Re-cap on models and frameworks covered</a:t>
            </a:r>
          </a:p>
        </p:txBody>
      </p:sp>
      <p:cxnSp>
        <p:nvCxnSpPr>
          <p:cNvPr id="13" name="Straight Connector 1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5" descr="mckinsey">
            <a:extLst>
              <a:ext uri="{FF2B5EF4-FFF2-40B4-BE49-F238E27FC236}">
                <a16:creationId xmlns:a16="http://schemas.microsoft.com/office/drawing/2014/main" id="{DEBF7CDE-A00C-42B4-8BEC-F757323FBFBC}"/>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t="9677"/>
          <a:stretch>
            <a:fillRect/>
          </a:stretch>
        </p:blipFill>
        <p:spPr bwMode="auto">
          <a:xfrm>
            <a:off x="587560" y="2340954"/>
            <a:ext cx="3453966" cy="351678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5" name="Straight Connector 1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 name="Content Placeholder 4" descr="Diagram&#10;&#10;Description automatically generated">
            <a:extLst>
              <a:ext uri="{FF2B5EF4-FFF2-40B4-BE49-F238E27FC236}">
                <a16:creationId xmlns:a16="http://schemas.microsoft.com/office/drawing/2014/main" id="{7874E692-B5FA-4E66-BD26-7CB23B2DA565}"/>
              </a:ext>
            </a:extLst>
          </p:cNvPr>
          <p:cNvPicPr>
            <a:picLocks noGrp="1" noChangeAspect="1"/>
          </p:cNvPicPr>
          <p:nvPr>
            <p:ph sz="half" idx="1"/>
          </p:nvPr>
        </p:nvPicPr>
        <p:blipFill>
          <a:blip r:embed="rId4"/>
          <a:stretch>
            <a:fillRect/>
          </a:stretch>
        </p:blipFill>
        <p:spPr>
          <a:xfrm>
            <a:off x="4833804" y="2596836"/>
            <a:ext cx="4091938" cy="3051267"/>
          </a:xfrm>
          <a:prstGeom prst="rect">
            <a:avLst/>
          </a:prstGeom>
          <a:noFill/>
        </p:spPr>
      </p:pic>
    </p:spTree>
    <p:extLst>
      <p:ext uri="{BB962C8B-B14F-4D97-AF65-F5344CB8AC3E}">
        <p14:creationId xmlns:p14="http://schemas.microsoft.com/office/powerpoint/2010/main" val="2997699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56419F-1DB4-4A25-B0DE-33DAD569701C}"/>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3100" kern="1200">
                <a:solidFill>
                  <a:srgbClr val="FFFFFF"/>
                </a:solidFill>
                <a:latin typeface="+mj-lt"/>
                <a:ea typeface="+mj-ea"/>
                <a:cs typeface="+mj-cs"/>
              </a:rPr>
              <a:t>PESTLE</a:t>
            </a:r>
          </a:p>
        </p:txBody>
      </p:sp>
      <p:pic>
        <p:nvPicPr>
          <p:cNvPr id="1026" name="Picture 2" descr="See the source image">
            <a:extLst>
              <a:ext uri="{FF2B5EF4-FFF2-40B4-BE49-F238E27FC236}">
                <a16:creationId xmlns:a16="http://schemas.microsoft.com/office/drawing/2014/main" id="{D94BA3B0-42F1-4C1B-8C47-C378D384F6D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131700" y="739021"/>
            <a:ext cx="6538203" cy="45449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411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0949837-6A3E-4887-A9F5-4CEB07687FA6}"/>
              </a:ext>
            </a:extLst>
          </p:cNvPr>
          <p:cNvPicPr>
            <a:picLocks noChangeAspect="1"/>
          </p:cNvPicPr>
          <p:nvPr/>
        </p:nvPicPr>
        <p:blipFill>
          <a:blip r:embed="rId3"/>
          <a:stretch>
            <a:fillRect/>
          </a:stretch>
        </p:blipFill>
        <p:spPr>
          <a:xfrm>
            <a:off x="376826" y="2160160"/>
            <a:ext cx="8390347" cy="2537680"/>
          </a:xfrm>
          <a:prstGeom prst="rect">
            <a:avLst/>
          </a:prstGeom>
        </p:spPr>
      </p:pic>
    </p:spTree>
    <p:extLst>
      <p:ext uri="{BB962C8B-B14F-4D97-AF65-F5344CB8AC3E}">
        <p14:creationId xmlns:p14="http://schemas.microsoft.com/office/powerpoint/2010/main" val="2310473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4193253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C631E6-E4DA-4283-9966-52F9FC46430A}"/>
              </a:ext>
            </a:extLst>
          </p:cNvPr>
          <p:cNvSpPr>
            <a:spLocks noGrp="1"/>
          </p:cNvSpPr>
          <p:nvPr>
            <p:ph type="ctrTitle"/>
          </p:nvPr>
        </p:nvSpPr>
        <p:spPr>
          <a:xfrm>
            <a:off x="394554" y="489439"/>
            <a:ext cx="8354891" cy="930447"/>
          </a:xfrm>
        </p:spPr>
        <p:txBody>
          <a:bodyPr>
            <a:normAutofit/>
          </a:bodyPr>
          <a:lstStyle/>
          <a:p>
            <a:r>
              <a:rPr lang="en-US" sz="4700">
                <a:solidFill>
                  <a:schemeClr val="bg1"/>
                </a:solidFill>
              </a:rPr>
              <a:t>Further tools and frameworks</a:t>
            </a:r>
            <a:endParaRPr lang="en-GB" sz="4700">
              <a:solidFill>
                <a:schemeClr val="bg1"/>
              </a:solidFill>
            </a:endParaRPr>
          </a:p>
        </p:txBody>
      </p:sp>
      <p:cxnSp>
        <p:nvCxnSpPr>
          <p:cNvPr id="14" name="Straight Connector 13">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FE213956-9ACF-4EF7-A62D-69E85BBE15A4}"/>
              </a:ext>
            </a:extLst>
          </p:cNvPr>
          <p:cNvPicPr>
            <a:picLocks noChangeAspect="1"/>
          </p:cNvPicPr>
          <p:nvPr/>
        </p:nvPicPr>
        <p:blipFill>
          <a:blip r:embed="rId2"/>
          <a:stretch>
            <a:fillRect/>
          </a:stretch>
        </p:blipFill>
        <p:spPr>
          <a:xfrm>
            <a:off x="240030" y="2647945"/>
            <a:ext cx="8622615" cy="3556828"/>
          </a:xfrm>
          <a:prstGeom prst="rect">
            <a:avLst/>
          </a:prstGeom>
        </p:spPr>
      </p:pic>
    </p:spTree>
    <p:extLst>
      <p:ext uri="{BB962C8B-B14F-4D97-AF65-F5344CB8AC3E}">
        <p14:creationId xmlns:p14="http://schemas.microsoft.com/office/powerpoint/2010/main" val="2571545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B4917-1F30-46DC-BB7B-0648EA4545A0}"/>
              </a:ext>
            </a:extLst>
          </p:cNvPr>
          <p:cNvSpPr>
            <a:spLocks noGrp="1"/>
          </p:cNvSpPr>
          <p:nvPr>
            <p:ph type="title"/>
          </p:nvPr>
        </p:nvSpPr>
        <p:spPr>
          <a:xfrm>
            <a:off x="630238" y="457200"/>
            <a:ext cx="2949575" cy="530225"/>
          </a:xfrm>
        </p:spPr>
        <p:txBody>
          <a:bodyPr/>
          <a:lstStyle/>
          <a:p>
            <a:r>
              <a:rPr lang="en-GB" b="1" dirty="0"/>
              <a:t>Porters 5 forces</a:t>
            </a:r>
          </a:p>
        </p:txBody>
      </p:sp>
      <p:sp>
        <p:nvSpPr>
          <p:cNvPr id="3" name="Content Placeholder 2">
            <a:extLst>
              <a:ext uri="{FF2B5EF4-FFF2-40B4-BE49-F238E27FC236}">
                <a16:creationId xmlns:a16="http://schemas.microsoft.com/office/drawing/2014/main" id="{75658077-BEE3-4436-A164-47DD68B8138C}"/>
              </a:ext>
            </a:extLst>
          </p:cNvPr>
          <p:cNvSpPr>
            <a:spLocks noGrp="1"/>
          </p:cNvSpPr>
          <p:nvPr>
            <p:ph idx="1"/>
          </p:nvPr>
        </p:nvSpPr>
        <p:spPr>
          <a:xfrm>
            <a:off x="4340275" y="1392778"/>
            <a:ext cx="4629150" cy="3811588"/>
          </a:xfrm>
        </p:spPr>
        <p:txBody>
          <a:bodyPr/>
          <a:lstStyle/>
          <a:p>
            <a:pPr marL="361950" indent="-361950" eaLnBrk="1" hangingPunct="1">
              <a:lnSpc>
                <a:spcPct val="150000"/>
              </a:lnSpc>
            </a:pPr>
            <a:r>
              <a:rPr lang="en-US" altLang="en-US" sz="2000" dirty="0">
                <a:solidFill>
                  <a:srgbClr val="000066"/>
                </a:solidFill>
              </a:rPr>
              <a:t>Rivalry amongst those in the industry</a:t>
            </a:r>
          </a:p>
          <a:p>
            <a:pPr marL="361950" indent="-361950" eaLnBrk="1" hangingPunct="1">
              <a:lnSpc>
                <a:spcPct val="150000"/>
              </a:lnSpc>
            </a:pPr>
            <a:r>
              <a:rPr lang="en-US" altLang="en-US" sz="2000" dirty="0">
                <a:solidFill>
                  <a:srgbClr val="000066"/>
                </a:solidFill>
              </a:rPr>
              <a:t>Bargaining power of suppliers</a:t>
            </a:r>
          </a:p>
          <a:p>
            <a:pPr marL="361950" indent="-361950" eaLnBrk="1" hangingPunct="1">
              <a:lnSpc>
                <a:spcPct val="150000"/>
              </a:lnSpc>
            </a:pPr>
            <a:r>
              <a:rPr lang="en-GB" altLang="en-US" sz="2000" dirty="0">
                <a:solidFill>
                  <a:srgbClr val="000066"/>
                </a:solidFill>
              </a:rPr>
              <a:t>Bargaining power of buyers</a:t>
            </a:r>
            <a:endParaRPr lang="en-US" altLang="en-US" sz="2000" dirty="0">
              <a:solidFill>
                <a:srgbClr val="000066"/>
              </a:solidFill>
            </a:endParaRPr>
          </a:p>
          <a:p>
            <a:pPr marL="361950" indent="-361950" eaLnBrk="1" hangingPunct="1">
              <a:lnSpc>
                <a:spcPct val="150000"/>
              </a:lnSpc>
            </a:pPr>
            <a:r>
              <a:rPr lang="en-US" altLang="en-US" sz="2000" dirty="0">
                <a:solidFill>
                  <a:srgbClr val="000066"/>
                </a:solidFill>
              </a:rPr>
              <a:t>Threat of new entrants</a:t>
            </a:r>
          </a:p>
          <a:p>
            <a:pPr marL="361950" indent="-361950" eaLnBrk="1" hangingPunct="1">
              <a:lnSpc>
                <a:spcPct val="150000"/>
              </a:lnSpc>
            </a:pPr>
            <a:r>
              <a:rPr lang="en-US" altLang="en-US" sz="2000" dirty="0">
                <a:solidFill>
                  <a:srgbClr val="000066"/>
                </a:solidFill>
              </a:rPr>
              <a:t>Threat of substitute products or services</a:t>
            </a:r>
          </a:p>
          <a:p>
            <a:pPr marL="361950" indent="-361950" eaLnBrk="1" hangingPunct="1"/>
            <a:r>
              <a:rPr lang="en-US" altLang="en-US" sz="2000" dirty="0">
                <a:solidFill>
                  <a:srgbClr val="000066"/>
                </a:solidFill>
              </a:rPr>
              <a:t>Bargaining power of buyers</a:t>
            </a:r>
          </a:p>
          <a:p>
            <a:endParaRPr lang="en-GB" dirty="0"/>
          </a:p>
        </p:txBody>
      </p:sp>
      <p:pic>
        <p:nvPicPr>
          <p:cNvPr id="6" name="Picture 5">
            <a:extLst>
              <a:ext uri="{FF2B5EF4-FFF2-40B4-BE49-F238E27FC236}">
                <a16:creationId xmlns:a16="http://schemas.microsoft.com/office/drawing/2014/main" id="{8CD99830-BA59-4C1B-B7B9-A2964CFC5857}"/>
              </a:ext>
            </a:extLst>
          </p:cNvPr>
          <p:cNvPicPr>
            <a:picLocks noChangeAspect="1"/>
          </p:cNvPicPr>
          <p:nvPr/>
        </p:nvPicPr>
        <p:blipFill>
          <a:blip r:embed="rId3"/>
          <a:stretch>
            <a:fillRect/>
          </a:stretch>
        </p:blipFill>
        <p:spPr>
          <a:xfrm>
            <a:off x="263950" y="1458182"/>
            <a:ext cx="3924640" cy="3680779"/>
          </a:xfrm>
          <a:prstGeom prst="rect">
            <a:avLst/>
          </a:prstGeom>
        </p:spPr>
      </p:pic>
    </p:spTree>
    <p:extLst>
      <p:ext uri="{BB962C8B-B14F-4D97-AF65-F5344CB8AC3E}">
        <p14:creationId xmlns:p14="http://schemas.microsoft.com/office/powerpoint/2010/main" val="1994640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252F2-3C5A-416A-9DB9-4923EAFFAC24}"/>
              </a:ext>
            </a:extLst>
          </p:cNvPr>
          <p:cNvSpPr>
            <a:spLocks noGrp="1"/>
          </p:cNvSpPr>
          <p:nvPr>
            <p:ph type="title"/>
          </p:nvPr>
        </p:nvSpPr>
        <p:spPr>
          <a:xfrm>
            <a:off x="1980220" y="679071"/>
            <a:ext cx="5919441" cy="593889"/>
          </a:xfrm>
        </p:spPr>
        <p:txBody>
          <a:bodyPr/>
          <a:lstStyle/>
          <a:p>
            <a:r>
              <a:rPr lang="en-US" b="1" dirty="0"/>
              <a:t>Further understanding of Porters Five Forces</a:t>
            </a:r>
            <a:endParaRPr lang="en-GB" b="1" dirty="0"/>
          </a:p>
        </p:txBody>
      </p:sp>
      <p:pic>
        <p:nvPicPr>
          <p:cNvPr id="5" name="Online Media 4" title="The Five Competitive Forces That Shape Strategy">
            <a:hlinkClick r:id="" action="ppaction://media"/>
            <a:extLst>
              <a:ext uri="{FF2B5EF4-FFF2-40B4-BE49-F238E27FC236}">
                <a16:creationId xmlns:a16="http://schemas.microsoft.com/office/drawing/2014/main" id="{420F1CA7-8BA2-4DD4-9A5F-350E69CCB0FD}"/>
              </a:ext>
            </a:extLst>
          </p:cNvPr>
          <p:cNvPicPr>
            <a:picLocks noGrp="1" noRot="1" noChangeAspect="1"/>
          </p:cNvPicPr>
          <p:nvPr>
            <p:ph idx="1"/>
            <a:videoFile r:link="rId1"/>
          </p:nvPr>
        </p:nvPicPr>
        <p:blipFill>
          <a:blip r:embed="rId4"/>
          <a:stretch>
            <a:fillRect/>
          </a:stretch>
        </p:blipFill>
        <p:spPr>
          <a:xfrm>
            <a:off x="757065" y="1272960"/>
            <a:ext cx="7629869" cy="4312080"/>
          </a:xfrm>
          <a:prstGeom prst="rect">
            <a:avLst/>
          </a:prstGeom>
        </p:spPr>
      </p:pic>
    </p:spTree>
    <p:extLst>
      <p:ext uri="{BB962C8B-B14F-4D97-AF65-F5344CB8AC3E}">
        <p14:creationId xmlns:p14="http://schemas.microsoft.com/office/powerpoint/2010/main" val="2502053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50EE6E-3743-4089-9FD8-2738B9FB9843}"/>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a:r>
              <a:rPr lang="en-US" sz="4700" b="1" kern="1200">
                <a:solidFill>
                  <a:schemeClr val="bg1"/>
                </a:solidFill>
                <a:latin typeface="+mj-lt"/>
                <a:ea typeface="+mj-ea"/>
                <a:cs typeface="+mj-cs"/>
              </a:rPr>
              <a:t>Application of Porters 5 forces</a:t>
            </a:r>
          </a:p>
        </p:txBody>
      </p:sp>
      <p:sp>
        <p:nvSpPr>
          <p:cNvPr id="3" name="Content Placeholder 2">
            <a:extLst>
              <a:ext uri="{FF2B5EF4-FFF2-40B4-BE49-F238E27FC236}">
                <a16:creationId xmlns:a16="http://schemas.microsoft.com/office/drawing/2014/main" id="{A6AD56D8-ABA3-482F-9FBA-8124991416DC}"/>
              </a:ext>
            </a:extLst>
          </p:cNvPr>
          <p:cNvSpPr>
            <a:spLocks noGrp="1"/>
          </p:cNvSpPr>
          <p:nvPr>
            <p:ph idx="1"/>
          </p:nvPr>
        </p:nvSpPr>
        <p:spPr>
          <a:xfrm>
            <a:off x="1143000" y="1548499"/>
            <a:ext cx="6858000" cy="420001"/>
          </a:xfrm>
        </p:spPr>
        <p:txBody>
          <a:bodyPr vert="horz" lIns="91440" tIns="45720" rIns="91440" bIns="45720" rtlCol="0">
            <a:normAutofit/>
          </a:bodyPr>
          <a:lstStyle/>
          <a:p>
            <a:pPr marL="0" indent="0" algn="ctr">
              <a:buNone/>
            </a:pPr>
            <a:r>
              <a:rPr lang="en-US" sz="1400" kern="1200">
                <a:solidFill>
                  <a:srgbClr val="FEC36B"/>
                </a:solidFill>
                <a:latin typeface="+mn-lt"/>
                <a:ea typeface="+mn-ea"/>
                <a:cs typeface="+mn-cs"/>
              </a:rPr>
              <a:t>You have 15 minutes to conduct a Porters Five Forces analysis on the Hotel industry.</a:t>
            </a:r>
          </a:p>
        </p:txBody>
      </p:sp>
      <p:cxnSp>
        <p:nvCxnSpPr>
          <p:cNvPr id="14" name="Straight Connector 13">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EC71C440-AF39-40DD-912D-90486332F8BB}"/>
              </a:ext>
            </a:extLst>
          </p:cNvPr>
          <p:cNvPicPr>
            <a:picLocks noChangeAspect="1"/>
          </p:cNvPicPr>
          <p:nvPr/>
        </p:nvPicPr>
        <p:blipFill>
          <a:blip r:embed="rId3"/>
          <a:stretch>
            <a:fillRect/>
          </a:stretch>
        </p:blipFill>
        <p:spPr>
          <a:xfrm>
            <a:off x="2686282" y="2298654"/>
            <a:ext cx="3771435" cy="3535721"/>
          </a:xfrm>
          <a:prstGeom prst="rect">
            <a:avLst/>
          </a:prstGeom>
        </p:spPr>
      </p:pic>
    </p:spTree>
    <p:extLst>
      <p:ext uri="{BB962C8B-B14F-4D97-AF65-F5344CB8AC3E}">
        <p14:creationId xmlns:p14="http://schemas.microsoft.com/office/powerpoint/2010/main" val="2692383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lowchart: Document 1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631" y="0"/>
            <a:ext cx="2436019" cy="3400426"/>
          </a:xfrm>
          <a:prstGeom prst="flowChartDocument">
            <a:avLst/>
          </a:prstGeom>
          <a:solidFill>
            <a:srgbClr val="4E68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E6EDEB-75CD-4F7D-A4E9-0227D52F189A}"/>
              </a:ext>
            </a:extLst>
          </p:cNvPr>
          <p:cNvSpPr>
            <a:spLocks noGrp="1"/>
          </p:cNvSpPr>
          <p:nvPr>
            <p:ph type="title"/>
          </p:nvPr>
        </p:nvSpPr>
        <p:spPr>
          <a:xfrm>
            <a:off x="628650" y="171162"/>
            <a:ext cx="2130136" cy="2371148"/>
          </a:xfrm>
        </p:spPr>
        <p:txBody>
          <a:bodyPr vert="horz" lIns="91440" tIns="45720" rIns="91440" bIns="45720" rtlCol="0" anchor="ctr">
            <a:normAutofit/>
          </a:bodyPr>
          <a:lstStyle/>
          <a:p>
            <a:r>
              <a:rPr lang="en-US" sz="4400" b="1" kern="1200" dirty="0">
                <a:solidFill>
                  <a:srgbClr val="FFFFFF"/>
                </a:solidFill>
                <a:latin typeface="+mj-lt"/>
                <a:ea typeface="+mj-ea"/>
                <a:cs typeface="+mj-cs"/>
              </a:rPr>
              <a:t>TOWS Analysis</a:t>
            </a:r>
          </a:p>
        </p:txBody>
      </p:sp>
      <p:pic>
        <p:nvPicPr>
          <p:cNvPr id="6" name="Content Placeholder 5">
            <a:extLst>
              <a:ext uri="{FF2B5EF4-FFF2-40B4-BE49-F238E27FC236}">
                <a16:creationId xmlns:a16="http://schemas.microsoft.com/office/drawing/2014/main" id="{329F31B1-A252-4CAC-B17D-F038E000E686}"/>
              </a:ext>
            </a:extLst>
          </p:cNvPr>
          <p:cNvPicPr>
            <a:picLocks noGrp="1" noChangeAspect="1"/>
          </p:cNvPicPr>
          <p:nvPr>
            <p:ph idx="1"/>
          </p:nvPr>
        </p:nvPicPr>
        <p:blipFill>
          <a:blip r:embed="rId3"/>
          <a:stretch>
            <a:fillRect/>
          </a:stretch>
        </p:blipFill>
        <p:spPr>
          <a:xfrm>
            <a:off x="3155949" y="1790544"/>
            <a:ext cx="5510653" cy="3277888"/>
          </a:xfrm>
          <a:prstGeom prst="rect">
            <a:avLst/>
          </a:prstGeom>
        </p:spPr>
      </p:pic>
    </p:spTree>
    <p:extLst>
      <p:ext uri="{BB962C8B-B14F-4D97-AF65-F5344CB8AC3E}">
        <p14:creationId xmlns:p14="http://schemas.microsoft.com/office/powerpoint/2010/main" val="4136858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A5B0F-1F3C-45C0-A893-62EC8B5C260F}"/>
              </a:ext>
            </a:extLst>
          </p:cNvPr>
          <p:cNvSpPr>
            <a:spLocks noGrp="1"/>
          </p:cNvSpPr>
          <p:nvPr>
            <p:ph type="title"/>
          </p:nvPr>
        </p:nvSpPr>
        <p:spPr>
          <a:xfrm>
            <a:off x="2024094" y="338662"/>
            <a:ext cx="5095812" cy="877824"/>
          </a:xfrm>
        </p:spPr>
        <p:txBody>
          <a:bodyPr/>
          <a:lstStyle/>
          <a:p>
            <a:r>
              <a:rPr lang="en-US" sz="4800" b="1" dirty="0"/>
              <a:t>SWOT and TOWS</a:t>
            </a:r>
            <a:endParaRPr lang="en-GB" sz="4800" b="1" dirty="0"/>
          </a:p>
        </p:txBody>
      </p:sp>
      <p:pic>
        <p:nvPicPr>
          <p:cNvPr id="5" name="Online Media 4" title="SWOT &amp; TOWS - An Introduction">
            <a:hlinkClick r:id="" action="ppaction://media"/>
            <a:extLst>
              <a:ext uri="{FF2B5EF4-FFF2-40B4-BE49-F238E27FC236}">
                <a16:creationId xmlns:a16="http://schemas.microsoft.com/office/drawing/2014/main" id="{22A84947-FB94-4D49-8310-CDA3AD101DB4}"/>
              </a:ext>
            </a:extLst>
          </p:cNvPr>
          <p:cNvPicPr>
            <a:picLocks noGrp="1" noRot="1" noChangeAspect="1"/>
          </p:cNvPicPr>
          <p:nvPr>
            <p:ph idx="1"/>
            <a:videoFile r:link="rId1"/>
          </p:nvPr>
        </p:nvPicPr>
        <p:blipFill>
          <a:blip r:embed="rId3"/>
          <a:stretch>
            <a:fillRect/>
          </a:stretch>
        </p:blipFill>
        <p:spPr>
          <a:xfrm>
            <a:off x="935323" y="1530922"/>
            <a:ext cx="7273354" cy="4110592"/>
          </a:xfrm>
          <a:prstGeom prst="rect">
            <a:avLst/>
          </a:prstGeom>
        </p:spPr>
      </p:pic>
    </p:spTree>
    <p:extLst>
      <p:ext uri="{BB962C8B-B14F-4D97-AF65-F5344CB8AC3E}">
        <p14:creationId xmlns:p14="http://schemas.microsoft.com/office/powerpoint/2010/main" val="2016491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762001" y="358109"/>
            <a:ext cx="8094616" cy="1090538"/>
          </a:xfrm>
        </p:spPr>
        <p:txBody>
          <a:bodyPr vert="horz" lIns="68580" tIns="34290" rIns="68580" bIns="34290" rtlCol="0" anchor="ctr">
            <a:noAutofit/>
          </a:bodyPr>
          <a:lstStyle/>
          <a:p>
            <a:pPr algn="ctr">
              <a:lnSpc>
                <a:spcPct val="90000"/>
              </a:lnSpc>
            </a:pPr>
            <a:r>
              <a:rPr lang="en-US" sz="5400" b="1" kern="1200" dirty="0">
                <a:solidFill>
                  <a:srgbClr val="000000"/>
                </a:solidFill>
                <a:latin typeface="+mj-lt"/>
                <a:ea typeface="+mj-ea"/>
                <a:cs typeface="+mj-cs"/>
              </a:rPr>
              <a:t>Group Exercise:</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6477000" y="2112465"/>
            <a:ext cx="2667000" cy="2633069"/>
          </a:xfrm>
        </p:spPr>
        <p:txBody>
          <a:bodyPr vert="horz" lIns="68580" tIns="34290" rIns="68580" bIns="34290" rtlCol="0" anchor="ctr">
            <a:normAutofit/>
          </a:bodyPr>
          <a:lstStyle/>
          <a:p>
            <a:pPr marL="57150" indent="0">
              <a:buNone/>
            </a:pPr>
            <a:r>
              <a:rPr lang="en-US" dirty="0">
                <a:solidFill>
                  <a:srgbClr val="000000"/>
                </a:solidFill>
              </a:rPr>
              <a:t>How can the TOWS analysis support the hotels decision making? </a:t>
            </a: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448646"/>
            <a:ext cx="6477000" cy="3643313"/>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2103602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2232459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DDA1FF-71A1-4E7B-8A45-57395D36782E}"/>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a:r>
              <a:rPr lang="en-US" sz="4700" kern="1200" dirty="0">
                <a:solidFill>
                  <a:schemeClr val="bg1"/>
                </a:solidFill>
                <a:latin typeface="+mj-lt"/>
                <a:ea typeface="+mj-ea"/>
                <a:cs typeface="+mj-cs"/>
              </a:rPr>
              <a:t>The Strategic Choice Cascade </a:t>
            </a:r>
          </a:p>
        </p:txBody>
      </p:sp>
      <p:cxnSp>
        <p:nvCxnSpPr>
          <p:cNvPr id="25" name="Straight Connector 24">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6" name="Content Placeholder 5">
            <a:extLst>
              <a:ext uri="{FF2B5EF4-FFF2-40B4-BE49-F238E27FC236}">
                <a16:creationId xmlns:a16="http://schemas.microsoft.com/office/drawing/2014/main" id="{3CB4B177-292D-40BE-8273-6A2117C551C4}"/>
              </a:ext>
            </a:extLst>
          </p:cNvPr>
          <p:cNvPicPr>
            <a:picLocks noGrp="1" noChangeAspect="1"/>
          </p:cNvPicPr>
          <p:nvPr>
            <p:ph idx="1"/>
          </p:nvPr>
        </p:nvPicPr>
        <p:blipFill>
          <a:blip r:embed="rId3"/>
          <a:stretch>
            <a:fillRect/>
          </a:stretch>
        </p:blipFill>
        <p:spPr>
          <a:xfrm>
            <a:off x="240030" y="2683701"/>
            <a:ext cx="8622615" cy="2694566"/>
          </a:xfrm>
          <a:prstGeom prst="rect">
            <a:avLst/>
          </a:prstGeom>
        </p:spPr>
      </p:pic>
      <p:sp>
        <p:nvSpPr>
          <p:cNvPr id="3" name="TextBox 2">
            <a:extLst>
              <a:ext uri="{FF2B5EF4-FFF2-40B4-BE49-F238E27FC236}">
                <a16:creationId xmlns:a16="http://schemas.microsoft.com/office/drawing/2014/main" id="{09432360-B886-41F4-9D25-1FCD05907BE4}"/>
              </a:ext>
            </a:extLst>
          </p:cNvPr>
          <p:cNvSpPr txBox="1"/>
          <p:nvPr/>
        </p:nvSpPr>
        <p:spPr>
          <a:xfrm>
            <a:off x="394554" y="5491233"/>
            <a:ext cx="2275494" cy="369332"/>
          </a:xfrm>
          <a:prstGeom prst="rect">
            <a:avLst/>
          </a:prstGeom>
          <a:noFill/>
        </p:spPr>
        <p:txBody>
          <a:bodyPr wrap="square" rtlCol="0">
            <a:spAutoFit/>
          </a:bodyPr>
          <a:lstStyle/>
          <a:p>
            <a:r>
              <a:rPr lang="en-US" dirty="0"/>
              <a:t>(Deloitte, 2022)</a:t>
            </a:r>
            <a:endParaRPr lang="en-GB" dirty="0"/>
          </a:p>
        </p:txBody>
      </p:sp>
    </p:spTree>
    <p:extLst>
      <p:ext uri="{BB962C8B-B14F-4D97-AF65-F5344CB8AC3E}">
        <p14:creationId xmlns:p14="http://schemas.microsoft.com/office/powerpoint/2010/main" val="39767431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9058A-DFE5-4A40-B7B5-682E0230B528}"/>
              </a:ext>
            </a:extLst>
          </p:cNvPr>
          <p:cNvSpPr>
            <a:spLocks noGrp="1"/>
          </p:cNvSpPr>
          <p:nvPr>
            <p:ph type="title"/>
          </p:nvPr>
        </p:nvSpPr>
        <p:spPr>
          <a:xfrm>
            <a:off x="553050" y="198662"/>
            <a:ext cx="6319202" cy="1554480"/>
          </a:xfrm>
        </p:spPr>
        <p:txBody>
          <a:bodyPr/>
          <a:lstStyle/>
          <a:p>
            <a:r>
              <a:rPr lang="en-US" sz="6000" b="1" dirty="0"/>
              <a:t>CAGE Framework</a:t>
            </a:r>
            <a:endParaRPr lang="en-GB" sz="6000" b="1" dirty="0"/>
          </a:p>
        </p:txBody>
      </p:sp>
      <p:sp>
        <p:nvSpPr>
          <p:cNvPr id="3" name="Content Placeholder 2">
            <a:extLst>
              <a:ext uri="{FF2B5EF4-FFF2-40B4-BE49-F238E27FC236}">
                <a16:creationId xmlns:a16="http://schemas.microsoft.com/office/drawing/2014/main" id="{4B3F0A02-84B7-4A50-B888-1FB893E459EC}"/>
              </a:ext>
            </a:extLst>
          </p:cNvPr>
          <p:cNvSpPr>
            <a:spLocks noGrp="1"/>
          </p:cNvSpPr>
          <p:nvPr>
            <p:ph idx="1"/>
          </p:nvPr>
        </p:nvSpPr>
        <p:spPr>
          <a:xfrm>
            <a:off x="615283" y="2372996"/>
            <a:ext cx="7474522" cy="3520186"/>
          </a:xfrm>
        </p:spPr>
        <p:txBody>
          <a:bodyPr/>
          <a:lstStyle/>
          <a:p>
            <a:r>
              <a:rPr lang="en-US" dirty="0"/>
              <a:t>Cultural Distance</a:t>
            </a:r>
          </a:p>
          <a:p>
            <a:r>
              <a:rPr lang="en-US" dirty="0"/>
              <a:t>Administrative Distance</a:t>
            </a:r>
          </a:p>
          <a:p>
            <a:r>
              <a:rPr lang="en-US" dirty="0"/>
              <a:t>Geographic Distance</a:t>
            </a:r>
          </a:p>
          <a:p>
            <a:r>
              <a:rPr lang="en-US" dirty="0"/>
              <a:t>Economic</a:t>
            </a:r>
          </a:p>
          <a:p>
            <a:pPr marL="0" indent="0">
              <a:buNone/>
            </a:pPr>
            <a:r>
              <a:rPr lang="en-GB" dirty="0"/>
              <a:t>(Ghemawat</a:t>
            </a:r>
            <a:r>
              <a:rPr lang="en-US" dirty="0"/>
              <a:t>, 2016)</a:t>
            </a:r>
            <a:endParaRPr lang="en-GB" dirty="0"/>
          </a:p>
        </p:txBody>
      </p:sp>
      <p:pic>
        <p:nvPicPr>
          <p:cNvPr id="5" name="Picture 4">
            <a:extLst>
              <a:ext uri="{FF2B5EF4-FFF2-40B4-BE49-F238E27FC236}">
                <a16:creationId xmlns:a16="http://schemas.microsoft.com/office/drawing/2014/main" id="{24801899-BE2E-D476-A93E-CB7CD401E427}"/>
              </a:ext>
            </a:extLst>
          </p:cNvPr>
          <p:cNvPicPr>
            <a:picLocks noChangeAspect="1"/>
          </p:cNvPicPr>
          <p:nvPr/>
        </p:nvPicPr>
        <p:blipFill>
          <a:blip r:embed="rId3"/>
          <a:stretch>
            <a:fillRect/>
          </a:stretch>
        </p:blipFill>
        <p:spPr>
          <a:xfrm>
            <a:off x="4995623" y="2139382"/>
            <a:ext cx="3753257" cy="327444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655563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3507A7-868D-487C-8A8C-A250022CD6ED}"/>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a:r>
              <a:rPr lang="en-US" sz="4700" kern="1200" dirty="0">
                <a:solidFill>
                  <a:schemeClr val="bg1"/>
                </a:solidFill>
                <a:latin typeface="+mj-lt"/>
                <a:ea typeface="+mj-ea"/>
                <a:cs typeface="+mj-cs"/>
              </a:rPr>
              <a:t>Six Pillars Framework</a:t>
            </a:r>
          </a:p>
        </p:txBody>
      </p:sp>
      <p:cxnSp>
        <p:nvCxnSpPr>
          <p:cNvPr id="15" name="Straight Connector 14">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65B6FF8E-DD5A-4ED4-A008-D0C8350A20EA}"/>
              </a:ext>
            </a:extLst>
          </p:cNvPr>
          <p:cNvPicPr>
            <a:picLocks noChangeAspect="1"/>
          </p:cNvPicPr>
          <p:nvPr/>
        </p:nvPicPr>
        <p:blipFill>
          <a:blip r:embed="rId3"/>
          <a:stretch>
            <a:fillRect/>
          </a:stretch>
        </p:blipFill>
        <p:spPr>
          <a:xfrm>
            <a:off x="259501" y="2298654"/>
            <a:ext cx="8622615" cy="3104141"/>
          </a:xfrm>
          <a:prstGeom prst="rect">
            <a:avLst/>
          </a:prstGeom>
        </p:spPr>
      </p:pic>
      <p:sp>
        <p:nvSpPr>
          <p:cNvPr id="7" name="TextBox 6">
            <a:extLst>
              <a:ext uri="{FF2B5EF4-FFF2-40B4-BE49-F238E27FC236}">
                <a16:creationId xmlns:a16="http://schemas.microsoft.com/office/drawing/2014/main" id="{532F5421-8356-431C-B66A-4FE1C58C4429}"/>
              </a:ext>
            </a:extLst>
          </p:cNvPr>
          <p:cNvSpPr txBox="1"/>
          <p:nvPr/>
        </p:nvSpPr>
        <p:spPr>
          <a:xfrm>
            <a:off x="259501" y="5402795"/>
            <a:ext cx="2520275" cy="369332"/>
          </a:xfrm>
          <a:prstGeom prst="rect">
            <a:avLst/>
          </a:prstGeom>
          <a:noFill/>
        </p:spPr>
        <p:txBody>
          <a:bodyPr wrap="square" rtlCol="0">
            <a:spAutoFit/>
          </a:bodyPr>
          <a:lstStyle/>
          <a:p>
            <a:r>
              <a:rPr lang="en-US" dirty="0"/>
              <a:t>(KPMG, 2022)</a:t>
            </a:r>
            <a:endParaRPr lang="en-GB" dirty="0"/>
          </a:p>
        </p:txBody>
      </p:sp>
    </p:spTree>
    <p:extLst>
      <p:ext uri="{BB962C8B-B14F-4D97-AF65-F5344CB8AC3E}">
        <p14:creationId xmlns:p14="http://schemas.microsoft.com/office/powerpoint/2010/main" val="2676948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762001" y="358109"/>
            <a:ext cx="8094616" cy="1090538"/>
          </a:xfrm>
        </p:spPr>
        <p:txBody>
          <a:bodyPr vert="horz" lIns="68580" tIns="34290" rIns="68580" bIns="34290" rtlCol="0" anchor="ctr">
            <a:noAutofit/>
          </a:bodyPr>
          <a:lstStyle/>
          <a:p>
            <a:pPr algn="ctr">
              <a:lnSpc>
                <a:spcPct val="90000"/>
              </a:lnSpc>
            </a:pPr>
            <a:r>
              <a:rPr lang="en-US" sz="5400" b="1" kern="1200" dirty="0">
                <a:solidFill>
                  <a:srgbClr val="000000"/>
                </a:solidFill>
                <a:latin typeface="+mj-lt"/>
                <a:ea typeface="+mj-ea"/>
                <a:cs typeface="+mj-cs"/>
              </a:rPr>
              <a:t>Group Exercise:</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6477000" y="2439840"/>
            <a:ext cx="2667000" cy="2633069"/>
          </a:xfrm>
        </p:spPr>
        <p:txBody>
          <a:bodyPr vert="horz" lIns="68580" tIns="34290" rIns="68580" bIns="34290" rtlCol="0" anchor="ctr">
            <a:normAutofit/>
          </a:bodyPr>
          <a:lstStyle/>
          <a:p>
            <a:pPr marL="57150" indent="0">
              <a:buNone/>
            </a:pPr>
            <a:r>
              <a:rPr lang="en-US" dirty="0">
                <a:solidFill>
                  <a:srgbClr val="000000"/>
                </a:solidFill>
              </a:rPr>
              <a:t>How can the Six Pillars Framework be applied to a hotel industry? </a:t>
            </a: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448646"/>
            <a:ext cx="6477000" cy="3643313"/>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2124982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9F1AE-6E8B-4B77-8B91-612A512780A9}"/>
              </a:ext>
            </a:extLst>
          </p:cNvPr>
          <p:cNvSpPr>
            <a:spLocks noGrp="1"/>
          </p:cNvSpPr>
          <p:nvPr>
            <p:ph type="title"/>
          </p:nvPr>
        </p:nvSpPr>
        <p:spPr>
          <a:xfrm>
            <a:off x="151529" y="634181"/>
            <a:ext cx="3115818" cy="1622321"/>
          </a:xfrm>
        </p:spPr>
        <p:txBody>
          <a:bodyPr vert="horz" lIns="91440" tIns="45720" rIns="91440" bIns="45720" rtlCol="0" anchor="ctr">
            <a:normAutofit fontScale="90000"/>
          </a:bodyPr>
          <a:lstStyle/>
          <a:p>
            <a:r>
              <a:rPr lang="en-US" sz="4400" b="1" kern="1200" dirty="0">
                <a:solidFill>
                  <a:schemeClr val="tx1"/>
                </a:solidFill>
                <a:latin typeface="+mj-lt"/>
                <a:ea typeface="+mj-ea"/>
                <a:cs typeface="+mj-cs"/>
              </a:rPr>
              <a:t>SOSTAC Model (Smith, 1998)</a:t>
            </a:r>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87AF76F-B573-47CD-A486-C6554440B763}"/>
              </a:ext>
            </a:extLst>
          </p:cNvPr>
          <p:cNvPicPr>
            <a:picLocks noChangeAspect="1"/>
          </p:cNvPicPr>
          <p:nvPr/>
        </p:nvPicPr>
        <p:blipFill>
          <a:blip r:embed="rId3"/>
          <a:stretch>
            <a:fillRect/>
          </a:stretch>
        </p:blipFill>
        <p:spPr>
          <a:xfrm>
            <a:off x="4054396" y="1412782"/>
            <a:ext cx="4514498" cy="4029190"/>
          </a:xfrm>
          <a:prstGeom prst="rect">
            <a:avLst/>
          </a:prstGeom>
          <a:effectLst/>
        </p:spPr>
      </p:pic>
      <p:graphicFrame>
        <p:nvGraphicFramePr>
          <p:cNvPr id="6" name="Content Placeholder 2">
            <a:extLst>
              <a:ext uri="{FF2B5EF4-FFF2-40B4-BE49-F238E27FC236}">
                <a16:creationId xmlns:a16="http://schemas.microsoft.com/office/drawing/2014/main" id="{358BB6D4-3F94-4731-97FC-3BF3313F6003}"/>
              </a:ext>
            </a:extLst>
          </p:cNvPr>
          <p:cNvGraphicFramePr>
            <a:graphicFrameLocks noGrp="1"/>
          </p:cNvGraphicFramePr>
          <p:nvPr>
            <p:ph idx="1"/>
            <p:extLst>
              <p:ext uri="{D42A27DB-BD31-4B8C-83A1-F6EECF244321}">
                <p14:modId xmlns:p14="http://schemas.microsoft.com/office/powerpoint/2010/main" val="743040628"/>
              </p:ext>
            </p:extLst>
          </p:nvPr>
        </p:nvGraphicFramePr>
        <p:xfrm>
          <a:off x="486698" y="2438400"/>
          <a:ext cx="2629120" cy="3785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232979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288" y="303591"/>
            <a:ext cx="4301692"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F9ACAF-0F3F-4F41-9931-B53B767CD9FA}"/>
              </a:ext>
            </a:extLst>
          </p:cNvPr>
          <p:cNvSpPr>
            <a:spLocks noGrp="1"/>
          </p:cNvSpPr>
          <p:nvPr>
            <p:ph type="title"/>
          </p:nvPr>
        </p:nvSpPr>
        <p:spPr>
          <a:xfrm>
            <a:off x="445770" y="640263"/>
            <a:ext cx="3929634" cy="1344975"/>
          </a:xfrm>
        </p:spPr>
        <p:txBody>
          <a:bodyPr vert="horz" lIns="91440" tIns="45720" rIns="91440" bIns="45720" rtlCol="0" anchor="ctr">
            <a:normAutofit/>
          </a:bodyPr>
          <a:lstStyle/>
          <a:p>
            <a:pPr algn="ctr"/>
            <a:r>
              <a:rPr lang="en-US" sz="4400" b="1" kern="1200" dirty="0">
                <a:solidFill>
                  <a:schemeClr val="tx1"/>
                </a:solidFill>
                <a:latin typeface="+mj-lt"/>
                <a:ea typeface="+mj-ea"/>
                <a:cs typeface="+mj-cs"/>
              </a:rPr>
              <a:t>RACE Framework</a:t>
            </a:r>
          </a:p>
        </p:txBody>
      </p:sp>
      <p:sp>
        <p:nvSpPr>
          <p:cNvPr id="3" name="Content Placeholder 2">
            <a:extLst>
              <a:ext uri="{FF2B5EF4-FFF2-40B4-BE49-F238E27FC236}">
                <a16:creationId xmlns:a16="http://schemas.microsoft.com/office/drawing/2014/main" id="{FB5447CD-FCED-4041-B171-C17518D48C49}"/>
              </a:ext>
            </a:extLst>
          </p:cNvPr>
          <p:cNvSpPr>
            <a:spLocks noGrp="1"/>
          </p:cNvSpPr>
          <p:nvPr>
            <p:ph idx="1"/>
          </p:nvPr>
        </p:nvSpPr>
        <p:spPr>
          <a:xfrm>
            <a:off x="445207" y="2121763"/>
            <a:ext cx="3926618" cy="3773010"/>
          </a:xfrm>
        </p:spPr>
        <p:txBody>
          <a:bodyPr vert="horz" lIns="91440" tIns="45720" rIns="91440" bIns="45720" rtlCol="0">
            <a:normAutofit/>
          </a:bodyPr>
          <a:lstStyle/>
          <a:p>
            <a:r>
              <a:rPr lang="en-US" sz="3600" b="0" i="0" dirty="0">
                <a:effectLst/>
              </a:rPr>
              <a:t>Plan</a:t>
            </a:r>
          </a:p>
          <a:p>
            <a:r>
              <a:rPr lang="en-US" sz="3600" b="0" i="0" dirty="0">
                <a:effectLst/>
              </a:rPr>
              <a:t>Reach</a:t>
            </a:r>
          </a:p>
          <a:p>
            <a:r>
              <a:rPr lang="en-US" sz="3600" b="0" i="0" dirty="0">
                <a:effectLst/>
              </a:rPr>
              <a:t>Act</a:t>
            </a:r>
          </a:p>
          <a:p>
            <a:r>
              <a:rPr lang="en-US" sz="3600" b="0" i="0" dirty="0">
                <a:effectLst/>
              </a:rPr>
              <a:t>Convert</a:t>
            </a:r>
          </a:p>
          <a:p>
            <a:r>
              <a:rPr lang="en-US" sz="3600" b="0" i="0" dirty="0">
                <a:effectLst/>
              </a:rPr>
              <a:t>Engage</a:t>
            </a:r>
            <a:endParaRPr lang="en-US" sz="1700" dirty="0"/>
          </a:p>
        </p:txBody>
      </p:sp>
      <p:pic>
        <p:nvPicPr>
          <p:cNvPr id="6" name="Picture 5">
            <a:extLst>
              <a:ext uri="{FF2B5EF4-FFF2-40B4-BE49-F238E27FC236}">
                <a16:creationId xmlns:a16="http://schemas.microsoft.com/office/drawing/2014/main" id="{ABB53B38-D715-401A-B10F-6DE5FA56EF57}"/>
              </a:ext>
            </a:extLst>
          </p:cNvPr>
          <p:cNvPicPr>
            <a:picLocks noChangeAspect="1"/>
          </p:cNvPicPr>
          <p:nvPr/>
        </p:nvPicPr>
        <p:blipFill>
          <a:blip r:embed="rId3"/>
          <a:stretch>
            <a:fillRect/>
          </a:stretch>
        </p:blipFill>
        <p:spPr>
          <a:xfrm>
            <a:off x="4935474" y="796424"/>
            <a:ext cx="3845052" cy="5109702"/>
          </a:xfrm>
          <a:prstGeom prst="rect">
            <a:avLst/>
          </a:prstGeom>
        </p:spPr>
      </p:pic>
    </p:spTree>
    <p:extLst>
      <p:ext uri="{BB962C8B-B14F-4D97-AF65-F5344CB8AC3E}">
        <p14:creationId xmlns:p14="http://schemas.microsoft.com/office/powerpoint/2010/main" val="2461479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762001" y="358109"/>
            <a:ext cx="8094616" cy="1090538"/>
          </a:xfrm>
        </p:spPr>
        <p:txBody>
          <a:bodyPr vert="horz" lIns="68580" tIns="34290" rIns="68580" bIns="34290" rtlCol="0" anchor="ctr">
            <a:noAutofit/>
          </a:bodyPr>
          <a:lstStyle/>
          <a:p>
            <a:pPr algn="ctr">
              <a:lnSpc>
                <a:spcPct val="90000"/>
              </a:lnSpc>
            </a:pPr>
            <a:r>
              <a:rPr lang="en-US" sz="5400" b="1" kern="1200" dirty="0">
                <a:solidFill>
                  <a:srgbClr val="000000"/>
                </a:solidFill>
                <a:latin typeface="+mj-lt"/>
                <a:ea typeface="+mj-ea"/>
                <a:cs typeface="+mj-cs"/>
              </a:rPr>
              <a:t>Group Discussion:</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6477000" y="2439840"/>
            <a:ext cx="2667000" cy="2633069"/>
          </a:xfrm>
        </p:spPr>
        <p:txBody>
          <a:bodyPr vert="horz" lIns="68580" tIns="34290" rIns="68580" bIns="34290" rtlCol="0" anchor="ctr">
            <a:normAutofit/>
          </a:bodyPr>
          <a:lstStyle/>
          <a:p>
            <a:pPr marL="57150" indent="0">
              <a:buNone/>
            </a:pPr>
            <a:r>
              <a:rPr lang="en-US" dirty="0">
                <a:solidFill>
                  <a:srgbClr val="000000"/>
                </a:solidFill>
              </a:rPr>
              <a:t>Using the SOSTAC and RACE, how can you evaluate a hotels marketing strategy? </a:t>
            </a: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448646"/>
            <a:ext cx="6477000" cy="3643313"/>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148442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rect">
            <a:avLst/>
          </a:prstGeom>
        </p:spPr>
      </p:pic>
    </p:spTree>
    <p:extLst>
      <p:ext uri="{BB962C8B-B14F-4D97-AF65-F5344CB8AC3E}">
        <p14:creationId xmlns:p14="http://schemas.microsoft.com/office/powerpoint/2010/main" val="2447767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5F3C10F0-28E9-4D39-A58F-C95AB394F2F5}"/>
              </a:ext>
            </a:extLst>
          </p:cNvPr>
          <p:cNvPicPr>
            <a:picLocks noChangeAspect="1"/>
          </p:cNvPicPr>
          <p:nvPr/>
        </p:nvPicPr>
        <p:blipFill>
          <a:blip r:embed="rId3"/>
          <a:stretch>
            <a:fillRect/>
          </a:stretch>
        </p:blipFill>
        <p:spPr>
          <a:xfrm>
            <a:off x="0" y="230832"/>
            <a:ext cx="6364224" cy="5663454"/>
          </a:xfrm>
          <a:prstGeom prst="rect">
            <a:avLst/>
          </a:prstGeom>
        </p:spPr>
      </p:pic>
      <p:sp>
        <p:nvSpPr>
          <p:cNvPr id="6" name="TextBox 5">
            <a:extLst>
              <a:ext uri="{FF2B5EF4-FFF2-40B4-BE49-F238E27FC236}">
                <a16:creationId xmlns:a16="http://schemas.microsoft.com/office/drawing/2014/main" id="{2935C8BE-63FC-416E-A05E-8C59BF3BA750}"/>
              </a:ext>
            </a:extLst>
          </p:cNvPr>
          <p:cNvSpPr txBox="1"/>
          <p:nvPr/>
        </p:nvSpPr>
        <p:spPr>
          <a:xfrm>
            <a:off x="5167086" y="2349906"/>
            <a:ext cx="3629442" cy="3600986"/>
          </a:xfrm>
          <a:prstGeom prst="rect">
            <a:avLst/>
          </a:prstGeom>
          <a:noFill/>
        </p:spPr>
        <p:txBody>
          <a:bodyPr wrap="square" rtlCol="0">
            <a:spAutoFit/>
          </a:bodyPr>
          <a:lstStyle/>
          <a:p>
            <a:pPr marL="0" indent="0">
              <a:buNone/>
            </a:pPr>
            <a:r>
              <a:rPr lang="en-GB" sz="4800" b="1" i="0" dirty="0">
                <a:effectLst/>
                <a:latin typeface="Times New Roman" panose="02020603050405020304" pitchFamily="18" charset="0"/>
              </a:rPr>
              <a:t>Relationship Value </a:t>
            </a:r>
            <a:r>
              <a:rPr lang="en-GB" sz="4800" b="1" dirty="0">
                <a:latin typeface="Times New Roman" panose="02020603050405020304" pitchFamily="18" charset="0"/>
              </a:rPr>
              <a:t>M</a:t>
            </a:r>
            <a:r>
              <a:rPr lang="en-GB" sz="4800" b="1" i="0" dirty="0">
                <a:effectLst/>
                <a:latin typeface="Times New Roman" panose="02020603050405020304" pitchFamily="18" charset="0"/>
              </a:rPr>
              <a:t>anagement </a:t>
            </a:r>
            <a:r>
              <a:rPr lang="en-GB" sz="4800" b="1" dirty="0">
                <a:latin typeface="Times New Roman" panose="02020603050405020304" pitchFamily="18" charset="0"/>
              </a:rPr>
              <a:t>F</a:t>
            </a:r>
            <a:r>
              <a:rPr lang="en-GB" sz="4800" b="1" i="0" dirty="0">
                <a:effectLst/>
                <a:latin typeface="Times New Roman" panose="02020603050405020304" pitchFamily="18" charset="0"/>
              </a:rPr>
              <a:t>ramework.</a:t>
            </a:r>
          </a:p>
          <a:p>
            <a:pPr marL="0" indent="0">
              <a:buNone/>
            </a:pPr>
            <a:endParaRPr lang="en-GB" b="1" dirty="0">
              <a:latin typeface="Times New Roman" panose="02020603050405020304" pitchFamily="18" charset="0"/>
            </a:endParaRPr>
          </a:p>
          <a:p>
            <a:pPr marL="0" indent="0">
              <a:buNone/>
            </a:pPr>
            <a:r>
              <a:rPr lang="en-AU" sz="1800" dirty="0">
                <a:effectLst/>
                <a:latin typeface="Times New Roman" panose="02020603050405020304" pitchFamily="18" charset="0"/>
                <a:ea typeface="Times New Roman" panose="02020603050405020304" pitchFamily="18" charset="0"/>
              </a:rPr>
              <a:t>(Payne and Holt, 2001)</a:t>
            </a:r>
            <a:endParaRPr lang="en-GB" b="1" dirty="0"/>
          </a:p>
        </p:txBody>
      </p:sp>
    </p:spTree>
    <p:extLst>
      <p:ext uri="{BB962C8B-B14F-4D97-AF65-F5344CB8AC3E}">
        <p14:creationId xmlns:p14="http://schemas.microsoft.com/office/powerpoint/2010/main" val="3885975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AE16D-3C72-41F2-9E58-722A403B5146}"/>
              </a:ext>
            </a:extLst>
          </p:cNvPr>
          <p:cNvSpPr>
            <a:spLocks noGrp="1"/>
          </p:cNvSpPr>
          <p:nvPr>
            <p:ph type="title"/>
          </p:nvPr>
        </p:nvSpPr>
        <p:spPr>
          <a:xfrm>
            <a:off x="315119" y="2268114"/>
            <a:ext cx="8513761" cy="500571"/>
          </a:xfrm>
        </p:spPr>
        <p:txBody>
          <a:bodyPr/>
          <a:lstStyle/>
          <a:p>
            <a:r>
              <a:rPr lang="en-US" sz="4800" b="1" dirty="0"/>
              <a:t>Methods to evaluate organisations and provide innovation</a:t>
            </a:r>
            <a:br>
              <a:rPr lang="en-US" sz="4800" dirty="0"/>
            </a:br>
            <a:br>
              <a:rPr lang="en-US" dirty="0"/>
            </a:br>
            <a:endParaRPr lang="en-GB" dirty="0"/>
          </a:p>
        </p:txBody>
      </p:sp>
      <p:sp>
        <p:nvSpPr>
          <p:cNvPr id="3" name="Content Placeholder 2">
            <a:extLst>
              <a:ext uri="{FF2B5EF4-FFF2-40B4-BE49-F238E27FC236}">
                <a16:creationId xmlns:a16="http://schemas.microsoft.com/office/drawing/2014/main" id="{F9EFC204-A533-4A63-AF97-78550F139E59}"/>
              </a:ext>
            </a:extLst>
          </p:cNvPr>
          <p:cNvSpPr>
            <a:spLocks noGrp="1"/>
          </p:cNvSpPr>
          <p:nvPr>
            <p:ph idx="1"/>
          </p:nvPr>
        </p:nvSpPr>
        <p:spPr>
          <a:xfrm>
            <a:off x="364767" y="2235200"/>
            <a:ext cx="4207234" cy="3357508"/>
          </a:xfrm>
        </p:spPr>
        <p:txBody>
          <a:bodyPr/>
          <a:lstStyle/>
          <a:p>
            <a:r>
              <a:rPr lang="en-US" sz="2000" dirty="0"/>
              <a:t>Solve everyday and occurring problems</a:t>
            </a:r>
          </a:p>
          <a:p>
            <a:r>
              <a:rPr lang="en-US" sz="2000" dirty="0"/>
              <a:t>Riding the interest wave</a:t>
            </a:r>
          </a:p>
          <a:p>
            <a:r>
              <a:rPr lang="en-US" sz="2000" dirty="0"/>
              <a:t>Stretch or entertain to extremes</a:t>
            </a:r>
          </a:p>
          <a:p>
            <a:r>
              <a:rPr lang="en-GB" sz="2000" dirty="0"/>
              <a:t>Build on core </a:t>
            </a:r>
          </a:p>
          <a:p>
            <a:r>
              <a:rPr lang="en-GB" sz="2000" dirty="0"/>
              <a:t>Cool hunting</a:t>
            </a:r>
          </a:p>
          <a:p>
            <a:pPr marL="0" indent="0">
              <a:buNone/>
            </a:pPr>
            <a:r>
              <a:rPr lang="en-US" sz="2000" dirty="0"/>
              <a:t>(Barrow, 2019)</a:t>
            </a:r>
            <a:endParaRPr lang="en-GB" sz="2000" dirty="0"/>
          </a:p>
        </p:txBody>
      </p:sp>
      <p:pic>
        <p:nvPicPr>
          <p:cNvPr id="7" name="Video 6" title="Circling Molecule">
            <a:hlinkClick r:id="" action="ppaction://media"/>
            <a:extLst>
              <a:ext uri="{FF2B5EF4-FFF2-40B4-BE49-F238E27FC236}">
                <a16:creationId xmlns:a16="http://schemas.microsoft.com/office/drawing/2014/main" id="{41B89F49-A5B7-5C1E-9A4A-9321EB6F308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071000" y="2235199"/>
            <a:ext cx="5073000" cy="2853563"/>
          </a:xfrm>
          <a:prstGeom prst="rect">
            <a:avLst/>
          </a:prstGeom>
          <a:ln>
            <a:noFill/>
          </a:ln>
          <a:effectLst>
            <a:softEdge rad="112500"/>
          </a:effectLst>
        </p:spPr>
      </p:pic>
    </p:spTree>
    <p:extLst>
      <p:ext uri="{BB962C8B-B14F-4D97-AF65-F5344CB8AC3E}">
        <p14:creationId xmlns:p14="http://schemas.microsoft.com/office/powerpoint/2010/main" val="2177345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48"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32" repeatCount="indefinite" fill="hold" display="0">
                  <p:stCondLst>
                    <p:cond delay="indefinite"/>
                  </p:stCondLst>
                </p:cTn>
                <p:tgtEl>
                  <p:spTgt spid="7"/>
                </p:tgtEl>
              </p:cMediaNode>
            </p:video>
            <p:seq concurrent="1" nextAc="seek">
              <p:cTn id="33" restart="whenNotActive" fill="hold" evtFilter="cancelBubble" nodeType="interactiveSeq">
                <p:stCondLst>
                  <p:cond evt="onClick" delay="0">
                    <p:tgtEl>
                      <p:spTgt spid="7"/>
                    </p:tgtEl>
                  </p:cond>
                </p:stCondLst>
                <p:endSync evt="end" delay="0">
                  <p:rtn val="all"/>
                </p:endSync>
                <p:childTnLst>
                  <p:par>
                    <p:cTn id="34" fill="hold">
                      <p:stCondLst>
                        <p:cond delay="0"/>
                      </p:stCondLst>
                      <p:childTnLst>
                        <p:par>
                          <p:cTn id="35" fill="hold">
                            <p:stCondLst>
                              <p:cond delay="0"/>
                            </p:stCondLst>
                            <p:childTnLst>
                              <p:par>
                                <p:cTn id="36" presetID="2" presetClass="mediacall" presetSubtype="0" fill="hold" nodeType="clickEffect">
                                  <p:stCondLst>
                                    <p:cond delay="0"/>
                                  </p:stCondLst>
                                  <p:childTnLst>
                                    <p:cmd type="call" cmd="togglePause">
                                      <p:cBhvr>
                                        <p:cTn id="37"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96C2889-1974-4F37-A9CA-353F8048FDB4}"/>
              </a:ext>
            </a:extLst>
          </p:cNvPr>
          <p:cNvPicPr>
            <a:picLocks noChangeAspect="1"/>
          </p:cNvPicPr>
          <p:nvPr/>
        </p:nvPicPr>
        <p:blipFill>
          <a:blip r:embed="rId3"/>
          <a:stretch>
            <a:fillRect/>
          </a:stretch>
        </p:blipFill>
        <p:spPr>
          <a:xfrm>
            <a:off x="0" y="1967948"/>
            <a:ext cx="3887788" cy="2912577"/>
          </a:xfrm>
          <a:prstGeom prst="rect">
            <a:avLst/>
          </a:prstGeom>
        </p:spPr>
      </p:pic>
      <p:sp>
        <p:nvSpPr>
          <p:cNvPr id="3" name="Content Placeholder 2">
            <a:extLst>
              <a:ext uri="{FF2B5EF4-FFF2-40B4-BE49-F238E27FC236}">
                <a16:creationId xmlns:a16="http://schemas.microsoft.com/office/drawing/2014/main" id="{997D47FE-4C08-48C6-8C7D-0B524685F015}"/>
              </a:ext>
            </a:extLst>
          </p:cNvPr>
          <p:cNvSpPr>
            <a:spLocks noGrp="1"/>
          </p:cNvSpPr>
          <p:nvPr>
            <p:ph idx="1"/>
          </p:nvPr>
        </p:nvSpPr>
        <p:spPr>
          <a:xfrm>
            <a:off x="3887788" y="336885"/>
            <a:ext cx="4629150" cy="5524166"/>
          </a:xfrm>
        </p:spPr>
        <p:txBody>
          <a:bodyPr/>
          <a:lstStyle/>
          <a:p>
            <a:r>
              <a:rPr lang="en-GB" sz="2000" kern="0" dirty="0"/>
              <a:t>Consultants gain a significant advantage by converting management ideas &amp; knowledge into management tools</a:t>
            </a:r>
          </a:p>
          <a:p>
            <a:endParaRPr lang="en-GB" sz="2000" kern="0" dirty="0"/>
          </a:p>
          <a:p>
            <a:r>
              <a:rPr lang="en-GB" sz="2000" kern="0" dirty="0"/>
              <a:t>By using or developing tools, methods, templates and standards saves on valued time &amp; improves quality</a:t>
            </a:r>
          </a:p>
          <a:p>
            <a:endParaRPr lang="en-GB" sz="2000" kern="0" dirty="0"/>
          </a:p>
          <a:p>
            <a:r>
              <a:rPr lang="en-GB" sz="2000" kern="0" dirty="0"/>
              <a:t>As companies replicate each-other, Management knowledge is crucial to organisational success. </a:t>
            </a:r>
          </a:p>
          <a:p>
            <a:endParaRPr lang="en-GB" sz="2000" kern="0" dirty="0"/>
          </a:p>
          <a:p>
            <a:r>
              <a:rPr lang="en-GB" sz="2000" kern="0" dirty="0"/>
              <a:t>Consultants and clients should understand the importance of tools and frameworks. To create value to the organisation. </a:t>
            </a:r>
            <a:endParaRPr lang="en-GB" sz="3600" dirty="0"/>
          </a:p>
        </p:txBody>
      </p:sp>
    </p:spTree>
    <p:extLst>
      <p:ext uri="{BB962C8B-B14F-4D97-AF65-F5344CB8AC3E}">
        <p14:creationId xmlns:p14="http://schemas.microsoft.com/office/powerpoint/2010/main" val="1509953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3F933-F88F-4632-9695-080E7ACD6589}"/>
              </a:ext>
            </a:extLst>
          </p:cNvPr>
          <p:cNvSpPr>
            <a:spLocks noGrp="1"/>
          </p:cNvSpPr>
          <p:nvPr>
            <p:ph type="ctrTitle"/>
          </p:nvPr>
        </p:nvSpPr>
        <p:spPr>
          <a:xfrm>
            <a:off x="360759" y="3752849"/>
            <a:ext cx="2468166" cy="2452687"/>
          </a:xfrm>
        </p:spPr>
        <p:txBody>
          <a:bodyPr vert="horz" lIns="91440" tIns="45720" rIns="91440" bIns="45720" rtlCol="0" anchor="ctr">
            <a:normAutofit/>
          </a:bodyPr>
          <a:lstStyle/>
          <a:p>
            <a:pPr algn="l"/>
            <a:r>
              <a:rPr lang="en-US" sz="3100" b="1" dirty="0"/>
              <a:t>For next week</a:t>
            </a:r>
          </a:p>
        </p:txBody>
      </p:sp>
      <p:pic>
        <p:nvPicPr>
          <p:cNvPr id="7" name="Picture 4" descr="Calendar on table">
            <a:extLst>
              <a:ext uri="{FF2B5EF4-FFF2-40B4-BE49-F238E27FC236}">
                <a16:creationId xmlns:a16="http://schemas.microsoft.com/office/drawing/2014/main" id="{201DB03E-FCC3-4F7E-AF81-32DCD55434A5}"/>
              </a:ext>
            </a:extLst>
          </p:cNvPr>
          <p:cNvPicPr>
            <a:picLocks noChangeAspect="1"/>
          </p:cNvPicPr>
          <p:nvPr/>
        </p:nvPicPr>
        <p:blipFill rotWithShape="1">
          <a:blip r:embed="rId3"/>
          <a:srcRect t="9617" b="2958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Subtitle 2">
            <a:extLst>
              <a:ext uri="{FF2B5EF4-FFF2-40B4-BE49-F238E27FC236}">
                <a16:creationId xmlns:a16="http://schemas.microsoft.com/office/drawing/2014/main" id="{0B093274-6B36-4383-9A8B-5257AE1E734F}"/>
              </a:ext>
            </a:extLst>
          </p:cNvPr>
          <p:cNvSpPr>
            <a:spLocks noGrp="1"/>
          </p:cNvSpPr>
          <p:nvPr>
            <p:ph type="subTitle" idx="1"/>
          </p:nvPr>
        </p:nvSpPr>
        <p:spPr>
          <a:xfrm>
            <a:off x="3167986" y="3962401"/>
            <a:ext cx="5614060" cy="1944624"/>
          </a:xfrm>
        </p:spPr>
        <p:txBody>
          <a:bodyPr vert="horz" lIns="91440" tIns="45720" rIns="91440" bIns="45720" rtlCol="0" anchor="ctr">
            <a:normAutofit/>
          </a:bodyPr>
          <a:lstStyle/>
          <a:p>
            <a:pPr indent="-228600" algn="l">
              <a:buFont typeface="Arial" panose="020B0604020202020204" pitchFamily="34" charset="0"/>
              <a:buChar char="•"/>
            </a:pPr>
            <a:r>
              <a:rPr lang="en-US" sz="1800" dirty="0"/>
              <a:t>Take your existing problems and investigate solutions for the problems identified </a:t>
            </a:r>
          </a:p>
          <a:p>
            <a:pPr indent="-228600" algn="l">
              <a:buFont typeface="Arial" panose="020B0604020202020204" pitchFamily="34" charset="0"/>
              <a:buChar char="•"/>
            </a:pPr>
            <a:r>
              <a:rPr lang="en-GB" sz="1800" dirty="0">
                <a:effectLst/>
                <a:ea typeface="Calibri" panose="020F0502020204030204" pitchFamily="34" charset="0"/>
              </a:rPr>
              <a:t>Review methods of consultancy, data handling and data presentation, action planning including ethical considerations</a:t>
            </a:r>
          </a:p>
          <a:p>
            <a:pPr indent="-228600" algn="l">
              <a:buFont typeface="Arial" panose="020B0604020202020204" pitchFamily="34" charset="0"/>
              <a:buChar char="•"/>
            </a:pPr>
            <a:r>
              <a:rPr lang="en-GB" sz="1800" b="1" dirty="0"/>
              <a:t>Accepting drafts, start to email them to me.</a:t>
            </a:r>
            <a:endParaRPr lang="en-US" sz="1800" b="1" dirty="0"/>
          </a:p>
        </p:txBody>
      </p:sp>
    </p:spTree>
    <p:extLst>
      <p:ext uri="{BB962C8B-B14F-4D97-AF65-F5344CB8AC3E}">
        <p14:creationId xmlns:p14="http://schemas.microsoft.com/office/powerpoint/2010/main" val="6887542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487836" y="4928233"/>
            <a:ext cx="8176104" cy="1236440"/>
          </a:xfrm>
          <a:noFill/>
        </p:spPr>
        <p:txBody>
          <a:bodyPr vert="horz" lIns="91440" tIns="45720" rIns="91440" bIns="45720" rtlCol="0" anchor="b">
            <a:normAutofit/>
          </a:bodyPr>
          <a:lstStyle/>
          <a:p>
            <a:pPr marL="0" marR="0" lvl="0" indent="0" algn="ctr" fontAlgn="auto">
              <a:spcAft>
                <a:spcPts val="0"/>
              </a:spcAft>
              <a:buClrTx/>
              <a:buSzTx/>
              <a:tabLst/>
              <a:defRPr/>
            </a:pPr>
            <a:r>
              <a:rPr kumimoji="0" lang="en-US" sz="2700" b="1" i="1" u="none" strike="noStrike" cap="none" spc="0" normalizeH="0" baseline="0" noProof="0" dirty="0">
                <a:ln>
                  <a:noFill/>
                </a:ln>
                <a:effectLst/>
                <a:uLnTx/>
                <a:uFillTx/>
              </a:rPr>
              <a:t>I look forward to seeing you next week. </a:t>
            </a:r>
            <a:r>
              <a:rPr lang="en-US" sz="2700" b="1" i="1" dirty="0"/>
              <a:t>I</a:t>
            </a:r>
            <a:r>
              <a:rPr kumimoji="0" lang="en-US" sz="2700" b="1" i="1" u="none" strike="noStrike" cap="none" spc="0" normalizeH="0" baseline="0" noProof="0" dirty="0">
                <a:ln>
                  <a:noFill/>
                </a:ln>
                <a:effectLst/>
                <a:uLnTx/>
                <a:uFillTx/>
              </a:rPr>
              <a:t>f you have any questions in the meantime, please send an email</a:t>
            </a:r>
            <a:r>
              <a:rPr lang="en-US" sz="2800" b="1" dirty="0">
                <a:hlinkClick r:id="rId2"/>
              </a:rPr>
              <a:t> </a:t>
            </a:r>
            <a:r>
              <a:rPr lang="en-US" sz="2800" b="1" i="1" dirty="0">
                <a:hlinkClick r:id="rId2"/>
              </a:rPr>
              <a:t>l.blake@uwtsd.ac.uk</a:t>
            </a:r>
            <a:r>
              <a:rPr kumimoji="0" lang="en-US" sz="2700" b="1" i="1" u="none" strike="noStrike" cap="none" spc="0" normalizeH="0" baseline="0" noProof="0" dirty="0">
                <a:ln>
                  <a:noFill/>
                </a:ln>
                <a:effectLst/>
                <a:uLnTx/>
                <a:uFillTx/>
              </a:rPr>
              <a:t>.</a:t>
            </a:r>
          </a:p>
          <a:p>
            <a:pPr algn="ctr"/>
            <a:endParaRPr lang="en-US" sz="2700" dirty="0"/>
          </a:p>
        </p:txBody>
      </p:sp>
      <p:pic>
        <p:nvPicPr>
          <p:cNvPr id="4" name="Content Placeholder 5">
            <a:extLst>
              <a:ext uri="{FF2B5EF4-FFF2-40B4-BE49-F238E27FC236}">
                <a16:creationId xmlns:a16="http://schemas.microsoft.com/office/drawing/2014/main" id="{0D2B930B-8488-B37D-A8A6-FBC5C2F90615}"/>
              </a:ext>
            </a:extLst>
          </p:cNvPr>
          <p:cNvPicPr>
            <a:picLocks noGrp="1" noChangeAspect="1"/>
          </p:cNvPicPr>
          <p:nvPr>
            <p:ph idx="1"/>
          </p:nvPr>
        </p:nvPicPr>
        <p:blipFill>
          <a:blip r:embed="rId3"/>
          <a:stretch>
            <a:fillRect/>
          </a:stretch>
        </p:blipFill>
        <p:spPr>
          <a:xfrm>
            <a:off x="2853590" y="920016"/>
            <a:ext cx="3436820" cy="343682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65E3C64C-B0BB-82EC-F955-830F1DABB3EE}"/>
              </a:ext>
            </a:extLst>
          </p:cNvPr>
          <p:cNvSpPr txBox="1"/>
          <p:nvPr/>
        </p:nvSpPr>
        <p:spPr>
          <a:xfrm>
            <a:off x="2627096" y="70998"/>
            <a:ext cx="4110587" cy="646331"/>
          </a:xfrm>
          <a:prstGeom prst="rect">
            <a:avLst/>
          </a:prstGeom>
          <a:noFill/>
        </p:spPr>
        <p:txBody>
          <a:bodyPr wrap="square" rtlCol="0">
            <a:spAutoFit/>
          </a:bodyPr>
          <a:lstStyle/>
          <a:p>
            <a:r>
              <a:rPr lang="en-GB" sz="3600" dirty="0"/>
              <a:t>Thank you for Today</a:t>
            </a:r>
            <a:endParaRPr lang="en-GB" sz="2000" dirty="0"/>
          </a:p>
        </p:txBody>
      </p:sp>
    </p:spTree>
    <p:extLst>
      <p:ext uri="{BB962C8B-B14F-4D97-AF65-F5344CB8AC3E}">
        <p14:creationId xmlns:p14="http://schemas.microsoft.com/office/powerpoint/2010/main" val="437231715"/>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2.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3.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1193</TotalTime>
  <Words>862</Words>
  <Application>Microsoft Office PowerPoint</Application>
  <PresentationFormat>On-screen Show (4:3)</PresentationFormat>
  <Paragraphs>149</Paragraphs>
  <Slides>32</Slides>
  <Notes>23</Notes>
  <HiddenSlides>0</HiddenSlides>
  <MMClips>11</MMClips>
  <ScaleCrop>false</ScaleCrop>
  <HeadingPairs>
    <vt:vector size="6" baseType="variant">
      <vt:variant>
        <vt:lpstr>Fonts Used</vt:lpstr>
      </vt:variant>
      <vt:variant>
        <vt:i4>8</vt:i4>
      </vt:variant>
      <vt:variant>
        <vt:lpstr>Theme</vt:lpstr>
      </vt:variant>
      <vt:variant>
        <vt:i4>15</vt:i4>
      </vt:variant>
      <vt:variant>
        <vt:lpstr>Slide Titles</vt:lpstr>
      </vt:variant>
      <vt:variant>
        <vt:i4>32</vt:i4>
      </vt:variant>
    </vt:vector>
  </HeadingPairs>
  <TitlesOfParts>
    <vt:vector size="55" baseType="lpstr">
      <vt:lpstr>Arial</vt:lpstr>
      <vt:lpstr>Calibri</vt:lpstr>
      <vt:lpstr>Calibri Light</vt:lpstr>
      <vt:lpstr>Open Sans</vt:lpstr>
      <vt:lpstr>PalatinoLTStd-Italic</vt:lpstr>
      <vt:lpstr>PalatinoLTStd-Roman</vt:lpstr>
      <vt:lpstr>SourceSansPro</vt:lpstr>
      <vt:lpstr>Times New Roman</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BA International Hotel Management  Organisational Consultancy   BMIH6005  Week Seven</vt:lpstr>
      <vt:lpstr>Analysis Tools and Frameworks</vt:lpstr>
      <vt:lpstr>Outcomes of the session</vt:lpstr>
      <vt:lpstr>Analysis tools and framework agenda </vt:lpstr>
      <vt:lpstr>Benefits of analysis tools and frameworks</vt:lpstr>
      <vt:lpstr>Limitations!</vt:lpstr>
      <vt:lpstr>Breakout Room Exercise:</vt:lpstr>
      <vt:lpstr>Re-cap on models and frameworks covered</vt:lpstr>
      <vt:lpstr>PESTLE</vt:lpstr>
      <vt:lpstr>PowerPoint Presentation</vt:lpstr>
      <vt:lpstr>Any Questions?</vt:lpstr>
      <vt:lpstr>Further tools and frameworks</vt:lpstr>
      <vt:lpstr>Porters 5 forces</vt:lpstr>
      <vt:lpstr>Further understanding of Porters Five Forces</vt:lpstr>
      <vt:lpstr>Application of Porters 5 forces</vt:lpstr>
      <vt:lpstr>TOWS Analysis</vt:lpstr>
      <vt:lpstr>SWOT and TOWS</vt:lpstr>
      <vt:lpstr>Group Exercise:</vt:lpstr>
      <vt:lpstr>Any Questions?</vt:lpstr>
      <vt:lpstr>The Strategic Choice Cascade </vt:lpstr>
      <vt:lpstr>CAGE Framework</vt:lpstr>
      <vt:lpstr>Six Pillars Framework</vt:lpstr>
      <vt:lpstr>Group Exercise:</vt:lpstr>
      <vt:lpstr>SOSTAC Model (Smith, 1998)</vt:lpstr>
      <vt:lpstr>RACE Framework</vt:lpstr>
      <vt:lpstr>Group Discussion:</vt:lpstr>
      <vt:lpstr>Any Questions?</vt:lpstr>
      <vt:lpstr>PowerPoint Presentation</vt:lpstr>
      <vt:lpstr>Methods to evaluate organisations and provide innovation  </vt:lpstr>
      <vt:lpstr>PowerPoint Presentation</vt:lpstr>
      <vt:lpstr>For next week</vt:lpstr>
      <vt:lpstr>I look forward to seeing you next week. If you have any questions in the meantime, please send an email l.blake@uwtsd.ac.uk.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Laurence Blake</cp:lastModifiedBy>
  <cp:revision>44</cp:revision>
  <dcterms:created xsi:type="dcterms:W3CDTF">2021-03-10T12:10:47Z</dcterms:created>
  <dcterms:modified xsi:type="dcterms:W3CDTF">2022-10-31T14:45:22Z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