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png" ContentType="image/png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diagrams/layout1.xml" ContentType="application/vnd.openxmlformats-officedocument.drawingml.diagramLayout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colors1.xml" ContentType="application/vnd.openxmlformats-officedocument.drawingml.diagramColors+xml"/>
  <Override PartName="/ppt/diagrams/quickStyle1.xml" ContentType="application/vnd.openxmlformats-officedocument.drawingml.diagramStyle+xml"/>
  <Override PartName="/ppt/slides/slide37.xml" ContentType="application/vnd.openxmlformats-officedocument.presentationml.slide+xml"/>
  <Override PartName="/ppt/diagrams/layout2.xml" ContentType="application/vnd.openxmlformats-officedocument.drawingml.diagramLayout+xml"/>
  <Override PartName="/ppt/diagrams/data2.xml" ContentType="application/vnd.openxmlformats-officedocument.drawingml.diagramData+xml"/>
  <Override PartName="/ppt/diagrams/drawing2.xml" ContentType="application/vnd.ms-office.drawingml.diagramDrawing+xml"/>
  <Override PartName="/ppt/diagrams/colors2.xml" ContentType="application/vnd.openxmlformats-officedocument.drawingml.diagramColors+xml"/>
  <Override PartName="/ppt/diagrams/quickStyle2.xml" ContentType="application/vnd.openxmlformats-officedocument.drawingml.diagramStyle+xml"/>
  <Override PartName="/ppt/slides/slide38.xml" ContentType="application/vnd.openxmlformats-officedocument.presentationml.slide+xml"/>
  <Override PartName="/ppt/diagrams/layout3.xml" ContentType="application/vnd.openxmlformats-officedocument.drawingml.diagramLayout+xml"/>
  <Override PartName="/ppt/diagrams/data3.xml" ContentType="application/vnd.openxmlformats-officedocument.drawingml.diagramData+xml"/>
  <Override PartName="/ppt/diagrams/drawing3.xml" ContentType="application/vnd.ms-office.drawingml.diagramDrawing+xml"/>
  <Override PartName="/ppt/diagrams/colors3.xml" ContentType="application/vnd.openxmlformats-officedocument.drawingml.diagramColors+xml"/>
  <Override PartName="/ppt/diagrams/quickStyle3.xml" ContentType="application/vnd.openxmlformats-officedocument.drawingml.diagramStyl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Slides/notesSlide2.xml" ContentType="application/vnd.openxmlformats-officedocument.presentationml.notesSlide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</file>

<file path=ppt/presentation.xml><?xml version="1.0" encoding="utf-8"?>
<p:presentation xmlns:p="http://schemas.openxmlformats.org/presentationml/2006/main" xmlns:r="http://schemas.openxmlformats.org/officeDocument/2006/relationships" xmlns:a="http://schemas.openxmlformats.org/drawingml/2006/main" autoCompressPictures="0" showSpecialPlsOnTitleSld="0">
  <p:sldMasterIdLst>
    <p:sldMasterId id="2147483648" r:id="rId1"/>
  </p:sldMasterIdLst>
  <p:notesMasterIdLst>
    <p:notesMasterId r:id="rId2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</p:sldIdLst>
  <p:sldSz type="screen16x9" cy="6858000" cx="12192000"/>
  <p:notesSz cx="6858000" cy="9144000"/>
  <p:defaultTextStyle>
    <a:defPPr>
      <a:defRPr lang="en-US"/>
    </a:defPPr>
    <a:lvl1pPr algn="l" defTabSz="457200" eaLnBrk="1" hangingPunct="1" latinLnBrk="0" marL="0" rtl="0">
      <a:defRPr sz="1800" kern="1200">
        <a:solidFill>
          <a:schemeClr val="tx1"/>
        </a:solidFill>
        <a:latin typeface="+mn-lt"/>
        <a:ea typeface="+mn-ea"/>
        <a:cs typeface="+mn-cs"/>
      </a:defRPr>
    </a:lvl1pPr>
    <a:lvl2pPr algn="l" defTabSz="457200" eaLnBrk="1" hangingPunct="1" latinLnBrk="0" marL="457200" rtl="0">
      <a:defRPr sz="1800" kern="1200">
        <a:solidFill>
          <a:schemeClr val="tx1"/>
        </a:solidFill>
        <a:latin typeface="+mn-lt"/>
        <a:ea typeface="+mn-ea"/>
        <a:cs typeface="+mn-cs"/>
      </a:defRPr>
    </a:lvl2pPr>
    <a:lvl3pPr algn="l" defTabSz="457200" eaLnBrk="1" hangingPunct="1" latinLnBrk="0" marL="914400" rtl="0">
      <a:defRPr sz="1800" kern="1200">
        <a:solidFill>
          <a:schemeClr val="tx1"/>
        </a:solidFill>
        <a:latin typeface="+mn-lt"/>
        <a:ea typeface="+mn-ea"/>
        <a:cs typeface="+mn-cs"/>
      </a:defRPr>
    </a:lvl3pPr>
    <a:lvl4pPr algn="l" defTabSz="457200" eaLnBrk="1" hangingPunct="1" latinLnBrk="0" marL="1371600" rtl="0">
      <a:defRPr sz="1800" kern="1200">
        <a:solidFill>
          <a:schemeClr val="tx1"/>
        </a:solidFill>
        <a:latin typeface="+mn-lt"/>
        <a:ea typeface="+mn-ea"/>
        <a:cs typeface="+mn-cs"/>
      </a:defRPr>
    </a:lvl4pPr>
    <a:lvl5pPr algn="l" defTabSz="457200" eaLnBrk="1" hangingPunct="1" latinLnBrk="0" marL="1828800" rtl="0">
      <a:defRPr sz="1800" kern="1200">
        <a:solidFill>
          <a:schemeClr val="tx1"/>
        </a:solidFill>
        <a:latin typeface="+mn-lt"/>
        <a:ea typeface="+mn-ea"/>
        <a:cs typeface="+mn-cs"/>
      </a:defRPr>
    </a:lvl5pPr>
    <a:lvl6pPr algn="l" defTabSz="457200" eaLnBrk="1" hangingPunct="1" latinLnBrk="0" marL="2286000" rtl="0">
      <a:defRPr sz="1800" kern="1200">
        <a:solidFill>
          <a:schemeClr val="tx1"/>
        </a:solidFill>
        <a:latin typeface="+mn-lt"/>
        <a:ea typeface="+mn-ea"/>
        <a:cs typeface="+mn-cs"/>
      </a:defRPr>
    </a:lvl6pPr>
    <a:lvl7pPr algn="l" defTabSz="457200" eaLnBrk="1" hangingPunct="1" latinLnBrk="0" marL="2743200" rtl="0">
      <a:defRPr sz="1800" kern="1200">
        <a:solidFill>
          <a:schemeClr val="tx1"/>
        </a:solidFill>
        <a:latin typeface="+mn-lt"/>
        <a:ea typeface="+mn-ea"/>
        <a:cs typeface="+mn-cs"/>
      </a:defRPr>
    </a:lvl7pPr>
    <a:lvl8pPr algn="l" defTabSz="457200" eaLnBrk="1" hangingPunct="1" latinLnBrk="0" marL="3200400" rtl="0">
      <a:defRPr sz="1800" kern="1200">
        <a:solidFill>
          <a:schemeClr val="tx1"/>
        </a:solidFill>
        <a:latin typeface="+mn-lt"/>
        <a:ea typeface="+mn-ea"/>
        <a:cs typeface="+mn-cs"/>
      </a:defRPr>
    </a:lvl8pPr>
    <a:lvl9pPr algn="l" defTabSz="457200" eaLnBrk="1" hangingPunct="1" latinLnBrk="0" marL="3657600" rtl="0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p="http://schemas.openxmlformats.org/presentationml/2006/main" xmlns:r="http://schemas.openxmlformats.org/officeDocument/2006/relationships" xmlns:a="http://schemas.openxmlformats.org/drawing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p="http://schemas.openxmlformats.org/presentationml/2006/main" xmlns:r="http://schemas.openxmlformats.org/officeDocument/2006/relationships" xmlns:a="http://schemas.openxmlformats.org/drawingml/2006/main">
  <p:normalViewPr>
    <p:restoredLeft sz="16217"/>
    <p:restoredTop sz="91633"/>
  </p:normalViewPr>
  <p:slideViewPr>
    <p:cSldViewPr snapToGrid="0">
      <p:cViewPr varScale="1">
        <p:scale>
          <a:sx n="117" d="100"/>
          <a:sy n="117" d="100"/>
        </p:scale>
        <p:origin x="864" y="168"/>
      </p:cViewPr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Relationship Id="rId9" Type="http://schemas.openxmlformats.org/officeDocument/2006/relationships/slide" Target="slides/slide7.xml"/><Relationship Id="rId10" Type="http://schemas.openxmlformats.org/officeDocument/2006/relationships/slide" Target="slides/slide8.xml"/><Relationship Id="rId11" Type="http://schemas.openxmlformats.org/officeDocument/2006/relationships/slide" Target="slides/slide9.xml"/><Relationship Id="rId12" Type="http://schemas.openxmlformats.org/officeDocument/2006/relationships/slide" Target="slides/slide10.xml"/><Relationship Id="rId13" Type="http://schemas.openxmlformats.org/officeDocument/2006/relationships/slide" Target="slides/slide11.xml"/><Relationship Id="rId14" Type="http://schemas.openxmlformats.org/officeDocument/2006/relationships/slide" Target="slides/slide12.xml"/><Relationship Id="rId15" Type="http://schemas.openxmlformats.org/officeDocument/2006/relationships/slide" Target="slides/slide13.xml"/><Relationship Id="rId16" Type="http://schemas.openxmlformats.org/officeDocument/2006/relationships/slide" Target="slides/slide14.xml"/><Relationship Id="rId17" Type="http://schemas.openxmlformats.org/officeDocument/2006/relationships/slide" Target="slides/slide15.xml"/><Relationship Id="rId18" Type="http://schemas.openxmlformats.org/officeDocument/2006/relationships/slide" Target="slides/slide16.xml"/><Relationship Id="rId19" Type="http://schemas.openxmlformats.org/officeDocument/2006/relationships/slide" Target="slides/slide17.xml"/><Relationship Id="rId20" Type="http://schemas.openxmlformats.org/officeDocument/2006/relationships/slide" Target="slides/slide18.xml"/><Relationship Id="rId21" Type="http://schemas.openxmlformats.org/officeDocument/2006/relationships/slide" Target="slides/slide19.xml"/><Relationship Id="rId22" Type="http://schemas.openxmlformats.org/officeDocument/2006/relationships/slide" Target="slides/slide20.xml"/><Relationship Id="rId23" Type="http://schemas.openxmlformats.org/officeDocument/2006/relationships/slide" Target="slides/slide21.xml"/><Relationship Id="rId24" Type="http://schemas.openxmlformats.org/officeDocument/2006/relationships/slide" Target="slides/slide22.xml"/><Relationship Id="rId25" Type="http://schemas.openxmlformats.org/officeDocument/2006/relationships/slide" Target="slides/slide23.xml"/><Relationship Id="rId26" Type="http://schemas.openxmlformats.org/officeDocument/2006/relationships/slide" Target="slides/slide24.xml"/><Relationship Id="rId27" Type="http://schemas.openxmlformats.org/officeDocument/2006/relationships/slide" Target="slides/slide25.xml"/><Relationship Id="rId28" Type="http://schemas.openxmlformats.org/officeDocument/2006/relationships/slide" Target="slides/slide26.xml"/><Relationship Id="rId29" Type="http://schemas.openxmlformats.org/officeDocument/2006/relationships/slide" Target="slides/slide27.xml"/><Relationship Id="rId30" Type="http://schemas.openxmlformats.org/officeDocument/2006/relationships/slide" Target="slides/slide28.xml"/><Relationship Id="rId31" Type="http://schemas.openxmlformats.org/officeDocument/2006/relationships/slide" Target="slides/slide29.xml"/><Relationship Id="rId32" Type="http://schemas.openxmlformats.org/officeDocument/2006/relationships/slide" Target="slides/slide30.xml"/><Relationship Id="rId33" Type="http://schemas.openxmlformats.org/officeDocument/2006/relationships/slide" Target="slides/slide31.xml"/><Relationship Id="rId34" Type="http://schemas.openxmlformats.org/officeDocument/2006/relationships/slide" Target="slides/slide32.xml"/><Relationship Id="rId35" Type="http://schemas.openxmlformats.org/officeDocument/2006/relationships/slide" Target="slides/slide33.xml"/><Relationship Id="rId36" Type="http://schemas.openxmlformats.org/officeDocument/2006/relationships/slide" Target="slides/slide34.xml"/><Relationship Id="rId37" Type="http://schemas.openxmlformats.org/officeDocument/2006/relationships/slide" Target="slides/slide35.xml"/><Relationship Id="rId38" Type="http://schemas.openxmlformats.org/officeDocument/2006/relationships/slide" Target="slides/slide36.xml"/><Relationship Id="rId39" Type="http://schemas.openxmlformats.org/officeDocument/2006/relationships/slide" Target="slides/slide37.xml"/><Relationship Id="rId40" Type="http://schemas.openxmlformats.org/officeDocument/2006/relationships/slide" Target="slides/slide38.xml"/><Relationship Id="rId41" Type="http://schemas.openxmlformats.org/officeDocument/2006/relationships/slide" Target="slides/slide39.xml"/><Relationship Id="rId42" Type="http://schemas.openxmlformats.org/officeDocument/2006/relationships/slide" Target="slides/slide40.xml"/><Relationship Id="rId43" Type="http://schemas.openxmlformats.org/officeDocument/2006/relationships/slide" Target="slides/slide41.xml"/><Relationship Id="rId44" Type="http://schemas.openxmlformats.org/officeDocument/2006/relationships/slide" Target="slides/slide42.xml"/><Relationship Id="rId45" Type="http://schemas.openxmlformats.org/officeDocument/2006/relationships/slide" Target="slides/slide43.xml"/><Relationship Id="rId46" Type="http://schemas.openxmlformats.org/officeDocument/2006/relationships/tableStyles" Target="tableStyles.xml"/><Relationship Id="rId47" Type="http://schemas.openxmlformats.org/officeDocument/2006/relationships/presProps" Target="presProps.xml"/><Relationship Id="rId48" Type="http://schemas.openxmlformats.org/officeDocument/2006/relationships/viewProps" Target="viewProps.xml"/><Relationship Id="rId4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0D09E1-A7A5-469A-AB2D-2E4DBEBCD29D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F25DA82-F4D7-456A-989A-71CBBF3BC1FE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Unilever manages pay across 190+ countries with diverse markets and cultures.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851D471-F951-481C-BA87-B1AAC38A264B}" type="parTrans" cxnId="{F6DD8D79-561F-4F9F-8F81-31DF20ACA46F}">
      <dgm:prSet/>
      <dgm:spPr/>
      <dgm:t>
        <a:bodyPr/>
        <a:lstStyle/>
        <a:p>
          <a:endParaRPr lang="en-US"/>
        </a:p>
      </dgm:t>
    </dgm:pt>
    <dgm:pt modelId="{12922287-7755-4876-8CC0-73309F5E1865}" type="sibTrans" cxnId="{F6DD8D79-561F-4F9F-8F81-31DF20ACA46F}">
      <dgm:prSet/>
      <dgm:spPr/>
      <dgm:t>
        <a:bodyPr/>
        <a:lstStyle/>
        <a:p>
          <a:endParaRPr lang="en-US"/>
        </a:p>
      </dgm:t>
    </dgm:pt>
    <dgm:pt modelId="{55E12363-AB31-4F3D-A9EB-C8676117503D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Must comply with varying labour laws, tax systems, and regulatory requirements.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E189BE4-3DBC-4C52-A7D5-5A6571A031C0}" type="parTrans" cxnId="{1D33C5A8-794F-47BB-88E4-93475723F8AF}">
      <dgm:prSet/>
      <dgm:spPr/>
      <dgm:t>
        <a:bodyPr/>
        <a:lstStyle/>
        <a:p>
          <a:endParaRPr lang="en-US"/>
        </a:p>
      </dgm:t>
    </dgm:pt>
    <dgm:pt modelId="{B7F78DC5-73C3-4E1B-B3AF-5E8100B3A286}" type="sibTrans" cxnId="{1D33C5A8-794F-47BB-88E4-93475723F8AF}">
      <dgm:prSet/>
      <dgm:spPr/>
      <dgm:t>
        <a:bodyPr/>
        <a:lstStyle/>
        <a:p>
          <a:endParaRPr lang="en-US"/>
        </a:p>
      </dgm:t>
    </dgm:pt>
    <dgm:pt modelId="{9F1557C8-CDBE-4D23-B9EC-B007F40D9093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Faces economic differences and currency fluctuations impacting compensation.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702A3AD-F1DC-4ACE-8F57-39DF545E7BD9}" type="parTrans" cxnId="{6B616233-1FA5-4973-B9F0-65D225CE5471}">
      <dgm:prSet/>
      <dgm:spPr/>
      <dgm:t>
        <a:bodyPr/>
        <a:lstStyle/>
        <a:p>
          <a:endParaRPr lang="en-US"/>
        </a:p>
      </dgm:t>
    </dgm:pt>
    <dgm:pt modelId="{6EDE6DC2-5032-4D29-90E0-A254188AA192}" type="sibTrans" cxnId="{6B616233-1FA5-4973-B9F0-65D225CE5471}">
      <dgm:prSet/>
      <dgm:spPr/>
      <dgm:t>
        <a:bodyPr/>
        <a:lstStyle/>
        <a:p>
          <a:endParaRPr lang="en-US"/>
        </a:p>
      </dgm:t>
    </dgm:pt>
    <dgm:pt modelId="{6180CB37-6046-440D-9EC5-418F01B7C0DF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Balances harmonizing global benefits with respecting regional needs and local expectations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(Abdul-Azeez et al., 2024)</a:t>
          </a:r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60D450-65D0-485E-86BB-602125A62E1E}" type="parTrans" cxnId="{B42C5C5E-F476-4550-A6BC-BF85A9DDE2F8}">
      <dgm:prSet/>
      <dgm:spPr/>
      <dgm:t>
        <a:bodyPr/>
        <a:lstStyle/>
        <a:p>
          <a:endParaRPr lang="en-US"/>
        </a:p>
      </dgm:t>
    </dgm:pt>
    <dgm:pt modelId="{58053DF7-C957-48E4-BD40-67ECF109D320}" type="sibTrans" cxnId="{B42C5C5E-F476-4550-A6BC-BF85A9DDE2F8}">
      <dgm:prSet/>
      <dgm:spPr/>
      <dgm:t>
        <a:bodyPr/>
        <a:lstStyle/>
        <a:p>
          <a:endParaRPr lang="en-US"/>
        </a:p>
      </dgm:t>
    </dgm:pt>
    <dgm:pt modelId="{DBD5DDDA-DA07-4995-85B6-90CCC88873EA}" type="pres">
      <dgm:prSet presAssocID="{270D09E1-A7A5-469A-AB2D-2E4DBEBCD29D}" presName="outerComposite" presStyleCnt="0">
        <dgm:presLayoutVars>
          <dgm:chMax val="5"/>
          <dgm:dir/>
          <dgm:resizeHandles val="exact"/>
        </dgm:presLayoutVars>
      </dgm:prSet>
      <dgm:spPr/>
    </dgm:pt>
    <dgm:pt modelId="{3EA8FF7F-8C46-4C61-9CD9-CB1FF3ADA1C6}" type="pres">
      <dgm:prSet presAssocID="{270D09E1-A7A5-469A-AB2D-2E4DBEBCD29D}" presName="dummyMaxCanvas" presStyleCnt="0">
        <dgm:presLayoutVars/>
      </dgm:prSet>
      <dgm:spPr/>
    </dgm:pt>
    <dgm:pt modelId="{114DC54E-5797-41B6-9AFB-9CC420C2D8F8}" type="pres">
      <dgm:prSet presAssocID="{270D09E1-A7A5-469A-AB2D-2E4DBEBCD29D}" presName="FourNodes_1" presStyleLbl="node1" presStyleIdx="0" presStyleCnt="4">
        <dgm:presLayoutVars>
          <dgm:bulletEnabled val="1"/>
        </dgm:presLayoutVars>
      </dgm:prSet>
      <dgm:spPr/>
    </dgm:pt>
    <dgm:pt modelId="{33865E12-EBB5-4FE5-9344-F08AE940385D}" type="pres">
      <dgm:prSet presAssocID="{270D09E1-A7A5-469A-AB2D-2E4DBEBCD29D}" presName="FourNodes_2" presStyleLbl="node1" presStyleIdx="1" presStyleCnt="4">
        <dgm:presLayoutVars>
          <dgm:bulletEnabled val="1"/>
        </dgm:presLayoutVars>
      </dgm:prSet>
      <dgm:spPr/>
    </dgm:pt>
    <dgm:pt modelId="{AF4F418D-83FC-4F9E-8FDB-C9DA8803E5B4}" type="pres">
      <dgm:prSet presAssocID="{270D09E1-A7A5-469A-AB2D-2E4DBEBCD29D}" presName="FourNodes_3" presStyleLbl="node1" presStyleIdx="2" presStyleCnt="4">
        <dgm:presLayoutVars>
          <dgm:bulletEnabled val="1"/>
        </dgm:presLayoutVars>
      </dgm:prSet>
      <dgm:spPr/>
    </dgm:pt>
    <dgm:pt modelId="{E521E134-5A52-4EBC-823A-03F33A9DE244}" type="pres">
      <dgm:prSet presAssocID="{270D09E1-A7A5-469A-AB2D-2E4DBEBCD29D}" presName="FourNodes_4" presStyleLbl="node1" presStyleIdx="3" presStyleCnt="4" custLinFactNeighborX="-8406" custLinFactNeighborY="7609">
        <dgm:presLayoutVars>
          <dgm:bulletEnabled val="1"/>
        </dgm:presLayoutVars>
      </dgm:prSet>
      <dgm:spPr/>
    </dgm:pt>
    <dgm:pt modelId="{C158796A-D4B5-42FE-AC99-CAF59184A72C}" type="pres">
      <dgm:prSet presAssocID="{270D09E1-A7A5-469A-AB2D-2E4DBEBCD29D}" presName="FourConn_1-2" presStyleLbl="fgAccFollowNode1" presStyleIdx="0" presStyleCnt="3">
        <dgm:presLayoutVars>
          <dgm:bulletEnabled val="1"/>
        </dgm:presLayoutVars>
      </dgm:prSet>
      <dgm:spPr/>
    </dgm:pt>
    <dgm:pt modelId="{80EAC871-3998-44A3-BFDF-D8BA939DB511}" type="pres">
      <dgm:prSet presAssocID="{270D09E1-A7A5-469A-AB2D-2E4DBEBCD29D}" presName="FourConn_2-3" presStyleLbl="fgAccFollowNode1" presStyleIdx="1" presStyleCnt="3">
        <dgm:presLayoutVars>
          <dgm:bulletEnabled val="1"/>
        </dgm:presLayoutVars>
      </dgm:prSet>
      <dgm:spPr/>
    </dgm:pt>
    <dgm:pt modelId="{2460E1A5-D289-4B9F-88DF-89F8B382B399}" type="pres">
      <dgm:prSet presAssocID="{270D09E1-A7A5-469A-AB2D-2E4DBEBCD29D}" presName="FourConn_3-4" presStyleLbl="fgAccFollowNode1" presStyleIdx="2" presStyleCnt="3">
        <dgm:presLayoutVars>
          <dgm:bulletEnabled val="1"/>
        </dgm:presLayoutVars>
      </dgm:prSet>
      <dgm:spPr/>
    </dgm:pt>
    <dgm:pt modelId="{F4DE177D-B7DF-449F-B5A0-53EB24B914BB}" type="pres">
      <dgm:prSet presAssocID="{270D09E1-A7A5-469A-AB2D-2E4DBEBCD29D}" presName="FourNodes_1_text" presStyleLbl="node1" presStyleIdx="3" presStyleCnt="4">
        <dgm:presLayoutVars>
          <dgm:bulletEnabled val="1"/>
        </dgm:presLayoutVars>
      </dgm:prSet>
      <dgm:spPr/>
    </dgm:pt>
    <dgm:pt modelId="{04C37A4F-E52E-40A9-A801-6E78AE985AA0}" type="pres">
      <dgm:prSet presAssocID="{270D09E1-A7A5-469A-AB2D-2E4DBEBCD29D}" presName="FourNodes_2_text" presStyleLbl="node1" presStyleIdx="3" presStyleCnt="4">
        <dgm:presLayoutVars>
          <dgm:bulletEnabled val="1"/>
        </dgm:presLayoutVars>
      </dgm:prSet>
      <dgm:spPr/>
    </dgm:pt>
    <dgm:pt modelId="{1ECC230C-F30B-4E97-AB1B-37CE3DD49B59}" type="pres">
      <dgm:prSet presAssocID="{270D09E1-A7A5-469A-AB2D-2E4DBEBCD29D}" presName="FourNodes_3_text" presStyleLbl="node1" presStyleIdx="3" presStyleCnt="4">
        <dgm:presLayoutVars>
          <dgm:bulletEnabled val="1"/>
        </dgm:presLayoutVars>
      </dgm:prSet>
      <dgm:spPr/>
    </dgm:pt>
    <dgm:pt modelId="{FD11D1C3-CE67-4CE6-8CCC-54EB7978D705}" type="pres">
      <dgm:prSet presAssocID="{270D09E1-A7A5-469A-AB2D-2E4DBEBCD29D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F1FE0409-18C4-496F-A745-182F4FAC3809}" type="presOf" srcId="{12922287-7755-4876-8CC0-73309F5E1865}" destId="{C158796A-D4B5-42FE-AC99-CAF59184A72C}" srcOrd="0" destOrd="0" presId="urn:microsoft.com/office/officeart/2005/8/layout/vProcess5"/>
    <dgm:cxn modelId="{6B616233-1FA5-4973-B9F0-65D225CE5471}" srcId="{270D09E1-A7A5-469A-AB2D-2E4DBEBCD29D}" destId="{9F1557C8-CDBE-4D23-B9EC-B007F40D9093}" srcOrd="2" destOrd="0" parTransId="{E702A3AD-F1DC-4ACE-8F57-39DF545E7BD9}" sibTransId="{6EDE6DC2-5032-4D29-90E0-A254188AA192}"/>
    <dgm:cxn modelId="{A859BA3B-480D-484D-A63B-7263E1F7BE63}" type="presOf" srcId="{6180CB37-6046-440D-9EC5-418F01B7C0DF}" destId="{E521E134-5A52-4EBC-823A-03F33A9DE244}" srcOrd="0" destOrd="0" presId="urn:microsoft.com/office/officeart/2005/8/layout/vProcess5"/>
    <dgm:cxn modelId="{2FB2023D-AA95-4D2C-A37F-C6107364ECA8}" type="presOf" srcId="{270D09E1-A7A5-469A-AB2D-2E4DBEBCD29D}" destId="{DBD5DDDA-DA07-4995-85B6-90CCC88873EA}" srcOrd="0" destOrd="0" presId="urn:microsoft.com/office/officeart/2005/8/layout/vProcess5"/>
    <dgm:cxn modelId="{4D435541-CBF5-4B78-9B27-914E9A21F71E}" type="presOf" srcId="{55E12363-AB31-4F3D-A9EB-C8676117503D}" destId="{04C37A4F-E52E-40A9-A801-6E78AE985AA0}" srcOrd="1" destOrd="0" presId="urn:microsoft.com/office/officeart/2005/8/layout/vProcess5"/>
    <dgm:cxn modelId="{B42C5C5E-F476-4550-A6BC-BF85A9DDE2F8}" srcId="{270D09E1-A7A5-469A-AB2D-2E4DBEBCD29D}" destId="{6180CB37-6046-440D-9EC5-418F01B7C0DF}" srcOrd="3" destOrd="0" parTransId="{9760D450-65D0-485E-86BB-602125A62E1E}" sibTransId="{58053DF7-C957-48E4-BD40-67ECF109D320}"/>
    <dgm:cxn modelId="{F6DD8D79-561F-4F9F-8F81-31DF20ACA46F}" srcId="{270D09E1-A7A5-469A-AB2D-2E4DBEBCD29D}" destId="{DF25DA82-F4D7-456A-989A-71CBBF3BC1FE}" srcOrd="0" destOrd="0" parTransId="{6851D471-F951-481C-BA87-B1AAC38A264B}" sibTransId="{12922287-7755-4876-8CC0-73309F5E1865}"/>
    <dgm:cxn modelId="{F73D6A7D-A6B0-4561-8D05-6597FD9FEBC2}" type="presOf" srcId="{9F1557C8-CDBE-4D23-B9EC-B007F40D9093}" destId="{AF4F418D-83FC-4F9E-8FDB-C9DA8803E5B4}" srcOrd="0" destOrd="0" presId="urn:microsoft.com/office/officeart/2005/8/layout/vProcess5"/>
    <dgm:cxn modelId="{BB8A947F-3527-495C-BA6C-EE3133C1F78C}" type="presOf" srcId="{6EDE6DC2-5032-4D29-90E0-A254188AA192}" destId="{2460E1A5-D289-4B9F-88DF-89F8B382B399}" srcOrd="0" destOrd="0" presId="urn:microsoft.com/office/officeart/2005/8/layout/vProcess5"/>
    <dgm:cxn modelId="{3C52C88F-281B-4D6D-83B9-223223734E03}" type="presOf" srcId="{6180CB37-6046-440D-9EC5-418F01B7C0DF}" destId="{FD11D1C3-CE67-4CE6-8CCC-54EB7978D705}" srcOrd="1" destOrd="0" presId="urn:microsoft.com/office/officeart/2005/8/layout/vProcess5"/>
    <dgm:cxn modelId="{A5BB00A0-B107-425A-8AB3-B307E2E6F9C7}" type="presOf" srcId="{B7F78DC5-73C3-4E1B-B3AF-5E8100B3A286}" destId="{80EAC871-3998-44A3-BFDF-D8BA939DB511}" srcOrd="0" destOrd="0" presId="urn:microsoft.com/office/officeart/2005/8/layout/vProcess5"/>
    <dgm:cxn modelId="{99CFE2A3-3556-41E5-B185-615B4492C5E6}" type="presOf" srcId="{DF25DA82-F4D7-456A-989A-71CBBF3BC1FE}" destId="{F4DE177D-B7DF-449F-B5A0-53EB24B914BB}" srcOrd="1" destOrd="0" presId="urn:microsoft.com/office/officeart/2005/8/layout/vProcess5"/>
    <dgm:cxn modelId="{6F61B6A6-05B3-4432-BC70-F3ABF60495B8}" type="presOf" srcId="{55E12363-AB31-4F3D-A9EB-C8676117503D}" destId="{33865E12-EBB5-4FE5-9344-F08AE940385D}" srcOrd="0" destOrd="0" presId="urn:microsoft.com/office/officeart/2005/8/layout/vProcess5"/>
    <dgm:cxn modelId="{1D33C5A8-794F-47BB-88E4-93475723F8AF}" srcId="{270D09E1-A7A5-469A-AB2D-2E4DBEBCD29D}" destId="{55E12363-AB31-4F3D-A9EB-C8676117503D}" srcOrd="1" destOrd="0" parTransId="{4E189BE4-3DBC-4C52-A7D5-5A6571A031C0}" sibTransId="{B7F78DC5-73C3-4E1B-B3AF-5E8100B3A286}"/>
    <dgm:cxn modelId="{3A7671B4-B20B-4D41-9883-685C3B5A56E0}" type="presOf" srcId="{DF25DA82-F4D7-456A-989A-71CBBF3BC1FE}" destId="{114DC54E-5797-41B6-9AFB-9CC420C2D8F8}" srcOrd="0" destOrd="0" presId="urn:microsoft.com/office/officeart/2005/8/layout/vProcess5"/>
    <dgm:cxn modelId="{F5F883BE-4E00-4408-A51A-F40F78A50137}" type="presOf" srcId="{9F1557C8-CDBE-4D23-B9EC-B007F40D9093}" destId="{1ECC230C-F30B-4E97-AB1B-37CE3DD49B59}" srcOrd="1" destOrd="0" presId="urn:microsoft.com/office/officeart/2005/8/layout/vProcess5"/>
    <dgm:cxn modelId="{3AA4E602-9D76-4C5D-97EE-943EA596683C}" type="presParOf" srcId="{DBD5DDDA-DA07-4995-85B6-90CCC88873EA}" destId="{3EA8FF7F-8C46-4C61-9CD9-CB1FF3ADA1C6}" srcOrd="0" destOrd="0" presId="urn:microsoft.com/office/officeart/2005/8/layout/vProcess5"/>
    <dgm:cxn modelId="{045416B7-1321-43B1-901C-DC5B6B251600}" type="presParOf" srcId="{DBD5DDDA-DA07-4995-85B6-90CCC88873EA}" destId="{114DC54E-5797-41B6-9AFB-9CC420C2D8F8}" srcOrd="1" destOrd="0" presId="urn:microsoft.com/office/officeart/2005/8/layout/vProcess5"/>
    <dgm:cxn modelId="{483ED22B-FD33-4B53-969A-F51B82DF5F9A}" type="presParOf" srcId="{DBD5DDDA-DA07-4995-85B6-90CCC88873EA}" destId="{33865E12-EBB5-4FE5-9344-F08AE940385D}" srcOrd="2" destOrd="0" presId="urn:microsoft.com/office/officeart/2005/8/layout/vProcess5"/>
    <dgm:cxn modelId="{3E4CD6B8-F1C7-4FEB-A3C5-70AD6EFFF435}" type="presParOf" srcId="{DBD5DDDA-DA07-4995-85B6-90CCC88873EA}" destId="{AF4F418D-83FC-4F9E-8FDB-C9DA8803E5B4}" srcOrd="3" destOrd="0" presId="urn:microsoft.com/office/officeart/2005/8/layout/vProcess5"/>
    <dgm:cxn modelId="{3C57C352-6165-41CD-825A-94A47CFA9F79}" type="presParOf" srcId="{DBD5DDDA-DA07-4995-85B6-90CCC88873EA}" destId="{E521E134-5A52-4EBC-823A-03F33A9DE244}" srcOrd="4" destOrd="0" presId="urn:microsoft.com/office/officeart/2005/8/layout/vProcess5"/>
    <dgm:cxn modelId="{339A7E24-A51D-4D1D-A239-D572831CC1F0}" type="presParOf" srcId="{DBD5DDDA-DA07-4995-85B6-90CCC88873EA}" destId="{C158796A-D4B5-42FE-AC99-CAF59184A72C}" srcOrd="5" destOrd="0" presId="urn:microsoft.com/office/officeart/2005/8/layout/vProcess5"/>
    <dgm:cxn modelId="{8288CFA5-7236-4D4A-A74C-65023EA120B8}" type="presParOf" srcId="{DBD5DDDA-DA07-4995-85B6-90CCC88873EA}" destId="{80EAC871-3998-44A3-BFDF-D8BA939DB511}" srcOrd="6" destOrd="0" presId="urn:microsoft.com/office/officeart/2005/8/layout/vProcess5"/>
    <dgm:cxn modelId="{C80FA0CF-582C-408D-B436-B0542F2C548B}" type="presParOf" srcId="{DBD5DDDA-DA07-4995-85B6-90CCC88873EA}" destId="{2460E1A5-D289-4B9F-88DF-89F8B382B399}" srcOrd="7" destOrd="0" presId="urn:microsoft.com/office/officeart/2005/8/layout/vProcess5"/>
    <dgm:cxn modelId="{11CE2233-2F4F-4285-94F4-B58F2AB934EA}" type="presParOf" srcId="{DBD5DDDA-DA07-4995-85B6-90CCC88873EA}" destId="{F4DE177D-B7DF-449F-B5A0-53EB24B914BB}" srcOrd="8" destOrd="0" presId="urn:microsoft.com/office/officeart/2005/8/layout/vProcess5"/>
    <dgm:cxn modelId="{7753AD65-CDFA-4109-B368-ED85EE327421}" type="presParOf" srcId="{DBD5DDDA-DA07-4995-85B6-90CCC88873EA}" destId="{04C37A4F-E52E-40A9-A801-6E78AE985AA0}" srcOrd="9" destOrd="0" presId="urn:microsoft.com/office/officeart/2005/8/layout/vProcess5"/>
    <dgm:cxn modelId="{326A5329-2267-463E-B24A-07B6A4705C7B}" type="presParOf" srcId="{DBD5DDDA-DA07-4995-85B6-90CCC88873EA}" destId="{1ECC230C-F30B-4E97-AB1B-37CE3DD49B59}" srcOrd="10" destOrd="0" presId="urn:microsoft.com/office/officeart/2005/8/layout/vProcess5"/>
    <dgm:cxn modelId="{11445383-62CF-4BEE-871D-C65F415F05FA}" type="presParOf" srcId="{DBD5DDDA-DA07-4995-85B6-90CCC88873EA}" destId="{FD11D1C3-CE67-4CE6-8CCC-54EB7978D705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3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CFCE802-4E7D-4F2E-AC03-E7A1DB4C3A63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6E8F7BE-D315-46E2-8787-A1488640FC13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Unilever uses advanced HR analytics to guide fair and data-driven reward decisions.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90B7DD-89ED-46F7-AE42-B0F8CF5CF2FC}" type="parTrans" cxnId="{D2C2D316-6995-4DF9-BC81-F7E87281E617}">
      <dgm:prSet/>
      <dgm:spPr/>
      <dgm:t>
        <a:bodyPr/>
        <a:lstStyle/>
        <a:p>
          <a:endParaRPr lang="en-US"/>
        </a:p>
      </dgm:t>
    </dgm:pt>
    <dgm:pt modelId="{8B1DC93A-116A-4BE7-85F3-04440CA7E588}" type="sibTrans" cxnId="{D2C2D316-6995-4DF9-BC81-F7E87281E617}">
      <dgm:prSet/>
      <dgm:spPr/>
      <dgm:t>
        <a:bodyPr/>
        <a:lstStyle/>
        <a:p>
          <a:endParaRPr lang="en-US"/>
        </a:p>
      </dgm:t>
    </dgm:pt>
    <dgm:pt modelId="{B9F9AA34-0E9E-45B8-A92B-8A09888089A2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Global payroll systems ensure accuracy, compliance, and consistency across countries (</a:t>
          </a:r>
          <a:r>
            <a:rPr lang="en-IN" dirty="0" err="1">
              <a:latin typeface="Arial" panose="020B0604020202020204" pitchFamily="34" charset="0"/>
              <a:cs typeface="Arial" panose="020B0604020202020204" pitchFamily="34" charset="0"/>
            </a:rPr>
            <a:t>Onyekwelu</a:t>
          </a:r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et al., 2020).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074F0D-EC6C-4415-AE79-08ECF2EA4D34}" type="parTrans" cxnId="{0C4C6CC3-5978-4FAE-9FDF-B3DAD341DD8E}">
      <dgm:prSet/>
      <dgm:spPr/>
      <dgm:t>
        <a:bodyPr/>
        <a:lstStyle/>
        <a:p>
          <a:endParaRPr lang="en-US"/>
        </a:p>
      </dgm:t>
    </dgm:pt>
    <dgm:pt modelId="{102AFA09-091E-43F9-B250-DA01839EA7E2}" type="sibTrans" cxnId="{0C4C6CC3-5978-4FAE-9FDF-B3DAD341DD8E}">
      <dgm:prSet/>
      <dgm:spPr/>
      <dgm:t>
        <a:bodyPr/>
        <a:lstStyle/>
        <a:p>
          <a:endParaRPr lang="en-US"/>
        </a:p>
      </dgm:t>
    </dgm:pt>
    <dgm:pt modelId="{E70342DB-D9CC-4ECC-9EB7-74CB858005D6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Digital performance platforms streamline reviews, goals, and feedback.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7F4E8A-DBBD-488C-BCC3-A58281011D54}" type="parTrans" cxnId="{E8BA3D63-115B-49B7-988A-39DCC67DD92A}">
      <dgm:prSet/>
      <dgm:spPr/>
      <dgm:t>
        <a:bodyPr/>
        <a:lstStyle/>
        <a:p>
          <a:endParaRPr lang="en-US"/>
        </a:p>
      </dgm:t>
    </dgm:pt>
    <dgm:pt modelId="{EB5267B0-DFFF-4D9A-ABF7-B64ED61E62CF}" type="sibTrans" cxnId="{E8BA3D63-115B-49B7-988A-39DCC67DD92A}">
      <dgm:prSet/>
      <dgm:spPr/>
      <dgm:t>
        <a:bodyPr/>
        <a:lstStyle/>
        <a:p>
          <a:endParaRPr lang="en-US"/>
        </a:p>
      </dgm:t>
    </dgm:pt>
    <dgm:pt modelId="{D6B53295-887E-4977-954A-FB3B46B371CF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Data-driven dashboards enhance transparency and support strategic compensation planning.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10693F-933A-4B69-8858-49EE28A58D31}" type="parTrans" cxnId="{17E93090-067F-4376-B5BB-F386FBE04392}">
      <dgm:prSet/>
      <dgm:spPr/>
      <dgm:t>
        <a:bodyPr/>
        <a:lstStyle/>
        <a:p>
          <a:endParaRPr lang="en-US"/>
        </a:p>
      </dgm:t>
    </dgm:pt>
    <dgm:pt modelId="{5087BED2-D142-4BB1-AC46-8E65F0B27878}" type="sibTrans" cxnId="{17E93090-067F-4376-B5BB-F386FBE04392}">
      <dgm:prSet/>
      <dgm:spPr/>
      <dgm:t>
        <a:bodyPr/>
        <a:lstStyle/>
        <a:p>
          <a:endParaRPr lang="en-US"/>
        </a:p>
      </dgm:t>
    </dgm:pt>
    <dgm:pt modelId="{0800A978-E8DF-4014-B10B-2693C5704956}" type="pres">
      <dgm:prSet presAssocID="{BCFCE802-4E7D-4F2E-AC03-E7A1DB4C3A63}" presName="diagram" presStyleCnt="0">
        <dgm:presLayoutVars>
          <dgm:dir/>
          <dgm:resizeHandles val="exact"/>
        </dgm:presLayoutVars>
      </dgm:prSet>
      <dgm:spPr/>
    </dgm:pt>
    <dgm:pt modelId="{7AA59E8F-8DF8-422E-AF8B-98907F298253}" type="pres">
      <dgm:prSet presAssocID="{56E8F7BE-D315-46E2-8787-A1488640FC13}" presName="node" presStyleLbl="node1" presStyleIdx="0" presStyleCnt="4" custLinFactNeighborX="-1229" custLinFactNeighborY="-6147">
        <dgm:presLayoutVars>
          <dgm:bulletEnabled val="1"/>
        </dgm:presLayoutVars>
      </dgm:prSet>
      <dgm:spPr/>
    </dgm:pt>
    <dgm:pt modelId="{DDC3B1EF-5C94-45F0-BED5-49628B2F9A7E}" type="pres">
      <dgm:prSet presAssocID="{8B1DC93A-116A-4BE7-85F3-04440CA7E588}" presName="sibTrans" presStyleLbl="sibTrans2D1" presStyleIdx="0" presStyleCnt="3"/>
      <dgm:spPr/>
    </dgm:pt>
    <dgm:pt modelId="{8E64E340-0FC0-43E7-9457-CD623895177B}" type="pres">
      <dgm:prSet presAssocID="{8B1DC93A-116A-4BE7-85F3-04440CA7E588}" presName="connectorText" presStyleLbl="sibTrans2D1" presStyleIdx="0" presStyleCnt="3"/>
      <dgm:spPr/>
    </dgm:pt>
    <dgm:pt modelId="{03210CEF-CA2B-4119-9A1A-702B8C1CAC43}" type="pres">
      <dgm:prSet presAssocID="{B9F9AA34-0E9E-45B8-A92B-8A09888089A2}" presName="node" presStyleLbl="node1" presStyleIdx="1" presStyleCnt="4">
        <dgm:presLayoutVars>
          <dgm:bulletEnabled val="1"/>
        </dgm:presLayoutVars>
      </dgm:prSet>
      <dgm:spPr/>
    </dgm:pt>
    <dgm:pt modelId="{DE6F724D-2508-48F4-B7E6-42A04BB74B94}" type="pres">
      <dgm:prSet presAssocID="{102AFA09-091E-43F9-B250-DA01839EA7E2}" presName="sibTrans" presStyleLbl="sibTrans2D1" presStyleIdx="1" presStyleCnt="3"/>
      <dgm:spPr/>
    </dgm:pt>
    <dgm:pt modelId="{70890B9F-ABF0-4EDA-9DA8-5DF2DB186248}" type="pres">
      <dgm:prSet presAssocID="{102AFA09-091E-43F9-B250-DA01839EA7E2}" presName="connectorText" presStyleLbl="sibTrans2D1" presStyleIdx="1" presStyleCnt="3"/>
      <dgm:spPr/>
    </dgm:pt>
    <dgm:pt modelId="{A25477D1-20A2-450A-99C0-1907448C9A68}" type="pres">
      <dgm:prSet presAssocID="{E70342DB-D9CC-4ECC-9EB7-74CB858005D6}" presName="node" presStyleLbl="node1" presStyleIdx="2" presStyleCnt="4">
        <dgm:presLayoutVars>
          <dgm:bulletEnabled val="1"/>
        </dgm:presLayoutVars>
      </dgm:prSet>
      <dgm:spPr/>
    </dgm:pt>
    <dgm:pt modelId="{87BC69B9-B5D6-456F-A929-B1A46BA60A3A}" type="pres">
      <dgm:prSet presAssocID="{EB5267B0-DFFF-4D9A-ABF7-B64ED61E62CF}" presName="sibTrans" presStyleLbl="sibTrans2D1" presStyleIdx="2" presStyleCnt="3"/>
      <dgm:spPr/>
    </dgm:pt>
    <dgm:pt modelId="{E74B2F02-239F-4A57-A8CB-C53846AA8576}" type="pres">
      <dgm:prSet presAssocID="{EB5267B0-DFFF-4D9A-ABF7-B64ED61E62CF}" presName="connectorText" presStyleLbl="sibTrans2D1" presStyleIdx="2" presStyleCnt="3"/>
      <dgm:spPr/>
    </dgm:pt>
    <dgm:pt modelId="{C61BC4B6-FD72-4E23-B282-2575652604F2}" type="pres">
      <dgm:prSet presAssocID="{D6B53295-887E-4977-954A-FB3B46B371CF}" presName="node" presStyleLbl="node1" presStyleIdx="3" presStyleCnt="4">
        <dgm:presLayoutVars>
          <dgm:bulletEnabled val="1"/>
        </dgm:presLayoutVars>
      </dgm:prSet>
      <dgm:spPr/>
    </dgm:pt>
  </dgm:ptLst>
  <dgm:cxnLst>
    <dgm:cxn modelId="{0DE9440B-13DA-418D-A1C8-6DB82708AB4B}" type="presOf" srcId="{BCFCE802-4E7D-4F2E-AC03-E7A1DB4C3A63}" destId="{0800A978-E8DF-4014-B10B-2693C5704956}" srcOrd="0" destOrd="0" presId="urn:microsoft.com/office/officeart/2005/8/layout/process5"/>
    <dgm:cxn modelId="{2B59D411-DFA7-4F18-A1A4-9C0E634AB086}" type="presOf" srcId="{8B1DC93A-116A-4BE7-85F3-04440CA7E588}" destId="{DDC3B1EF-5C94-45F0-BED5-49628B2F9A7E}" srcOrd="0" destOrd="0" presId="urn:microsoft.com/office/officeart/2005/8/layout/process5"/>
    <dgm:cxn modelId="{A8B39C12-6785-4AA3-B084-EDC7BB70B955}" type="presOf" srcId="{E70342DB-D9CC-4ECC-9EB7-74CB858005D6}" destId="{A25477D1-20A2-450A-99C0-1907448C9A68}" srcOrd="0" destOrd="0" presId="urn:microsoft.com/office/officeart/2005/8/layout/process5"/>
    <dgm:cxn modelId="{1066B712-F67C-46DE-9B61-AA610BA89B78}" type="presOf" srcId="{102AFA09-091E-43F9-B250-DA01839EA7E2}" destId="{70890B9F-ABF0-4EDA-9DA8-5DF2DB186248}" srcOrd="1" destOrd="0" presId="urn:microsoft.com/office/officeart/2005/8/layout/process5"/>
    <dgm:cxn modelId="{D2C2D316-6995-4DF9-BC81-F7E87281E617}" srcId="{BCFCE802-4E7D-4F2E-AC03-E7A1DB4C3A63}" destId="{56E8F7BE-D315-46E2-8787-A1488640FC13}" srcOrd="0" destOrd="0" parTransId="{6390B7DD-89ED-46F7-AE42-B0F8CF5CF2FC}" sibTransId="{8B1DC93A-116A-4BE7-85F3-04440CA7E588}"/>
    <dgm:cxn modelId="{65DBBC44-4442-4C07-B3DC-62351FDA6247}" type="presOf" srcId="{EB5267B0-DFFF-4D9A-ABF7-B64ED61E62CF}" destId="{E74B2F02-239F-4A57-A8CB-C53846AA8576}" srcOrd="1" destOrd="0" presId="urn:microsoft.com/office/officeart/2005/8/layout/process5"/>
    <dgm:cxn modelId="{E8BA3D63-115B-49B7-988A-39DCC67DD92A}" srcId="{BCFCE802-4E7D-4F2E-AC03-E7A1DB4C3A63}" destId="{E70342DB-D9CC-4ECC-9EB7-74CB858005D6}" srcOrd="2" destOrd="0" parTransId="{197F4E8A-DBBD-488C-BCC3-A58281011D54}" sibTransId="{EB5267B0-DFFF-4D9A-ABF7-B64ED61E62CF}"/>
    <dgm:cxn modelId="{F0891767-6572-4AE3-AFF2-D5D4F1DAF9A4}" type="presOf" srcId="{EB5267B0-DFFF-4D9A-ABF7-B64ED61E62CF}" destId="{87BC69B9-B5D6-456F-A929-B1A46BA60A3A}" srcOrd="0" destOrd="0" presId="urn:microsoft.com/office/officeart/2005/8/layout/process5"/>
    <dgm:cxn modelId="{BD4D468B-A311-4FD0-A9B3-74C786A4A896}" type="presOf" srcId="{B9F9AA34-0E9E-45B8-A92B-8A09888089A2}" destId="{03210CEF-CA2B-4119-9A1A-702B8C1CAC43}" srcOrd="0" destOrd="0" presId="urn:microsoft.com/office/officeart/2005/8/layout/process5"/>
    <dgm:cxn modelId="{17E93090-067F-4376-B5BB-F386FBE04392}" srcId="{BCFCE802-4E7D-4F2E-AC03-E7A1DB4C3A63}" destId="{D6B53295-887E-4977-954A-FB3B46B371CF}" srcOrd="3" destOrd="0" parTransId="{A310693F-933A-4B69-8858-49EE28A58D31}" sibTransId="{5087BED2-D142-4BB1-AC46-8E65F0B27878}"/>
    <dgm:cxn modelId="{0BC68694-577C-40A3-AF77-EF4FBB9D8A01}" type="presOf" srcId="{D6B53295-887E-4977-954A-FB3B46B371CF}" destId="{C61BC4B6-FD72-4E23-B282-2575652604F2}" srcOrd="0" destOrd="0" presId="urn:microsoft.com/office/officeart/2005/8/layout/process5"/>
    <dgm:cxn modelId="{71391EC0-2D79-4D84-97DE-51A76306A7F3}" type="presOf" srcId="{102AFA09-091E-43F9-B250-DA01839EA7E2}" destId="{DE6F724D-2508-48F4-B7E6-42A04BB74B94}" srcOrd="0" destOrd="0" presId="urn:microsoft.com/office/officeart/2005/8/layout/process5"/>
    <dgm:cxn modelId="{0C4C6CC3-5978-4FAE-9FDF-B3DAD341DD8E}" srcId="{BCFCE802-4E7D-4F2E-AC03-E7A1DB4C3A63}" destId="{B9F9AA34-0E9E-45B8-A92B-8A09888089A2}" srcOrd="1" destOrd="0" parTransId="{62074F0D-EC6C-4415-AE79-08ECF2EA4D34}" sibTransId="{102AFA09-091E-43F9-B250-DA01839EA7E2}"/>
    <dgm:cxn modelId="{2A8250D0-1D79-4349-AD99-F7FEFE046C06}" type="presOf" srcId="{56E8F7BE-D315-46E2-8787-A1488640FC13}" destId="{7AA59E8F-8DF8-422E-AF8B-98907F298253}" srcOrd="0" destOrd="0" presId="urn:microsoft.com/office/officeart/2005/8/layout/process5"/>
    <dgm:cxn modelId="{BB4111FE-C837-4C49-A9FD-58CF69715553}" type="presOf" srcId="{8B1DC93A-116A-4BE7-85F3-04440CA7E588}" destId="{8E64E340-0FC0-43E7-9457-CD623895177B}" srcOrd="1" destOrd="0" presId="urn:microsoft.com/office/officeart/2005/8/layout/process5"/>
    <dgm:cxn modelId="{08591DEA-871A-4146-9A05-66CDC71EF017}" type="presParOf" srcId="{0800A978-E8DF-4014-B10B-2693C5704956}" destId="{7AA59E8F-8DF8-422E-AF8B-98907F298253}" srcOrd="0" destOrd="0" presId="urn:microsoft.com/office/officeart/2005/8/layout/process5"/>
    <dgm:cxn modelId="{B77522D6-9640-4040-850E-B36E0CD58B7B}" type="presParOf" srcId="{0800A978-E8DF-4014-B10B-2693C5704956}" destId="{DDC3B1EF-5C94-45F0-BED5-49628B2F9A7E}" srcOrd="1" destOrd="0" presId="urn:microsoft.com/office/officeart/2005/8/layout/process5"/>
    <dgm:cxn modelId="{CBF07B93-3E22-454A-868B-34D798A039D1}" type="presParOf" srcId="{DDC3B1EF-5C94-45F0-BED5-49628B2F9A7E}" destId="{8E64E340-0FC0-43E7-9457-CD623895177B}" srcOrd="0" destOrd="0" presId="urn:microsoft.com/office/officeart/2005/8/layout/process5"/>
    <dgm:cxn modelId="{96E9DE45-A73A-459C-8BA4-7757F24C9C77}" type="presParOf" srcId="{0800A978-E8DF-4014-B10B-2693C5704956}" destId="{03210CEF-CA2B-4119-9A1A-702B8C1CAC43}" srcOrd="2" destOrd="0" presId="urn:microsoft.com/office/officeart/2005/8/layout/process5"/>
    <dgm:cxn modelId="{132D032F-BCF7-445D-BEB4-63172DB0ECAE}" type="presParOf" srcId="{0800A978-E8DF-4014-B10B-2693C5704956}" destId="{DE6F724D-2508-48F4-B7E6-42A04BB74B94}" srcOrd="3" destOrd="0" presId="urn:microsoft.com/office/officeart/2005/8/layout/process5"/>
    <dgm:cxn modelId="{80F0E862-F388-4627-9D2A-D34842451222}" type="presParOf" srcId="{DE6F724D-2508-48F4-B7E6-42A04BB74B94}" destId="{70890B9F-ABF0-4EDA-9DA8-5DF2DB186248}" srcOrd="0" destOrd="0" presId="urn:microsoft.com/office/officeart/2005/8/layout/process5"/>
    <dgm:cxn modelId="{E8AC2C76-D714-4F72-94D6-0B5D25E78B64}" type="presParOf" srcId="{0800A978-E8DF-4014-B10B-2693C5704956}" destId="{A25477D1-20A2-450A-99C0-1907448C9A68}" srcOrd="4" destOrd="0" presId="urn:microsoft.com/office/officeart/2005/8/layout/process5"/>
    <dgm:cxn modelId="{442B5D03-1032-4409-B6BA-1D50ECB62AC6}" type="presParOf" srcId="{0800A978-E8DF-4014-B10B-2693C5704956}" destId="{87BC69B9-B5D6-456F-A929-B1A46BA60A3A}" srcOrd="5" destOrd="0" presId="urn:microsoft.com/office/officeart/2005/8/layout/process5"/>
    <dgm:cxn modelId="{F8932802-2FE3-4A86-B1DE-4DFDE9B64DA1}" type="presParOf" srcId="{87BC69B9-B5D6-456F-A929-B1A46BA60A3A}" destId="{E74B2F02-239F-4A57-A8CB-C53846AA8576}" srcOrd="0" destOrd="0" presId="urn:microsoft.com/office/officeart/2005/8/layout/process5"/>
    <dgm:cxn modelId="{0E315F8A-8F22-422E-886E-387CC5F3ACB7}" type="presParOf" srcId="{0800A978-E8DF-4014-B10B-2693C5704956}" destId="{C61BC4B6-FD72-4E23-B282-2575652604F2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3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88D499D-B773-4EF2-ACCE-955CEC4BD04C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2D3AD47-EDB5-46F0-9802-F4394B03A62D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Provide manager training on unbiased and consistent performance evaluations.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D4D88BE-F953-422B-87FB-FEF18D0F433E}" type="parTrans" cxnId="{F8D29977-5B22-45B6-AB61-3D5E7C3D882A}">
      <dgm:prSet/>
      <dgm:spPr/>
      <dgm:t>
        <a:bodyPr/>
        <a:lstStyle/>
        <a:p>
          <a:endParaRPr lang="en-US"/>
        </a:p>
      </dgm:t>
    </dgm:pt>
    <dgm:pt modelId="{FF0C45F7-632E-43DB-827B-84698233A792}" type="sibTrans" cxnId="{F8D29977-5B22-45B6-AB61-3D5E7C3D882A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69AB666D-CC37-4C72-B4C6-284AF181285C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Strengthen communication skills for explaining reward decisions transparently.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6A78A3C-F3DC-4ADA-AB2B-2CDCDC3C2CEF}" type="parTrans" cxnId="{D733699D-7810-48B6-8F5D-53BF566230F0}">
      <dgm:prSet/>
      <dgm:spPr/>
      <dgm:t>
        <a:bodyPr/>
        <a:lstStyle/>
        <a:p>
          <a:endParaRPr lang="en-US"/>
        </a:p>
      </dgm:t>
    </dgm:pt>
    <dgm:pt modelId="{DB7313E8-C979-4D4C-B8B6-F8F9ED0FD30C}" type="sibTrans" cxnId="{D733699D-7810-48B6-8F5D-53BF566230F0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87E22750-BF00-444A-8945-E02F7CBDC624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Build coaching capabilities to support employee growth and performance.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193B6F-5AAC-46D6-8DFD-EAE0250A4BB8}" type="parTrans" cxnId="{2304AF83-03D6-4178-A073-1C4308F998D7}">
      <dgm:prSet/>
      <dgm:spPr/>
      <dgm:t>
        <a:bodyPr/>
        <a:lstStyle/>
        <a:p>
          <a:endParaRPr lang="en-US"/>
        </a:p>
      </dgm:t>
    </dgm:pt>
    <dgm:pt modelId="{370CE943-EE8D-4A35-9B4A-E218D74800AD}" type="sibTrans" cxnId="{2304AF83-03D6-4178-A073-1C4308F998D7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01972169-22D5-4058-A241-3A1A6093FFFA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Reinforce fair, data-driven decision-making to enhance trust and reward effectiveness.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B1BAD2B-7274-40D6-BFEB-2DC000649C45}" type="parTrans" cxnId="{748D6C95-5CD8-4F3C-B470-943750E5550F}">
      <dgm:prSet/>
      <dgm:spPr/>
      <dgm:t>
        <a:bodyPr/>
        <a:lstStyle/>
        <a:p>
          <a:endParaRPr lang="en-US"/>
        </a:p>
      </dgm:t>
    </dgm:pt>
    <dgm:pt modelId="{B6B69A46-805A-4761-8266-B6862AB74DD8}" type="sibTrans" cxnId="{748D6C95-5CD8-4F3C-B470-943750E5550F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50420927-3811-4027-AA37-B2A9EEEDB65A}" type="pres">
      <dgm:prSet presAssocID="{E88D499D-B773-4EF2-ACCE-955CEC4BD04C}" presName="Name0" presStyleCnt="0">
        <dgm:presLayoutVars>
          <dgm:animLvl val="lvl"/>
          <dgm:resizeHandles val="exact"/>
        </dgm:presLayoutVars>
      </dgm:prSet>
      <dgm:spPr/>
    </dgm:pt>
    <dgm:pt modelId="{56B989EC-9832-4D3A-8989-DC828443C0E8}" type="pres">
      <dgm:prSet presAssocID="{62D3AD47-EDB5-46F0-9802-F4394B03A62D}" presName="compositeNode" presStyleCnt="0">
        <dgm:presLayoutVars>
          <dgm:bulletEnabled val="1"/>
        </dgm:presLayoutVars>
      </dgm:prSet>
      <dgm:spPr/>
    </dgm:pt>
    <dgm:pt modelId="{A66192EC-C13B-42F4-BA83-DD37A8722DDC}" type="pres">
      <dgm:prSet presAssocID="{62D3AD47-EDB5-46F0-9802-F4394B03A62D}" presName="bgRect" presStyleLbl="alignNode1" presStyleIdx="0" presStyleCnt="4"/>
      <dgm:spPr/>
    </dgm:pt>
    <dgm:pt modelId="{3E00931A-7C24-4733-93F6-F53E4BCD48CA}" type="pres">
      <dgm:prSet presAssocID="{FF0C45F7-632E-43DB-827B-84698233A792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DABC37A2-987B-4884-86A9-78F0189663F8}" type="pres">
      <dgm:prSet presAssocID="{62D3AD47-EDB5-46F0-9802-F4394B03A62D}" presName="nodeRect" presStyleLbl="alignNode1" presStyleIdx="0" presStyleCnt="4">
        <dgm:presLayoutVars>
          <dgm:bulletEnabled val="1"/>
        </dgm:presLayoutVars>
      </dgm:prSet>
      <dgm:spPr/>
    </dgm:pt>
    <dgm:pt modelId="{E569F145-7137-4627-BDF0-EB7E1BF3F61B}" type="pres">
      <dgm:prSet presAssocID="{FF0C45F7-632E-43DB-827B-84698233A792}" presName="sibTrans" presStyleCnt="0"/>
      <dgm:spPr/>
    </dgm:pt>
    <dgm:pt modelId="{24C18620-EB59-4936-B1DD-02237A74291D}" type="pres">
      <dgm:prSet presAssocID="{69AB666D-CC37-4C72-B4C6-284AF181285C}" presName="compositeNode" presStyleCnt="0">
        <dgm:presLayoutVars>
          <dgm:bulletEnabled val="1"/>
        </dgm:presLayoutVars>
      </dgm:prSet>
      <dgm:spPr/>
    </dgm:pt>
    <dgm:pt modelId="{0AABC080-76E4-489F-87A8-A0E011EB0EB7}" type="pres">
      <dgm:prSet presAssocID="{69AB666D-CC37-4C72-B4C6-284AF181285C}" presName="bgRect" presStyleLbl="alignNode1" presStyleIdx="1" presStyleCnt="4"/>
      <dgm:spPr/>
    </dgm:pt>
    <dgm:pt modelId="{3C0C7378-4E8B-4411-A568-7B6D4A48DFB8}" type="pres">
      <dgm:prSet presAssocID="{DB7313E8-C979-4D4C-B8B6-F8F9ED0FD30C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300D2D86-3E88-4EE5-8F0E-0F3D89B61B15}" type="pres">
      <dgm:prSet presAssocID="{69AB666D-CC37-4C72-B4C6-284AF181285C}" presName="nodeRect" presStyleLbl="alignNode1" presStyleIdx="1" presStyleCnt="4">
        <dgm:presLayoutVars>
          <dgm:bulletEnabled val="1"/>
        </dgm:presLayoutVars>
      </dgm:prSet>
      <dgm:spPr/>
    </dgm:pt>
    <dgm:pt modelId="{7EBA2CCE-A002-4E4C-8DE9-D921C1ACA5CE}" type="pres">
      <dgm:prSet presAssocID="{DB7313E8-C979-4D4C-B8B6-F8F9ED0FD30C}" presName="sibTrans" presStyleCnt="0"/>
      <dgm:spPr/>
    </dgm:pt>
    <dgm:pt modelId="{9CD03F6A-621F-4AB5-BED2-C36876913F1F}" type="pres">
      <dgm:prSet presAssocID="{87E22750-BF00-444A-8945-E02F7CBDC624}" presName="compositeNode" presStyleCnt="0">
        <dgm:presLayoutVars>
          <dgm:bulletEnabled val="1"/>
        </dgm:presLayoutVars>
      </dgm:prSet>
      <dgm:spPr/>
    </dgm:pt>
    <dgm:pt modelId="{6514F043-F39B-4345-8478-FD90BA98DCE2}" type="pres">
      <dgm:prSet presAssocID="{87E22750-BF00-444A-8945-E02F7CBDC624}" presName="bgRect" presStyleLbl="alignNode1" presStyleIdx="2" presStyleCnt="4"/>
      <dgm:spPr/>
    </dgm:pt>
    <dgm:pt modelId="{9C1FFE71-A9A8-42B6-B167-8B644C6648B3}" type="pres">
      <dgm:prSet presAssocID="{370CE943-EE8D-4A35-9B4A-E218D74800AD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4B3847D8-D566-4894-B7BB-DD4AC4649687}" type="pres">
      <dgm:prSet presAssocID="{87E22750-BF00-444A-8945-E02F7CBDC624}" presName="nodeRect" presStyleLbl="alignNode1" presStyleIdx="2" presStyleCnt="4">
        <dgm:presLayoutVars>
          <dgm:bulletEnabled val="1"/>
        </dgm:presLayoutVars>
      </dgm:prSet>
      <dgm:spPr/>
    </dgm:pt>
    <dgm:pt modelId="{B7183525-F609-4FD0-9037-9511DCBFD4B4}" type="pres">
      <dgm:prSet presAssocID="{370CE943-EE8D-4A35-9B4A-E218D74800AD}" presName="sibTrans" presStyleCnt="0"/>
      <dgm:spPr/>
    </dgm:pt>
    <dgm:pt modelId="{8FC5B3BF-2D4B-4B36-90F1-B45998886C53}" type="pres">
      <dgm:prSet presAssocID="{01972169-22D5-4058-A241-3A1A6093FFFA}" presName="compositeNode" presStyleCnt="0">
        <dgm:presLayoutVars>
          <dgm:bulletEnabled val="1"/>
        </dgm:presLayoutVars>
      </dgm:prSet>
      <dgm:spPr/>
    </dgm:pt>
    <dgm:pt modelId="{02352AAD-76BC-422B-8A8D-8DEDBE233E7C}" type="pres">
      <dgm:prSet presAssocID="{01972169-22D5-4058-A241-3A1A6093FFFA}" presName="bgRect" presStyleLbl="alignNode1" presStyleIdx="3" presStyleCnt="4" custLinFactNeighborX="-1089" custLinFactNeighborY="-605"/>
      <dgm:spPr/>
    </dgm:pt>
    <dgm:pt modelId="{2B76DDEE-FD11-49A8-B2B7-6420B308EAD2}" type="pres">
      <dgm:prSet presAssocID="{B6B69A46-805A-4761-8266-B6862AB74DD8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70D7C853-BA98-42D4-ADCD-C45CFC436A55}" type="pres">
      <dgm:prSet presAssocID="{01972169-22D5-4058-A241-3A1A6093FFFA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86750B04-CF10-4F3E-AB98-EE30983B1A07}" type="presOf" srcId="{87E22750-BF00-444A-8945-E02F7CBDC624}" destId="{6514F043-F39B-4345-8478-FD90BA98DCE2}" srcOrd="0" destOrd="0" presId="urn:microsoft.com/office/officeart/2016/7/layout/LinearBlockProcessNumbered"/>
    <dgm:cxn modelId="{16819C04-0D94-4666-94CA-EACEE22DD244}" type="presOf" srcId="{01972169-22D5-4058-A241-3A1A6093FFFA}" destId="{70D7C853-BA98-42D4-ADCD-C45CFC436A55}" srcOrd="1" destOrd="0" presId="urn:microsoft.com/office/officeart/2016/7/layout/LinearBlockProcessNumbered"/>
    <dgm:cxn modelId="{3C6EC915-437B-4EFB-BFF8-7507369CB22F}" type="presOf" srcId="{01972169-22D5-4058-A241-3A1A6093FFFA}" destId="{02352AAD-76BC-422B-8A8D-8DEDBE233E7C}" srcOrd="0" destOrd="0" presId="urn:microsoft.com/office/officeart/2016/7/layout/LinearBlockProcessNumbered"/>
    <dgm:cxn modelId="{0C383A1B-347F-40DF-ABF7-45F955B2B1A7}" type="presOf" srcId="{62D3AD47-EDB5-46F0-9802-F4394B03A62D}" destId="{DABC37A2-987B-4884-86A9-78F0189663F8}" srcOrd="1" destOrd="0" presId="urn:microsoft.com/office/officeart/2016/7/layout/LinearBlockProcessNumbered"/>
    <dgm:cxn modelId="{CBA5A624-6478-449F-8214-DA1AE1313184}" type="presOf" srcId="{69AB666D-CC37-4C72-B4C6-284AF181285C}" destId="{0AABC080-76E4-489F-87A8-A0E011EB0EB7}" srcOrd="0" destOrd="0" presId="urn:microsoft.com/office/officeart/2016/7/layout/LinearBlockProcessNumbered"/>
    <dgm:cxn modelId="{01895251-0E19-404E-BF36-6EA8EB0DAC74}" type="presOf" srcId="{DB7313E8-C979-4D4C-B8B6-F8F9ED0FD30C}" destId="{3C0C7378-4E8B-4411-A568-7B6D4A48DFB8}" srcOrd="0" destOrd="0" presId="urn:microsoft.com/office/officeart/2016/7/layout/LinearBlockProcessNumbered"/>
    <dgm:cxn modelId="{31D56C57-A49B-4762-B37A-FE3832ADCA94}" type="presOf" srcId="{E88D499D-B773-4EF2-ACCE-955CEC4BD04C}" destId="{50420927-3811-4027-AA37-B2A9EEEDB65A}" srcOrd="0" destOrd="0" presId="urn:microsoft.com/office/officeart/2016/7/layout/LinearBlockProcessNumbered"/>
    <dgm:cxn modelId="{85B5AC6B-1CF0-4AB0-B6CC-88E316016A41}" type="presOf" srcId="{370CE943-EE8D-4A35-9B4A-E218D74800AD}" destId="{9C1FFE71-A9A8-42B6-B167-8B644C6648B3}" srcOrd="0" destOrd="0" presId="urn:microsoft.com/office/officeart/2016/7/layout/LinearBlockProcessNumbered"/>
    <dgm:cxn modelId="{D82B4E72-14C8-40A5-B109-973D61991136}" type="presOf" srcId="{FF0C45F7-632E-43DB-827B-84698233A792}" destId="{3E00931A-7C24-4733-93F6-F53E4BCD48CA}" srcOrd="0" destOrd="0" presId="urn:microsoft.com/office/officeart/2016/7/layout/LinearBlockProcessNumbered"/>
    <dgm:cxn modelId="{F8D29977-5B22-45B6-AB61-3D5E7C3D882A}" srcId="{E88D499D-B773-4EF2-ACCE-955CEC4BD04C}" destId="{62D3AD47-EDB5-46F0-9802-F4394B03A62D}" srcOrd="0" destOrd="0" parTransId="{3D4D88BE-F953-422B-87FB-FEF18D0F433E}" sibTransId="{FF0C45F7-632E-43DB-827B-84698233A792}"/>
    <dgm:cxn modelId="{2304AF83-03D6-4178-A073-1C4308F998D7}" srcId="{E88D499D-B773-4EF2-ACCE-955CEC4BD04C}" destId="{87E22750-BF00-444A-8945-E02F7CBDC624}" srcOrd="2" destOrd="0" parTransId="{EB193B6F-5AAC-46D6-8DFD-EAE0250A4BB8}" sibTransId="{370CE943-EE8D-4A35-9B4A-E218D74800AD}"/>
    <dgm:cxn modelId="{748D6C95-5CD8-4F3C-B470-943750E5550F}" srcId="{E88D499D-B773-4EF2-ACCE-955CEC4BD04C}" destId="{01972169-22D5-4058-A241-3A1A6093FFFA}" srcOrd="3" destOrd="0" parTransId="{4B1BAD2B-7274-40D6-BFEB-2DC000649C45}" sibTransId="{B6B69A46-805A-4761-8266-B6862AB74DD8}"/>
    <dgm:cxn modelId="{D733699D-7810-48B6-8F5D-53BF566230F0}" srcId="{E88D499D-B773-4EF2-ACCE-955CEC4BD04C}" destId="{69AB666D-CC37-4C72-B4C6-284AF181285C}" srcOrd="1" destOrd="0" parTransId="{C6A78A3C-F3DC-4ADA-AB2B-2CDCDC3C2CEF}" sibTransId="{DB7313E8-C979-4D4C-B8B6-F8F9ED0FD30C}"/>
    <dgm:cxn modelId="{31034AAB-2E46-40F4-9EE2-FC937B0FAF3F}" type="presOf" srcId="{87E22750-BF00-444A-8945-E02F7CBDC624}" destId="{4B3847D8-D566-4894-B7BB-DD4AC4649687}" srcOrd="1" destOrd="0" presId="urn:microsoft.com/office/officeart/2016/7/layout/LinearBlockProcessNumbered"/>
    <dgm:cxn modelId="{2279EBCB-E0A6-40B0-A901-2CD30FD9AB27}" type="presOf" srcId="{69AB666D-CC37-4C72-B4C6-284AF181285C}" destId="{300D2D86-3E88-4EE5-8F0E-0F3D89B61B15}" srcOrd="1" destOrd="0" presId="urn:microsoft.com/office/officeart/2016/7/layout/LinearBlockProcessNumbered"/>
    <dgm:cxn modelId="{79880BE7-30B0-4D07-B97F-6EC790416C1B}" type="presOf" srcId="{62D3AD47-EDB5-46F0-9802-F4394B03A62D}" destId="{A66192EC-C13B-42F4-BA83-DD37A8722DDC}" srcOrd="0" destOrd="0" presId="urn:microsoft.com/office/officeart/2016/7/layout/LinearBlockProcessNumbered"/>
    <dgm:cxn modelId="{90A985EC-8DA0-4326-8A2D-7482E5F3DA71}" type="presOf" srcId="{B6B69A46-805A-4761-8266-B6862AB74DD8}" destId="{2B76DDEE-FD11-49A8-B2B7-6420B308EAD2}" srcOrd="0" destOrd="0" presId="urn:microsoft.com/office/officeart/2016/7/layout/LinearBlockProcessNumbered"/>
    <dgm:cxn modelId="{87AE3609-F267-4074-836C-6419B741D5C6}" type="presParOf" srcId="{50420927-3811-4027-AA37-B2A9EEEDB65A}" destId="{56B989EC-9832-4D3A-8989-DC828443C0E8}" srcOrd="0" destOrd="0" presId="urn:microsoft.com/office/officeart/2016/7/layout/LinearBlockProcessNumbered"/>
    <dgm:cxn modelId="{E77B0A37-B051-41CB-927C-403F2DF031B7}" type="presParOf" srcId="{56B989EC-9832-4D3A-8989-DC828443C0E8}" destId="{A66192EC-C13B-42F4-BA83-DD37A8722DDC}" srcOrd="0" destOrd="0" presId="urn:microsoft.com/office/officeart/2016/7/layout/LinearBlockProcessNumbered"/>
    <dgm:cxn modelId="{FF407D4C-4A6A-4051-90FB-E1899FDBCE7C}" type="presParOf" srcId="{56B989EC-9832-4D3A-8989-DC828443C0E8}" destId="{3E00931A-7C24-4733-93F6-F53E4BCD48CA}" srcOrd="1" destOrd="0" presId="urn:microsoft.com/office/officeart/2016/7/layout/LinearBlockProcessNumbered"/>
    <dgm:cxn modelId="{C4E1A98D-228E-45D7-8382-7F574CB01358}" type="presParOf" srcId="{56B989EC-9832-4D3A-8989-DC828443C0E8}" destId="{DABC37A2-987B-4884-86A9-78F0189663F8}" srcOrd="2" destOrd="0" presId="urn:microsoft.com/office/officeart/2016/7/layout/LinearBlockProcessNumbered"/>
    <dgm:cxn modelId="{B5BF4B7A-2AFB-40C6-B8BE-1C20741394BC}" type="presParOf" srcId="{50420927-3811-4027-AA37-B2A9EEEDB65A}" destId="{E569F145-7137-4627-BDF0-EB7E1BF3F61B}" srcOrd="1" destOrd="0" presId="urn:microsoft.com/office/officeart/2016/7/layout/LinearBlockProcessNumbered"/>
    <dgm:cxn modelId="{24A5A301-E9EE-488C-BB0F-7A1DFE316B5B}" type="presParOf" srcId="{50420927-3811-4027-AA37-B2A9EEEDB65A}" destId="{24C18620-EB59-4936-B1DD-02237A74291D}" srcOrd="2" destOrd="0" presId="urn:microsoft.com/office/officeart/2016/7/layout/LinearBlockProcessNumbered"/>
    <dgm:cxn modelId="{08317E34-3884-44A8-BA62-63D329E9AAF0}" type="presParOf" srcId="{24C18620-EB59-4936-B1DD-02237A74291D}" destId="{0AABC080-76E4-489F-87A8-A0E011EB0EB7}" srcOrd="0" destOrd="0" presId="urn:microsoft.com/office/officeart/2016/7/layout/LinearBlockProcessNumbered"/>
    <dgm:cxn modelId="{F71084E5-777F-4168-9673-C6618CD6A87F}" type="presParOf" srcId="{24C18620-EB59-4936-B1DD-02237A74291D}" destId="{3C0C7378-4E8B-4411-A568-7B6D4A48DFB8}" srcOrd="1" destOrd="0" presId="urn:microsoft.com/office/officeart/2016/7/layout/LinearBlockProcessNumbered"/>
    <dgm:cxn modelId="{8EF6A8C0-A05A-437B-93F8-178691C42057}" type="presParOf" srcId="{24C18620-EB59-4936-B1DD-02237A74291D}" destId="{300D2D86-3E88-4EE5-8F0E-0F3D89B61B15}" srcOrd="2" destOrd="0" presId="urn:microsoft.com/office/officeart/2016/7/layout/LinearBlockProcessNumbered"/>
    <dgm:cxn modelId="{91AEE511-18FC-46B4-8F5F-41F934A4C89A}" type="presParOf" srcId="{50420927-3811-4027-AA37-B2A9EEEDB65A}" destId="{7EBA2CCE-A002-4E4C-8DE9-D921C1ACA5CE}" srcOrd="3" destOrd="0" presId="urn:microsoft.com/office/officeart/2016/7/layout/LinearBlockProcessNumbered"/>
    <dgm:cxn modelId="{AB5E21BC-FE13-4EAA-A816-14CFCA97BA0D}" type="presParOf" srcId="{50420927-3811-4027-AA37-B2A9EEEDB65A}" destId="{9CD03F6A-621F-4AB5-BED2-C36876913F1F}" srcOrd="4" destOrd="0" presId="urn:microsoft.com/office/officeart/2016/7/layout/LinearBlockProcessNumbered"/>
    <dgm:cxn modelId="{9F26132D-CFCF-45B1-BF70-0BCA810FBB22}" type="presParOf" srcId="{9CD03F6A-621F-4AB5-BED2-C36876913F1F}" destId="{6514F043-F39B-4345-8478-FD90BA98DCE2}" srcOrd="0" destOrd="0" presId="urn:microsoft.com/office/officeart/2016/7/layout/LinearBlockProcessNumbered"/>
    <dgm:cxn modelId="{57400192-C997-424A-A0AB-9D8EBF753EF7}" type="presParOf" srcId="{9CD03F6A-621F-4AB5-BED2-C36876913F1F}" destId="{9C1FFE71-A9A8-42B6-B167-8B644C6648B3}" srcOrd="1" destOrd="0" presId="urn:microsoft.com/office/officeart/2016/7/layout/LinearBlockProcessNumbered"/>
    <dgm:cxn modelId="{9E94A759-77CA-41D8-8B77-5291BE93A217}" type="presParOf" srcId="{9CD03F6A-621F-4AB5-BED2-C36876913F1F}" destId="{4B3847D8-D566-4894-B7BB-DD4AC4649687}" srcOrd="2" destOrd="0" presId="urn:microsoft.com/office/officeart/2016/7/layout/LinearBlockProcessNumbered"/>
    <dgm:cxn modelId="{1ABA9E9A-660C-42C6-80C3-B7AA18F145E5}" type="presParOf" srcId="{50420927-3811-4027-AA37-B2A9EEEDB65A}" destId="{B7183525-F609-4FD0-9037-9511DCBFD4B4}" srcOrd="5" destOrd="0" presId="urn:microsoft.com/office/officeart/2016/7/layout/LinearBlockProcessNumbered"/>
    <dgm:cxn modelId="{280F2BF9-D1A4-4653-B9E3-A82C2697F2C1}" type="presParOf" srcId="{50420927-3811-4027-AA37-B2A9EEEDB65A}" destId="{8FC5B3BF-2D4B-4B36-90F1-B45998886C53}" srcOrd="6" destOrd="0" presId="urn:microsoft.com/office/officeart/2016/7/layout/LinearBlockProcessNumbered"/>
    <dgm:cxn modelId="{EC859711-17A8-4B8E-83F9-8FCAB18E487C}" type="presParOf" srcId="{8FC5B3BF-2D4B-4B36-90F1-B45998886C53}" destId="{02352AAD-76BC-422B-8A8D-8DEDBE233E7C}" srcOrd="0" destOrd="0" presId="urn:microsoft.com/office/officeart/2016/7/layout/LinearBlockProcessNumbered"/>
    <dgm:cxn modelId="{467FD96D-6271-42EB-9959-DF69D471CB79}" type="presParOf" srcId="{8FC5B3BF-2D4B-4B36-90F1-B45998886C53}" destId="{2B76DDEE-FD11-49A8-B2B7-6420B308EAD2}" srcOrd="1" destOrd="0" presId="urn:microsoft.com/office/officeart/2016/7/layout/LinearBlockProcessNumbered"/>
    <dgm:cxn modelId="{7029CD62-FF15-4C21-8B25-E0A95C876B16}" type="presParOf" srcId="{8FC5B3BF-2D4B-4B36-90F1-B45998886C53}" destId="{70D7C853-BA98-42D4-ADCD-C45CFC436A55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4DC54E-5797-41B6-9AFB-9CC420C2D8F8}">
      <dsp:nvSpPr>
        <dsp:cNvPr id="0" name=""/>
        <dsp:cNvSpPr/>
      </dsp:nvSpPr>
      <dsp:spPr>
        <a:xfrm>
          <a:off x="0" y="0"/>
          <a:ext cx="7793252" cy="66536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Unilever manages pay across 190+ countries with diverse markets and cultures.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488" y="19488"/>
        <a:ext cx="7019048" cy="626388"/>
      </dsp:txXfrm>
    </dsp:sp>
    <dsp:sp modelId="{33865E12-EBB5-4FE5-9344-F08AE940385D}">
      <dsp:nvSpPr>
        <dsp:cNvPr id="0" name=""/>
        <dsp:cNvSpPr/>
      </dsp:nvSpPr>
      <dsp:spPr>
        <a:xfrm>
          <a:off x="652684" y="786339"/>
          <a:ext cx="7793252" cy="66536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Must comply with varying labour laws, tax systems, and regulatory requirements.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2172" y="805827"/>
        <a:ext cx="6669104" cy="626388"/>
      </dsp:txXfrm>
    </dsp:sp>
    <dsp:sp modelId="{AF4F418D-83FC-4F9E-8FDB-C9DA8803E5B4}">
      <dsp:nvSpPr>
        <dsp:cNvPr id="0" name=""/>
        <dsp:cNvSpPr/>
      </dsp:nvSpPr>
      <dsp:spPr>
        <a:xfrm>
          <a:off x="1295628" y="1572679"/>
          <a:ext cx="7793252" cy="66536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Faces economic differences and currency fluctuations impacting compensation.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15116" y="1592167"/>
        <a:ext cx="6678845" cy="626388"/>
      </dsp:txXfrm>
    </dsp:sp>
    <dsp:sp modelId="{E521E134-5A52-4EBC-823A-03F33A9DE244}">
      <dsp:nvSpPr>
        <dsp:cNvPr id="0" name=""/>
        <dsp:cNvSpPr/>
      </dsp:nvSpPr>
      <dsp:spPr>
        <a:xfrm>
          <a:off x="1293212" y="2359018"/>
          <a:ext cx="7793252" cy="66536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Balances harmonizing global benefits with respecting regional needs and local expectations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(Abdul-Azeez et al., 2024)</a:t>
          </a: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12700" y="2378506"/>
        <a:ext cx="6669104" cy="626388"/>
      </dsp:txXfrm>
    </dsp:sp>
    <dsp:sp modelId="{C158796A-D4B5-42FE-AC99-CAF59184A72C}">
      <dsp:nvSpPr>
        <dsp:cNvPr id="0" name=""/>
        <dsp:cNvSpPr/>
      </dsp:nvSpPr>
      <dsp:spPr>
        <a:xfrm>
          <a:off x="7360765" y="509608"/>
          <a:ext cx="432486" cy="43248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458074" y="509608"/>
        <a:ext cx="237868" cy="325446"/>
      </dsp:txXfrm>
    </dsp:sp>
    <dsp:sp modelId="{80EAC871-3998-44A3-BFDF-D8BA939DB511}">
      <dsp:nvSpPr>
        <dsp:cNvPr id="0" name=""/>
        <dsp:cNvSpPr/>
      </dsp:nvSpPr>
      <dsp:spPr>
        <a:xfrm>
          <a:off x="8013450" y="1295948"/>
          <a:ext cx="432486" cy="43248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110759" y="1295948"/>
        <a:ext cx="237868" cy="325446"/>
      </dsp:txXfrm>
    </dsp:sp>
    <dsp:sp modelId="{2460E1A5-D289-4B9F-88DF-89F8B382B399}">
      <dsp:nvSpPr>
        <dsp:cNvPr id="0" name=""/>
        <dsp:cNvSpPr/>
      </dsp:nvSpPr>
      <dsp:spPr>
        <a:xfrm>
          <a:off x="8656393" y="2082287"/>
          <a:ext cx="432486" cy="432486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753702" y="2082287"/>
        <a:ext cx="237868" cy="3254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A59E8F-8DF8-422E-AF8B-98907F298253}">
      <dsp:nvSpPr>
        <dsp:cNvPr id="0" name=""/>
        <dsp:cNvSpPr/>
      </dsp:nvSpPr>
      <dsp:spPr>
        <a:xfrm>
          <a:off x="0" y="905091"/>
          <a:ext cx="2166294" cy="12997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kern="1200" dirty="0">
              <a:latin typeface="Arial" panose="020B0604020202020204" pitchFamily="34" charset="0"/>
              <a:cs typeface="Arial" panose="020B0604020202020204" pitchFamily="34" charset="0"/>
            </a:rPr>
            <a:t>Unilever uses advanced HR analytics to guide fair and data-driven reward decisions.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069" y="943160"/>
        <a:ext cx="2090156" cy="1223638"/>
      </dsp:txXfrm>
    </dsp:sp>
    <dsp:sp modelId="{DDC3B1EF-5C94-45F0-BED5-49628B2F9A7E}">
      <dsp:nvSpPr>
        <dsp:cNvPr id="0" name=""/>
        <dsp:cNvSpPr/>
      </dsp:nvSpPr>
      <dsp:spPr>
        <a:xfrm rot="90396">
          <a:off x="2357938" y="1325964"/>
          <a:ext cx="462040" cy="5372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2357962" y="1431590"/>
        <a:ext cx="323428" cy="322345"/>
      </dsp:txXfrm>
    </dsp:sp>
    <dsp:sp modelId="{03210CEF-CA2B-4119-9A1A-702B8C1CAC43}">
      <dsp:nvSpPr>
        <dsp:cNvPr id="0" name=""/>
        <dsp:cNvSpPr/>
      </dsp:nvSpPr>
      <dsp:spPr>
        <a:xfrm>
          <a:off x="3037767" y="984988"/>
          <a:ext cx="2166294" cy="12997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kern="1200" dirty="0">
              <a:latin typeface="Arial" panose="020B0604020202020204" pitchFamily="34" charset="0"/>
              <a:cs typeface="Arial" panose="020B0604020202020204" pitchFamily="34" charset="0"/>
            </a:rPr>
            <a:t>Global payroll systems ensure accuracy, compliance, and consistency across countries (</a:t>
          </a:r>
          <a:r>
            <a:rPr lang="en-IN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Onyekwelu</a:t>
          </a:r>
          <a:r>
            <a:rPr lang="en-IN" sz="1400" kern="1200" dirty="0">
              <a:latin typeface="Arial" panose="020B0604020202020204" pitchFamily="34" charset="0"/>
              <a:cs typeface="Arial" panose="020B0604020202020204" pitchFamily="34" charset="0"/>
            </a:rPr>
            <a:t> et al., 2020).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75836" y="1023057"/>
        <a:ext cx="2090156" cy="1223638"/>
      </dsp:txXfrm>
    </dsp:sp>
    <dsp:sp modelId="{DE6F724D-2508-48F4-B7E6-42A04BB74B94}">
      <dsp:nvSpPr>
        <dsp:cNvPr id="0" name=""/>
        <dsp:cNvSpPr/>
      </dsp:nvSpPr>
      <dsp:spPr>
        <a:xfrm>
          <a:off x="5394695" y="1366256"/>
          <a:ext cx="459254" cy="5372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5394695" y="1473704"/>
        <a:ext cx="321478" cy="322345"/>
      </dsp:txXfrm>
    </dsp:sp>
    <dsp:sp modelId="{A25477D1-20A2-450A-99C0-1907448C9A68}">
      <dsp:nvSpPr>
        <dsp:cNvPr id="0" name=""/>
        <dsp:cNvSpPr/>
      </dsp:nvSpPr>
      <dsp:spPr>
        <a:xfrm>
          <a:off x="6070579" y="984988"/>
          <a:ext cx="2166294" cy="12997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kern="1200" dirty="0">
              <a:latin typeface="Arial" panose="020B0604020202020204" pitchFamily="34" charset="0"/>
              <a:cs typeface="Arial" panose="020B0604020202020204" pitchFamily="34" charset="0"/>
            </a:rPr>
            <a:t>Digital performance platforms streamline reviews, goals, and feedback.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108648" y="1023057"/>
        <a:ext cx="2090156" cy="1223638"/>
      </dsp:txXfrm>
    </dsp:sp>
    <dsp:sp modelId="{87BC69B9-B5D6-456F-A929-B1A46BA60A3A}">
      <dsp:nvSpPr>
        <dsp:cNvPr id="0" name=""/>
        <dsp:cNvSpPr/>
      </dsp:nvSpPr>
      <dsp:spPr>
        <a:xfrm>
          <a:off x="8427507" y="1366256"/>
          <a:ext cx="459254" cy="5372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8427507" y="1473704"/>
        <a:ext cx="321478" cy="322345"/>
      </dsp:txXfrm>
    </dsp:sp>
    <dsp:sp modelId="{C61BC4B6-FD72-4E23-B282-2575652604F2}">
      <dsp:nvSpPr>
        <dsp:cNvPr id="0" name=""/>
        <dsp:cNvSpPr/>
      </dsp:nvSpPr>
      <dsp:spPr>
        <a:xfrm>
          <a:off x="9103391" y="984988"/>
          <a:ext cx="2166294" cy="12997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kern="1200" dirty="0">
              <a:latin typeface="Arial" panose="020B0604020202020204" pitchFamily="34" charset="0"/>
              <a:cs typeface="Arial" panose="020B0604020202020204" pitchFamily="34" charset="0"/>
            </a:rPr>
            <a:t>Data-driven dashboards enhance transparency and support strategic compensation planning.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141460" y="1023057"/>
        <a:ext cx="2090156" cy="12236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6192EC-C13B-42F4-BA83-DD37A8722DDC}">
      <dsp:nvSpPr>
        <dsp:cNvPr id="0" name=""/>
        <dsp:cNvSpPr/>
      </dsp:nvSpPr>
      <dsp:spPr>
        <a:xfrm>
          <a:off x="202" y="20273"/>
          <a:ext cx="2445451" cy="293454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556" tIns="0" rIns="241556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Provide manager training on unbiased and consistent performance evaluations.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2" y="1194089"/>
        <a:ext cx="2445451" cy="1760724"/>
      </dsp:txXfrm>
    </dsp:sp>
    <dsp:sp modelId="{3E00931A-7C24-4733-93F6-F53E4BCD48CA}">
      <dsp:nvSpPr>
        <dsp:cNvPr id="0" name=""/>
        <dsp:cNvSpPr/>
      </dsp:nvSpPr>
      <dsp:spPr>
        <a:xfrm>
          <a:off x="202" y="20273"/>
          <a:ext cx="2445451" cy="1173816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556" tIns="165100" rIns="241556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01</a:t>
          </a:r>
        </a:p>
      </dsp:txBody>
      <dsp:txXfrm>
        <a:off x="202" y="20273"/>
        <a:ext cx="2445451" cy="1173816"/>
      </dsp:txXfrm>
    </dsp:sp>
    <dsp:sp modelId="{0AABC080-76E4-489F-87A8-A0E011EB0EB7}">
      <dsp:nvSpPr>
        <dsp:cNvPr id="0" name=""/>
        <dsp:cNvSpPr/>
      </dsp:nvSpPr>
      <dsp:spPr>
        <a:xfrm>
          <a:off x="2641289" y="20273"/>
          <a:ext cx="2445451" cy="293454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556" tIns="0" rIns="241556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Strengthen communication skills for explaining reward decisions transparently.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41289" y="1194089"/>
        <a:ext cx="2445451" cy="1760724"/>
      </dsp:txXfrm>
    </dsp:sp>
    <dsp:sp modelId="{3C0C7378-4E8B-4411-A568-7B6D4A48DFB8}">
      <dsp:nvSpPr>
        <dsp:cNvPr id="0" name=""/>
        <dsp:cNvSpPr/>
      </dsp:nvSpPr>
      <dsp:spPr>
        <a:xfrm>
          <a:off x="2641289" y="20273"/>
          <a:ext cx="2445451" cy="1173816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556" tIns="165100" rIns="241556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02</a:t>
          </a:r>
        </a:p>
      </dsp:txBody>
      <dsp:txXfrm>
        <a:off x="2641289" y="20273"/>
        <a:ext cx="2445451" cy="1173816"/>
      </dsp:txXfrm>
    </dsp:sp>
    <dsp:sp modelId="{6514F043-F39B-4345-8478-FD90BA98DCE2}">
      <dsp:nvSpPr>
        <dsp:cNvPr id="0" name=""/>
        <dsp:cNvSpPr/>
      </dsp:nvSpPr>
      <dsp:spPr>
        <a:xfrm>
          <a:off x="5282377" y="20273"/>
          <a:ext cx="2445451" cy="293454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556" tIns="0" rIns="241556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Build coaching capabilities to support employee growth and performance.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82377" y="1194089"/>
        <a:ext cx="2445451" cy="1760724"/>
      </dsp:txXfrm>
    </dsp:sp>
    <dsp:sp modelId="{9C1FFE71-A9A8-42B6-B167-8B644C6648B3}">
      <dsp:nvSpPr>
        <dsp:cNvPr id="0" name=""/>
        <dsp:cNvSpPr/>
      </dsp:nvSpPr>
      <dsp:spPr>
        <a:xfrm>
          <a:off x="5282377" y="20273"/>
          <a:ext cx="2445451" cy="1173816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556" tIns="165100" rIns="241556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03</a:t>
          </a:r>
        </a:p>
      </dsp:txBody>
      <dsp:txXfrm>
        <a:off x="5282377" y="20273"/>
        <a:ext cx="2445451" cy="1173816"/>
      </dsp:txXfrm>
    </dsp:sp>
    <dsp:sp modelId="{02352AAD-76BC-422B-8A8D-8DEDBE233E7C}">
      <dsp:nvSpPr>
        <dsp:cNvPr id="0" name=""/>
        <dsp:cNvSpPr/>
      </dsp:nvSpPr>
      <dsp:spPr>
        <a:xfrm>
          <a:off x="7896833" y="2519"/>
          <a:ext cx="2445451" cy="293454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556" tIns="0" rIns="241556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Reinforce fair, data-driven decision-making to enhance trust and reward effectiveness.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96833" y="1176335"/>
        <a:ext cx="2445451" cy="1760724"/>
      </dsp:txXfrm>
    </dsp:sp>
    <dsp:sp modelId="{2B76DDEE-FD11-49A8-B2B7-6420B308EAD2}">
      <dsp:nvSpPr>
        <dsp:cNvPr id="0" name=""/>
        <dsp:cNvSpPr/>
      </dsp:nvSpPr>
      <dsp:spPr>
        <a:xfrm>
          <a:off x="7923464" y="20273"/>
          <a:ext cx="2445451" cy="1173816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556" tIns="165100" rIns="241556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04</a:t>
          </a:r>
        </a:p>
      </dsp:txBody>
      <dsp:txXfrm>
        <a:off x="7923464" y="20273"/>
        <a:ext cx="2445451" cy="11738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1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27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/>
        </p:spPr>
        <p:txBody>
          <a:bodyPr bIns="45720" lIns="91440" rIns="91440" rtlCol="0" tIns="45720" vert="horz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1048828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/>
        </p:spPr>
        <p:txBody>
          <a:bodyPr bIns="45720" lIns="91440" rIns="91440" rtlCol="0" tIns="45720" vert="horz"/>
          <a:lstStyle>
            <a:lvl1pPr algn="r">
              <a:defRPr sz="1200"/>
            </a:lvl1pPr>
          </a:lstStyle>
          <a:p>
            <a:fld id="{A50FB3EC-85AC-F346-AB23-D509B508338E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1048829" name="Slide Image Placeholder 3"/>
          <p:cNvSpPr>
            <a:spLocks noChangeAspect="1" noRot="1" noGrp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/>
          <a:noFill/>
          <a:ln w="12700">
            <a:solidFill>
              <a:prstClr val="black"/>
            </a:solidFill>
          </a:ln>
        </p:spPr>
        <p:txBody>
          <a:bodyPr anchor="ctr" bIns="45720" lIns="91440" rIns="91440" rtlCol="0" tIns="45720" vert="horz"/>
          <a:p>
            <a:endParaRPr lang="en-US"/>
          </a:p>
        </p:txBody>
      </p:sp>
      <p:sp>
        <p:nvSpPr>
          <p:cNvPr id="1048830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/>
        </p:spPr>
        <p:txBody>
          <a:bodyPr bIns="45720" lIns="91440" rIns="91440" rtlCol="0" tIns="45720" vert="horz"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048831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/>
        </p:spPr>
        <p:txBody>
          <a:bodyPr anchor="b" bIns="45720" lIns="91440" rIns="91440" rtlCol="0" tIns="45720" vert="horz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1048832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/>
        </p:spPr>
        <p:txBody>
          <a:bodyPr anchor="b" bIns="45720" lIns="91440" rIns="91440" rtlCol="0" tIns="45720" vert="horz"/>
          <a:lstStyle>
            <a:lvl1pPr algn="r">
              <a:defRPr sz="1200"/>
            </a:lvl1pPr>
          </a:lstStyle>
          <a:p>
            <a:fld id="{D25FC8CF-1314-724E-B4CC-58DEB6E2458A}" type="slidenum">
              <a:rPr lang="en-US" smtClean="0"/>
              <a:t>‹#›</a:t>
            </a:fld>
            <a:endParaRPr lang="en-US"/>
          </a:p>
        </p:txBody>
      </p:sp>
    </p:spTree>
  </p:cSld>
  <p:clrMap accent1="accent1" accent2="accent2" accent3="accent3" accent4="accent4" accent5="accent5" accent6="accent6" bg1="lt1" bg2="lt2" tx1="dk1" tx2="dk2" hlink="hlink" folHlink="folHlink"/>
  <p:notesStyle>
    <a:lvl1pPr algn="l" defTabSz="914400" eaLnBrk="1" hangingPunct="1" latinLnBrk="0" marL="0" rtl="0">
      <a:defRPr sz="1200" kern="12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sz="1200" kern="12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sz="1200" kern="12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sz="1200" kern="12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sz="1200" kern="12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sz="1200" kern="12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sz="1200" kern="12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sz="1200" kern="12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<Relationships xmlns="http://schemas.openxmlformats.org/package/2006/relationships"><Relationship Id="rId1" Type="http://schemas.openxmlformats.org/officeDocument/2006/relationships/slide" Target="../slides/slide30.xml"/><Relationship Id="rId2" Type="http://schemas.openxmlformats.org/officeDocument/2006/relationships/notesMaster" Target="../notesMasters/notesMaster1.xml"/></Relationships>
</file>

<file path=ppt/notesSlides/_rels/notesSlide2.xml.rels><?xml version="1.0" encoding="UTF-8" standalone="yes"?>
<Relationships xmlns="http://schemas.openxmlformats.org/package/2006/relationships"><Relationship Id="rId1" Type="http://schemas.openxmlformats.org/officeDocument/2006/relationships/slide" Target="../slides/slide43.xml"/><Relationship Id="rId2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9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18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719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8720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p>
            <a:fld id="{D25FC8CF-1314-724E-B4CC-58DEB6E2458A}" type="slidenum">
              <a:rPr lang="en-US" smtClean="0"/>
              <a:t>30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0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74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775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dirty="0" lang="en-US"/>
          </a:p>
        </p:txBody>
      </p:sp>
      <p:sp>
        <p:nvSpPr>
          <p:cNvPr id="1048776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p>
            <a:fld id="{D25FC8CF-1314-724E-B4CC-58DEB6E2458A}" type="slidenum">
              <a:rPr lang="en-US" smtClean="0"/>
              <a:t>43</a:t>
            </a:fld>
            <a:endParaRPr lang="en-US"/>
          </a:p>
        </p:txBody>
      </p:sp>
    </p:spTree>
  </p:cSld>
  <p:clrMapOvr>
    <a:overrideClrMapping accent1="dk1" accent2="dk1" accent3="dk1" accent4="dk1" accent5="dk1" accent6="dk1" bg1="dk1" bg2="dk1" tx1="dk1" tx2="dk1" hlink="dk1" folHlink="dk1"/>
  </p:clrMapOvr>
</p:notes>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Title Slide">
    <p:spTree>
      <p:nvGrpSpPr>
        <p:cNvPr id="2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2" name="Freeform: Shape 6"/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 wrap="square">
            <a:noAutofit/>
          </a:bodyPr>
          <a:p>
            <a:pPr algn="ctr"/>
            <a:endParaRPr lang="en-US"/>
          </a:p>
        </p:txBody>
      </p:sp>
      <p:sp>
        <p:nvSpPr>
          <p:cNvPr id="1048583" name="Title 1"/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dirty="0" lang="en-US"/>
              <a:t>Click to edit Master title style</a:t>
            </a:r>
          </a:p>
        </p:txBody>
      </p:sp>
      <p:sp>
        <p:nvSpPr>
          <p:cNvPr id="1048584" name="Subtitle 2"/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algn="l" indent="0" marL="0">
              <a:buNone/>
              <a:defRPr sz="2200" i="1"/>
            </a:lvl1pPr>
            <a:lvl2pPr algn="ctr" indent="0" marL="457200">
              <a:buNone/>
              <a:defRPr sz="2000"/>
            </a:lvl2pPr>
            <a:lvl3pPr algn="ctr" indent="0" marL="914400">
              <a:buNone/>
              <a:defRPr sz="1800"/>
            </a:lvl3pPr>
            <a:lvl4pPr algn="ctr" indent="0" marL="1371600">
              <a:buNone/>
              <a:defRPr sz="1600"/>
            </a:lvl4pPr>
            <a:lvl5pPr algn="ctr" indent="0" marL="1828800">
              <a:buNone/>
              <a:defRPr sz="1600"/>
            </a:lvl5pPr>
            <a:lvl6pPr algn="ctr" indent="0" marL="2286000">
              <a:buNone/>
              <a:defRPr sz="1600"/>
            </a:lvl6pPr>
            <a:lvl7pPr algn="ctr" indent="0" marL="2743200">
              <a:buNone/>
              <a:defRPr sz="1600"/>
            </a:lvl7pPr>
            <a:lvl8pPr algn="ctr" indent="0" marL="3200400">
              <a:buNone/>
              <a:defRPr sz="1600"/>
            </a:lvl8pPr>
            <a:lvl9pPr algn="ctr" indent="0" marL="3657600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4858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315D17F5-AAE9-5E49-9168-E32F6BB8BE3D}" type="datetime2">
              <a:rPr lang="en-GB" smtClean="0"/>
              <a:t>Saturday, 29 November 2025</a:t>
            </a:fld>
            <a:endParaRPr lang="en-US"/>
          </a:p>
        </p:txBody>
      </p:sp>
      <p:sp>
        <p:nvSpPr>
          <p:cNvPr id="104858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r>
              <a:rPr lang="en-US"/>
              <a:t>Id-243475Id-2434754 4 </a:t>
            </a:r>
          </a:p>
        </p:txBody>
      </p:sp>
      <p:sp>
        <p:nvSpPr>
          <p:cNvPr id="104858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5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3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Click to edit Master title style</a:t>
            </a:r>
          </a:p>
        </p:txBody>
      </p:sp>
      <p:sp>
        <p:nvSpPr>
          <p:cNvPr id="1048594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59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80A66286-CDD3-264E-B477-3AFDD8C49681}" type="datetime2">
              <a:rPr lang="en-GB" smtClean="0"/>
              <a:t>Saturday, 29 November 2025</a:t>
            </a:fld>
            <a:endParaRPr lang="en-US"/>
          </a:p>
        </p:txBody>
      </p:sp>
      <p:sp>
        <p:nvSpPr>
          <p:cNvPr id="104859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r>
              <a:rPr lang="en-US"/>
              <a:t>Id-243475Id-2434754 4 </a:t>
            </a:r>
          </a:p>
        </p:txBody>
      </p:sp>
      <p:sp>
        <p:nvSpPr>
          <p:cNvPr id="104859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type="secHead">
  <p:cSld name="Section Header">
    <p:spTree>
      <p:nvGrpSpPr>
        <p:cNvPr id="11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98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dirty="0" lang="en-US"/>
              <a:t>Click to edit Master title style</a:t>
            </a:r>
          </a:p>
        </p:txBody>
      </p:sp>
      <p:sp>
        <p:nvSpPr>
          <p:cNvPr id="1048799" name="Text Placeholder 2"/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indent="0" marL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indent="0" marL="45720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indent="0" marL="91440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indent="0" marL="137160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indent="0" marL="182880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indent="0" marL="228600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indent="0" marL="274320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indent="0" marL="320040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indent="0" marL="365760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dirty="0" lang="en-US"/>
              <a:t>Click to edit Master text styles</a:t>
            </a:r>
          </a:p>
        </p:txBody>
      </p:sp>
      <p:sp>
        <p:nvSpPr>
          <p:cNvPr id="104880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6C908F17-F6DC-EC49-978F-BF08C3C96F3C}" type="datetime2">
              <a:rPr lang="en-GB" smtClean="0"/>
              <a:t>Saturday, 29 November 2025</a:t>
            </a:fld>
            <a:endParaRPr lang="en-US"/>
          </a:p>
        </p:txBody>
      </p:sp>
      <p:sp>
        <p:nvSpPr>
          <p:cNvPr id="104880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r>
              <a:rPr lang="en-US"/>
              <a:t>Id-243475Id-2434754 4 </a:t>
            </a:r>
          </a:p>
        </p:txBody>
      </p:sp>
      <p:sp>
        <p:nvSpPr>
          <p:cNvPr id="104880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1048803" name="Rectangle 6"/>
          <p:cNvSpPr/>
          <p:nvPr/>
        </p:nvSpPr>
        <p:spPr>
          <a:xfrm>
            <a:off x="517870" y="508090"/>
            <a:ext cx="5021183" cy="149279"/>
          </a:xfrm>
          <a:prstGeom prst="rect"/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11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04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dirty="0" lang="en-US"/>
              <a:t>Click to edit Master title style</a:t>
            </a:r>
          </a:p>
        </p:txBody>
      </p:sp>
      <p:sp>
        <p:nvSpPr>
          <p:cNvPr id="1048805" name="Content Placeholder 2"/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806" name="Content Placeholder 3"/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80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49D0EC04-A3FA-EE4F-A742-C5388ED4EC61}" type="datetime2">
              <a:rPr lang="en-GB" smtClean="0"/>
              <a:t>Saturday, 29 November 2025</a:t>
            </a:fld>
            <a:endParaRPr lang="en-US"/>
          </a:p>
        </p:txBody>
      </p:sp>
      <p:sp>
        <p:nvSpPr>
          <p:cNvPr id="104880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r>
              <a:rPr lang="en-US"/>
              <a:t>Id-243475Id-2434754 4 </a:t>
            </a:r>
          </a:p>
        </p:txBody>
      </p:sp>
      <p:sp>
        <p:nvSpPr>
          <p:cNvPr id="1048809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11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10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p>
            <a:r>
              <a:rPr lang="en-US"/>
              <a:t>Click to edit Master title style</a:t>
            </a:r>
          </a:p>
        </p:txBody>
      </p:sp>
      <p:sp>
        <p:nvSpPr>
          <p:cNvPr id="1048811" name="Text Placeholder 2"/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indent="0" marL="0">
              <a:buNone/>
              <a:defRPr b="0" sz="2200" i="1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dirty="0" lang="en-US"/>
              <a:t>Click to edit Master text styles</a:t>
            </a:r>
          </a:p>
        </p:txBody>
      </p:sp>
      <p:sp>
        <p:nvSpPr>
          <p:cNvPr id="1048812" name="Content Placeholder 3"/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p>
            <a:pPr lvl="0"/>
            <a:r>
              <a:rPr dirty="0" lang="en-US"/>
              <a:t>Click to edit Master text styles</a:t>
            </a:r>
          </a:p>
          <a:p>
            <a:pPr lvl="1"/>
            <a:r>
              <a:rPr dirty="0" lang="en-US"/>
              <a:t>Second level</a:t>
            </a:r>
          </a:p>
          <a:p>
            <a:pPr lvl="2"/>
            <a:r>
              <a:rPr dirty="0" lang="en-US"/>
              <a:t>Third level</a:t>
            </a:r>
          </a:p>
          <a:p>
            <a:pPr lvl="3"/>
            <a:r>
              <a:rPr dirty="0" lang="en-US"/>
              <a:t>Fourth level</a:t>
            </a:r>
          </a:p>
          <a:p>
            <a:pPr lvl="4"/>
            <a:r>
              <a:rPr dirty="0" lang="en-US"/>
              <a:t>Fifth level</a:t>
            </a:r>
          </a:p>
        </p:txBody>
      </p:sp>
      <p:sp>
        <p:nvSpPr>
          <p:cNvPr id="1048813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indent="0" marL="0">
              <a:buNone/>
              <a:defRPr b="0" sz="2200" i="1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dirty="0" lang="en-US"/>
              <a:t>Click to edit Master text styles</a:t>
            </a:r>
          </a:p>
        </p:txBody>
      </p:sp>
      <p:sp>
        <p:nvSpPr>
          <p:cNvPr id="1048814" name="Content Placeholder 5"/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p>
            <a:pPr lvl="0"/>
            <a:r>
              <a:rPr dirty="0" lang="en-US"/>
              <a:t>Click to edit Master text styles</a:t>
            </a:r>
          </a:p>
          <a:p>
            <a:pPr lvl="1"/>
            <a:r>
              <a:rPr dirty="0" lang="en-US"/>
              <a:t>Second level</a:t>
            </a:r>
          </a:p>
          <a:p>
            <a:pPr lvl="2"/>
            <a:r>
              <a:rPr dirty="0" lang="en-US"/>
              <a:t>Third level</a:t>
            </a:r>
          </a:p>
          <a:p>
            <a:pPr lvl="3"/>
            <a:r>
              <a:rPr dirty="0" lang="en-US"/>
              <a:t>Fourth level</a:t>
            </a:r>
          </a:p>
          <a:p>
            <a:pPr lvl="4"/>
            <a:r>
              <a:rPr dirty="0" lang="en-US"/>
              <a:t>Fifth level</a:t>
            </a:r>
          </a:p>
        </p:txBody>
      </p:sp>
      <p:sp>
        <p:nvSpPr>
          <p:cNvPr id="1048815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016410C0-3172-624E-BF56-B917AE0435C3}" type="datetime2">
              <a:rPr lang="en-GB" smtClean="0"/>
              <a:t>Saturday, 29 November 2025</a:t>
            </a:fld>
            <a:endParaRPr lang="en-US"/>
          </a:p>
        </p:txBody>
      </p:sp>
      <p:sp>
        <p:nvSpPr>
          <p:cNvPr id="1048816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r>
              <a:rPr lang="en-US"/>
              <a:t>Id-243475Id-2434754 4 </a:t>
            </a:r>
          </a:p>
        </p:txBody>
      </p:sp>
      <p:sp>
        <p:nvSpPr>
          <p:cNvPr id="1048817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10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77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dirty="0" lang="en-US"/>
              <a:t>Click to edit Master title style</a:t>
            </a:r>
          </a:p>
        </p:txBody>
      </p:sp>
      <p:sp>
        <p:nvSpPr>
          <p:cNvPr id="1048778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46F69DE8-AC5D-F449-9B97-4980869AF415}" type="datetime2">
              <a:rPr lang="en-GB" smtClean="0"/>
              <a:t>Saturday, 29 November 2025</a:t>
            </a:fld>
            <a:endParaRPr lang="en-US"/>
          </a:p>
        </p:txBody>
      </p:sp>
      <p:sp>
        <p:nvSpPr>
          <p:cNvPr id="1048779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r>
              <a:rPr lang="en-US"/>
              <a:t>Id-243475Id-2434754 4 </a:t>
            </a:r>
          </a:p>
        </p:txBody>
      </p:sp>
      <p:sp>
        <p:nvSpPr>
          <p:cNvPr id="1048780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type="blank">
  <p:cSld name="Blank">
    <p:spTree>
      <p:nvGrpSpPr>
        <p:cNvPr id="11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18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D67FCDC-6550-2B41-93AE-2DE8E2B75B31}" type="datetime2">
              <a:rPr lang="en-GB" smtClean="0"/>
              <a:t>Saturday, 29 November 2025</a:t>
            </a:fld>
            <a:endParaRPr lang="en-US"/>
          </a:p>
        </p:txBody>
      </p:sp>
      <p:sp>
        <p:nvSpPr>
          <p:cNvPr id="1048819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r>
              <a:rPr lang="en-US"/>
              <a:t>Id-243475Id-2434754 4 </a:t>
            </a:r>
          </a:p>
        </p:txBody>
      </p:sp>
      <p:sp>
        <p:nvSpPr>
          <p:cNvPr id="1048820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Tx">
  <p:cSld name="Content with Caption">
    <p:spTree>
      <p:nvGrpSpPr>
        <p:cNvPr id="11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21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dirty="0" lang="en-US"/>
              <a:t>Click to edit Master title style</a:t>
            </a:r>
          </a:p>
        </p:txBody>
      </p:sp>
      <p:sp>
        <p:nvSpPr>
          <p:cNvPr id="1048822" name="Content Placeholder 2"/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dirty="0" lang="en-US"/>
              <a:t>Click to edit Master text styles</a:t>
            </a:r>
          </a:p>
          <a:p>
            <a:pPr lvl="1"/>
            <a:r>
              <a:rPr dirty="0" lang="en-US"/>
              <a:t>Second level</a:t>
            </a:r>
          </a:p>
          <a:p>
            <a:pPr lvl="2"/>
            <a:r>
              <a:rPr dirty="0" lang="en-US"/>
              <a:t>Third level</a:t>
            </a:r>
          </a:p>
          <a:p>
            <a:pPr lvl="3"/>
            <a:r>
              <a:rPr dirty="0" lang="en-US"/>
              <a:t>Fourth level</a:t>
            </a:r>
          </a:p>
          <a:p>
            <a:pPr lvl="4"/>
            <a:r>
              <a:rPr dirty="0" lang="en-US"/>
              <a:t>Fifth level</a:t>
            </a:r>
          </a:p>
        </p:txBody>
      </p:sp>
      <p:sp>
        <p:nvSpPr>
          <p:cNvPr id="1048823" name="Text Placeholder 3"/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indent="0" marL="0">
              <a:buNone/>
              <a:defRPr sz="2200" i="1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824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6CA9FB27-16E3-3B4F-94FF-BFEC7BE0FF4E}" type="datetime2">
              <a:rPr lang="en-GB" smtClean="0"/>
              <a:t>Saturday, 29 November 2025</a:t>
            </a:fld>
            <a:endParaRPr lang="en-US"/>
          </a:p>
        </p:txBody>
      </p:sp>
      <p:sp>
        <p:nvSpPr>
          <p:cNvPr id="104882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r>
              <a:rPr lang="en-US"/>
              <a:t>Id-243475Id-2434754 4 </a:t>
            </a:r>
          </a:p>
        </p:txBody>
      </p:sp>
      <p:sp>
        <p:nvSpPr>
          <p:cNvPr id="104882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picTx">
  <p:cSld name="Picture with Caption">
    <p:spTree>
      <p:nvGrpSpPr>
        <p:cNvPr id="10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87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dirty="0" lang="en-US"/>
              <a:t>Click to edit Master title style</a:t>
            </a:r>
          </a:p>
        </p:txBody>
      </p:sp>
      <p:sp>
        <p:nvSpPr>
          <p:cNvPr id="1048788" name="Picture Placeholder 2"/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indent="0" marL="0">
              <a:buNone/>
              <a:defRPr sz="3200"/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endParaRPr lang="en-US"/>
          </a:p>
        </p:txBody>
      </p:sp>
      <p:sp>
        <p:nvSpPr>
          <p:cNvPr id="1048789" name="Text Placeholder 3"/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indent="0" marL="0">
              <a:buNone/>
              <a:defRPr sz="2200" i="1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90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BA312276-B97E-CD49-9EAD-934AC8474737}" type="datetime2">
              <a:rPr lang="en-GB" smtClean="0"/>
              <a:t>Saturday, 29 November 2025</a:t>
            </a:fld>
            <a:endParaRPr lang="en-US"/>
          </a:p>
        </p:txBody>
      </p:sp>
      <p:sp>
        <p:nvSpPr>
          <p:cNvPr id="1048791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r>
              <a:rPr lang="en-US"/>
              <a:t>Id-243475Id-2434754 4 </a:t>
            </a:r>
          </a:p>
        </p:txBody>
      </p:sp>
      <p:sp>
        <p:nvSpPr>
          <p:cNvPr id="1048792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10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93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Click to edit Master title style</a:t>
            </a:r>
          </a:p>
        </p:txBody>
      </p:sp>
      <p:sp>
        <p:nvSpPr>
          <p:cNvPr id="1048794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79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AB5F7AC6-5BFE-0D43-AC51-6A649519E811}" type="datetime2">
              <a:rPr lang="en-GB" smtClean="0"/>
              <a:t>Saturday, 29 November 2025</a:t>
            </a:fld>
            <a:endParaRPr lang="en-US"/>
          </a:p>
        </p:txBody>
      </p:sp>
      <p:sp>
        <p:nvSpPr>
          <p:cNvPr id="104879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r>
              <a:rPr lang="en-US"/>
              <a:t>Id-243475Id-2434754 4 </a:t>
            </a:r>
          </a:p>
        </p:txBody>
      </p:sp>
      <p:sp>
        <p:nvSpPr>
          <p:cNvPr id="104879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type="vertTitleAndTx">
  <p:cSld name="Vertical Title and Text">
    <p:spTree>
      <p:nvGrpSpPr>
        <p:cNvPr id="10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81" name="Vertical Title 1"/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p>
            <a:r>
              <a:rPr dirty="0" lang="en-US"/>
              <a:t>Click to edit Master title style</a:t>
            </a:r>
          </a:p>
        </p:txBody>
      </p:sp>
      <p:sp>
        <p:nvSpPr>
          <p:cNvPr id="1048782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p>
            <a:pPr lvl="0"/>
            <a:r>
              <a:rPr dirty="0" lang="en-US"/>
              <a:t>Click to edit Master text styles</a:t>
            </a:r>
          </a:p>
          <a:p>
            <a:pPr lvl="1"/>
            <a:r>
              <a:rPr dirty="0" lang="en-US"/>
              <a:t>Second level</a:t>
            </a:r>
          </a:p>
          <a:p>
            <a:pPr lvl="2"/>
            <a:r>
              <a:rPr dirty="0" lang="en-US"/>
              <a:t>Third level</a:t>
            </a:r>
          </a:p>
          <a:p>
            <a:pPr lvl="3"/>
            <a:r>
              <a:rPr dirty="0" lang="en-US"/>
              <a:t>Fourth level</a:t>
            </a:r>
          </a:p>
          <a:p>
            <a:pPr lvl="4"/>
            <a:r>
              <a:rPr dirty="0" lang="en-US"/>
              <a:t>Fifth level</a:t>
            </a:r>
          </a:p>
        </p:txBody>
      </p:sp>
      <p:sp>
        <p:nvSpPr>
          <p:cNvPr id="104878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164B2089-521D-984D-A000-49E7D08CCC71}" type="datetime2">
              <a:rPr lang="en-GB" smtClean="0"/>
              <a:t>Saturday, 29 November 2025</a:t>
            </a:fld>
            <a:endParaRPr lang="en-US"/>
          </a:p>
        </p:txBody>
      </p:sp>
      <p:sp>
        <p:nvSpPr>
          <p:cNvPr id="104878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r>
              <a:rPr lang="en-US"/>
              <a:t>Id-243475Id-2434754 4 </a:t>
            </a:r>
          </a:p>
        </p:txBody>
      </p:sp>
      <p:sp>
        <p:nvSpPr>
          <p:cNvPr id="104878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1048786" name="Rectangle 6"/>
          <p:cNvSpPr/>
          <p:nvPr/>
        </p:nvSpPr>
        <p:spPr>
          <a:xfrm rot="5400000">
            <a:off x="8936623" y="3585018"/>
            <a:ext cx="5325734" cy="149279"/>
          </a:xfrm>
          <a:prstGeom prst="rect"/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76" name="Title Placeholder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/>
        </p:spPr>
        <p:txBody>
          <a:bodyPr anchor="t" bIns="45720" lIns="91440" rIns="91440" rtlCol="0" tIns="45720" vert="horz">
            <a:normAutofit/>
          </a:bodyPr>
          <a:p>
            <a:r>
              <a:rPr dirty="0" lang="en-US"/>
              <a:t>Click to edit Master title style</a:t>
            </a:r>
          </a:p>
        </p:txBody>
      </p:sp>
      <p:sp>
        <p:nvSpPr>
          <p:cNvPr id="1048577" name="Text Placeholder 2"/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/>
        </p:spPr>
        <p:txBody>
          <a:bodyPr bIns="45720" lIns="91440" rIns="91440" rtlCol="0" tIns="45720" vert="horz">
            <a:normAutofit/>
          </a:bodyPr>
          <a:p>
            <a:pPr lvl="0"/>
            <a:r>
              <a:rPr dirty="0" lang="en-US"/>
              <a:t>Click to edit Master text styles</a:t>
            </a:r>
          </a:p>
          <a:p>
            <a:pPr lvl="1"/>
            <a:r>
              <a:rPr dirty="0" lang="en-US"/>
              <a:t>Second level</a:t>
            </a:r>
          </a:p>
          <a:p>
            <a:pPr lvl="2"/>
            <a:r>
              <a:rPr dirty="0" lang="en-US"/>
              <a:t>Third level</a:t>
            </a:r>
          </a:p>
          <a:p>
            <a:pPr lvl="3"/>
            <a:r>
              <a:rPr dirty="0" lang="en-US"/>
              <a:t>Fourth level</a:t>
            </a:r>
          </a:p>
          <a:p>
            <a:pPr lvl="4"/>
            <a:r>
              <a:rPr dirty="0" lang="en-US"/>
              <a:t>Fifth level</a:t>
            </a:r>
          </a:p>
        </p:txBody>
      </p:sp>
      <p:sp>
        <p:nvSpPr>
          <p:cNvPr id="1048578" name="Date Placeholder 3"/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/>
        </p:spPr>
        <p:txBody>
          <a:bodyPr anchor="ctr" bIns="45720" lIns="91440" rIns="91440" rtlCol="0" tIns="45720" vert="horz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02D47477-0438-A240-AED5-F8A00BB02F97}" type="datetime2">
              <a:rPr lang="en-GB" smtClean="0"/>
              <a:t>Saturday, 29 November 2025</a:t>
            </a:fld>
            <a:endParaRPr lang="en-US"/>
          </a:p>
        </p:txBody>
      </p:sp>
      <p:sp>
        <p:nvSpPr>
          <p:cNvPr id="104857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/>
        </p:spPr>
        <p:txBody>
          <a:bodyPr anchor="ctr" bIns="45720" lIns="91440" rIns="91440" rtlCol="0" tIns="45720" vert="horz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Id-243475Id-2434754 4 </a:t>
            </a:r>
            <a:endParaRPr dirty="0" lang="en-US"/>
          </a:p>
        </p:txBody>
      </p:sp>
      <p:sp>
        <p:nvSpPr>
          <p:cNvPr id="104858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/>
        </p:spPr>
        <p:txBody>
          <a:bodyPr anchor="ctr" bIns="45720" lIns="91440" rIns="91440" rtlCol="0" tIns="45720" vert="horz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1048581" name="Freeform: Shape 6"/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 wrap="square">
            <a:noAutofit/>
          </a:bodyPr>
          <a:p>
            <a:pPr algn="ctr"/>
            <a:endParaRPr lang="en-US"/>
          </a:p>
        </p:txBody>
      </p:sp>
    </p:spTree>
  </p:cSld>
  <p:clrMap accent1="accent1" accent2="accent2" accent3="accent3" accent4="accent4" accent5="accent5" accent6="accent6" bg1="lt1" bg2="lt2" tx1="dk1" tx2="dk2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1" hdr="0" sldNum="0"/>
  <p:txStyles>
    <p:titleStyle>
      <a:lvl1pPr algn="l" defTabSz="914400" eaLnBrk="1" hangingPunct="1" latinLnBrk="0" rtl="0">
        <a:lnSpc>
          <a:spcPct val="100000"/>
        </a:lnSpc>
        <a:spcBef>
          <a:spcPct val="0"/>
        </a:spcBef>
        <a:buNone/>
        <a:defRPr b="1"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228600" latinLnBrk="0" marL="228600" rtl="0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28600" latinLnBrk="0" marL="685800" rtl="0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png"/><Relationship Id="rId3" Type="http://schemas.openxmlformats.org/officeDocument/2006/relationships/slideLayout" Target="../slideLayouts/slideLayout1.xml"/></Relationships>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image" Target="../media/image3.png"/><Relationship Id="rId2" Type="http://schemas.openxmlformats.org/officeDocument/2006/relationships/slideLayout" Target="../slideLayouts/slideLayout1.xml"/></Relationships>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image" Target="../media/image4.png"/><Relationship Id="rId2" Type="http://schemas.openxmlformats.org/officeDocument/2006/relationships/slideLayout" Target="../slideLayouts/slideLayout2.xml"/></Relationships>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image" Target="../media/image5.png"/><Relationship Id="rId2" Type="http://schemas.openxmlformats.org/officeDocument/2006/relationships/slideLayout" Target="../slideLayouts/slideLayout2.xml"/></Relationships>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image" Target="../media/image6.png"/><Relationship Id="rId2" Type="http://schemas.openxmlformats.org/officeDocument/2006/relationships/slideLayout" Target="../slideLayouts/slideLayout2.xml"/></Relationships>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image" Target="../media/image7.png"/><Relationship Id="rId2" Type="http://schemas.openxmlformats.org/officeDocument/2006/relationships/slideLayout" Target="../slideLayouts/slideLayout2.xml"/></Relationships>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image" Target="../media/image8.png"/><Relationship Id="rId2" Type="http://schemas.openxmlformats.org/officeDocument/2006/relationships/slideLayout" Target="../slideLayouts/slideLayout2.xml"/></Relationships>
</file>

<file path=ppt/slides/_rels/slide8.xml.rels><?xml version="1.0" encoding="UTF-8" standalone="yes"?>
<Relationships xmlns="http://schemas.openxmlformats.org/package/2006/relationships"><Relationship Id="rId1" Type="http://schemas.openxmlformats.org/officeDocument/2006/relationships/image" Target="../media/image9.png"/><Relationship Id="rId2" Type="http://schemas.openxmlformats.org/officeDocument/2006/relationships/slideLayout" Target="../slideLayouts/slideLayout2.xml"/></Relationships>
</file>

<file path=ppt/slides/_rels/slide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
<Relationships xmlns="http://schemas.openxmlformats.org/package/2006/relationships"><Relationship Id="rId1" Type="http://schemas.openxmlformats.org/officeDocument/2006/relationships/image" Target="../media/image3.png"/><Relationship Id="rId2" Type="http://schemas.openxmlformats.org/officeDocument/2006/relationships/slideLayout" Target="../slideLayouts/slideLayout1.xml"/></Relationships>
</file>

<file path=ppt/slides/_rels/slide11.xml.rels><?xml version="1.0" encoding="UTF-8" standalone="yes"?>
<Relationships xmlns="http://schemas.openxmlformats.org/package/2006/relationships"><Relationship Id="rId1" Type="http://schemas.openxmlformats.org/officeDocument/2006/relationships/image" Target="../media/image10.png"/><Relationship Id="rId2" Type="http://schemas.openxmlformats.org/officeDocument/2006/relationships/slideLayout" Target="../slideLayouts/slideLayout2.xml"/></Relationships>
</file>

<file path=ppt/slides/_rels/slide12.xml.rels><?xml version="1.0" encoding="UTF-8" standalone="yes"?>
<Relationships xmlns="http://schemas.openxmlformats.org/package/2006/relationships"><Relationship Id="rId1" Type="http://schemas.openxmlformats.org/officeDocument/2006/relationships/image" Target="../media/image11.jpeg"/><Relationship Id="rId2" Type="http://schemas.openxmlformats.org/officeDocument/2006/relationships/slideLayout" Target="../slideLayouts/slideLayout2.xml"/></Relationships>
</file>

<file path=ppt/slides/_rels/slide13.xml.rels><?xml version="1.0" encoding="UTF-8" standalone="yes"?>
<Relationships xmlns="http://schemas.openxmlformats.org/package/2006/relationships"><Relationship Id="rId1" Type="http://schemas.openxmlformats.org/officeDocument/2006/relationships/image" Target="../media/image12.jpeg"/><Relationship Id="rId2" Type="http://schemas.openxmlformats.org/officeDocument/2006/relationships/slideLayout" Target="../slideLayouts/slideLayout2.xml"/></Relationships>
</file>

<file path=ppt/slides/_rels/slide14.xml.rels><?xml version="1.0" encoding="UTF-8" standalone="yes"?>
<Relationships xmlns="http://schemas.openxmlformats.org/package/2006/relationships"><Relationship Id="rId1" Type="http://schemas.openxmlformats.org/officeDocument/2006/relationships/image" Target="../media/image13.jpeg"/><Relationship Id="rId2" Type="http://schemas.openxmlformats.org/officeDocument/2006/relationships/slideLayout" Target="../slideLayouts/slideLayout2.xml"/></Relationships>
</file>

<file path=ppt/slides/_rels/slide15.xml.rels><?xml version="1.0" encoding="UTF-8" standalone="yes"?>
<Relationships xmlns="http://schemas.openxmlformats.org/package/2006/relationships"><Relationship Id="rId1" Type="http://schemas.openxmlformats.org/officeDocument/2006/relationships/image" Target="../media/image13.jpeg"/><Relationship Id="rId2" Type="http://schemas.openxmlformats.org/officeDocument/2006/relationships/slideLayout" Target="../slideLayouts/slideLayout2.xml"/></Relationships>
</file>

<file path=ppt/slides/_rels/slide16.xml.rels><?xml version="1.0" encoding="UTF-8" standalone="yes"?>
<Relationships xmlns="http://schemas.openxmlformats.org/package/2006/relationships"><Relationship Id="rId1" Type="http://schemas.openxmlformats.org/officeDocument/2006/relationships/image" Target="../media/image14.jpeg"/><Relationship Id="rId2" Type="http://schemas.openxmlformats.org/officeDocument/2006/relationships/slideLayout" Target="../slideLayouts/slideLayout2.xml"/></Relationships>
</file>

<file path=ppt/slides/_rels/slide17.xml.rels><?xml version="1.0" encoding="UTF-8" standalone="yes"?>
<Relationships xmlns="http://schemas.openxmlformats.org/package/2006/relationships"><Relationship Id="rId1" Type="http://schemas.openxmlformats.org/officeDocument/2006/relationships/image" Target="../media/image14.jpeg"/><Relationship Id="rId2" Type="http://schemas.openxmlformats.org/officeDocument/2006/relationships/slideLayout" Target="../slideLayouts/slideLayout2.xml"/></Relationships>
</file>

<file path=ppt/slides/_rels/slide18.xml.rels><?xml version="1.0" encoding="UTF-8" standalone="yes"?>
<Relationships xmlns="http://schemas.openxmlformats.org/package/2006/relationships"><Relationship Id="rId1" Type="http://schemas.openxmlformats.org/officeDocument/2006/relationships/image" Target="../media/image15.png"/><Relationship Id="rId2" Type="http://schemas.openxmlformats.org/officeDocument/2006/relationships/slideLayout" Target="../slideLayouts/slideLayout2.xml"/></Relationships>
</file>

<file path=ppt/slides/_rels/slide19.xml.rels><?xml version="1.0" encoding="UTF-8" standalone="yes"?>
<Relationships xmlns="http://schemas.openxmlformats.org/package/2006/relationships"><Relationship Id="rId1" Type="http://schemas.openxmlformats.org/officeDocument/2006/relationships/image" Target="../media/image16.jpeg"/><Relationship Id="rId2" Type="http://schemas.openxmlformats.org/officeDocument/2006/relationships/slideLayout" Target="../slideLayouts/slideLayout2.xml"/></Relationships>
</file>

<file path=ppt/slides/_rels/slide20.xml.rels><?xml version="1.0" encoding="UTF-8" standalone="yes"?>
<Relationships xmlns="http://schemas.openxmlformats.org/package/2006/relationships"><Relationship Id="rId1" Type="http://schemas.openxmlformats.org/officeDocument/2006/relationships/hyperlink" Target="https://www.unilever.co.uk/our-company/" TargetMode="External"/><Relationship Id="rId2" Type="http://schemas.openxmlformats.org/officeDocument/2006/relationships/hyperlink" Target="https://www.unilever.com/files/92ui5egz/production/811aa26ad302850072708968c41214d99f39514a.pdf?utm" TargetMode="External"/><Relationship Id="rId3" Type="http://schemas.openxmlformats.org/officeDocument/2006/relationships/hyperlink" Target="https://www.researchgate.net/publication/384723529_Analysis_of_Competency_Development_at_PT_Unilever_Indonesia_Tbk_from_2020_to_2023" TargetMode="External"/><Relationship Id="rId4" Type="http://schemas.openxmlformats.org/officeDocument/2006/relationships/hyperlink" Target="https://www.researchgate.net/publication/380643573_The_Impact_of_Workforce_Diversity_on_Organizational_Performance_A_Case_Study_of_Unilever" TargetMode="External"/><Relationship Id="rId5" Type="http://schemas.openxmlformats.org/officeDocument/2006/relationships/hyperlink" Target="https://www.scirp.org/pdf/jhrss2025131_32831440.pdf?utm" TargetMode="External"/><Relationship Id="rId6" Type="http://schemas.openxmlformats.org/officeDocument/2006/relationships/slideLayout" Target="../slideLayouts/slideLayout2.xml"/></Relationships>
</file>

<file path=ppt/slides/_rels/slide21.xml.rels><?xml version="1.0" encoding="UTF-8" standalone="yes"?>
<Relationships xmlns="http://schemas.openxmlformats.org/package/2006/relationships"><Relationship Id="rId1" Type="http://schemas.openxmlformats.org/officeDocument/2006/relationships/image" Target="../media/image3.png"/><Relationship Id="rId2" Type="http://schemas.openxmlformats.org/officeDocument/2006/relationships/image" Target="../media/image17.jpeg"/><Relationship Id="rId3" Type="http://schemas.openxmlformats.org/officeDocument/2006/relationships/slideLayout" Target="../slideLayouts/slideLayout1.xml"/></Relationships>
</file>

<file path=ppt/slides/_rels/slide2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
<Relationships xmlns="http://schemas.openxmlformats.org/package/2006/relationships"><Relationship Id="rId1" Type="http://schemas.openxmlformats.org/officeDocument/2006/relationships/hyperlink" Target="https://www.unilever.com/sustainability/equity-diversity-and-inclusion/a-beacon-of-diversity-and-inclusion/" TargetMode="External"/><Relationship Id="rId2" Type="http://schemas.openxmlformats.org/officeDocument/2006/relationships/hyperlink" Target="https://www.hul.co.in/sustainability/equity-diversity-and-inclusion/" TargetMode="External"/><Relationship Id="rId3" Type="http://schemas.openxmlformats.org/officeDocument/2006/relationships/hyperlink" Target="https://www.just-food.com/comment/unilevers-esg-rollback-causes-dismay/" TargetMode="External"/><Relationship Id="rId4" Type="http://schemas.openxmlformats.org/officeDocument/2006/relationships/hyperlink" Target="https://www.reuters.com/business/retail-consumer/ben-jerrys-says-parent-unilever-decided-oust-ice-cream-makers-ceo-2025-03-18/" TargetMode="External"/><Relationship Id="rId5" Type="http://schemas.openxmlformats.org/officeDocument/2006/relationships/hyperlink" Target="https://www.npr.org/2025/03/20/nx-s1-5334417/ben-jerrys-ceo-removed-unilever-lawsuit-activism" TargetMode="External"/><Relationship Id="rId6" Type="http://schemas.openxmlformats.org/officeDocument/2006/relationships/hyperlink" Target="https://www.assesscandidates.com/how-to-avoid-diversity-washing/" TargetMode="External"/><Relationship Id="rId7" Type="http://schemas.openxmlformats.org/officeDocument/2006/relationships/hyperlink" Target="https://hortoninternational.com/dei-in-2025-a-path-forward-amid-progress-and-pushback/" TargetMode="External"/><Relationship Id="rId8" Type="http://schemas.openxmlformats.org/officeDocument/2006/relationships/hyperlink" Target="https://www.forbes.com/sites/aparnarae/2025/03/12/where-dei-went-wrong-and-what-must-happen-next/" TargetMode="External"/><Relationship Id="rId9" Type="http://schemas.openxmlformats.org/officeDocument/2006/relationships/slideLayout" Target="../slideLayouts/slideLayout2.xml"/><Relationship Id="rId10" Type="http://schemas.openxmlformats.org/officeDocument/2006/relationships/notesSlide" Target="../notesSlides/notesSlide1.xml"/></Relationships>
</file>

<file path=ppt/slides/_rels/slide31.xml.rels><?xml version="1.0" encoding="UTF-8" standalone="yes"?>
<Relationships xmlns="http://schemas.openxmlformats.org/package/2006/relationships"><Relationship Id="rId1" Type="http://schemas.openxmlformats.org/officeDocument/2006/relationships/image" Target="../media/image18.jpeg"/><Relationship Id="rId2" Type="http://schemas.openxmlformats.org/officeDocument/2006/relationships/slideLayout" Target="../slideLayouts/slideLayout1.xml"/></Relationships>
</file>

<file path=ppt/slides/_rels/slide32.xml.rels><?xml version="1.0" encoding="UTF-8" standalone="yes"?>
<Relationships xmlns="http://schemas.openxmlformats.org/package/2006/relationships"><Relationship Id="rId1" Type="http://schemas.openxmlformats.org/officeDocument/2006/relationships/image" Target="../media/image19.png"/><Relationship Id="rId2" Type="http://schemas.openxmlformats.org/officeDocument/2006/relationships/slideLayout" Target="../slideLayouts/slideLayout2.xml"/></Relationships>
</file>

<file path=ppt/slides/_rels/slide33.xml.rels><?xml version="1.0" encoding="UTF-8" standalone="yes"?>
<Relationships xmlns="http://schemas.openxmlformats.org/package/2006/relationships"><Relationship Id="rId1" Type="http://schemas.openxmlformats.org/officeDocument/2006/relationships/image" Target="../media/image20.png"/><Relationship Id="rId2" Type="http://schemas.openxmlformats.org/officeDocument/2006/relationships/slideLayout" Target="../slideLayouts/slideLayout2.xml"/></Relationships>
</file>

<file path=ppt/slides/_rels/slide34.xml.rels><?xml version="1.0" encoding="UTF-8" standalone="yes"?>
<Relationships xmlns="http://schemas.openxmlformats.org/package/2006/relationships"><Relationship Id="rId1" Type="http://schemas.openxmlformats.org/officeDocument/2006/relationships/image" Target="../media/image21.png"/><Relationship Id="rId2" Type="http://schemas.openxmlformats.org/officeDocument/2006/relationships/slideLayout" Target="../slideLayouts/slideLayout2.xml"/></Relationships>
</file>

<file path=ppt/slides/_rels/slide35.xml.rels><?xml version="1.0" encoding="UTF-8" standalone="yes"?>
<Relationships xmlns="http://schemas.openxmlformats.org/package/2006/relationships"><Relationship Id="rId1" Type="http://schemas.openxmlformats.org/officeDocument/2006/relationships/image" Target="../media/image22.png"/><Relationship Id="rId2" Type="http://schemas.openxmlformats.org/officeDocument/2006/relationships/slideLayout" Target="../slideLayouts/slideLayout2.xml"/></Relationships>
</file>

<file path=ppt/slides/_rels/slide36.xml.rels><?xml version="1.0" encoding="UTF-8" standalone="yes"?>
<Relationships xmlns="http://schemas.openxmlformats.org/package/2006/relationships"><Relationship Id="rId1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3" Type="http://schemas.microsoft.com/office/2007/relationships/diagramDrawing" Target="../diagrams/drawing1.xml"/><Relationship Id="rId4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6" Type="http://schemas.openxmlformats.org/officeDocument/2006/relationships/slideLayout" Target="../slideLayouts/slideLayout2.xml"/></Relationships>
</file>

<file path=ppt/slides/_rels/slide37.xml.rels><?xml version="1.0" encoding="UTF-8" standalone="yes"?>
<Relationships xmlns="http://schemas.openxmlformats.org/package/2006/relationships"><Relationship Id="rId1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3" Type="http://schemas.microsoft.com/office/2007/relationships/diagramDrawing" Target="../diagrams/drawing2.xml"/><Relationship Id="rId4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6" Type="http://schemas.openxmlformats.org/officeDocument/2006/relationships/slideLayout" Target="../slideLayouts/slideLayout2.xml"/></Relationships>
</file>

<file path=ppt/slides/_rels/slide38.xml.rels><?xml version="1.0" encoding="UTF-8" standalone="yes"?>
<Relationships xmlns="http://schemas.openxmlformats.org/package/2006/relationships"><Relationship Id="rId1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3" Type="http://schemas.microsoft.com/office/2007/relationships/diagramDrawing" Target="../diagrams/drawing3.xml"/><Relationship Id="rId4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6" Type="http://schemas.openxmlformats.org/officeDocument/2006/relationships/slideLayout" Target="../slideLayouts/slideLayout2.xml"/></Relationships>
</file>

<file path=ppt/slides/_rels/slide39.xml.rels><?xml version="1.0" encoding="UTF-8" standalone="yes"?>
<Relationships xmlns="http://schemas.openxmlformats.org/package/2006/relationships"><Relationship Id="rId1" Type="http://schemas.openxmlformats.org/officeDocument/2006/relationships/image" Target="../media/image23.png"/><Relationship Id="rId2" Type="http://schemas.openxmlformats.org/officeDocument/2006/relationships/slideLayout" Target="../slideLayouts/slideLayout2.xml"/></Relationships>
</file>

<file path=ppt/slides/_rels/slide4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
<Relationships xmlns="http://schemas.openxmlformats.org/package/2006/relationships"><Relationship Id="rId1" Type="http://schemas.openxmlformats.org/officeDocument/2006/relationships/image" Target="../media/image24.jpeg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0"/>
          </a:schemeClr>
        </a:solidFill>
        <a:effectLst/>
      </p:bgPr>
    </p:bg>
    <p:spTree>
      <p:nvGrpSpPr>
        <p:cNvPr id="6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601" name="Rectangle 20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0"/>
            <a:ext cx="12192000" cy="6858001"/>
          </a:xfrm>
          <a:prstGeom prst="rect"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dirty="0" lang="en-US"/>
          </a:p>
        </p:txBody>
      </p:sp>
      <p:pic>
        <p:nvPicPr>
          <p:cNvPr id="2097154" name="Picture 3" descr="A colorful waves of different shades of blue and pink  AI-generated content may be incorrect.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l="2783" r="8350"/>
          <a:stretch>
            <a:fillRect/>
          </a:stretch>
        </p:blipFill>
        <p:spPr>
          <a:xfrm>
            <a:off x="0" y="0"/>
            <a:ext cx="12188932" cy="6858000"/>
          </a:xfrm>
          <a:prstGeom prst="rect"/>
        </p:spPr>
      </p:pic>
      <p:sp>
        <p:nvSpPr>
          <p:cNvPr id="1048602" name="Rectangle 22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 rot="16200000">
            <a:off x="389239" y="-389238"/>
            <a:ext cx="6858000" cy="7636476"/>
          </a:xfrm>
          <a:prstGeom prst="rect"/>
          <a:gradFill>
            <a:gsLst>
              <a:gs pos="0">
                <a:schemeClr val="tx1"/>
              </a:gs>
              <a:gs pos="0">
                <a:srgbClr val="000000">
                  <a:alpha val="70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/>
          </a:p>
        </p:txBody>
      </p:sp>
      <p:sp>
        <p:nvSpPr>
          <p:cNvPr id="1048603" name="Rectangle 24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517870" y="508090"/>
            <a:ext cx="5021183" cy="149279"/>
          </a:xfrm>
          <a:prstGeom prst="rect"/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/>
          </a:p>
        </p:txBody>
      </p:sp>
      <p:sp>
        <p:nvSpPr>
          <p:cNvPr id="1048604" name="Rectangle 26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 rot="10800000">
            <a:off x="1524" y="3205874"/>
            <a:ext cx="12188952" cy="3652125"/>
          </a:xfrm>
          <a:prstGeom prst="rect"/>
          <a:gradFill>
            <a:gsLst>
              <a:gs pos="0">
                <a:schemeClr val="tx1"/>
              </a:gs>
              <a:gs pos="0">
                <a:srgbClr val="000000">
                  <a:alpha val="70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/>
          </a:p>
        </p:txBody>
      </p:sp>
      <p:sp>
        <p:nvSpPr>
          <p:cNvPr id="1048605" name="Title 1"/>
          <p:cNvSpPr>
            <a:spLocks noGrp="1"/>
          </p:cNvSpPr>
          <p:nvPr>
            <p:ph type="ctrTitle"/>
          </p:nvPr>
        </p:nvSpPr>
        <p:spPr>
          <a:xfrm>
            <a:off x="1177871" y="978409"/>
            <a:ext cx="10672803" cy="581224"/>
          </a:xfrm>
        </p:spPr>
        <p:txBody>
          <a:bodyPr anchor="t">
            <a:normAutofit fontScale="90000"/>
          </a:bodyPr>
          <a:p>
            <a:pPr algn="ctr"/>
            <a:r>
              <a:rPr dirty="0" sz="600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dirty="0" sz="600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dirty="0" sz="600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dirty="0" sz="600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dirty="0" sz="600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dirty="0" sz="600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dirty="0" sz="600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dirty="0" sz="600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-Unilever</a:t>
            </a:r>
            <a:r>
              <a:rPr dirty="0" sz="600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dirty="0" sz="600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dirty="0" sz="600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dirty="0" sz="600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endParaRPr altLang="en-US" lang="zh-CN"/>
          </a:p>
        </p:txBody>
      </p:sp>
      <p:sp>
        <p:nvSpPr>
          <p:cNvPr id="1048606" name="Subtitle 2"/>
          <p:cNvSpPr>
            <a:spLocks noGrp="1"/>
          </p:cNvSpPr>
          <p:nvPr>
            <p:ph type="subTitle" idx="1"/>
          </p:nvPr>
        </p:nvSpPr>
        <p:spPr>
          <a:xfrm rot="2761">
            <a:off x="376727" y="2141490"/>
            <a:ext cx="11304989" cy="4076568"/>
          </a:xfrm>
        </p:spPr>
        <p:txBody>
          <a:bodyPr anchor="b">
            <a:normAutofit/>
          </a:bodyPr>
          <a:p>
            <a:pPr algn="ctr"/>
            <a:r>
              <a:rPr b="1" dirty="0" sz="1800" i="0" lang="en-GB">
                <a:latin typeface="Arial" panose="020B0604020202020204" pitchFamily="34" charset="0"/>
                <a:cs typeface="Arial" panose="020B0604020202020204" pitchFamily="34" charset="0"/>
              </a:rPr>
              <a:t>Programme: MBA</a:t>
            </a:r>
            <a:endParaRPr b="1" dirty="0" sz="1800" i="0"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b="1" dirty="0" sz="1800" i="0" lang="en-GB">
                <a:latin typeface="Arial" panose="020B0604020202020204" pitchFamily="34" charset="0"/>
                <a:cs typeface="Arial" panose="020B0604020202020204" pitchFamily="34" charset="0"/>
              </a:rPr>
              <a:t>Module: Human Capital Management (LCMB7023)</a:t>
            </a:r>
            <a:endParaRPr b="1" dirty="0" sz="1800" i="0"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b="1" dirty="0" sz="1800" i="0" lang="en-GB">
                <a:latin typeface="Arial" panose="020B0604020202020204" pitchFamily="34" charset="0"/>
                <a:cs typeface="Arial" panose="020B0604020202020204" pitchFamily="34" charset="0"/>
              </a:rPr>
              <a:t>Assessment Component 2: Group Presentation</a:t>
            </a:r>
            <a:endParaRPr b="1" dirty="0" sz="1800" i="0"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b="1" dirty="0" sz="1800" i="0" lang="en-GB">
                <a:latin typeface="Arial" panose="020B0604020202020204" pitchFamily="34" charset="0"/>
                <a:cs typeface="Arial" panose="020B0604020202020204" pitchFamily="34" charset="0"/>
              </a:rPr>
              <a:t>Lecturer: Dr Hoang Nguyen</a:t>
            </a:r>
            <a:endParaRPr b="1" dirty="0" sz="1800" i="0"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b="1" dirty="0" sz="1800" i="0" lang="en-GB">
                <a:latin typeface="Arial" panose="020B0604020202020204" pitchFamily="34" charset="0"/>
                <a:cs typeface="Arial" panose="020B0604020202020204" pitchFamily="34" charset="0"/>
              </a:rPr>
              <a:t>Group</a:t>
            </a:r>
            <a:r>
              <a:rPr b="1" dirty="0" sz="1800" i="0" lang="en-GB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b="1" dirty="0" sz="1800" i="0" lang="en-US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b="1" dirty="0" sz="1800" i="0" lang="en-GB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altLang="en-US" sz="1800" i="0" lang="zh-CN">
              <a:latin typeface="Bierstadt"/>
              <a:ea typeface="Bierstadt"/>
            </a:endParaRPr>
          </a:p>
          <a:p>
            <a:pPr algn="ctr"/>
            <a:r>
              <a:rPr b="1" dirty="0" sz="1800" i="0" lang="en-GB">
                <a:latin typeface="Arial" panose="020B0604020202020204" pitchFamily="34" charset="0"/>
                <a:cs typeface="Arial" panose="020B0604020202020204" pitchFamily="34" charset="0"/>
              </a:rPr>
              <a:t>Presentation Date:</a:t>
            </a:r>
            <a:r>
              <a:rPr b="1" dirty="0" sz="1800" i="0" lang="en-US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b="1" dirty="0" sz="1800" i="0" lang="en-GB">
                <a:latin typeface="Arial" panose="020B0604020202020204" pitchFamily="34" charset="0"/>
                <a:cs typeface="Arial" panose="020B0604020202020204" pitchFamily="34" charset="0"/>
              </a:rPr>
              <a:t>02-12-</a:t>
            </a:r>
            <a:r>
              <a:rPr b="1" dirty="0" sz="1800" i="0" lang="en-US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b="1" dirty="0" sz="1800" i="0" lang="en-US"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  <a:r>
              <a:rPr b="1" dirty="0" sz="1800" i="0" lang="en-GB">
                <a:latin typeface="Arial" panose="020B0604020202020204" pitchFamily="34" charset="0"/>
                <a:cs typeface="Arial" panose="020B0604020202020204" pitchFamily="34" charset="0"/>
              </a:rPr>
              <a:t>25</a:t>
            </a:r>
            <a:endParaRPr altLang="en-US" sz="1800" i="0" lang="zh-CN">
              <a:latin typeface="Bierstadt"/>
              <a:ea typeface="Bierstadt"/>
            </a:endParaRPr>
          </a:p>
          <a:p>
            <a:pPr>
              <a:lnSpc>
                <a:spcPct val="100000"/>
              </a:lnSpc>
            </a:pPr>
            <a:endParaRPr b="1" dirty="0" sz="1600" i="0" lang="en-US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85750" marL="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b="1" dirty="0" sz="1500" i="0" lang="en-US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b="1" dirty="0" sz="1500" i="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00000"/>
              </a:lnSpc>
            </a:pPr>
            <a:endParaRPr b="1" dirty="0" sz="1500" i="0" lang="en-US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dirty="0" sz="1500" lang="en-US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607" name="Rectangle 28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6662168" y="6300289"/>
            <a:ext cx="5021183" cy="45719"/>
          </a:xfrm>
          <a:prstGeom prst="rect"/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/>
          </a:p>
        </p:txBody>
      </p:sp>
      <p:pic>
        <p:nvPicPr>
          <p:cNvPr id="2097155" name="Picture 2" descr="University of Wales Trinity Saint David - University Transcription Services"/>
          <p:cNvPicPr>
            <a:picLocks noChangeAspect="1" noChangeArrowheads="1"/>
          </p:cNvPicPr>
          <p:nvPr/>
        </p:nvPicPr>
        <p:blipFill>
          <a:blip xmlns:r="http://schemas.openxmlformats.org/officeDocument/2006/relationships" r:embed="rId2"/>
          <a:srcRect/>
          <a:stretch>
            <a:fillRect/>
          </a:stretch>
        </p:blipFill>
        <p:spPr bwMode="auto">
          <a:xfrm>
            <a:off x="9646571" y="153190"/>
            <a:ext cx="2351140" cy="937629"/>
          </a:xfrm>
          <a:prstGeom prst="rect"/>
          <a:noFill/>
        </p:spPr>
      </p:pic>
      <p:graphicFrame>
        <p:nvGraphicFramePr>
          <p:cNvPr id="4194304" name="Table 5"/>
          <p:cNvGraphicFramePr>
            <a:graphicFrameLocks noGrp="1"/>
          </p:cNvGraphicFramePr>
          <p:nvPr/>
        </p:nvGraphicFramePr>
        <p:xfrm>
          <a:off x="306612" y="4487090"/>
          <a:ext cx="11332803" cy="17380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77601"/>
                <a:gridCol w="3777601"/>
                <a:gridCol w="3777601"/>
              </a:tblGrid>
              <a:tr h="346503">
                <a:tc>
                  <a:txBody>
                    <a:bodyPr/>
                    <a:p>
                      <a:pPr algn="ctr"/>
                      <a:r>
                        <a:rPr b="1" dirty="0" sz="1600"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Name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p>
                      <a:pPr algn="ctr"/>
                      <a:r>
                        <a:rPr dirty="0" sz="1600"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r>
                        <a:rPr dirty="0" sz="1600"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r>
                        <a:rPr dirty="0" sz="1600"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r>
                        <a:rPr dirty="0" sz="1600"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r>
                        <a:rPr dirty="0" sz="1600"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r>
                        <a:rPr dirty="0" sz="1600"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r>
                        <a:rPr dirty="0" sz="1600"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r>
                        <a:rPr dirty="0" sz="1600"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dirty="0" sz="1600"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Id</a:t>
                      </a:r>
                      <a:endParaRPr altLang="en-US" lang="zh-CN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p>
                      <a:pPr algn="ctr"/>
                      <a:r>
                        <a:rPr dirty="0" sz="1600"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Topic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  <a:tr h="352088">
                <a:tc>
                  <a:txBody>
                    <a:bodyPr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b="1" dirty="0" sz="1600" i="0" lang="en-US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Md Faysal Mia </a:t>
                      </a:r>
                      <a:endParaRPr b="1" dirty="0" sz="1600" lang="en-US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1">
                        <a:tint val="40000"/>
                      </a:schemeClr>
                    </a:solidFill>
                  </a:tcPr>
                </a:tc>
                <a:tc>
                  <a:txBody>
                    <a:bodyPr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b="1" dirty="0" sz="1600" i="0" lang="en-US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2434754</a:t>
                      </a:r>
                      <a:endParaRPr b="1" dirty="0" sz="1600" lang="en-US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1">
                        <a:tint val="40000"/>
                      </a:schemeClr>
                    </a:solidFill>
                  </a:tcPr>
                </a:tc>
                <a:tc>
                  <a:txBody>
                    <a:bodyPr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b="1" dirty="0" sz="1600" i="0" lang="en-US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Recruitment &amp; Selection</a:t>
                      </a:r>
                      <a:endParaRPr b="1" dirty="0" sz="1600" lang="en-US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1">
                        <a:tint val="4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b="1" dirty="0" sz="1600" i="0" lang="en-US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Md </a:t>
                      </a:r>
                      <a:r>
                        <a:rPr b="1" dirty="0" sz="1600" i="0" lang="en-US" err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Mohaiminul</a:t>
                      </a:r>
                      <a:r>
                        <a:rPr b="1" dirty="0" sz="1600" i="0" lang="en-US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Islam Bappy </a:t>
                      </a:r>
                      <a:endParaRPr b="1" dirty="0" sz="1600" lang="en-US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1">
                        <a:tint val="20000"/>
                      </a:schemeClr>
                    </a:solidFill>
                  </a:tcPr>
                </a:tc>
                <a:tc>
                  <a:txBody>
                    <a:bodyPr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b="1" dirty="0" sz="1600" lang="en-US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2431568</a:t>
                      </a:r>
                    </a:p>
                  </a:txBody>
                  <a:tcPr anchor="ctr">
                    <a:solidFill>
                      <a:schemeClr val="accent1">
                        <a:tint val="20000"/>
                      </a:schemeClr>
                    </a:solidFill>
                  </a:tcPr>
                </a:tc>
                <a:tc>
                  <a:txBody>
                    <a:bodyPr/>
                    <a:p>
                      <a:pPr algn="ctr" defTabSz="914400" eaLnBrk="1" fontAlgn="auto" hangingPunct="1" indent="0" latinLnBrk="0" lvl="0" marL="0" marR="0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b="1" dirty="0" sz="1600" i="0" lang="en-US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Training &amp; Development</a:t>
                      </a:r>
                    </a:p>
                  </a:txBody>
                  <a:tcPr anchor="ctr">
                    <a:solidFill>
                      <a:schemeClr val="accent1">
                        <a:tint val="20000"/>
                      </a:schemeClr>
                    </a:solidFill>
                  </a:tcPr>
                </a:tc>
              </a:tr>
              <a:tr h="352088">
                <a:tc>
                  <a:txBody>
                    <a:bodyPr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b="1" dirty="0" sz="1600" i="0" lang="en-US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Md. Habibur Rahman </a:t>
                      </a:r>
                      <a:endParaRPr b="1" dirty="0" sz="1600" lang="en-US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1">
                        <a:tint val="40000"/>
                      </a:schemeClr>
                    </a:solidFill>
                  </a:tcPr>
                </a:tc>
                <a:tc>
                  <a:txBody>
                    <a:bodyPr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b="1" dirty="0" sz="1600" i="0" lang="en-US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2432474</a:t>
                      </a:r>
                      <a:endParaRPr b="1" dirty="0" sz="1600" lang="en-US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1">
                        <a:tint val="40000"/>
                      </a:schemeClr>
                    </a:solidFill>
                  </a:tcPr>
                </a:tc>
                <a:tc>
                  <a:txBody>
                    <a:bodyPr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b="1" dirty="0" sz="1600" i="0" lang="en-US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Diversity, equity, and inclusion</a:t>
                      </a:r>
                      <a:endParaRPr b="1" dirty="0" sz="1600" lang="en-US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1">
                        <a:tint val="40000"/>
                      </a:schemeClr>
                    </a:solidFill>
                  </a:tcPr>
                </a:tc>
              </a:tr>
              <a:tr h="352088">
                <a:tc>
                  <a:txBody>
                    <a:bodyPr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b="1" dirty="0" sz="1600" i="0" lang="en-US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Amaan Allauddin Sayyed </a:t>
                      </a:r>
                      <a:endParaRPr b="1" dirty="0" sz="1600" lang="en-US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1">
                        <a:tint val="20000"/>
                      </a:schemeClr>
                    </a:solidFill>
                  </a:tcPr>
                </a:tc>
                <a:tc>
                  <a:txBody>
                    <a:bodyPr/>
                    <a:p>
                      <a:pPr algn="ctr" defTabSz="914400" eaLnBrk="1" fontAlgn="auto" hangingPunct="1" indent="0" latinLnBrk="0" lvl="0" marL="0" marR="0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b="1" dirty="0" sz="1600" i="0" lang="en-US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2437446</a:t>
                      </a:r>
                    </a:p>
                  </a:txBody>
                  <a:tcPr anchor="ctr">
                    <a:solidFill>
                      <a:schemeClr val="accent1">
                        <a:tint val="20000"/>
                      </a:schemeClr>
                    </a:solidFill>
                  </a:tcPr>
                </a:tc>
                <a:tc>
                  <a:txBody>
                    <a:bodyPr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b="1" dirty="0" sz="1600" lang="en-US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Reward &amp; Remuneration</a:t>
                      </a:r>
                    </a:p>
                  </a:txBody>
                  <a:tcPr anchor="ctr">
                    <a:solidFill>
                      <a:schemeClr val="accent1">
                        <a:tint val="2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overrideClrMapping accent1="accent1" accent2="accent2" accent3="accent3" accent4="accent4" accent5="accent5" accent6="accent6" bg1="dk1" bg2="dk2" tx1="lt1" tx2="lt2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2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588" name="Rectangle 48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-2"/>
            <a:ext cx="12192000" cy="6858001"/>
          </a:xfrm>
          <a:prstGeom prst="rect"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dirty="0" lang="en-US"/>
          </a:p>
        </p:txBody>
      </p:sp>
      <p:pic>
        <p:nvPicPr>
          <p:cNvPr id="2097152" name="Picture 24" descr="Red toy person in front of two lines of white figures"/>
          <p:cNvPicPr>
            <a:picLocks noChangeAspect="1"/>
          </p:cNvPicPr>
          <p:nvPr/>
        </p:nvPicPr>
        <p:blipFill>
          <a:blip xmlns:r="http://schemas.openxmlformats.org/officeDocument/2006/relationships" r:embed="rId1">
            <a:alphaModFix amt="40000"/>
          </a:blip>
          <a:srcRect t="14449"/>
          <a:stretch>
            <a:fillRect/>
          </a:stretch>
        </p:blipFill>
        <p:spPr>
          <a:xfrm>
            <a:off x="-2" y="-4"/>
            <a:ext cx="12192001" cy="6858001"/>
          </a:xfrm>
          <a:prstGeom prst="rect"/>
        </p:spPr>
      </p:pic>
      <p:sp>
        <p:nvSpPr>
          <p:cNvPr id="1048589" name="Title 1"/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450592"/>
          </a:xfrm>
        </p:spPr>
        <p:txBody>
          <a:bodyPr anchor="t">
            <a:normAutofit/>
          </a:bodyPr>
          <a:p>
            <a:r>
              <a:rPr sz="600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&amp; Selection</a:t>
            </a:r>
          </a:p>
        </p:txBody>
      </p:sp>
      <p:sp>
        <p:nvSpPr>
          <p:cNvPr id="1048590" name="Subtitle 2"/>
          <p:cNvSpPr>
            <a:spLocks noGrp="1"/>
          </p:cNvSpPr>
          <p:nvPr>
            <p:ph type="subTitle" idx="1"/>
          </p:nvPr>
        </p:nvSpPr>
        <p:spPr>
          <a:xfrm>
            <a:off x="6652366" y="3842806"/>
            <a:ext cx="5040785" cy="2003812"/>
          </a:xfrm>
        </p:spPr>
        <p:txBody>
          <a:bodyPr anchor="b">
            <a:normAutofit/>
          </a:bodyPr>
          <a:p>
            <a:pPr>
              <a:lnSpc>
                <a:spcPct val="100000"/>
              </a:lnSpc>
            </a:pPr>
            <a:r>
              <a:rPr b="1" dirty="0" sz="1600" i="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by-Md Faysal Mia</a:t>
            </a:r>
          </a:p>
          <a:p>
            <a:pPr>
              <a:lnSpc>
                <a:spcPct val="100000"/>
              </a:lnSpc>
            </a:pPr>
            <a:r>
              <a:rPr b="1" dirty="0" sz="1600" i="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Id-2434754</a:t>
            </a:r>
          </a:p>
          <a:p>
            <a:pPr>
              <a:lnSpc>
                <a:spcPct val="100000"/>
              </a:lnSpc>
            </a:pPr>
            <a:r>
              <a:rPr b="1" dirty="0" sz="1600" i="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Module- Human Capital Management </a:t>
            </a:r>
          </a:p>
          <a:p>
            <a:pPr>
              <a:lnSpc>
                <a:spcPct val="100000"/>
              </a:lnSpc>
            </a:pPr>
            <a:r>
              <a:rPr b="1" dirty="0" sz="1600" i="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code- LCMB7023</a:t>
            </a:r>
          </a:p>
          <a:p>
            <a:pPr>
              <a:lnSpc>
                <a:spcPct val="100000"/>
              </a:lnSpc>
            </a:pPr>
            <a:r>
              <a:rPr b="1" dirty="0" sz="1600" i="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Date- 02.12.2</a:t>
            </a:r>
            <a:r>
              <a:rPr b="1" dirty="0" sz="1600" i="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  <a:r>
              <a:rPr b="1" dirty="0" sz="1600" i="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b="1" dirty="0" sz="1600" i="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endParaRPr altLang="en-US" lang="zh-CN"/>
          </a:p>
          <a:p>
            <a:pPr>
              <a:lnSpc>
                <a:spcPct val="100000"/>
              </a:lnSpc>
            </a:pPr>
            <a:endParaRPr dirty="0" sz="1500" lang="en-US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591" name="Rectangle 50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517870" y="508090"/>
            <a:ext cx="5021183" cy="149279"/>
          </a:xfrm>
          <a:prstGeom prst="rect"/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/>
          </a:p>
        </p:txBody>
      </p:sp>
      <p:sp>
        <p:nvSpPr>
          <p:cNvPr id="1048592" name="Rectangle 52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6662168" y="6209925"/>
            <a:ext cx="5021183" cy="45719"/>
          </a:xfrm>
          <a:prstGeom prst="rect"/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/>
          </a:p>
        </p:txBody>
      </p:sp>
    </p:spTree>
  </p:cSld>
  <p:clrMapOvr>
    <a:overrideClrMapping accent1="accent1" accent2="accent2" accent3="accent3" accent4="accent4" accent5="accent5" accent6="accent6" bg1="dk1" bg2="dk2" tx1="lt1" tx2="lt2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6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8" name="Title 1"/>
          <p:cNvSpPr>
            <a:spLocks noGrp="1"/>
          </p:cNvSpPr>
          <p:nvPr>
            <p:ph type="title"/>
          </p:nvPr>
        </p:nvSpPr>
        <p:spPr>
          <a:xfrm>
            <a:off x="521208" y="888671"/>
            <a:ext cx="11155680" cy="1011757"/>
          </a:xfrm>
        </p:spPr>
        <p:txBody>
          <a:bodyPr>
            <a:noAutofit/>
          </a:bodyPr>
          <a:p>
            <a:pPr indent="-342900" marL="342900">
              <a:lnSpc>
                <a:spcPct val="150000"/>
              </a:lnSpc>
            </a:pPr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b="0" dirty="0" sz="1600" lang="en-GB"/>
            </a:br>
            <a:br>
              <a:rPr b="0" dirty="0" sz="1600" lang="en-GB"/>
            </a:br>
            <a:endParaRPr dirty="0" sz="1600" lang="en-US"/>
          </a:p>
        </p:txBody>
      </p:sp>
      <p:sp>
        <p:nvSpPr>
          <p:cNvPr id="1048599" name="Content Placeholder 2"/>
          <p:cNvSpPr>
            <a:spLocks noGrp="1"/>
          </p:cNvSpPr>
          <p:nvPr>
            <p:ph idx="1"/>
          </p:nvPr>
        </p:nvSpPr>
        <p:spPr>
          <a:xfrm>
            <a:off x="670278" y="2276094"/>
            <a:ext cx="7319625" cy="3225804"/>
          </a:xfrm>
        </p:spPr>
        <p:txBody>
          <a:bodyPr>
            <a:normAutofit/>
          </a:bodyPr>
          <a:p>
            <a:pPr algn="just"/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Recruitment &amp; selection ensure talent quality, capability, and culture fit.</a:t>
            </a:r>
          </a:p>
          <a:p>
            <a:pPr algn="just"/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Unilever hires 30,000+ people annually across 190 countries (Lee and Mao, 2023).</a:t>
            </a:r>
          </a:p>
          <a:p>
            <a:pPr algn="just"/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Uses a multi-stage global hiring model combining AI screening &amp; competency-based interviews.</a:t>
            </a:r>
          </a:p>
          <a:p>
            <a:pPr algn="just"/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Aims to attract high-performing, purpose-driven talent (Agnihotri and Bhattacharya, 2024).</a:t>
            </a:r>
          </a:p>
          <a:p>
            <a:pPr algn="just"/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Supports Unilever Compass Strategy on leadership, growth, and sustainability</a:t>
            </a:r>
            <a:endParaRPr dirty="0" sz="1600"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600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734568" y="5610386"/>
            <a:ext cx="3078015" cy="808702"/>
          </a:xfrm>
        </p:spPr>
        <p:txBody>
          <a:bodyPr/>
          <a:p>
            <a:r>
              <a:rPr b="1" dirty="0" sz="1200"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 Faysal Mia </a:t>
            </a:r>
          </a:p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Md Faysal Mia, Id-2434754</a:t>
            </a:r>
          </a:p>
        </p:txBody>
      </p:sp>
      <p:pic>
        <p:nvPicPr>
          <p:cNvPr id="2097153" name="Picture 4" descr="A blue and white logo  AI-generated content may be incorrect."/>
          <p:cNvPicPr>
            <a:picLocks/>
          </p:cNvPicPr>
          <p:nvPr/>
        </p:nvPicPr>
        <p:blipFill>
          <a:blip xmlns:r="http://schemas.openxmlformats.org/officeDocument/2006/relationships" r:embed="rId1"/>
          <a:srcRect t="6864" r="-2" b="-2"/>
          <a:stretch>
            <a:fillRect/>
          </a:stretch>
        </p:blipFill>
        <p:spPr>
          <a:xfrm>
            <a:off x="8038876" y="2093976"/>
            <a:ext cx="3551723" cy="4030959"/>
          </a:xfrm>
          <a:prstGeom prst="rect"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6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8" name="Title 1"/>
          <p:cNvSpPr>
            <a:spLocks noGrp="1"/>
          </p:cNvSpPr>
          <p:nvPr>
            <p:ph type="title"/>
          </p:nvPr>
        </p:nvSpPr>
        <p:spPr>
          <a:xfrm>
            <a:off x="515111" y="690130"/>
            <a:ext cx="11155680" cy="1463040"/>
          </a:xfrm>
        </p:spPr>
        <p:txBody>
          <a:bodyPr/>
          <a:p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Current Policies &amp; Practices</a:t>
            </a:r>
            <a:br>
              <a:rPr dirty="0" lang="en-GB"/>
            </a:br>
            <a:endParaRPr dirty="0" lang="en-US"/>
          </a:p>
        </p:txBody>
      </p:sp>
      <p:sp>
        <p:nvSpPr>
          <p:cNvPr id="1048609" name="Content Placeholder 2"/>
          <p:cNvSpPr>
            <a:spLocks noGrp="1"/>
          </p:cNvSpPr>
          <p:nvPr>
            <p:ph idx="1"/>
          </p:nvPr>
        </p:nvSpPr>
        <p:spPr>
          <a:xfrm>
            <a:off x="515112" y="1795588"/>
            <a:ext cx="7341626" cy="4382919"/>
          </a:xfrm>
        </p:spPr>
        <p:txBody>
          <a:bodyPr>
            <a:normAutofit fontScale="94444"/>
          </a:bodyPr>
          <a:p>
            <a:pPr algn="just">
              <a:lnSpc>
                <a:spcPct val="150000"/>
              </a:lnSpc>
            </a:pPr>
            <a:r>
              <a:rPr dirty="0" sz="1900" lang="en-GB">
                <a:latin typeface="Arial" panose="020B0604020202020204" pitchFamily="34" charset="0"/>
                <a:cs typeface="Arial" panose="020B0604020202020204" pitchFamily="34" charset="0"/>
              </a:rPr>
              <a:t>AI-based screening (</a:t>
            </a:r>
            <a:r>
              <a:rPr dirty="0" sz="1900" lang="en-GB" err="1">
                <a:latin typeface="Arial" panose="020B0604020202020204" pitchFamily="34" charset="0"/>
                <a:cs typeface="Arial" panose="020B0604020202020204" pitchFamily="34" charset="0"/>
              </a:rPr>
              <a:t>HireVue,Pymetrics</a:t>
            </a:r>
            <a:r>
              <a:rPr dirty="0" sz="1900" lang="en-GB">
                <a:latin typeface="Arial" panose="020B0604020202020204" pitchFamily="34" charset="0"/>
                <a:cs typeface="Arial" panose="020B0604020202020204" pitchFamily="34" charset="0"/>
              </a:rPr>
              <a:t>) reduces bias and speeds up evaluation.</a:t>
            </a:r>
          </a:p>
          <a:p>
            <a:pPr algn="just">
              <a:lnSpc>
                <a:spcPct val="150000"/>
              </a:lnSpc>
            </a:pPr>
            <a:r>
              <a:rPr dirty="0" sz="1900" lang="en-GB">
                <a:latin typeface="Arial" panose="020B0604020202020204" pitchFamily="34" charset="0"/>
                <a:cs typeface="Arial" panose="020B0604020202020204" pitchFamily="34" charset="0"/>
              </a:rPr>
              <a:t>Strength-based digital assessments evaluate values, agility, and problem-solving (Hamza et al., 2021).</a:t>
            </a:r>
          </a:p>
          <a:p>
            <a:pPr algn="just">
              <a:lnSpc>
                <a:spcPct val="150000"/>
              </a:lnSpc>
            </a:pPr>
            <a:r>
              <a:rPr dirty="0" sz="1900" lang="en-GB">
                <a:latin typeface="Arial" panose="020B0604020202020204" pitchFamily="34" charset="0"/>
                <a:cs typeface="Arial" panose="020B0604020202020204" pitchFamily="34" charset="0"/>
              </a:rPr>
              <a:t>Global Employer Brand emphasises purpose and learning culture.</a:t>
            </a:r>
          </a:p>
          <a:p>
            <a:pPr algn="just">
              <a:lnSpc>
                <a:spcPct val="150000"/>
              </a:lnSpc>
            </a:pPr>
            <a:r>
              <a:rPr dirty="0" sz="1900" lang="en-GB">
                <a:latin typeface="Arial" panose="020B0604020202020204" pitchFamily="34" charset="0"/>
                <a:cs typeface="Arial" panose="020B0604020202020204" pitchFamily="34" charset="0"/>
              </a:rPr>
              <a:t>University partnerships support early-career pipelines (Future Leaders Programme).</a:t>
            </a:r>
          </a:p>
          <a:p>
            <a:pPr algn="just">
              <a:lnSpc>
                <a:spcPct val="150000"/>
              </a:lnSpc>
            </a:pPr>
            <a:r>
              <a:rPr dirty="0" sz="1900" lang="en-GB">
                <a:latin typeface="Arial" panose="020B0604020202020204" pitchFamily="34" charset="0"/>
                <a:cs typeface="Arial" panose="020B0604020202020204" pitchFamily="34" charset="0"/>
              </a:rPr>
              <a:t>Mobility programs enable internal progression to reduce hiring costs (Blumen and </a:t>
            </a:r>
            <a:r>
              <a:rPr dirty="0" sz="1900" lang="en-GB" err="1">
                <a:latin typeface="Arial" panose="020B0604020202020204" pitchFamily="34" charset="0"/>
                <a:cs typeface="Arial" panose="020B0604020202020204" pitchFamily="34" charset="0"/>
              </a:rPr>
              <a:t>Cepellos</a:t>
            </a:r>
            <a:r>
              <a:rPr dirty="0" sz="1900" lang="en-GB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  <a:p>
            <a:pPr indent="0" marL="0">
              <a:buNone/>
            </a:pPr>
            <a:endParaRPr dirty="0" lang="en-US"/>
          </a:p>
        </p:txBody>
      </p:sp>
      <p:pic>
        <p:nvPicPr>
          <p:cNvPr id="2097156" name="Picture 10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tretch>
            <a:fillRect/>
          </a:stretch>
        </p:blipFill>
        <p:spPr>
          <a:xfrm>
            <a:off x="8216927" y="2578608"/>
            <a:ext cx="3240505" cy="2916455"/>
          </a:xfrm>
          <a:prstGeom prst="rect"/>
        </p:spPr>
      </p:pic>
      <p:sp>
        <p:nvSpPr>
          <p:cNvPr id="1048610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660693" y="6160422"/>
            <a:ext cx="4114800" cy="365125"/>
          </a:xfrm>
        </p:spPr>
        <p:txBody>
          <a:bodyPr/>
          <a:p>
            <a:r>
              <a:rPr b="1" dirty="0" sz="1200"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 Faysal Mia </a:t>
            </a:r>
          </a:p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Md Faysal Mia, Id-2434754</a:t>
            </a:r>
          </a:p>
          <a:p>
            <a:endParaRPr dirty="0" sz="1200"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6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1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Role of Line Managers</a:t>
            </a:r>
            <a:br>
              <a:rPr dirty="0" lang="en-GB"/>
            </a:br>
            <a:endParaRPr dirty="0" lang="en-US"/>
          </a:p>
        </p:txBody>
      </p:sp>
      <p:sp>
        <p:nvSpPr>
          <p:cNvPr id="1048612" name="Content Placeholder 2"/>
          <p:cNvSpPr>
            <a:spLocks noGrp="1"/>
          </p:cNvSpPr>
          <p:nvPr>
            <p:ph idx="1"/>
          </p:nvPr>
        </p:nvSpPr>
        <p:spPr>
          <a:xfrm>
            <a:off x="515112" y="2112264"/>
            <a:ext cx="7581323" cy="3767328"/>
          </a:xfrm>
        </p:spPr>
        <p:txBody>
          <a:bodyPr/>
          <a:p>
            <a:pPr algn="just" indent="-342900" marL="342900">
              <a:lnSpc>
                <a:spcPct val="150000"/>
              </a:lnSpc>
              <a:buFont typeface="Wingdings" pitchFamily="2" charset="2"/>
              <a:buChar char="v"/>
            </a:pPr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Identify talent gaps and define job competencies for their teams.</a:t>
            </a:r>
          </a:p>
          <a:p>
            <a:pPr algn="just" indent="-342900" marL="342900">
              <a:lnSpc>
                <a:spcPct val="150000"/>
              </a:lnSpc>
              <a:buFont typeface="Wingdings" pitchFamily="2" charset="2"/>
              <a:buChar char="v"/>
            </a:pPr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Shortlist candidates jointly with HR using structured criteria (Abbasi et al., 2022).</a:t>
            </a:r>
          </a:p>
          <a:p>
            <a:pPr algn="just" indent="-342900" marL="342900">
              <a:lnSpc>
                <a:spcPct val="150000"/>
              </a:lnSpc>
              <a:buFont typeface="Wingdings" pitchFamily="2" charset="2"/>
              <a:buChar char="v"/>
            </a:pPr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Conduct behavioural interviews and evaluate team fit.</a:t>
            </a:r>
          </a:p>
          <a:p>
            <a:pPr algn="just" indent="-342900" marL="342900">
              <a:lnSpc>
                <a:spcPct val="150000"/>
              </a:lnSpc>
              <a:buFont typeface="Wingdings" pitchFamily="2" charset="2"/>
              <a:buChar char="v"/>
            </a:pPr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Ensure diversity, fairness, and compliance with global hiring standards (Thakur, Hinge and </a:t>
            </a:r>
            <a:r>
              <a:rPr dirty="0" sz="1600" lang="en-GB" err="1">
                <a:latin typeface="Arial" panose="020B0604020202020204" pitchFamily="34" charset="0"/>
                <a:cs typeface="Arial" panose="020B0604020202020204" pitchFamily="34" charset="0"/>
              </a:rPr>
              <a:t>Adhegaonkar</a:t>
            </a:r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  <a:p>
            <a:pPr algn="just" indent="-342900" marL="342900">
              <a:lnSpc>
                <a:spcPct val="150000"/>
              </a:lnSpc>
              <a:buFont typeface="Wingdings" pitchFamily="2" charset="2"/>
              <a:buChar char="v"/>
            </a:pPr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Provide onboarding support during the first 90 days.</a:t>
            </a:r>
          </a:p>
          <a:p>
            <a:endParaRPr dirty="0" lang="en-US"/>
          </a:p>
        </p:txBody>
      </p:sp>
      <p:pic>
        <p:nvPicPr>
          <p:cNvPr id="2097157" name="Picture 2" descr="Page 2 | Recruitment selection illustration Vectors - Download Free  High-Quality Vectors from Freepik | Freepik"/>
          <p:cNvPicPr>
            <a:picLocks noChangeAspect="1" noChangeArrowheads="1"/>
          </p:cNvPicPr>
          <p:nvPr/>
        </p:nvPicPr>
        <p:blipFill>
          <a:blip xmlns:r="http://schemas.openxmlformats.org/officeDocument/2006/relationships" r:embed="rId1"/>
          <a:srcRect/>
          <a:stretch>
            <a:fillRect/>
          </a:stretch>
        </p:blipFill>
        <p:spPr bwMode="auto">
          <a:xfrm>
            <a:off x="8713238" y="2554304"/>
            <a:ext cx="3212432" cy="3212432"/>
          </a:xfrm>
          <a:prstGeom prst="rect"/>
          <a:noFill/>
        </p:spPr>
      </p:pic>
      <p:sp>
        <p:nvSpPr>
          <p:cNvPr id="1048613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5112" y="5879592"/>
            <a:ext cx="4114800" cy="365125"/>
          </a:xfrm>
        </p:spPr>
        <p:txBody>
          <a:bodyPr/>
          <a:p>
            <a:r>
              <a:rPr b="1" dirty="0" sz="1200"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 Faysal Mia </a:t>
            </a:r>
          </a:p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Md Faysal Mia, Id-2434754</a:t>
            </a:r>
          </a:p>
          <a:p>
            <a:r>
              <a:rPr dirty="0" sz="1200" lang="en-US"/>
              <a:t>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6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4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Strategic Alignment</a:t>
            </a:r>
            <a:br>
              <a:rPr dirty="0" lang="en-GB"/>
            </a:br>
            <a:endParaRPr dirty="0" lang="en-US"/>
          </a:p>
        </p:txBody>
      </p:sp>
      <p:sp>
        <p:nvSpPr>
          <p:cNvPr id="1048615" name="Content Placeholder 2"/>
          <p:cNvSpPr>
            <a:spLocks noGrp="1"/>
          </p:cNvSpPr>
          <p:nvPr>
            <p:ph idx="1"/>
          </p:nvPr>
        </p:nvSpPr>
        <p:spPr>
          <a:xfrm>
            <a:off x="518337" y="2441448"/>
            <a:ext cx="7471566" cy="3767328"/>
          </a:xfrm>
        </p:spPr>
        <p:txBody>
          <a:bodyPr/>
          <a:p>
            <a:pPr algn="just" indent="-342900" marL="342900">
              <a:lnSpc>
                <a:spcPct val="150000"/>
              </a:lnSpc>
              <a:buFont typeface="Wingdings" pitchFamily="2" charset="2"/>
              <a:buChar char="v"/>
            </a:pPr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Supports Unilever’s “Leadership Growth Model” by hiring future-fit talent.</a:t>
            </a:r>
          </a:p>
          <a:p>
            <a:pPr algn="just" indent="-342900" marL="342900">
              <a:lnSpc>
                <a:spcPct val="150000"/>
              </a:lnSpc>
              <a:buFont typeface="Wingdings" pitchFamily="2" charset="2"/>
              <a:buChar char="v"/>
            </a:pPr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DEI-aligned hiring improves innovation and global competitiveness (Nikolaou, 2021).</a:t>
            </a:r>
          </a:p>
          <a:p>
            <a:pPr algn="just" indent="-342900" marL="342900">
              <a:lnSpc>
                <a:spcPct val="150000"/>
              </a:lnSpc>
              <a:buFont typeface="Wingdings" pitchFamily="2" charset="2"/>
              <a:buChar char="v"/>
            </a:pPr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Digital hiring aligns with efficiency and sustainability goals.</a:t>
            </a:r>
          </a:p>
          <a:p>
            <a:pPr algn="just" indent="-342900" marL="342900">
              <a:lnSpc>
                <a:spcPct val="150000"/>
              </a:lnSpc>
              <a:buFont typeface="Wingdings" pitchFamily="2" charset="2"/>
              <a:buChar char="v"/>
            </a:pPr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Reduces turnover and hiring costs through internal mobility (Lee and Mao, 2023).</a:t>
            </a:r>
          </a:p>
          <a:p>
            <a:pPr algn="just" indent="-342900" marL="342900">
              <a:lnSpc>
                <a:spcPct val="150000"/>
              </a:lnSpc>
              <a:buFont typeface="Wingdings" pitchFamily="2" charset="2"/>
              <a:buChar char="v"/>
            </a:pPr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Strengthens employer brand and talent pipeline globally.</a:t>
            </a:r>
          </a:p>
          <a:p>
            <a:endParaRPr dirty="0" lang="en-US"/>
          </a:p>
        </p:txBody>
      </p:sp>
      <p:pic>
        <p:nvPicPr>
          <p:cNvPr id="2097158" name="Picture 6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tretch>
            <a:fillRect/>
          </a:stretch>
        </p:blipFill>
        <p:spPr>
          <a:xfrm>
            <a:off x="8764785" y="2510758"/>
            <a:ext cx="3196396" cy="2742006"/>
          </a:xfrm>
          <a:prstGeom prst="rect"/>
        </p:spPr>
      </p:pic>
      <p:sp>
        <p:nvSpPr>
          <p:cNvPr id="104861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8337" y="6026213"/>
            <a:ext cx="4114800" cy="365125"/>
          </a:xfrm>
        </p:spPr>
        <p:txBody>
          <a:bodyPr/>
          <a:p>
            <a:r>
              <a:rPr dirty="0" lang="en-US" err="1"/>
              <a:t>I</a:t>
            </a:r>
            <a:r>
              <a:rPr b="1" dirty="0" lang="en-US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</a:t>
            </a:r>
            <a:r>
              <a:rPr b="1" dirty="0"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Faysal Mia </a:t>
            </a:r>
          </a:p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Md Faysal Mia, Id-2434754</a:t>
            </a:r>
          </a:p>
          <a:p>
            <a:endParaRPr dirty="0"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6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7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Key Challenges</a:t>
            </a:r>
            <a:br>
              <a:rPr dirty="0" lang="en-GB"/>
            </a:br>
            <a:endParaRPr dirty="0" lang="en-US"/>
          </a:p>
        </p:txBody>
      </p:sp>
      <p:sp>
        <p:nvSpPr>
          <p:cNvPr id="1048618" name="Content Placeholder 2"/>
          <p:cNvSpPr>
            <a:spLocks noGrp="1"/>
          </p:cNvSpPr>
          <p:nvPr>
            <p:ph idx="1"/>
          </p:nvPr>
        </p:nvSpPr>
        <p:spPr>
          <a:xfrm>
            <a:off x="515112" y="2223501"/>
            <a:ext cx="7965844" cy="3767328"/>
          </a:xfrm>
        </p:spPr>
        <p:txBody>
          <a:bodyPr/>
          <a:p>
            <a:pPr algn="just" indent="-342900" marL="342900">
              <a:lnSpc>
                <a:spcPct val="150000"/>
              </a:lnSpc>
              <a:buFont typeface="Wingdings" pitchFamily="2" charset="2"/>
              <a:buChar char="v"/>
            </a:pPr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AI-based hiring raises fairness and transparency concerns (Blumen and </a:t>
            </a:r>
            <a:r>
              <a:rPr dirty="0" sz="1600" lang="en-GB" err="1">
                <a:latin typeface="Arial" panose="020B0604020202020204" pitchFamily="34" charset="0"/>
                <a:cs typeface="Arial" panose="020B0604020202020204" pitchFamily="34" charset="0"/>
              </a:rPr>
              <a:t>Cepellos</a:t>
            </a:r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  <a:p>
            <a:pPr algn="just" indent="-342900" marL="342900">
              <a:lnSpc>
                <a:spcPct val="150000"/>
              </a:lnSpc>
              <a:buFont typeface="Wingdings" pitchFamily="2" charset="2"/>
              <a:buChar char="v"/>
            </a:pPr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Intense competition for digital &amp; sustainability-related skills globally.</a:t>
            </a:r>
          </a:p>
          <a:p>
            <a:pPr algn="just" indent="-342900" marL="342900">
              <a:lnSpc>
                <a:spcPct val="150000"/>
              </a:lnSpc>
              <a:buFont typeface="Wingdings" pitchFamily="2" charset="2"/>
              <a:buChar char="v"/>
            </a:pPr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Talent shortages in emerging markets.</a:t>
            </a:r>
          </a:p>
          <a:p>
            <a:pPr algn="just" indent="-342900" marL="342900">
              <a:lnSpc>
                <a:spcPct val="150000"/>
              </a:lnSpc>
              <a:buFont typeface="Wingdings" pitchFamily="2" charset="2"/>
              <a:buChar char="v"/>
            </a:pPr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High cost of leadership recruitment compared to rivals (Abbasi et al., 2022).</a:t>
            </a:r>
          </a:p>
          <a:p>
            <a:pPr algn="just" indent="-342900" marL="342900">
              <a:lnSpc>
                <a:spcPct val="150000"/>
              </a:lnSpc>
              <a:buFont typeface="Wingdings" pitchFamily="2" charset="2"/>
              <a:buChar char="v"/>
            </a:pPr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Maintaining global consistency while adapting to local regulations.</a:t>
            </a:r>
          </a:p>
          <a:p>
            <a:endParaRPr dirty="0" lang="en-US"/>
          </a:p>
        </p:txBody>
      </p:sp>
      <p:pic>
        <p:nvPicPr>
          <p:cNvPr id="2097159" name="Picture 12"/>
          <p:cNvPicPr>
            <a:picLocks noChangeAspect="1"/>
          </p:cNvPicPr>
          <p:nvPr/>
        </p:nvPicPr>
        <p:blipFill rotWithShape="1">
          <a:blip xmlns:r="http://schemas.openxmlformats.org/officeDocument/2006/relationships" r:embed="rId1"/>
          <a:srcRect l="7895"/>
          <a:stretch>
            <a:fillRect/>
          </a:stretch>
        </p:blipFill>
        <p:spPr>
          <a:xfrm>
            <a:off x="8803728" y="2760045"/>
            <a:ext cx="3228474" cy="3006912"/>
          </a:xfrm>
          <a:prstGeom prst="rect"/>
        </p:spPr>
      </p:pic>
      <p:sp>
        <p:nvSpPr>
          <p:cNvPr id="104861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7369" y="5990829"/>
            <a:ext cx="4114800" cy="365125"/>
          </a:xfrm>
        </p:spPr>
        <p:txBody>
          <a:bodyPr/>
          <a:p>
            <a:r>
              <a:rPr b="1" dirty="0"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 Faysal Mia </a:t>
            </a:r>
          </a:p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Md Faysal Mia, Id-2434754</a:t>
            </a:r>
          </a:p>
          <a:p>
            <a:endParaRPr dirty="0" sz="1200"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6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0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br>
              <a:rPr dirty="0" lang="en-GB"/>
            </a:br>
            <a:endParaRPr dirty="0" lang="en-US"/>
          </a:p>
        </p:txBody>
      </p:sp>
      <p:sp>
        <p:nvSpPr>
          <p:cNvPr id="1048621" name="Content Placeholder 2"/>
          <p:cNvSpPr>
            <a:spLocks noGrp="1"/>
          </p:cNvSpPr>
          <p:nvPr>
            <p:ph idx="1"/>
          </p:nvPr>
        </p:nvSpPr>
        <p:spPr>
          <a:xfrm>
            <a:off x="515112" y="1948294"/>
            <a:ext cx="7326652" cy="3767328"/>
          </a:xfrm>
        </p:spPr>
        <p:txBody>
          <a:bodyPr/>
          <a:p>
            <a:pPr algn="just" indent="-342900" marL="342900">
              <a:lnSpc>
                <a:spcPct val="150000"/>
              </a:lnSpc>
              <a:buFont typeface="Wingdings" pitchFamily="2" charset="2"/>
              <a:buChar char="v"/>
            </a:pPr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Introduce “bias-audit” checks for AI tools to increase fairness.</a:t>
            </a:r>
          </a:p>
          <a:p>
            <a:pPr algn="just" indent="-342900" marL="342900">
              <a:lnSpc>
                <a:spcPct val="150000"/>
              </a:lnSpc>
              <a:buFont typeface="Wingdings" pitchFamily="2" charset="2"/>
              <a:buChar char="v"/>
            </a:pPr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Expand partnerships with tech universities to target digital talent (Hamza et al., 2021).</a:t>
            </a:r>
          </a:p>
          <a:p>
            <a:pPr algn="just" indent="-342900" marL="342900">
              <a:lnSpc>
                <a:spcPct val="150000"/>
              </a:lnSpc>
              <a:buFont typeface="Wingdings" pitchFamily="2" charset="2"/>
              <a:buChar char="v"/>
            </a:pPr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Strengthen local hiring autonomy in high-growth markets.</a:t>
            </a:r>
          </a:p>
          <a:p>
            <a:pPr algn="just" indent="-342900" marL="342900">
              <a:lnSpc>
                <a:spcPct val="150000"/>
              </a:lnSpc>
              <a:buFont typeface="Wingdings" pitchFamily="2" charset="2"/>
              <a:buChar char="v"/>
            </a:pPr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Increase internal cross-border mobility to fill skill shortages (Nikolaou, 2021).</a:t>
            </a:r>
          </a:p>
          <a:p>
            <a:pPr algn="just" indent="-342900" marL="342900">
              <a:lnSpc>
                <a:spcPct val="150000"/>
              </a:lnSpc>
              <a:buFont typeface="Wingdings" pitchFamily="2" charset="2"/>
              <a:buChar char="v"/>
            </a:pPr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Develop DEI-focused screening tools to widen applicant diversity.</a:t>
            </a:r>
          </a:p>
          <a:p>
            <a:endParaRPr dirty="0" lang="en-US"/>
          </a:p>
        </p:txBody>
      </p:sp>
      <p:pic>
        <p:nvPicPr>
          <p:cNvPr id="2097160" name="Picture 6"/>
          <p:cNvPicPr>
            <a:picLocks noChangeAspect="1"/>
          </p:cNvPicPr>
          <p:nvPr/>
        </p:nvPicPr>
        <p:blipFill rotWithShape="1">
          <a:blip xmlns:r="http://schemas.openxmlformats.org/officeDocument/2006/relationships" r:embed="rId1"/>
          <a:srcRect l="20028" r="19614"/>
          <a:stretch>
            <a:fillRect/>
          </a:stretch>
        </p:blipFill>
        <p:spPr>
          <a:xfrm>
            <a:off x="8735861" y="2441448"/>
            <a:ext cx="3216442" cy="2957616"/>
          </a:xfrm>
          <a:prstGeom prst="rect"/>
        </p:spPr>
      </p:pic>
      <p:sp>
        <p:nvSpPr>
          <p:cNvPr id="1048622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5112" y="6051933"/>
            <a:ext cx="4114800" cy="365125"/>
          </a:xfrm>
        </p:spPr>
        <p:txBody>
          <a:bodyPr/>
          <a:p>
            <a:r>
              <a:rPr b="1" dirty="0"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 Faysal Mia </a:t>
            </a:r>
          </a:p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Md Faysal Mia, Id-2434754</a:t>
            </a:r>
          </a:p>
          <a:p>
            <a:endParaRPr dirty="0"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6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3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62364"/>
          </a:xfrm>
        </p:spPr>
        <p:txBody>
          <a:bodyPr>
            <a:normAutofit/>
          </a:bodyPr>
          <a:p>
            <a:r>
              <a:rPr dirty="0" sz="4900" lang="en-GB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  <a:br>
              <a:rPr dirty="0" lang="en-GB"/>
            </a:br>
            <a:endParaRPr dirty="0" lang="en-US"/>
          </a:p>
        </p:txBody>
      </p:sp>
      <p:sp>
        <p:nvSpPr>
          <p:cNvPr id="1048624" name="Content Placeholder 2"/>
          <p:cNvSpPr>
            <a:spLocks noGrp="1"/>
          </p:cNvSpPr>
          <p:nvPr>
            <p:ph idx="1"/>
          </p:nvPr>
        </p:nvSpPr>
        <p:spPr>
          <a:xfrm>
            <a:off x="322729" y="1757779"/>
            <a:ext cx="11354159" cy="4588157"/>
          </a:xfrm>
        </p:spPr>
        <p:txBody>
          <a:bodyPr>
            <a:normAutofit/>
          </a:bodyPr>
          <a:p>
            <a:pPr algn="just" indent="-285750" marL="285750">
              <a:buClr>
                <a:schemeClr val="tx1"/>
              </a:buClr>
              <a:buFont typeface="Wingdings" pitchFamily="2" charset="2"/>
              <a:buChar char="q"/>
            </a:pP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Abbasi, S.G. </a:t>
            </a:r>
            <a:r>
              <a:rPr dirty="0" i="1" lang="en-GB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 (2022) ‘Examining the Relationship between Recruitment &amp; Selection Practices and Business growth: an Exploratory Study’, </a:t>
            </a:r>
            <a:r>
              <a:rPr dirty="0" i="1" lang="en-GB">
                <a:latin typeface="Arial" panose="020B0604020202020204" pitchFamily="34" charset="0"/>
                <a:cs typeface="Arial" panose="020B0604020202020204" pitchFamily="34" charset="0"/>
              </a:rPr>
              <a:t>Journal of Public Affairs</a:t>
            </a: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, 22(2). Available at: https://</a:t>
            </a:r>
            <a:r>
              <a:rPr dirty="0" lang="en-GB" err="1"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/10.1002/pa.2438.</a:t>
            </a:r>
          </a:p>
          <a:p>
            <a:pPr algn="just" indent="-285750" marL="285750">
              <a:buClr>
                <a:schemeClr val="tx1"/>
              </a:buClr>
              <a:buFont typeface="Wingdings" pitchFamily="2" charset="2"/>
              <a:buChar char="q"/>
            </a:pP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Agnihotri, A. and Bhattacharya, S. (2024) </a:t>
            </a:r>
            <a:r>
              <a:rPr dirty="0" i="1" lang="en-GB">
                <a:latin typeface="Arial" panose="020B0604020202020204" pitchFamily="34" charset="0"/>
                <a:cs typeface="Arial" panose="020B0604020202020204" pitchFamily="34" charset="0"/>
              </a:rPr>
              <a:t>Artificial Intelligence for Hiring and Induction: The Unilever Experience</a:t>
            </a: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dirty="0" i="1" lang="en-GB">
                <a:latin typeface="Arial" panose="020B0604020202020204" pitchFamily="34" charset="0"/>
                <a:cs typeface="Arial" panose="020B0604020202020204" pitchFamily="34" charset="0"/>
              </a:rPr>
              <a:t>SAGE Publications: SAGE Business Cases Originals eBooks</a:t>
            </a: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. 1 Oliver’s Yard, 55 City Road, London, EC1Y 1SP, United Kingdom: SAGE Publications: SAGE Business Cases Originals. Available at: https://</a:t>
            </a:r>
            <a:r>
              <a:rPr dirty="0" lang="en-GB" err="1"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/10.4135/9781071921470.</a:t>
            </a:r>
          </a:p>
          <a:p>
            <a:pPr algn="just" indent="-285750" marL="285750">
              <a:buClr>
                <a:schemeClr val="tx1"/>
              </a:buClr>
              <a:buFont typeface="Wingdings" pitchFamily="2" charset="2"/>
              <a:buChar char="q"/>
            </a:pP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Blumen, D. and </a:t>
            </a:r>
            <a:r>
              <a:rPr dirty="0" lang="en-GB" err="1">
                <a:latin typeface="Arial" panose="020B0604020202020204" pitchFamily="34" charset="0"/>
                <a:cs typeface="Arial" panose="020B0604020202020204" pitchFamily="34" charset="0"/>
              </a:rPr>
              <a:t>Cepellos</a:t>
            </a: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, V.M. (2023) ‘Dimensions of the use of technology and Artificial Intelligence (AI) in Recruitment and Selection (R&amp;S): Benefits, trends, and resistance’, </a:t>
            </a:r>
            <a:r>
              <a:rPr dirty="0" i="1" lang="en-GB" err="1">
                <a:latin typeface="Arial" panose="020B0604020202020204" pitchFamily="34" charset="0"/>
                <a:cs typeface="Arial" panose="020B0604020202020204" pitchFamily="34" charset="0"/>
              </a:rPr>
              <a:t>Cadernos</a:t>
            </a:r>
            <a:r>
              <a:rPr dirty="0" i="1" lang="en-GB">
                <a:latin typeface="Arial" panose="020B0604020202020204" pitchFamily="34" charset="0"/>
                <a:cs typeface="Arial" panose="020B0604020202020204" pitchFamily="34" charset="0"/>
              </a:rPr>
              <a:t> EBAPE.BR</a:t>
            </a: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, 21(2), pp. 1–16. Available at: https://</a:t>
            </a:r>
            <a:r>
              <a:rPr dirty="0" lang="en-GB" err="1"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/10.1590/1679-395120220080x.</a:t>
            </a:r>
          </a:p>
          <a:p>
            <a:pPr algn="just" indent="-285750" marL="285750">
              <a:buClr>
                <a:schemeClr val="tx1"/>
              </a:buClr>
              <a:buFont typeface="Wingdings" pitchFamily="2" charset="2"/>
              <a:buChar char="q"/>
            </a:pP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Hamza, P.A. </a:t>
            </a:r>
            <a:r>
              <a:rPr dirty="0" i="1" lang="en-GB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 (2021) ‘Recruitment and Selection: the Relationship between Recruitment and Selection with Organizational Performance’, </a:t>
            </a:r>
            <a:r>
              <a:rPr dirty="0" i="1" lang="en-GB">
                <a:latin typeface="Arial" panose="020B0604020202020204" pitchFamily="34" charset="0"/>
                <a:cs typeface="Arial" panose="020B0604020202020204" pitchFamily="34" charset="0"/>
              </a:rPr>
              <a:t>International Journal of Engineering, Business and Management</a:t>
            </a: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, 5(3), pp. 1–13. Available at: https://</a:t>
            </a:r>
            <a:r>
              <a:rPr dirty="0" lang="en-GB" err="1"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/10.22161/ijebm.5.3.1.</a:t>
            </a:r>
          </a:p>
          <a:p>
            <a:pPr algn="just" indent="-285750" marL="285750">
              <a:buClr>
                <a:schemeClr val="tx1"/>
              </a:buClr>
              <a:buFont typeface="Wingdings" pitchFamily="2" charset="2"/>
              <a:buChar char="q"/>
            </a:pP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Lee, S.W. and Mao, X. (2023) ‘Recruitment and selection of principals: A systematic review’, </a:t>
            </a:r>
            <a:r>
              <a:rPr dirty="0" i="1" lang="en-GB">
                <a:latin typeface="Arial" panose="020B0604020202020204" pitchFamily="34" charset="0"/>
                <a:cs typeface="Arial" panose="020B0604020202020204" pitchFamily="34" charset="0"/>
              </a:rPr>
              <a:t>Educational Management Administration &amp; Leadership</a:t>
            </a: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, 51(1), p. 174114322096969. Available at: https://</a:t>
            </a:r>
            <a:r>
              <a:rPr dirty="0" lang="en-GB" err="1"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/10.1177/1741143220969694.</a:t>
            </a:r>
          </a:p>
          <a:p>
            <a:pPr algn="just" indent="-285750" marL="285750">
              <a:buClr>
                <a:schemeClr val="tx1"/>
              </a:buClr>
              <a:buFont typeface="Wingdings" pitchFamily="2" charset="2"/>
              <a:buChar char="q"/>
            </a:pP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Nikolaou, I. (2021) ‘What Is the Role of Technology in Recruitment and Selection?’, </a:t>
            </a:r>
            <a:r>
              <a:rPr dirty="0" i="1" lang="en-GB">
                <a:latin typeface="Arial" panose="020B0604020202020204" pitchFamily="34" charset="0"/>
                <a:cs typeface="Arial" panose="020B0604020202020204" pitchFamily="34" charset="0"/>
              </a:rPr>
              <a:t>The Spanish Journal of Psychology</a:t>
            </a: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, 24, pp. 1–6. Available at: https://</a:t>
            </a:r>
            <a:r>
              <a:rPr dirty="0" lang="en-GB" err="1"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/10.1017/SJP.2021.6.</a:t>
            </a:r>
          </a:p>
          <a:p>
            <a:pPr algn="just" indent="-285750" marL="285750">
              <a:buClr>
                <a:schemeClr val="tx1"/>
              </a:buClr>
              <a:buFont typeface="Wingdings" pitchFamily="2" charset="2"/>
              <a:buChar char="q"/>
            </a:pP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Thakur, A., Hinge, P. and </a:t>
            </a:r>
            <a:r>
              <a:rPr dirty="0" lang="en-GB" err="1">
                <a:latin typeface="Arial" panose="020B0604020202020204" pitchFamily="34" charset="0"/>
                <a:cs typeface="Arial" panose="020B0604020202020204" pitchFamily="34" charset="0"/>
              </a:rPr>
              <a:t>Adhegaonkar</a:t>
            </a: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, V. (2023) </a:t>
            </a:r>
            <a:r>
              <a:rPr dirty="0" i="1" lang="en-GB">
                <a:latin typeface="Arial" panose="020B0604020202020204" pitchFamily="34" charset="0"/>
                <a:cs typeface="Arial" panose="020B0604020202020204" pitchFamily="34" charset="0"/>
              </a:rPr>
              <a:t>Use of Artificial Intelligence (AI) in Recruitment and Selection</a:t>
            </a: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dirty="0" i="1" lang="en-GB">
                <a:latin typeface="Arial" panose="020B0604020202020204" pitchFamily="34" charset="0"/>
                <a:cs typeface="Arial" panose="020B0604020202020204" pitchFamily="34" charset="0"/>
              </a:rPr>
              <a:t>Social Science Research Network</a:t>
            </a: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. Rochester, NY. Available at: https://</a:t>
            </a:r>
            <a:r>
              <a:rPr dirty="0" lang="en-GB" err="1"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/10.2139/ssrn.4452924.</a:t>
            </a:r>
          </a:p>
          <a:p>
            <a:endParaRPr dirty="0" lang="en-US"/>
          </a:p>
        </p:txBody>
      </p:sp>
      <p:sp>
        <p:nvSpPr>
          <p:cNvPr id="1048625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5112" y="6345936"/>
            <a:ext cx="4114800" cy="365125"/>
          </a:xfrm>
        </p:spPr>
        <p:txBody>
          <a:bodyPr/>
          <a:p>
            <a:r>
              <a:rPr b="1" dirty="0"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 Faysal Mia </a:t>
            </a:r>
          </a:p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Md Faysal Mia, Id-2434754</a:t>
            </a:r>
          </a:p>
          <a:p>
            <a:endParaRPr dirty="0"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6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626" name="Rectangle 25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0"/>
            <a:ext cx="12192000" cy="6858001"/>
          </a:xfrm>
          <a:prstGeom prst="rect"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dirty="0" lang="en-US"/>
          </a:p>
        </p:txBody>
      </p:sp>
      <p:pic>
        <p:nvPicPr>
          <p:cNvPr id="2097161" name="Picture 5" descr="Red toy person in front of two lines of white figures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t="14427" r="-1" b="-1"/>
          <a:stretch>
            <a:fillRect/>
          </a:stretch>
        </p:blipFill>
        <p:spPr>
          <a:xfrm>
            <a:off x="20" y="10"/>
            <a:ext cx="12188932" cy="6857990"/>
          </a:xfrm>
          <a:prstGeom prst="rect"/>
        </p:spPr>
      </p:pic>
      <p:sp>
        <p:nvSpPr>
          <p:cNvPr id="1048627" name="Rectangle 27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 rot="16200000">
            <a:off x="389239" y="-389238"/>
            <a:ext cx="6858000" cy="7636476"/>
          </a:xfrm>
          <a:prstGeom prst="rect"/>
          <a:gradFill>
            <a:gsLst>
              <a:gs pos="0">
                <a:schemeClr val="tx1"/>
              </a:gs>
              <a:gs pos="0">
                <a:srgbClr val="000000">
                  <a:alpha val="70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/>
          </a:p>
        </p:txBody>
      </p:sp>
      <p:sp>
        <p:nvSpPr>
          <p:cNvPr id="1048628" name="Rectangle 29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 rot="10800000" flipV="1">
            <a:off x="1524" y="0"/>
            <a:ext cx="12188952" cy="3652125"/>
          </a:xfrm>
          <a:prstGeom prst="rect"/>
          <a:gradFill>
            <a:gsLst>
              <a:gs pos="0">
                <a:schemeClr val="tx1"/>
              </a:gs>
              <a:gs pos="0">
                <a:srgbClr val="000000">
                  <a:alpha val="70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/>
          </a:p>
        </p:txBody>
      </p:sp>
      <p:sp>
        <p:nvSpPr>
          <p:cNvPr id="1048629" name="Title 1"/>
          <p:cNvSpPr>
            <a:spLocks noGrp="1"/>
          </p:cNvSpPr>
          <p:nvPr>
            <p:ph type="ctrTitle"/>
          </p:nvPr>
        </p:nvSpPr>
        <p:spPr>
          <a:xfrm>
            <a:off x="517870" y="978408"/>
            <a:ext cx="8686796" cy="2334247"/>
          </a:xfrm>
        </p:spPr>
        <p:txBody>
          <a:bodyPr anchor="t">
            <a:normAutofit/>
          </a:bodyPr>
          <a:p>
            <a:r>
              <a:rPr dirty="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&amp; Development</a:t>
            </a:r>
          </a:p>
        </p:txBody>
      </p:sp>
      <p:sp>
        <p:nvSpPr>
          <p:cNvPr id="1048630" name="Subtitle 2"/>
          <p:cNvSpPr>
            <a:spLocks noGrp="1"/>
          </p:cNvSpPr>
          <p:nvPr>
            <p:ph type="subTitle" idx="1"/>
          </p:nvPr>
        </p:nvSpPr>
        <p:spPr>
          <a:xfrm>
            <a:off x="517870" y="3552826"/>
            <a:ext cx="8720710" cy="2653653"/>
          </a:xfrm>
        </p:spPr>
        <p:txBody>
          <a:bodyPr anchor="t">
            <a:normAutofit/>
          </a:bodyPr>
          <a:p>
            <a:r>
              <a:rPr b="1" i="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by-Md Mohaiminul islam Bappy </a:t>
            </a:r>
          </a:p>
          <a:p>
            <a:r>
              <a:rPr b="1" i="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Id-2431568</a:t>
            </a:r>
          </a:p>
          <a:p>
            <a:r>
              <a:rPr b="1" i="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Module- Human Capital Management </a:t>
            </a:r>
          </a:p>
          <a:p>
            <a:r>
              <a:rPr b="1" i="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code- LCMB7023</a:t>
            </a:r>
          </a:p>
          <a:p>
            <a:r>
              <a:rPr b="1" i="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Date- 02.12.25</a:t>
            </a:r>
          </a:p>
          <a:p>
            <a:endParaRPr dirty="0" lang="en-US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631" name="Rectangle 31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517870" y="508090"/>
            <a:ext cx="8686800" cy="149279"/>
          </a:xfrm>
          <a:prstGeom prst="rect"/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/>
          </a:p>
        </p:txBody>
      </p:sp>
    </p:spTree>
  </p:cSld>
  <p:clrMapOvr>
    <a:overrideClrMapping accent1="accent1" accent2="accent2" accent3="accent3" accent4="accent4" accent5="accent5" accent6="accent6" bg1="dk1" bg2="dk2" tx1="lt1" tx2="lt2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6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632" name="Rectangle 13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0"/>
            <a:ext cx="12188952" cy="6857995"/>
          </a:xfrm>
          <a:prstGeom prst="rect"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dirty="0" lang="en-US"/>
          </a:p>
        </p:txBody>
      </p:sp>
      <p:sp>
        <p:nvSpPr>
          <p:cNvPr id="1048633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p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1048634" name="Freeform: Shape 15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 wrap="square">
            <a:noAutofit/>
          </a:bodyPr>
          <a:p>
            <a:pPr algn="ctr"/>
            <a:endParaRPr lang="en-US"/>
          </a:p>
        </p:txBody>
      </p:sp>
      <p:sp>
        <p:nvSpPr>
          <p:cNvPr id="1048635" name="Content Placeholder 2"/>
          <p:cNvSpPr>
            <a:spLocks noGrp="1"/>
          </p:cNvSpPr>
          <p:nvPr>
            <p:ph idx="1"/>
          </p:nvPr>
        </p:nvSpPr>
        <p:spPr>
          <a:xfrm>
            <a:off x="521208" y="2304288"/>
            <a:ext cx="6821424" cy="4050792"/>
          </a:xfrm>
        </p:spPr>
        <p:txBody>
          <a:bodyPr>
            <a:normAutofit/>
          </a:bodyPr>
          <a:p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It has over 100 years of history.</a:t>
            </a:r>
          </a:p>
          <a:p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The company Unilever is committed to responsible and sustainable business practices.</a:t>
            </a:r>
          </a:p>
          <a:p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Unilever products are sold in 190 countries around the world.</a:t>
            </a:r>
          </a:p>
          <a:p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3.4 billion people use Unilever products daily. </a:t>
            </a:r>
          </a:p>
          <a:p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Unilever invests 9.4 billion pounds in it’s brand and marketing.</a:t>
            </a:r>
          </a:p>
          <a:p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87% of employee are proud to work for Unilever. (Unilever, n.d.)</a:t>
            </a:r>
          </a:p>
          <a:p>
            <a:endParaRPr dirty="0" lang="en-US"/>
          </a:p>
        </p:txBody>
      </p:sp>
      <p:pic>
        <p:nvPicPr>
          <p:cNvPr id="2097162" name="Picture 4" descr="A blue and white logo  AI-generated content may be incorrect.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t="6864" r="-2" b="-2"/>
          <a:stretch>
            <a:fillRect/>
          </a:stretch>
        </p:blipFill>
        <p:spPr>
          <a:xfrm>
            <a:off x="7608163" y="2093976"/>
            <a:ext cx="3734446" cy="4030959"/>
          </a:xfrm>
          <a:prstGeom prst="rect"/>
        </p:spPr>
      </p:pic>
      <p:sp>
        <p:nvSpPr>
          <p:cNvPr id="1048636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17869" y="6263035"/>
            <a:ext cx="4114800" cy="3651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Md </a:t>
            </a:r>
            <a:r>
              <a:rPr dirty="0" sz="1200" lang="en-US" err="1">
                <a:latin typeface="Arial" panose="020B0604020202020204" pitchFamily="34" charset="0"/>
                <a:cs typeface="Arial" panose="020B0604020202020204" pitchFamily="34" charset="0"/>
              </a:rPr>
              <a:t>Mohaiminul</a:t>
            </a:r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 Islam Bappy,Id-2431568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7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637" name="Rectangle 16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0"/>
            <a:ext cx="12188952" cy="6857995"/>
          </a:xfrm>
          <a:prstGeom prst="rect"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dirty="0" lang="en-US"/>
          </a:p>
        </p:txBody>
      </p:sp>
      <p:sp>
        <p:nvSpPr>
          <p:cNvPr id="1048638" name="Title 1"/>
          <p:cNvSpPr>
            <a:spLocks noGrp="1"/>
          </p:cNvSpPr>
          <p:nvPr>
            <p:ph type="title"/>
          </p:nvPr>
        </p:nvSpPr>
        <p:spPr>
          <a:xfrm>
            <a:off x="521208" y="1115568"/>
            <a:ext cx="6534500" cy="1088141"/>
          </a:xfrm>
        </p:spPr>
        <p:txBody>
          <a:bodyPr>
            <a:normAutofit/>
          </a:bodyPr>
          <a:p>
            <a:r>
              <a:rPr dirty="0" sz="4100" lang="en-US"/>
              <a:t>HR </a:t>
            </a:r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Policies</a:t>
            </a:r>
            <a:r>
              <a:rPr dirty="0" sz="4100" lang="en-US"/>
              <a:t> &amp; practices</a:t>
            </a:r>
          </a:p>
        </p:txBody>
      </p:sp>
      <p:sp>
        <p:nvSpPr>
          <p:cNvPr id="1048639" name="Rectangle 17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517870" y="508090"/>
            <a:ext cx="6281928" cy="149279"/>
          </a:xfrm>
          <a:prstGeom prst="rect"/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/>
          </a:p>
        </p:txBody>
      </p:sp>
      <p:sp>
        <p:nvSpPr>
          <p:cNvPr id="1048640" name="Content Placeholder 2"/>
          <p:cNvSpPr>
            <a:spLocks noGrp="1"/>
          </p:cNvSpPr>
          <p:nvPr>
            <p:ph idx="1"/>
          </p:nvPr>
        </p:nvSpPr>
        <p:spPr>
          <a:xfrm>
            <a:off x="517869" y="2086252"/>
            <a:ext cx="6966008" cy="3957937"/>
          </a:xfrm>
        </p:spPr>
        <p:txBody>
          <a:bodyPr>
            <a:normAutofit lnSpcReduction="10000"/>
          </a:bodyPr>
          <a:p>
            <a:pPr algn="just">
              <a:lnSpc>
                <a:spcPct val="100000"/>
              </a:lnSpc>
            </a:pPr>
            <a:r>
              <a:rPr dirty="0" sz="1700" lang="en-US">
                <a:latin typeface="Arial" panose="020B0604020202020204" pitchFamily="34" charset="0"/>
                <a:cs typeface="Arial" panose="020B0604020202020204" pitchFamily="34" charset="0"/>
              </a:rPr>
              <a:t>Unilever focuses on building a “future fit” Workforce, helping employees to gain skills needed for future roles.</a:t>
            </a:r>
          </a:p>
          <a:p>
            <a:pPr algn="just">
              <a:lnSpc>
                <a:spcPct val="100000"/>
              </a:lnSpc>
            </a:pPr>
            <a:r>
              <a:rPr dirty="0" sz="1700" lang="en-US">
                <a:latin typeface="Arial" panose="020B0604020202020204" pitchFamily="34" charset="0"/>
                <a:cs typeface="Arial" panose="020B0604020202020204" pitchFamily="34" charset="0"/>
              </a:rPr>
              <a:t>Employees have a personalized development system called “shape your own Adventure” in order to plan their own skills, purpose and wellbeing.</a:t>
            </a:r>
          </a:p>
          <a:p>
            <a:pPr algn="just">
              <a:lnSpc>
                <a:spcPct val="100000"/>
              </a:lnSpc>
            </a:pPr>
            <a:r>
              <a:rPr dirty="0" sz="1700" lang="en-US">
                <a:latin typeface="Arial" panose="020B0604020202020204" pitchFamily="34" charset="0"/>
                <a:cs typeface="Arial" panose="020B0604020202020204" pitchFamily="34" charset="0"/>
              </a:rPr>
              <a:t>The company provides training, leadership development program and skill-based course through technologically enabled learning systems.</a:t>
            </a:r>
          </a:p>
          <a:p>
            <a:pPr algn="just">
              <a:lnSpc>
                <a:spcPct val="100000"/>
              </a:lnSpc>
            </a:pPr>
            <a:r>
              <a:rPr dirty="0" sz="1700" lang="en-US">
                <a:latin typeface="Arial" panose="020B0604020202020204" pitchFamily="34" charset="0"/>
                <a:cs typeface="Arial" panose="020B0604020202020204" pitchFamily="34" charset="0"/>
              </a:rPr>
              <a:t>It also provides a weekly “learning hour” for staff to devote to building their skills, including digital Skills, e-commerce and agile working. </a:t>
            </a:r>
          </a:p>
          <a:p>
            <a:pPr algn="just">
              <a:lnSpc>
                <a:spcPct val="100000"/>
              </a:lnSpc>
            </a:pPr>
            <a:r>
              <a:rPr dirty="0" sz="1700" lang="en-US">
                <a:latin typeface="Arial" panose="020B0604020202020204" pitchFamily="34" charset="0"/>
                <a:cs typeface="Arial" panose="020B0604020202020204" pitchFamily="34" charset="0"/>
              </a:rPr>
              <a:t>Leaders actively support development through Coaching, Mentoring and Tailored capability programs.(Unilever Nigeria Plc, 2023)</a:t>
            </a:r>
          </a:p>
          <a:p>
            <a:pPr indent="0" marL="0">
              <a:lnSpc>
                <a:spcPct val="100000"/>
              </a:lnSpc>
              <a:buNone/>
            </a:pPr>
            <a:endParaRPr dirty="0" sz="1400" lang="en-US"/>
          </a:p>
          <a:p>
            <a:pPr>
              <a:lnSpc>
                <a:spcPct val="100000"/>
              </a:lnSpc>
            </a:pPr>
            <a:endParaRPr dirty="0" sz="1400"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dirty="0" sz="1400" lang="en-US"/>
          </a:p>
          <a:p>
            <a:pPr indent="0" marL="0">
              <a:lnSpc>
                <a:spcPct val="100000"/>
              </a:lnSpc>
              <a:buNone/>
            </a:pPr>
            <a:endParaRPr dirty="0" sz="1400" lang="en-US"/>
          </a:p>
        </p:txBody>
      </p:sp>
      <p:pic>
        <p:nvPicPr>
          <p:cNvPr id="2097163" name="Picture 7" descr="A group of people working on a computer  AI-generated content may be incorrect.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tretch>
            <a:fillRect/>
          </a:stretch>
        </p:blipFill>
        <p:spPr>
          <a:xfrm>
            <a:off x="7776839" y="2271592"/>
            <a:ext cx="4169309" cy="3082196"/>
          </a:xfrm>
          <a:prstGeom prst="rect"/>
        </p:spPr>
      </p:pic>
      <p:sp>
        <p:nvSpPr>
          <p:cNvPr id="1048641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7869" y="6085966"/>
            <a:ext cx="4114800" cy="3651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Md </a:t>
            </a:r>
            <a:r>
              <a:rPr dirty="0" sz="1200" lang="en-US" err="1">
                <a:latin typeface="Arial" panose="020B0604020202020204" pitchFamily="34" charset="0"/>
                <a:cs typeface="Arial" panose="020B0604020202020204" pitchFamily="34" charset="0"/>
              </a:rPr>
              <a:t>Mohaiminul</a:t>
            </a:r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 Islam Bappy,Id-2431568</a:t>
            </a:r>
          </a:p>
          <a:p>
            <a:endParaRPr dirty="0"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7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642" name="Rectangle 12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0"/>
            <a:ext cx="12188952" cy="6857995"/>
          </a:xfrm>
          <a:prstGeom prst="rect"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dirty="0" lang="en-US"/>
          </a:p>
        </p:txBody>
      </p:sp>
      <p:sp>
        <p:nvSpPr>
          <p:cNvPr id="1048643" name="Title 1"/>
          <p:cNvSpPr>
            <a:spLocks noGrp="1"/>
          </p:cNvSpPr>
          <p:nvPr>
            <p:ph type="title"/>
          </p:nvPr>
        </p:nvSpPr>
        <p:spPr>
          <a:xfrm>
            <a:off x="515403" y="1047544"/>
            <a:ext cx="11155680" cy="1115568"/>
          </a:xfrm>
        </p:spPr>
        <p:txBody>
          <a:bodyPr>
            <a:normAutofit/>
          </a:bodyPr>
          <a:p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Role of line Managements</a:t>
            </a:r>
          </a:p>
        </p:txBody>
      </p:sp>
      <p:sp>
        <p:nvSpPr>
          <p:cNvPr id="1048644" name="Freeform: Shape 14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 wrap="square">
            <a:noAutofit/>
          </a:bodyPr>
          <a:p>
            <a:pPr algn="ctr"/>
            <a:endParaRPr lang="en-US"/>
          </a:p>
        </p:txBody>
      </p:sp>
      <p:sp>
        <p:nvSpPr>
          <p:cNvPr id="1048645" name="Content Placeholder 2"/>
          <p:cNvSpPr>
            <a:spLocks noGrp="1"/>
          </p:cNvSpPr>
          <p:nvPr>
            <p:ph idx="1"/>
          </p:nvPr>
        </p:nvSpPr>
        <p:spPr>
          <a:xfrm>
            <a:off x="517869" y="2545055"/>
            <a:ext cx="7065841" cy="2959690"/>
          </a:xfrm>
        </p:spPr>
        <p:txBody>
          <a:bodyPr>
            <a:normAutofit/>
          </a:bodyPr>
          <a:p>
            <a:pPr algn="just"/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Line managers must develop long term individual development plans for the staff, Including Technical, Soft and leadership skills.</a:t>
            </a:r>
          </a:p>
          <a:p>
            <a:pPr algn="just"/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Responsible for applying the 70-20-10 development model, especially through on the job learning and mentoring.</a:t>
            </a:r>
          </a:p>
          <a:p>
            <a:pPr algn="just"/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A challenge observed is that the manager participation is declining in formal development program for example-purpose workshops, indicating les interest in enhancing own leadership and training abilities.(Rahayu, 2024)</a:t>
            </a:r>
          </a:p>
          <a:p>
            <a:endParaRPr dirty="0" lang="en-US"/>
          </a:p>
          <a:p>
            <a:pPr indent="0" marL="0">
              <a:buNone/>
            </a:pPr>
            <a:endParaRPr dirty="0" lang="en-US"/>
          </a:p>
          <a:p>
            <a:pPr indent="0" marL="0">
              <a:buNone/>
            </a:pPr>
            <a:endParaRPr dirty="0" lang="en-US"/>
          </a:p>
        </p:txBody>
      </p:sp>
      <p:pic>
        <p:nvPicPr>
          <p:cNvPr id="2097164" name="Picture 7" descr="A person standing next to a sign post  AI-generated content may be incorrect.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l="39160" r="-2" b="-2"/>
          <a:stretch>
            <a:fillRect/>
          </a:stretch>
        </p:blipFill>
        <p:spPr>
          <a:xfrm>
            <a:off x="7795260" y="2232248"/>
            <a:ext cx="3941064" cy="4048568"/>
          </a:xfrm>
          <a:prstGeom prst="rect"/>
        </p:spPr>
      </p:pic>
      <p:sp>
        <p:nvSpPr>
          <p:cNvPr id="104864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5676" y="6234321"/>
            <a:ext cx="4114800" cy="3651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Md </a:t>
            </a:r>
            <a:r>
              <a:rPr dirty="0" sz="1200" lang="en-US" err="1">
                <a:latin typeface="Arial" panose="020B0604020202020204" pitchFamily="34" charset="0"/>
                <a:cs typeface="Arial" panose="020B0604020202020204" pitchFamily="34" charset="0"/>
              </a:rPr>
              <a:t>Mohaiminul</a:t>
            </a:r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 Islam Bappy,Id-2431568</a:t>
            </a:r>
          </a:p>
          <a:p>
            <a:endParaRPr dirty="0"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7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647" name="Rectangle 16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0"/>
            <a:ext cx="12188952" cy="6857995"/>
          </a:xfrm>
          <a:prstGeom prst="rect"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dirty="0" lang="en-US"/>
          </a:p>
        </p:txBody>
      </p:sp>
      <p:sp>
        <p:nvSpPr>
          <p:cNvPr id="1048648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p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Strategic alignment of company goals</a:t>
            </a:r>
          </a:p>
        </p:txBody>
      </p:sp>
      <p:sp>
        <p:nvSpPr>
          <p:cNvPr id="1048649" name="Freeform: Shape 18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 wrap="square">
            <a:noAutofit/>
          </a:bodyPr>
          <a:p>
            <a:pPr algn="ctr"/>
            <a:endParaRPr lang="en-US"/>
          </a:p>
        </p:txBody>
      </p:sp>
      <p:sp>
        <p:nvSpPr>
          <p:cNvPr id="1048650" name="Content Placeholder 2"/>
          <p:cNvSpPr>
            <a:spLocks noGrp="1"/>
          </p:cNvSpPr>
          <p:nvPr>
            <p:ph idx="1"/>
          </p:nvPr>
        </p:nvSpPr>
        <p:spPr>
          <a:xfrm>
            <a:off x="515112" y="2299390"/>
            <a:ext cx="6821424" cy="3389448"/>
          </a:xfrm>
        </p:spPr>
        <p:txBody>
          <a:bodyPr>
            <a:normAutofit/>
          </a:bodyPr>
          <a:p>
            <a:pPr algn="just">
              <a:lnSpc>
                <a:spcPct val="100000"/>
              </a:lnSpc>
            </a:pP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HR guarantees equal treatment and equal opportunity in Recruitment, development and promotion.</a:t>
            </a:r>
          </a:p>
          <a:p>
            <a:pPr algn="just">
              <a:lnSpc>
                <a:spcPct val="100000"/>
              </a:lnSpc>
            </a:pP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Diversity helps organizational performance through better Productivity, efficiency and profit.</a:t>
            </a:r>
          </a:p>
          <a:p>
            <a:pPr algn="just">
              <a:lnSpc>
                <a:spcPct val="100000"/>
              </a:lnSpc>
            </a:pP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Diversity employee backgrounds contribute to Innovation, creativity and problem solving.</a:t>
            </a:r>
          </a:p>
          <a:p>
            <a:pPr algn="just">
              <a:lnSpc>
                <a:spcPct val="100000"/>
              </a:lnSpc>
            </a:pP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Diversity perspectives improve decision-making and decrease groupthink.</a:t>
            </a:r>
          </a:p>
          <a:p>
            <a:pPr algn="just">
              <a:lnSpc>
                <a:spcPct val="100000"/>
              </a:lnSpc>
            </a:pP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Diversity in the workforce helps the company understand global consumers and enhances relevance to markets.(Ahmed, 2024)</a:t>
            </a:r>
          </a:p>
          <a:p>
            <a:pPr>
              <a:lnSpc>
                <a:spcPct val="100000"/>
              </a:lnSpc>
            </a:pPr>
            <a:endParaRPr dirty="0" sz="1700" lang="en-US"/>
          </a:p>
        </p:txBody>
      </p:sp>
      <p:pic>
        <p:nvPicPr>
          <p:cNvPr id="2097165" name="Picture 11" descr="A group of people standing around a dart board  AI-generated content may be incorrect.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r="28697" b="3"/>
          <a:stretch>
            <a:fillRect/>
          </a:stretch>
        </p:blipFill>
        <p:spPr>
          <a:xfrm>
            <a:off x="7730019" y="2299390"/>
            <a:ext cx="3941064" cy="4048568"/>
          </a:xfrm>
          <a:prstGeom prst="rect"/>
        </p:spPr>
      </p:pic>
      <p:sp>
        <p:nvSpPr>
          <p:cNvPr id="1048651" name="TextBox 7"/>
          <p:cNvSpPr txBox="1"/>
          <p:nvPr/>
        </p:nvSpPr>
        <p:spPr>
          <a:xfrm>
            <a:off x="10100441" y="3111062"/>
            <a:ext cx="184731" cy="369332"/>
          </a:xfrm>
          <a:prstGeom prst="rect"/>
          <a:noFill/>
        </p:spPr>
        <p:txBody>
          <a:bodyPr rtlCol="0" wrap="none">
            <a:spAutoFit/>
          </a:bodyPr>
          <a:p>
            <a:endParaRPr dirty="0" lang="en-US"/>
          </a:p>
        </p:txBody>
      </p:sp>
      <p:sp>
        <p:nvSpPr>
          <p:cNvPr id="1048652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5112" y="6301463"/>
            <a:ext cx="4114800" cy="3651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Md </a:t>
            </a:r>
            <a:r>
              <a:rPr dirty="0" sz="1200" lang="en-US" err="1">
                <a:latin typeface="Arial" panose="020B0604020202020204" pitchFamily="34" charset="0"/>
                <a:cs typeface="Arial" panose="020B0604020202020204" pitchFamily="34" charset="0"/>
              </a:rPr>
              <a:t>Mohaiminul</a:t>
            </a:r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 Islam Bappy,Id-2431568</a:t>
            </a:r>
          </a:p>
          <a:p>
            <a:endParaRPr dirty="0" sz="1200"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653" name="Rectangle 13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0"/>
            <a:ext cx="12188952" cy="6857995"/>
          </a:xfrm>
          <a:prstGeom prst="rect"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dirty="0" lang="en-US"/>
          </a:p>
        </p:txBody>
      </p:sp>
      <p:sp>
        <p:nvSpPr>
          <p:cNvPr id="1048654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p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Strategic alignment of company goals</a:t>
            </a:r>
          </a:p>
        </p:txBody>
      </p:sp>
      <p:sp>
        <p:nvSpPr>
          <p:cNvPr id="1048655" name="Freeform: Shape 15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 wrap="square">
            <a:noAutofit/>
          </a:bodyPr>
          <a:p>
            <a:pPr algn="ctr"/>
            <a:endParaRPr lang="en-US"/>
          </a:p>
        </p:txBody>
      </p:sp>
      <p:sp>
        <p:nvSpPr>
          <p:cNvPr id="1048656" name="Content Placeholder 2"/>
          <p:cNvSpPr>
            <a:spLocks noGrp="1"/>
          </p:cNvSpPr>
          <p:nvPr>
            <p:ph idx="1"/>
          </p:nvPr>
        </p:nvSpPr>
        <p:spPr>
          <a:xfrm>
            <a:off x="521208" y="2304288"/>
            <a:ext cx="6821424" cy="3070901"/>
          </a:xfrm>
        </p:spPr>
        <p:txBody>
          <a:bodyPr>
            <a:normAutofit/>
          </a:bodyPr>
          <a:p>
            <a:pPr>
              <a:buFont typeface="Wingdings" pitchFamily="2" charset="2"/>
              <a:buChar char="q"/>
            </a:pP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Key implementation Challenge</a:t>
            </a:r>
          </a:p>
          <a:p>
            <a:pPr algn="just" lvl="1"/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Employees are skeptical that diversity has enhanced performance.</a:t>
            </a:r>
          </a:p>
          <a:p>
            <a:pPr algn="just" lvl="1"/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Many respondents provided neutral responses to the question about the benefits of D&amp;I. .(Ahmed,2024)</a:t>
            </a:r>
          </a:p>
          <a:p>
            <a:pPr algn="just" lvl="1"/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Lack of visible evidence showing productivity improvements linked to diversity.</a:t>
            </a:r>
          </a:p>
          <a:p>
            <a:endParaRPr dirty="0" lang="en-US"/>
          </a:p>
          <a:p>
            <a:endParaRPr dirty="0" lang="en-US"/>
          </a:p>
        </p:txBody>
      </p:sp>
      <p:pic>
        <p:nvPicPr>
          <p:cNvPr id="2097166" name="Picture 8" descr="A group of people standing around a dart board  AI-generated content may be incorrect.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r="28697" b="3"/>
          <a:stretch>
            <a:fillRect/>
          </a:stretch>
        </p:blipFill>
        <p:spPr>
          <a:xfrm>
            <a:off x="7730019" y="2299390"/>
            <a:ext cx="3941064" cy="4048568"/>
          </a:xfrm>
          <a:prstGeom prst="rect"/>
        </p:spPr>
      </p:pic>
      <p:sp>
        <p:nvSpPr>
          <p:cNvPr id="1048657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7869" y="6165395"/>
            <a:ext cx="4114800" cy="3651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Md </a:t>
            </a:r>
            <a:r>
              <a:rPr dirty="0" sz="1200" lang="en-US" err="1">
                <a:latin typeface="Arial" panose="020B0604020202020204" pitchFamily="34" charset="0"/>
                <a:cs typeface="Arial" panose="020B0604020202020204" pitchFamily="34" charset="0"/>
              </a:rPr>
              <a:t>Mohaiminul</a:t>
            </a:r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 Islam Bappy,Id-2431568</a:t>
            </a:r>
          </a:p>
          <a:p>
            <a:endParaRPr dirty="0" lang="en-US">
              <a:cs typeface="Al Bayan Plain" pitchFamily="2" charset="-78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7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658" name="Rectangle 14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0"/>
            <a:ext cx="12188952" cy="6857995"/>
          </a:xfrm>
          <a:prstGeom prst="rect"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dirty="0" lang="en-US"/>
          </a:p>
        </p:txBody>
      </p:sp>
      <p:sp>
        <p:nvSpPr>
          <p:cNvPr id="1048659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p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Key HR Challenges</a:t>
            </a:r>
          </a:p>
        </p:txBody>
      </p:sp>
      <p:sp>
        <p:nvSpPr>
          <p:cNvPr id="1048660" name="Freeform: Shape 16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 wrap="square">
            <a:noAutofit/>
          </a:bodyPr>
          <a:p>
            <a:pPr algn="ctr"/>
            <a:endParaRPr lang="en-US"/>
          </a:p>
        </p:txBody>
      </p:sp>
      <p:sp>
        <p:nvSpPr>
          <p:cNvPr id="1048661" name="Content Placeholder 2"/>
          <p:cNvSpPr>
            <a:spLocks noGrp="1"/>
          </p:cNvSpPr>
          <p:nvPr>
            <p:ph idx="1"/>
          </p:nvPr>
        </p:nvSpPr>
        <p:spPr>
          <a:xfrm>
            <a:off x="515112" y="2093976"/>
            <a:ext cx="6821424" cy="4048568"/>
          </a:xfrm>
        </p:spPr>
        <p:txBody>
          <a:bodyPr>
            <a:normAutofit/>
          </a:bodyPr>
          <a:p>
            <a:pPr>
              <a:buFont typeface="Wingdings" pitchFamily="2" charset="2"/>
              <a:buChar char="q"/>
            </a:pP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Managing Volatility and Stability</a:t>
            </a:r>
          </a:p>
          <a:p>
            <a:pPr algn="just" lvl="1"/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mental support, Operate effectively in uncertain and rapidly changing environments.</a:t>
            </a:r>
          </a:p>
          <a:p>
            <a:pPr algn="just" lvl="1"/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Balance long term productivity with proactive</a:t>
            </a:r>
          </a:p>
          <a:p>
            <a:pPr indent="0" lvl="1" marL="457200">
              <a:buNone/>
            </a:pPr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Wingdings" pitchFamily="2" charset="2"/>
              <a:buChar char="q"/>
            </a:pP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Employee Mental Health &amp; well being</a:t>
            </a:r>
          </a:p>
          <a:p>
            <a:pPr lvl="1"/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Reduce absenteeism associated with Stress, anxiety and burnout.</a:t>
            </a:r>
          </a:p>
          <a:p>
            <a:pPr algn="just" lvl="1"/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Strategies to improve psychological wellbeing across the workforce.(Arslan, Wang &amp; Rahman, 2025)</a:t>
            </a:r>
          </a:p>
          <a:p>
            <a:endParaRPr dirty="0" lang="en-US"/>
          </a:p>
        </p:txBody>
      </p:sp>
      <p:pic>
        <p:nvPicPr>
          <p:cNvPr id="2097167" name="Picture 9" descr="A person climbing a ladder to a keyhole  AI-generated content may be incorrect.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l="15514" r="22186" b="2"/>
          <a:stretch>
            <a:fillRect/>
          </a:stretch>
        </p:blipFill>
        <p:spPr>
          <a:xfrm>
            <a:off x="7729728" y="2049686"/>
            <a:ext cx="3941064" cy="4048568"/>
          </a:xfrm>
          <a:prstGeom prst="rect"/>
        </p:spPr>
      </p:pic>
      <p:sp>
        <p:nvSpPr>
          <p:cNvPr id="1048662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5112" y="6224717"/>
            <a:ext cx="4114800" cy="3651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Md </a:t>
            </a:r>
            <a:r>
              <a:rPr dirty="0" sz="1200" lang="en-US" err="1">
                <a:latin typeface="Arial" panose="020B0604020202020204" pitchFamily="34" charset="0"/>
                <a:cs typeface="Arial" panose="020B0604020202020204" pitchFamily="34" charset="0"/>
              </a:rPr>
              <a:t>Mohaiminul</a:t>
            </a:r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 Islam Bappy,Id-2431568</a:t>
            </a:r>
          </a:p>
          <a:p>
            <a:endParaRPr dirty="0"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7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663" name="Rectangle 12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0"/>
            <a:ext cx="12188952" cy="6857995"/>
          </a:xfrm>
          <a:prstGeom prst="rect"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dirty="0" lang="en-US"/>
          </a:p>
        </p:txBody>
      </p:sp>
      <p:sp>
        <p:nvSpPr>
          <p:cNvPr id="1048664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p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Key</a:t>
            </a:r>
            <a:r>
              <a:rPr dirty="0" lang="en-US"/>
              <a:t> HR Challenges</a:t>
            </a:r>
          </a:p>
        </p:txBody>
      </p:sp>
      <p:sp>
        <p:nvSpPr>
          <p:cNvPr id="1048665" name="Freeform: Shape 14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 wrap="square">
            <a:noAutofit/>
          </a:bodyPr>
          <a:p>
            <a:pPr algn="ctr"/>
            <a:endParaRPr lang="en-US"/>
          </a:p>
        </p:txBody>
      </p:sp>
      <p:sp>
        <p:nvSpPr>
          <p:cNvPr id="1048666" name="Content Placeholder 2"/>
          <p:cNvSpPr>
            <a:spLocks noGrp="1"/>
          </p:cNvSpPr>
          <p:nvPr>
            <p:ph idx="1"/>
          </p:nvPr>
        </p:nvSpPr>
        <p:spPr>
          <a:xfrm>
            <a:off x="521208" y="2304288"/>
            <a:ext cx="6821424" cy="3355107"/>
          </a:xfrm>
        </p:spPr>
        <p:txBody>
          <a:bodyPr>
            <a:normAutofit/>
          </a:bodyPr>
          <a:p>
            <a:pPr>
              <a:buFont typeface="Wingdings" pitchFamily="2" charset="2"/>
              <a:buChar char="q"/>
            </a:pP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Encouraging Adaptive &amp; innovative Behavior</a:t>
            </a:r>
          </a:p>
          <a:p>
            <a:pPr indent="0" marL="0">
              <a:buNone/>
            </a:pPr>
            <a:endParaRPr dirty="0" sz="1600"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lvl="1"/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Develop a workforce that embraces change and innovation. </a:t>
            </a:r>
          </a:p>
          <a:p>
            <a:pPr algn="just" lvl="1"/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Ensure innovation initiatives reinforce sustainability and meet consumer expectations. (Arslan, Wang &amp; Rahman, 2025)</a:t>
            </a:r>
          </a:p>
          <a:p>
            <a:pPr indent="0" marL="0">
              <a:buNone/>
            </a:pPr>
            <a:endParaRPr dirty="0" lang="en-US"/>
          </a:p>
        </p:txBody>
      </p:sp>
      <p:pic>
        <p:nvPicPr>
          <p:cNvPr id="2097168" name="Picture 7" descr="A person climbing a ladder to a keyhole  AI-generated content may be incorrect.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l="15514" r="22186" b="2"/>
          <a:stretch>
            <a:fillRect/>
          </a:stretch>
        </p:blipFill>
        <p:spPr>
          <a:xfrm>
            <a:off x="7842573" y="2415014"/>
            <a:ext cx="3828509" cy="3932943"/>
          </a:xfrm>
          <a:prstGeom prst="rect"/>
        </p:spPr>
      </p:pic>
      <p:sp>
        <p:nvSpPr>
          <p:cNvPr id="1048667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7869" y="6165394"/>
            <a:ext cx="4114800" cy="3651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Md </a:t>
            </a:r>
            <a:r>
              <a:rPr dirty="0" sz="1200" lang="en-US" err="1">
                <a:latin typeface="Arial" panose="020B0604020202020204" pitchFamily="34" charset="0"/>
                <a:cs typeface="Arial" panose="020B0604020202020204" pitchFamily="34" charset="0"/>
              </a:rPr>
              <a:t>Mohaiminul</a:t>
            </a:r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 Islam Bappy,Id-2431568</a:t>
            </a:r>
          </a:p>
          <a:p>
            <a:endParaRPr dirty="0" 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7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668" name="Rectangle 12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0"/>
            <a:ext cx="12188952" cy="6857995"/>
          </a:xfrm>
          <a:prstGeom prst="rect"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dirty="0" lang="en-US"/>
          </a:p>
        </p:txBody>
      </p:sp>
      <p:sp>
        <p:nvSpPr>
          <p:cNvPr id="1048669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p>
            <a:r>
              <a:rPr dirty="0" lang="en-US"/>
              <a:t>HR </a:t>
            </a:r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best</a:t>
            </a:r>
            <a:r>
              <a:rPr dirty="0" lang="en-US"/>
              <a:t> Practices</a:t>
            </a:r>
          </a:p>
        </p:txBody>
      </p:sp>
      <p:sp>
        <p:nvSpPr>
          <p:cNvPr id="1048670" name="Freeform: Shape 14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 wrap="square">
            <a:noAutofit/>
          </a:bodyPr>
          <a:p>
            <a:pPr algn="ctr"/>
            <a:endParaRPr lang="en-US"/>
          </a:p>
        </p:txBody>
      </p:sp>
      <p:sp>
        <p:nvSpPr>
          <p:cNvPr id="1048671" name="Content Placeholder 2"/>
          <p:cNvSpPr>
            <a:spLocks noGrp="1"/>
          </p:cNvSpPr>
          <p:nvPr>
            <p:ph idx="1"/>
          </p:nvPr>
        </p:nvSpPr>
        <p:spPr>
          <a:xfrm>
            <a:off x="515112" y="1854872"/>
            <a:ext cx="6821424" cy="4050792"/>
          </a:xfrm>
        </p:spPr>
        <p:txBody>
          <a:bodyPr>
            <a:noAutofit/>
          </a:bodyPr>
          <a:p>
            <a:pPr>
              <a:lnSpc>
                <a:spcPct val="100000"/>
              </a:lnSpc>
              <a:buFont typeface="Wingdings" pitchFamily="2" charset="2"/>
              <a:buChar char="q"/>
            </a:pP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Talant &amp; Leadership </a:t>
            </a:r>
          </a:p>
          <a:p>
            <a:pPr lvl="1">
              <a:lnSpc>
                <a:spcPct val="100000"/>
              </a:lnSpc>
            </a:pPr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Develop, retain and upskill diverse talent strengthen leadership pipeline.</a:t>
            </a:r>
          </a:p>
          <a:p>
            <a:pPr>
              <a:lnSpc>
                <a:spcPct val="100000"/>
              </a:lnSpc>
              <a:buFont typeface="Wingdings" pitchFamily="2" charset="2"/>
              <a:buChar char="q"/>
            </a:pP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Diversity &amp; inclusion </a:t>
            </a:r>
          </a:p>
          <a:p>
            <a:pPr lvl="1">
              <a:lnSpc>
                <a:spcPct val="100000"/>
              </a:lnSpc>
            </a:pPr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Foster inclusive culture and engage employee resource group.</a:t>
            </a:r>
          </a:p>
          <a:p>
            <a:pPr>
              <a:lnSpc>
                <a:spcPct val="100000"/>
              </a:lnSpc>
              <a:buFont typeface="Wingdings" pitchFamily="2" charset="2"/>
              <a:buChar char="q"/>
            </a:pP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Employee wellbeing</a:t>
            </a:r>
          </a:p>
          <a:p>
            <a:pPr lvl="1">
              <a:lnSpc>
                <a:spcPct val="100000"/>
              </a:lnSpc>
            </a:pPr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Support mental health and flexible work.</a:t>
            </a:r>
          </a:p>
          <a:p>
            <a:pPr>
              <a:lnSpc>
                <a:spcPct val="100000"/>
              </a:lnSpc>
              <a:buFont typeface="Wingdings" pitchFamily="2" charset="2"/>
              <a:buChar char="q"/>
            </a:pP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HR Technology &amp; Governance</a:t>
            </a:r>
          </a:p>
          <a:p>
            <a:pPr lvl="1">
              <a:lnSpc>
                <a:spcPct val="100000"/>
              </a:lnSpc>
            </a:pPr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Leverage HR tech, ensure compliance and promote digital adoption.</a:t>
            </a:r>
          </a:p>
          <a:p>
            <a:pPr>
              <a:lnSpc>
                <a:spcPct val="100000"/>
              </a:lnSpc>
              <a:buFont typeface="Wingdings" pitchFamily="2" charset="2"/>
              <a:buChar char="q"/>
            </a:pP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Sustainability</a:t>
            </a:r>
          </a:p>
          <a:p>
            <a:pPr lvl="1">
              <a:lnSpc>
                <a:spcPct val="100000"/>
              </a:lnSpc>
            </a:pPr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Embed sustainability and engage stakeholders for shared value. (Ahmed, 2024)</a:t>
            </a:r>
          </a:p>
        </p:txBody>
      </p:sp>
      <p:pic>
        <p:nvPicPr>
          <p:cNvPr id="2097169" name="Picture 7" descr="A group of people standing on a podium  AI-generated content may be incorrect.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l="26191" r="20025" b="-2"/>
          <a:stretch>
            <a:fillRect/>
          </a:stretch>
        </p:blipFill>
        <p:spPr>
          <a:xfrm>
            <a:off x="7744391" y="2092658"/>
            <a:ext cx="3713041" cy="3814325"/>
          </a:xfrm>
          <a:prstGeom prst="rect"/>
        </p:spPr>
      </p:pic>
      <p:sp>
        <p:nvSpPr>
          <p:cNvPr id="1048672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5112" y="6199267"/>
            <a:ext cx="4114800" cy="3651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Md </a:t>
            </a:r>
            <a:r>
              <a:rPr dirty="0" sz="1200" lang="en-US" err="1">
                <a:latin typeface="Arial" panose="020B0604020202020204" pitchFamily="34" charset="0"/>
                <a:cs typeface="Arial" panose="020B0604020202020204" pitchFamily="34" charset="0"/>
              </a:rPr>
              <a:t>Mohaiminul</a:t>
            </a:r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 Islam Bappy,Id-2431568</a:t>
            </a:r>
          </a:p>
          <a:p>
            <a:endParaRPr dirty="0" 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7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673" name="Rectangle 12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0"/>
            <a:ext cx="12188952" cy="6857995"/>
          </a:xfrm>
          <a:prstGeom prst="rect"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 defTabSz="914400" eaLnBrk="1" fontAlgn="auto" hangingPunct="1" indent="0" latinLnBrk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baseline="0" b="0" cap="none" dirty="0" sz="1800" i="0" kern="1200" kumimoji="0" lang="en-US" noProof="0" normalizeH="0" spc="0" strike="noStrike" u="none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048674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4754880" cy="1463040"/>
          </a:xfrm>
        </p:spPr>
        <p:txBody>
          <a:bodyPr>
            <a:normAutofit/>
          </a:bodyPr>
          <a:p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dirty="0" lang="en-US"/>
          </a:p>
        </p:txBody>
      </p:sp>
      <p:sp>
        <p:nvSpPr>
          <p:cNvPr id="1048675" name="Rectangle 14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517871" y="508090"/>
            <a:ext cx="4672966" cy="149279"/>
          </a:xfrm>
          <a:prstGeom prst="rect"/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 defTabSz="914400" eaLnBrk="1" fontAlgn="auto" hangingPunct="1" indent="0" latinLnBrk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baseline="0" b="0" cap="none" sz="1800" i="0" kern="1200" kumimoji="0" lang="en-US" noProof="0" normalizeH="0" spc="0" strike="noStrike" u="none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048676" name="Content Placeholder 2"/>
          <p:cNvSpPr>
            <a:spLocks noGrp="1"/>
          </p:cNvSpPr>
          <p:nvPr>
            <p:ph idx="1"/>
          </p:nvPr>
        </p:nvSpPr>
        <p:spPr>
          <a:xfrm>
            <a:off x="603504" y="2112264"/>
            <a:ext cx="5616674" cy="2967736"/>
          </a:xfrm>
        </p:spPr>
        <p:txBody>
          <a:bodyPr>
            <a:normAutofit/>
          </a:bodyPr>
          <a:p>
            <a:pPr algn="just"/>
            <a:r>
              <a:rPr dirty="0" lang="en-US"/>
              <a:t>Unil</a:t>
            </a:r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ever strategy in training and development reinforces a skilled and future-ready workforce.</a:t>
            </a:r>
          </a:p>
          <a:p>
            <a:pPr algn="just"/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Personalized learning and strong leadership program support continuous growth.</a:t>
            </a:r>
          </a:p>
          <a:p>
            <a:pPr algn="just"/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Focus on sustained innovation, adaptability and inclusion cements a great future for Unilever.</a:t>
            </a:r>
          </a:p>
          <a:p>
            <a:endParaRPr dirty="0" lang="en-US"/>
          </a:p>
        </p:txBody>
      </p:sp>
      <p:pic>
        <p:nvPicPr>
          <p:cNvPr id="2097170" name="Picture 7" descr="A person holding a tablet and a pen  AI-generated content may be incorrect.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l="5403" r="29658" b="-1"/>
          <a:stretch>
            <a:fillRect/>
          </a:stretch>
        </p:blipFill>
        <p:spPr>
          <a:xfrm>
            <a:off x="7510154" y="1882066"/>
            <a:ext cx="3609926" cy="3696710"/>
          </a:xfrm>
          <a:prstGeom prst="rect"/>
        </p:spPr>
      </p:pic>
      <p:sp>
        <p:nvSpPr>
          <p:cNvPr id="1048677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03504" y="6167347"/>
            <a:ext cx="4114800" cy="3651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Md </a:t>
            </a:r>
            <a:r>
              <a:rPr dirty="0" sz="1200" lang="en-US" err="1">
                <a:latin typeface="Arial" panose="020B0604020202020204" pitchFamily="34" charset="0"/>
                <a:cs typeface="Arial" panose="020B0604020202020204" pitchFamily="34" charset="0"/>
              </a:rPr>
              <a:t>Mohaiminul</a:t>
            </a:r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 Islam Bappy,Id-2431568</a:t>
            </a:r>
          </a:p>
          <a:p>
            <a:endParaRPr dirty="0" 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7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8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048679" name="Content Placeholder 2"/>
          <p:cNvSpPr>
            <a:spLocks noGrp="1"/>
          </p:cNvSpPr>
          <p:nvPr>
            <p:ph idx="1"/>
          </p:nvPr>
        </p:nvSpPr>
        <p:spPr>
          <a:xfrm>
            <a:off x="521208" y="1734207"/>
            <a:ext cx="11149584" cy="4445876"/>
          </a:xfrm>
        </p:spPr>
        <p:txBody>
          <a:bodyPr>
            <a:normAutofit/>
          </a:bodyPr>
          <a:p>
            <a:r>
              <a:rPr dirty="0" sz="2300" lang="en-US"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dirty="0" sz="2600" lang="en-US">
                <a:latin typeface="Arial" panose="020B0604020202020204" pitchFamily="34" charset="0"/>
                <a:cs typeface="Arial" panose="020B0604020202020204" pitchFamily="34" charset="0"/>
              </a:rPr>
              <a:t>nilever (n. d.) Available at: </a:t>
            </a:r>
            <a:r>
              <a:rPr dirty="0" sz="2600" lang="en-US">
                <a:latin typeface="Arial" panose="020B0604020202020204" pitchFamily="34" charset="0"/>
                <a:cs typeface="Arial" panose="020B0604020202020204" pitchFamily="34" charset="0"/>
                <a:hlinkClick r:id="rId1"/>
              </a:rPr>
              <a:t>https://www.unilever.co.uk/our-company/</a:t>
            </a:r>
            <a:r>
              <a:rPr dirty="0" sz="2600" lang="en-US">
                <a:latin typeface="Arial" panose="020B0604020202020204" pitchFamily="34" charset="0"/>
                <a:cs typeface="Arial" panose="020B0604020202020204" pitchFamily="34" charset="0"/>
              </a:rPr>
              <a:t> (Accessed: 26 November 2025)</a:t>
            </a:r>
          </a:p>
          <a:p>
            <a:r>
              <a:rPr dirty="0" sz="2600" lang="en-US">
                <a:latin typeface="Arial" panose="020B0604020202020204" pitchFamily="34" charset="0"/>
                <a:cs typeface="Arial" panose="020B0604020202020204" pitchFamily="34" charset="0"/>
              </a:rPr>
              <a:t>Unilever Nigeria Plc (2023) Annual report and financial Statement 2023.Available at: </a:t>
            </a:r>
            <a:r>
              <a:rPr dirty="0" sz="2600" lang="en-US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https://www.unilever.com/files/92ui5egz/production/811aa26ad302850072708968c41214d99f39514a.pdf?utm</a:t>
            </a:r>
            <a:r>
              <a:rPr dirty="0" sz="2600" lang="en-US">
                <a:latin typeface="Arial" panose="020B0604020202020204" pitchFamily="34" charset="0"/>
                <a:cs typeface="Arial" panose="020B0604020202020204" pitchFamily="34" charset="0"/>
              </a:rPr>
              <a:t> (Accessed: 26 November 2025)</a:t>
            </a:r>
          </a:p>
          <a:p>
            <a:r>
              <a:rPr dirty="0" sz="2600" lang="en-GB">
                <a:latin typeface="Arial" panose="020B0604020202020204" pitchFamily="34" charset="0"/>
                <a:cs typeface="Arial" panose="020B0604020202020204" pitchFamily="34" charset="0"/>
              </a:rPr>
              <a:t>Rahayu, P.T., 2024. Analysis of Competency Development at PT Unilever Indonesia </a:t>
            </a:r>
            <a:r>
              <a:rPr dirty="0" sz="2600" lang="en-GB" err="1">
                <a:latin typeface="Arial" panose="020B0604020202020204" pitchFamily="34" charset="0"/>
                <a:cs typeface="Arial" panose="020B0604020202020204" pitchFamily="34" charset="0"/>
              </a:rPr>
              <a:t>Tbk</a:t>
            </a:r>
            <a:r>
              <a:rPr dirty="0" sz="2600" lang="en-GB">
                <a:latin typeface="Arial" panose="020B0604020202020204" pitchFamily="34" charset="0"/>
                <a:cs typeface="Arial" panose="020B0604020202020204" pitchFamily="34" charset="0"/>
              </a:rPr>
              <a:t> from 2020 to 2023. </a:t>
            </a:r>
            <a:r>
              <a:rPr dirty="0" sz="2600" lang="en-GB" err="1">
                <a:latin typeface="Arial" panose="020B0604020202020204" pitchFamily="34" charset="0"/>
                <a:cs typeface="Arial" panose="020B0604020202020204" pitchFamily="34" charset="0"/>
              </a:rPr>
              <a:t>Nomico</a:t>
            </a:r>
            <a:r>
              <a:rPr dirty="0" sz="2600" lang="en-GB">
                <a:latin typeface="Arial" panose="020B0604020202020204" pitchFamily="34" charset="0"/>
                <a:cs typeface="Arial" panose="020B0604020202020204" pitchFamily="34" charset="0"/>
              </a:rPr>
              <a:t>, 1(5), pp. 11–21. </a:t>
            </a:r>
            <a:r>
              <a:rPr dirty="0" sz="2600" lang="en-US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https://www.researchgate.net/publication/384723529_Analysis_of_Competency_Development_at_PT_Unilever_Indonesia_Tbk_from_2020_to_2023</a:t>
            </a:r>
            <a:endParaRPr dirty="0" sz="2600"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 sz="2600" lang="en-GB">
                <a:latin typeface="Arial" panose="020B0604020202020204" pitchFamily="34" charset="0"/>
                <a:cs typeface="Arial" panose="020B0604020202020204" pitchFamily="34" charset="0"/>
              </a:rPr>
              <a:t>Ahmed, M., 2024. The Impact of Workforce Diversity on Organizational Performance: A Case Study of Unilever. </a:t>
            </a:r>
            <a:r>
              <a:rPr dirty="0" sz="2600" lang="en-GB" err="1">
                <a:latin typeface="Arial" panose="020B0604020202020204" pitchFamily="34" charset="0"/>
                <a:cs typeface="Arial" panose="020B0604020202020204" pitchFamily="34" charset="0"/>
              </a:rPr>
              <a:t>iRAPA</a:t>
            </a:r>
            <a:r>
              <a:rPr dirty="0" sz="2600" lang="en-GB">
                <a:latin typeface="Arial" panose="020B0604020202020204" pitchFamily="34" charset="0"/>
                <a:cs typeface="Arial" panose="020B0604020202020204" pitchFamily="34" charset="0"/>
              </a:rPr>
              <a:t> International Journal of Business Studies, 1(1), pp. 18–33. </a:t>
            </a:r>
            <a:r>
              <a:rPr dirty="0" sz="2600" lang="en-GB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https://www.researchgate.net/publication/380643573_The_Impact_of_Workforce_Diversity_on_Organizational_Performance_A_Case_Study_of_Unilever</a:t>
            </a:r>
            <a:endParaRPr dirty="0" sz="2600"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 sz="2600" lang="en-GB">
                <a:latin typeface="Arial" panose="020B0604020202020204" pitchFamily="34" charset="0"/>
                <a:cs typeface="Arial" panose="020B0604020202020204" pitchFamily="34" charset="0"/>
              </a:rPr>
              <a:t>Arslan, A.M., Wang, H.W. &amp; Rahman, A.U., 2025. Exploring the Relationship between Adaptive Organizational </a:t>
            </a:r>
            <a:r>
              <a:rPr dirty="0" sz="2600" lang="en-GB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dirty="0" sz="2600" lang="en-GB">
                <a:latin typeface="Arial" panose="020B0604020202020204" pitchFamily="34" charset="0"/>
                <a:cs typeface="Arial" panose="020B0604020202020204" pitchFamily="34" charset="0"/>
              </a:rPr>
              <a:t>, Innovation, and Employee Mental Health: A Case Study of Unilever’s Sustainable Living Plan. Journal of Human Resource and Sustainability Studies, 13(1), pp. 40‑52. </a:t>
            </a:r>
            <a:r>
              <a:rPr dirty="0" sz="2600" lang="en-GB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https://www.scirp.org/pdf/jhrss2025131_32831440.pdf?utm</a:t>
            </a:r>
            <a:endParaRPr dirty="0" sz="2600"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 sz="2600" lang="en-GB">
                <a:latin typeface="Arial" panose="020B0604020202020204" pitchFamily="34" charset="0"/>
                <a:cs typeface="Arial" panose="020B0604020202020204" pitchFamily="34" charset="0"/>
              </a:rPr>
              <a:t>Arslan, A. M., Wang, H. W. &amp; Rahman, A. U., 2025. Adaptive behaviour, innovation and employee mental health: Unilever’s sustainable living plan. Journal of Human Resource and Sustainability Studies, 13(1), pp. 40–52. https://</a:t>
            </a:r>
            <a:r>
              <a:rPr dirty="0" sz="2600" lang="en-GB" err="1">
                <a:latin typeface="Arial" panose="020B0604020202020204" pitchFamily="34" charset="0"/>
                <a:cs typeface="Arial" panose="020B0604020202020204" pitchFamily="34" charset="0"/>
              </a:rPr>
              <a:t>www.researchgate.net</a:t>
            </a:r>
            <a:r>
              <a:rPr dirty="0" sz="2600" lang="en-GB">
                <a:latin typeface="Arial" panose="020B0604020202020204" pitchFamily="34" charset="0"/>
                <a:cs typeface="Arial" panose="020B0604020202020204" pitchFamily="34" charset="0"/>
              </a:rPr>
              <a:t>/publication/378907197_PROSPECTS_AND_CHALLENGES_IN_HUMAN_RESOURCE_PRACTICES_AT_HINDUSTAN_UNILEVER_LTD</a:t>
            </a:r>
          </a:p>
          <a:p>
            <a:endParaRPr dirty="0" sz="1100"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dirty="0" sz="1100"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680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21208" y="6411966"/>
            <a:ext cx="4114800" cy="3651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Md </a:t>
            </a:r>
            <a:r>
              <a:rPr dirty="0" sz="1200" lang="en-US" err="1">
                <a:latin typeface="Arial" panose="020B0604020202020204" pitchFamily="34" charset="0"/>
                <a:cs typeface="Arial" panose="020B0604020202020204" pitchFamily="34" charset="0"/>
              </a:rPr>
              <a:t>Mohaiminul</a:t>
            </a:r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 Islam Bappy,Id-2431568</a:t>
            </a:r>
          </a:p>
          <a:p>
            <a:endParaRPr dirty="0" sz="1200" 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681" name="Rectangle 35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0"/>
            <a:ext cx="12192000" cy="6858001"/>
          </a:xfrm>
          <a:prstGeom prst="rect"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dirty="0" lang="en-US"/>
          </a:p>
        </p:txBody>
      </p:sp>
      <p:sp useBgFill="1">
        <p:nvSpPr>
          <p:cNvPr id="1048682" name="Rectangle 37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-2"/>
            <a:ext cx="12192000" cy="6858001"/>
          </a:xfrm>
          <a:prstGeom prst="rect"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dirty="0" lang="en-US"/>
          </a:p>
        </p:txBody>
      </p:sp>
      <p:pic>
        <p:nvPicPr>
          <p:cNvPr id="2097171" name="Picture 5" descr="Red toy person in front of two lines of white figures"/>
          <p:cNvPicPr>
            <a:picLocks noChangeAspect="1"/>
          </p:cNvPicPr>
          <p:nvPr/>
        </p:nvPicPr>
        <p:blipFill>
          <a:blip xmlns:r="http://schemas.openxmlformats.org/officeDocument/2006/relationships" r:embed="rId1">
            <a:alphaModFix amt="40000"/>
          </a:blip>
          <a:srcRect l="22719" r="18836"/>
          <a:stretch>
            <a:fillRect/>
          </a:stretch>
        </p:blipFill>
        <p:spPr>
          <a:xfrm>
            <a:off x="-1" y="-4"/>
            <a:ext cx="6096000" cy="6858001"/>
          </a:xfrm>
          <a:prstGeom prst="rect"/>
        </p:spPr>
      </p:pic>
      <p:sp>
        <p:nvSpPr>
          <p:cNvPr id="1048683" name="Title 1"/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334248"/>
          </a:xfrm>
        </p:spPr>
        <p:txBody>
          <a:bodyPr anchor="t">
            <a:normAutofit/>
          </a:bodyPr>
          <a:p>
            <a:pPr>
              <a:lnSpc>
                <a:spcPct val="90000"/>
              </a:lnSpc>
            </a:pPr>
            <a:r>
              <a:rPr sz="540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Diversity, equity, and inclusion</a:t>
            </a:r>
          </a:p>
        </p:txBody>
      </p:sp>
      <p:sp>
        <p:nvSpPr>
          <p:cNvPr id="1048684" name="Rectangle 39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517870" y="508090"/>
            <a:ext cx="5021183" cy="149279"/>
          </a:xfrm>
          <a:prstGeom prst="rect"/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/>
          </a:p>
        </p:txBody>
      </p:sp>
      <p:pic>
        <p:nvPicPr>
          <p:cNvPr id="2097172" name="Picture 22" descr="A group of yellow figures and a red figure on the other side"/>
          <p:cNvPicPr>
            <a:picLocks noChangeAspect="1"/>
          </p:cNvPicPr>
          <p:nvPr/>
        </p:nvPicPr>
        <p:blipFill>
          <a:blip xmlns:r="http://schemas.openxmlformats.org/officeDocument/2006/relationships" r:embed="rId2">
            <a:alphaModFix amt="40000"/>
          </a:blip>
          <a:srcRect l="20334" r="20332" b="-2"/>
          <a:stretch>
            <a:fillRect/>
          </a:stretch>
        </p:blipFill>
        <p:spPr>
          <a:xfrm>
            <a:off x="6095999" y="-4"/>
            <a:ext cx="6096000" cy="6858001"/>
          </a:xfrm>
          <a:prstGeom prst="rect"/>
        </p:spPr>
      </p:pic>
      <p:sp>
        <p:nvSpPr>
          <p:cNvPr id="1048685" name="Subtitle 2"/>
          <p:cNvSpPr>
            <a:spLocks noGrp="1"/>
          </p:cNvSpPr>
          <p:nvPr>
            <p:ph type="subTitle" idx="1"/>
          </p:nvPr>
        </p:nvSpPr>
        <p:spPr>
          <a:xfrm>
            <a:off x="6652366" y="3673098"/>
            <a:ext cx="5040785" cy="2264959"/>
          </a:xfrm>
        </p:spPr>
        <p:txBody>
          <a:bodyPr anchor="b">
            <a:normAutofit/>
          </a:bodyPr>
          <a:p>
            <a:pPr>
              <a:lnSpc>
                <a:spcPct val="100000"/>
              </a:lnSpc>
            </a:pPr>
            <a:r>
              <a:rPr b="1" dirty="0" sz="1700" i="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by-Md Habibur Rahman</a:t>
            </a:r>
          </a:p>
          <a:p>
            <a:pPr>
              <a:lnSpc>
                <a:spcPct val="100000"/>
              </a:lnSpc>
            </a:pPr>
            <a:r>
              <a:rPr b="1" dirty="0" sz="1700" i="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</a:t>
            </a:r>
            <a:r>
              <a:rPr b="1" dirty="0" sz="1700" i="0" lang="en-US">
                <a:latin typeface="Arial" panose="020B0604020202020204" pitchFamily="34" charset="0"/>
                <a:cs typeface="Arial" panose="020B0604020202020204" pitchFamily="34" charset="0"/>
              </a:rPr>
              <a:t>t id-</a:t>
            </a:r>
            <a:r>
              <a:rPr b="1" dirty="0" sz="1800" i="0" lang="en-US">
                <a:latin typeface="Arial" panose="020B0604020202020204" pitchFamily="34" charset="0"/>
                <a:cs typeface="Arial" panose="020B0604020202020204" pitchFamily="34" charset="0"/>
              </a:rPr>
              <a:t>2432474</a:t>
            </a:r>
            <a:endParaRPr b="1" dirty="0" sz="1800"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b="1" dirty="0" sz="1700" i="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Module- Human Capital Management </a:t>
            </a:r>
          </a:p>
          <a:p>
            <a:pPr>
              <a:lnSpc>
                <a:spcPct val="100000"/>
              </a:lnSpc>
            </a:pPr>
            <a:r>
              <a:rPr b="1" dirty="0" sz="1700" i="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code- LCMB7023</a:t>
            </a:r>
          </a:p>
          <a:p>
            <a:pPr>
              <a:lnSpc>
                <a:spcPct val="100000"/>
              </a:lnSpc>
            </a:pPr>
            <a:r>
              <a:rPr b="1" dirty="0" sz="1700" i="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Date- 02.12.25</a:t>
            </a:r>
          </a:p>
          <a:p>
            <a:pPr>
              <a:lnSpc>
                <a:spcPct val="100000"/>
              </a:lnSpc>
            </a:pPr>
            <a:endParaRPr dirty="0" sz="1700" lang="en-US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686" name="Rectangle 44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6662168" y="6300216"/>
            <a:ext cx="5021183" cy="45719"/>
          </a:xfrm>
          <a:prstGeom prst="rect"/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/>
          </a:p>
        </p:txBody>
      </p:sp>
    </p:spTree>
  </p:cSld>
  <p:clrMapOvr>
    <a:overrideClrMapping accent1="accent1" accent2="accent2" accent3="accent3" accent4="accent4" accent5="accent5" accent6="accent6" bg1="dk1" bg2="dk2" tx1="lt1" tx2="lt2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8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7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223254"/>
          </a:xfrm>
        </p:spPr>
        <p:txBody>
          <a:bodyPr>
            <a:normAutofit/>
          </a:bodyPr>
          <a:p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Introduction and contents of discussion  </a:t>
            </a:r>
            <a:br>
              <a:rPr dirty="0" lang="en-GB"/>
            </a:br>
            <a:endParaRPr dirty="0" lang="en-US"/>
          </a:p>
        </p:txBody>
      </p:sp>
      <p:sp>
        <p:nvSpPr>
          <p:cNvPr id="1048688" name="Content Placeholder 2"/>
          <p:cNvSpPr>
            <a:spLocks noGrp="1"/>
          </p:cNvSpPr>
          <p:nvPr>
            <p:ph idx="1"/>
          </p:nvPr>
        </p:nvSpPr>
        <p:spPr>
          <a:xfrm>
            <a:off x="621792" y="2308193"/>
            <a:ext cx="11155680" cy="3425183"/>
          </a:xfrm>
        </p:spPr>
        <p:txBody>
          <a:bodyPr>
            <a:normAutofit/>
          </a:bodyPr>
          <a:p>
            <a:pPr indent="-285750" marL="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Diversity, equity, and inclusion (DEI) </a:t>
            </a:r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in Unilever</a:t>
            </a:r>
          </a:p>
          <a:p>
            <a:pPr indent="-285750" marL="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Current HR Policies &amp; Practices (DEI Focus) in Unilever</a:t>
            </a:r>
          </a:p>
          <a:p>
            <a:pPr indent="-285750" marL="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Role of Line Managers in DEI Implementation</a:t>
            </a:r>
          </a:p>
          <a:p>
            <a:pPr indent="-285750" marL="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Strategic Alignment of HR Practices with Company Goals</a:t>
            </a:r>
          </a:p>
          <a:p>
            <a:pPr indent="-285750" marL="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Key HR Challenges Related to DEI in Unilever </a:t>
            </a:r>
            <a:endParaRPr dirty="0" sz="1600"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85750" marL="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dirty="0" sz="1600" lang="en-GB">
                <a:latin typeface="Arial" panose="020B0604020202020204" pitchFamily="34" charset="0"/>
                <a:cs typeface="Arial" panose="020B0604020202020204" pitchFamily="34" charset="0"/>
              </a:rPr>
              <a:t>Practical, Realistic DEI Recommendations</a:t>
            </a:r>
          </a:p>
          <a:p>
            <a:endParaRPr dirty="0" lang="en-US"/>
          </a:p>
        </p:txBody>
      </p:sp>
      <p:sp>
        <p:nvSpPr>
          <p:cNvPr id="104868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21792" y="6144923"/>
            <a:ext cx="4114800" cy="3651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Md Habibur Rahman,Id-2432474</a:t>
            </a:r>
          </a:p>
          <a:p>
            <a:endParaRPr dirty="0" sz="1200"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8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90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p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Diversity, equity, and inclusion (DEI) </a:t>
            </a: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in Unilever </a:t>
            </a:r>
            <a:b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</a:br>
            <a:endParaRPr dirty="0"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691" name="Content Placeholder 2"/>
          <p:cNvSpPr>
            <a:spLocks noGrp="1"/>
          </p:cNvSpPr>
          <p:nvPr>
            <p:ph idx="1"/>
          </p:nvPr>
        </p:nvSpPr>
        <p:spPr>
          <a:xfrm>
            <a:off x="521208" y="2876365"/>
            <a:ext cx="10936224" cy="2823100"/>
          </a:xfrm>
        </p:spPr>
        <p:txBody>
          <a:bodyPr/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Strong declared commitment to sustainability and DEI </a:t>
            </a:r>
            <a:r>
              <a:rPr altLang="en-US" dirty="0" sz="1600" i="1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(Unilever, 2023)</a:t>
            </a: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.</a:t>
            </a:r>
          </a:p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endParaRPr altLang="en-US" dirty="0" sz="1600" lang="en-US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</a:endParaRPr>
          </a:p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Recent controversies show gaps between </a:t>
            </a:r>
            <a:r>
              <a:rPr altLang="en-US" b="1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DEI promises and practical implementation</a:t>
            </a: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 </a:t>
            </a:r>
            <a:r>
              <a:rPr altLang="en-US" dirty="0" sz="1600" i="1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(Just Food, 2024)</a:t>
            </a: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.</a:t>
            </a:r>
          </a:p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endParaRPr altLang="en-US" dirty="0" sz="1600" lang="en-US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</a:endParaRPr>
          </a:p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Focus of presentation: DEI challenges + HR strategy + solutions.</a:t>
            </a:r>
          </a:p>
          <a:p>
            <a:endParaRPr dirty="0" lang="en-US"/>
          </a:p>
        </p:txBody>
      </p:sp>
      <p:sp>
        <p:nvSpPr>
          <p:cNvPr id="1048692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21208" y="6134382"/>
            <a:ext cx="4114800" cy="3651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Md Habibur Rahman,Id-2432474</a:t>
            </a:r>
          </a:p>
          <a:p>
            <a:endParaRPr dirty="0" sz="1200"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dirty="0" 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8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93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dirty="0" sz="4900" lang="en-GB">
                <a:latin typeface="Arial" panose="020B0604020202020204" pitchFamily="34" charset="0"/>
                <a:cs typeface="Arial" panose="020B0604020202020204" pitchFamily="34" charset="0"/>
              </a:rPr>
              <a:t>Current HR Policies &amp; Practices (DEI Focus) in Unilever</a:t>
            </a:r>
            <a:br>
              <a:rPr dirty="0" lang="en-GB"/>
            </a:br>
            <a:endParaRPr dirty="0" lang="en-US"/>
          </a:p>
        </p:txBody>
      </p:sp>
      <p:sp>
        <p:nvSpPr>
          <p:cNvPr id="1048694" name="Content Placeholder 2"/>
          <p:cNvSpPr>
            <a:spLocks noGrp="1"/>
          </p:cNvSpPr>
          <p:nvPr>
            <p:ph idx="1"/>
          </p:nvPr>
        </p:nvSpPr>
        <p:spPr>
          <a:xfrm>
            <a:off x="521208" y="2752078"/>
            <a:ext cx="11155680" cy="3593858"/>
          </a:xfrm>
        </p:spPr>
        <p:txBody>
          <a:bodyPr/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Unilever has formal EDI policy promoting gender equity, inclusion for public work department (</a:t>
            </a:r>
            <a:r>
              <a:rPr altLang="en-US" dirty="0" sz="1600" lang="en-US" err="1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PwD</a:t>
            </a: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), LGBTQ+ and minority groups </a:t>
            </a:r>
            <a:r>
              <a:rPr altLang="en-US" dirty="0" sz="1600" i="1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(Unilever, 2023)</a:t>
            </a: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.</a:t>
            </a:r>
          </a:p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endParaRPr altLang="en-US" dirty="0" sz="1600" lang="en-US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</a:endParaRPr>
          </a:p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42% of managerial roles held by women; 1,600+ women in shopfloor roles </a:t>
            </a:r>
            <a:r>
              <a:rPr altLang="en-US" dirty="0" sz="1600" i="1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(HUL, 2023)</a:t>
            </a: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.</a:t>
            </a:r>
          </a:p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endParaRPr altLang="en-US" dirty="0" sz="1600" lang="en-US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</a:endParaRPr>
          </a:p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Global ESG policies previously ambitious but recently scaled back </a:t>
            </a:r>
            <a:r>
              <a:rPr altLang="en-US" dirty="0" sz="1600" i="1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(Just Food, 2024)</a:t>
            </a: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.</a:t>
            </a:r>
          </a:p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endParaRPr altLang="en-US" dirty="0" sz="1600" lang="en-US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</a:endParaRPr>
          </a:p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DEI training, inclusive recruitment, and employee resource groups exist across many markets.</a:t>
            </a:r>
          </a:p>
          <a:p>
            <a:endParaRPr b="1" dirty="0" lang="en-US"/>
          </a:p>
        </p:txBody>
      </p:sp>
      <p:sp>
        <p:nvSpPr>
          <p:cNvPr id="1048695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45194" y="6163373"/>
            <a:ext cx="4114800" cy="3651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Md Habibur Rahman,Id-2432474</a:t>
            </a:r>
          </a:p>
          <a:p>
            <a:endParaRPr dirty="0" sz="1200"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dirty="0" 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8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9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dirty="0" sz="4900" lang="en-US">
                <a:latin typeface="Arial" panose="020B0604020202020204" pitchFamily="34" charset="0"/>
                <a:cs typeface="Arial" panose="020B0604020202020204" pitchFamily="34" charset="0"/>
              </a:rPr>
              <a:t>Role of Line Managers in DEI Implementation</a:t>
            </a:r>
            <a:br>
              <a:rPr dirty="0" lang="en-GB"/>
            </a:br>
            <a:endParaRPr dirty="0" lang="en-US"/>
          </a:p>
        </p:txBody>
      </p:sp>
      <p:sp>
        <p:nvSpPr>
          <p:cNvPr id="1048697" name="Content Placeholder 2"/>
          <p:cNvSpPr>
            <a:spLocks noGrp="1"/>
          </p:cNvSpPr>
          <p:nvPr>
            <p:ph idx="1"/>
          </p:nvPr>
        </p:nvSpPr>
        <p:spPr>
          <a:xfrm>
            <a:off x="521208" y="2752078"/>
            <a:ext cx="11155680" cy="3127514"/>
          </a:xfrm>
        </p:spPr>
        <p:txBody>
          <a:bodyPr/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Line managers directly influence team inclusion, psychological safety, and fair treatment </a:t>
            </a:r>
            <a:r>
              <a:rPr altLang="en-US" dirty="0" sz="1600" i="1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(Forbes, 2025)</a:t>
            </a: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.</a:t>
            </a:r>
          </a:p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endParaRPr altLang="en-US" dirty="0" sz="1600" lang="en-US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</a:endParaRPr>
          </a:p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They perform DEI-sensitive tasks: recruitment screening, performance reviews, promotions, conflict resolution.</a:t>
            </a:r>
          </a:p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endParaRPr altLang="en-US" dirty="0" sz="1600" lang="en-US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</a:endParaRPr>
          </a:p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Line managers reinforce or undermine DEI depending on awareness, training, and bias.</a:t>
            </a:r>
          </a:p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endParaRPr altLang="en-US" dirty="0" sz="1600" lang="en-US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</a:endParaRPr>
          </a:p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At Unilever, regional managers adapt global DEI standards but face cultural challenges </a:t>
            </a:r>
            <a:r>
              <a:rPr altLang="en-US" dirty="0" sz="1600" i="1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(Horton International, 2025)</a:t>
            </a: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.</a:t>
            </a:r>
          </a:p>
          <a:p>
            <a:endParaRPr dirty="0" lang="en-US"/>
          </a:p>
        </p:txBody>
      </p:sp>
      <p:sp>
        <p:nvSpPr>
          <p:cNvPr id="1048698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21208" y="6190222"/>
            <a:ext cx="4114800" cy="3651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Md Habibur Rahman,Id-2432474</a:t>
            </a:r>
          </a:p>
          <a:p>
            <a:endParaRPr dirty="0" sz="1200"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dirty="0" 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8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99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Strategic Alignment of HR Practices with Company Goals</a:t>
            </a:r>
            <a:br>
              <a:rPr dirty="0" lang="en-GB"/>
            </a:br>
            <a:endParaRPr dirty="0" lang="en-US"/>
          </a:p>
        </p:txBody>
      </p:sp>
      <p:sp>
        <p:nvSpPr>
          <p:cNvPr id="1048700" name="Content Placeholder 2"/>
          <p:cNvSpPr>
            <a:spLocks noGrp="1"/>
          </p:cNvSpPr>
          <p:nvPr>
            <p:ph idx="1"/>
          </p:nvPr>
        </p:nvSpPr>
        <p:spPr>
          <a:xfrm>
            <a:off x="521208" y="2578608"/>
            <a:ext cx="11155680" cy="3300984"/>
          </a:xfrm>
        </p:spPr>
        <p:txBody>
          <a:bodyPr/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Unilever’s purpose is “make sustainable living commonplace” — DEI is part of this mission </a:t>
            </a:r>
            <a:r>
              <a:rPr altLang="en-US" dirty="0" sz="1600" i="1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(Unilever, 2023)</a:t>
            </a: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.</a:t>
            </a:r>
          </a:p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endParaRPr altLang="en-US" dirty="0" sz="1600" lang="en-US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</a:endParaRPr>
          </a:p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HR policies attempt to align DEI with business goals: brand reputation, global talent attraction, innovation.</a:t>
            </a:r>
          </a:p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endParaRPr altLang="en-US" dirty="0" sz="1600" lang="en-US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</a:endParaRPr>
          </a:p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However, recent ESG/DEI rollbacks conflict with earlier strategic commitments </a:t>
            </a:r>
            <a:r>
              <a:rPr altLang="en-US" dirty="0" sz="1600" i="1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(Just Food, 2024)</a:t>
            </a: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.</a:t>
            </a:r>
          </a:p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endParaRPr altLang="en-US" dirty="0" sz="1600" lang="en-US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</a:endParaRPr>
          </a:p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Internal conflict (e.g., Ben &amp; Jerry’s activism dispute) shows misalignment between brand values &amp; corporate stance </a:t>
            </a:r>
            <a:r>
              <a:rPr altLang="en-US" dirty="0" sz="1600" i="1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(Reuters, 2025)</a:t>
            </a: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.</a:t>
            </a:r>
          </a:p>
          <a:p>
            <a:endParaRPr dirty="0" lang="en-US"/>
          </a:p>
        </p:txBody>
      </p:sp>
      <p:sp>
        <p:nvSpPr>
          <p:cNvPr id="1048701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21208" y="6175920"/>
            <a:ext cx="4114800" cy="3651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Md Habibur Rahman,Id-2432474</a:t>
            </a:r>
          </a:p>
          <a:p>
            <a:endParaRPr dirty="0" sz="1200"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dirty="0" lang="en-US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8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02" name="Title 1"/>
          <p:cNvSpPr>
            <a:spLocks noGrp="1"/>
          </p:cNvSpPr>
          <p:nvPr>
            <p:ph type="title"/>
          </p:nvPr>
        </p:nvSpPr>
        <p:spPr>
          <a:xfrm>
            <a:off x="518160" y="818520"/>
            <a:ext cx="11155680" cy="1463040"/>
          </a:xfrm>
        </p:spPr>
        <p:txBody>
          <a:bodyPr>
            <a:normAutofit/>
          </a:bodyPr>
          <a:p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Key HR Challenges Related to DEI in Unilever </a:t>
            </a:r>
            <a:br>
              <a:rPr dirty="0" lang="en-GB"/>
            </a:br>
            <a:endParaRPr dirty="0" lang="en-US"/>
          </a:p>
        </p:txBody>
      </p:sp>
      <p:sp>
        <p:nvSpPr>
          <p:cNvPr id="1048703" name="Content Placeholder 2"/>
          <p:cNvSpPr>
            <a:spLocks noGrp="1"/>
          </p:cNvSpPr>
          <p:nvPr>
            <p:ph idx="1"/>
          </p:nvPr>
        </p:nvSpPr>
        <p:spPr>
          <a:xfrm>
            <a:off x="521208" y="2281560"/>
            <a:ext cx="11155680" cy="3764133"/>
          </a:xfrm>
        </p:spPr>
        <p:txBody>
          <a:bodyPr>
            <a:normAutofit/>
          </a:bodyPr>
          <a:p>
            <a:pPr indent="0" marL="0">
              <a:buNone/>
            </a:pPr>
            <a:r>
              <a:rPr b="1" dirty="0" sz="1700" lang="en-GB">
                <a:latin typeface="Arial" panose="020B0604020202020204" pitchFamily="34" charset="0"/>
                <a:cs typeface="Arial" panose="020B0604020202020204" pitchFamily="34" charset="0"/>
              </a:rPr>
              <a:t>1. ESG/DEI Rollback Perception</a:t>
            </a:r>
          </a:p>
          <a:p>
            <a:r>
              <a:rPr dirty="0" sz="1700" lang="en-GB">
                <a:latin typeface="Arial" panose="020B0604020202020204" pitchFamily="34" charset="0"/>
                <a:cs typeface="Arial" panose="020B0604020202020204" pitchFamily="34" charset="0"/>
              </a:rPr>
              <a:t>Reduced targets → public distrust </a:t>
            </a:r>
            <a:r>
              <a:rPr dirty="0" sz="1700" i="1" lang="en-GB">
                <a:latin typeface="Arial" panose="020B0604020202020204" pitchFamily="34" charset="0"/>
                <a:cs typeface="Arial" panose="020B0604020202020204" pitchFamily="34" charset="0"/>
              </a:rPr>
              <a:t>(Just Food, 2024)</a:t>
            </a:r>
            <a:r>
              <a:rPr dirty="0" sz="1700" lang="en-GB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indent="0" marL="0">
              <a:buNone/>
            </a:pPr>
            <a:r>
              <a:rPr b="1" dirty="0" sz="1700" lang="en-GB">
                <a:latin typeface="Arial" panose="020B0604020202020204" pitchFamily="34" charset="0"/>
                <a:cs typeface="Arial" panose="020B0604020202020204" pitchFamily="34" charset="0"/>
              </a:rPr>
              <a:t>2. Internal Conflict Over Activism</a:t>
            </a:r>
          </a:p>
          <a:p>
            <a:r>
              <a:rPr dirty="0" sz="1700" lang="en-GB">
                <a:latin typeface="Arial" panose="020B0604020202020204" pitchFamily="34" charset="0"/>
                <a:cs typeface="Arial" panose="020B0604020202020204" pitchFamily="34" charset="0"/>
              </a:rPr>
              <a:t>Ben &amp; Jerry’s issue reveals cultural misalignment </a:t>
            </a:r>
            <a:r>
              <a:rPr dirty="0" sz="1700" i="1" lang="en-GB">
                <a:latin typeface="Arial" panose="020B0604020202020204" pitchFamily="34" charset="0"/>
                <a:cs typeface="Arial" panose="020B0604020202020204" pitchFamily="34" charset="0"/>
              </a:rPr>
              <a:t>(NPR, 2025)</a:t>
            </a:r>
            <a:r>
              <a:rPr dirty="0" sz="1700" lang="en-GB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indent="0" marL="0">
              <a:buNone/>
            </a:pPr>
            <a:r>
              <a:rPr b="1" dirty="0" sz="1700" lang="en-GB">
                <a:latin typeface="Arial" panose="020B0604020202020204" pitchFamily="34" charset="0"/>
                <a:cs typeface="Arial" panose="020B0604020202020204" pitchFamily="34" charset="0"/>
              </a:rPr>
              <a:t>3. Diversity Washing Risk</a:t>
            </a:r>
          </a:p>
          <a:p>
            <a:r>
              <a:rPr dirty="0" sz="1700" lang="en-GB">
                <a:latin typeface="Arial" panose="020B0604020202020204" pitchFamily="34" charset="0"/>
                <a:cs typeface="Arial" panose="020B0604020202020204" pitchFamily="34" charset="0"/>
              </a:rPr>
              <a:t>Stakeholders question whether DEI actions match outcomes </a:t>
            </a:r>
            <a:r>
              <a:rPr dirty="0" sz="1700" i="1" lang="en-GB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dirty="0" sz="1700" i="1" lang="en-GB" err="1">
                <a:latin typeface="Arial" panose="020B0604020202020204" pitchFamily="34" charset="0"/>
                <a:cs typeface="Arial" panose="020B0604020202020204" pitchFamily="34" charset="0"/>
              </a:rPr>
              <a:t>AssessCandidates</a:t>
            </a:r>
            <a:r>
              <a:rPr dirty="0" sz="1700" i="1" lang="en-GB"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  <a:r>
              <a:rPr dirty="0" sz="1700" lang="en-GB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indent="0" marL="0">
              <a:buNone/>
            </a:pPr>
            <a:r>
              <a:rPr b="1" dirty="0" sz="1700" lang="en-GB">
                <a:latin typeface="Arial" panose="020B0604020202020204" pitchFamily="34" charset="0"/>
                <a:cs typeface="Arial" panose="020B0604020202020204" pitchFamily="34" charset="0"/>
              </a:rPr>
              <a:t>4. Global DEI Implementation Difficulty</a:t>
            </a:r>
          </a:p>
          <a:p>
            <a:r>
              <a:rPr dirty="0" sz="1700" lang="en-GB">
                <a:latin typeface="Arial" panose="020B0604020202020204" pitchFamily="34" charset="0"/>
                <a:cs typeface="Arial" panose="020B0604020202020204" pitchFamily="34" charset="0"/>
              </a:rPr>
              <a:t>Cultural &amp; legal differences hinder consistent rollout </a:t>
            </a:r>
            <a:r>
              <a:rPr dirty="0" sz="1700" i="1" lang="en-GB">
                <a:latin typeface="Arial" panose="020B0604020202020204" pitchFamily="34" charset="0"/>
                <a:cs typeface="Arial" panose="020B0604020202020204" pitchFamily="34" charset="0"/>
              </a:rPr>
              <a:t>(Horton International, 2025)</a:t>
            </a:r>
            <a:r>
              <a:rPr dirty="0" sz="1700" lang="en-GB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indent="0" marL="0">
              <a:buNone/>
            </a:pPr>
            <a:r>
              <a:rPr b="1" dirty="0" sz="1700" lang="en-GB">
                <a:latin typeface="Arial" panose="020B0604020202020204" pitchFamily="34" charset="0"/>
                <a:cs typeface="Arial" panose="020B0604020202020204" pitchFamily="34" charset="0"/>
              </a:rPr>
              <a:t>5. Weak DEI Measurement</a:t>
            </a:r>
          </a:p>
          <a:p>
            <a:r>
              <a:rPr dirty="0" sz="1700" lang="en-GB">
                <a:latin typeface="Arial" panose="020B0604020202020204" pitchFamily="34" charset="0"/>
                <a:cs typeface="Arial" panose="020B0604020202020204" pitchFamily="34" charset="0"/>
              </a:rPr>
              <a:t>Lack of analytics to track fairness, promotions, pay gaps </a:t>
            </a:r>
            <a:r>
              <a:rPr dirty="0" sz="1700" i="1" lang="en-GB">
                <a:latin typeface="Arial" panose="020B0604020202020204" pitchFamily="34" charset="0"/>
                <a:cs typeface="Arial" panose="020B0604020202020204" pitchFamily="34" charset="0"/>
              </a:rPr>
              <a:t>(Forbes, 2025)</a:t>
            </a:r>
            <a:r>
              <a:rPr dirty="0" sz="1700" lang="en-GB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dirty="0" lang="en-US"/>
          </a:p>
        </p:txBody>
      </p:sp>
      <p:sp>
        <p:nvSpPr>
          <p:cNvPr id="1048704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8160" y="6284408"/>
            <a:ext cx="4114800" cy="3651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Md Habibur Rahman,Id-2432474</a:t>
            </a:r>
          </a:p>
          <a:p>
            <a:endParaRPr dirty="0" sz="1200"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dirty="0" lang="en-US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8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0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Practical, Realistic DEI Recommendations</a:t>
            </a:r>
            <a:br>
              <a:rPr dirty="0" lang="en-GB"/>
            </a:br>
            <a:endParaRPr dirty="0" lang="en-US"/>
          </a:p>
        </p:txBody>
      </p:sp>
      <p:sp>
        <p:nvSpPr>
          <p:cNvPr id="1048706" name="Google Shape;998;p20"/>
          <p:cNvSpPr txBox="1"/>
          <p:nvPr/>
        </p:nvSpPr>
        <p:spPr>
          <a:xfrm>
            <a:off x="669899" y="2779935"/>
            <a:ext cx="1845733" cy="2397471"/>
          </a:xfrm>
          <a:prstGeom prst="rect"/>
          <a:solidFill>
            <a:schemeClr val="accent1">
              <a:lumMod val="20000"/>
              <a:lumOff val="80000"/>
            </a:schemeClr>
          </a:solidFill>
        </p:spPr>
        <p:txBody>
          <a:bodyPr anchor="t" anchorCtr="0" bIns="0" lIns="0" rIns="0" rtlCol="0" spcFirstLastPara="1" tIns="0" vert="horz" wrap="square">
            <a:noAutofit/>
          </a:bodyPr>
          <a:lstStyle>
            <a:lvl1pPr algn="l" defTabSz="914400" eaLnBrk="1" hangingPunct="1" indent="-228600" latinLnBrk="0" marL="228600" rtl="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algn="l" defTabSz="914400" eaLnBrk="1" hangingPunct="1" indent="-228600" latinLnBrk="0" marL="685800" rtl="0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algn="l" defTabSz="914400" eaLnBrk="1" hangingPunct="1" indent="-228600" latinLnBrk="0" marL="1143000" rtl="0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algn="l" defTabSz="914400" eaLnBrk="1" hangingPunct="1" indent="-228600" latinLnBrk="0" marL="1600200" rtl="0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algn="l" defTabSz="914400" eaLnBrk="1" hangingPunct="1" indent="-228600" latinLnBrk="0" marL="2057400" rtl="0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algn="l" defTabSz="914400" eaLnBrk="1" hangingPunct="1" indent="-228600" latinLnBrk="0" marL="2514600" rtl="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algn="l" defTabSz="914400" eaLnBrk="1" hangingPunct="1" indent="-228600" latinLnBrk="0" marL="2971800" rtl="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algn="l" defTabSz="914400" eaLnBrk="1" hangingPunct="1" indent="-228600" latinLnBrk="0" marL="3429000" rtl="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algn="l" defTabSz="914400" eaLnBrk="1" hangingPunct="1" indent="-228600" latinLnBrk="0" marL="3886200" rtl="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marL="0">
              <a:spcBef>
                <a:spcPts val="600"/>
              </a:spcBef>
              <a:buFont typeface="Arial" panose="020B0604020202020204" pitchFamily="34" charset="0"/>
              <a:buNone/>
            </a:pPr>
            <a:r>
              <a:rPr b="1" dirty="0" lang="en-GB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Strengthen DEI Governance</a:t>
            </a:r>
          </a:p>
          <a:p>
            <a:pPr indent="-285750" marL="285750">
              <a:buFont typeface="Wingdings" panose="05000000000000000000" pitchFamily="2" charset="2"/>
              <a:buChar char="q"/>
            </a:pPr>
            <a:r>
              <a:rPr dirty="0" sz="14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DEI Steering Committee reporting to CEO.</a:t>
            </a:r>
          </a:p>
          <a:p>
            <a:pPr indent="-285750" marL="285750">
              <a:buFont typeface="Wingdings" panose="05000000000000000000" pitchFamily="2" charset="2"/>
              <a:buChar char="q"/>
            </a:pPr>
            <a:r>
              <a:rPr dirty="0" sz="14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Restore protected ESG/DEI budgets. </a:t>
            </a:r>
          </a:p>
        </p:txBody>
      </p:sp>
      <p:sp>
        <p:nvSpPr>
          <p:cNvPr id="1048707" name="Google Shape;999;p20"/>
          <p:cNvSpPr txBox="1"/>
          <p:nvPr/>
        </p:nvSpPr>
        <p:spPr>
          <a:xfrm>
            <a:off x="3135819" y="3491027"/>
            <a:ext cx="1845733" cy="2388565"/>
          </a:xfrm>
          <a:prstGeom prst="rect"/>
          <a:solidFill>
            <a:schemeClr val="accent5">
              <a:lumMod val="20000"/>
              <a:lumOff val="80000"/>
            </a:schemeClr>
          </a:solidFill>
        </p:spPr>
        <p:txBody>
          <a:bodyPr anchor="t" anchorCtr="0" bIns="0" lIns="0" rIns="0" spcFirstLastPara="1" tIns="0" wrap="square">
            <a:noAutofit/>
          </a:bodyPr>
          <a:lstStyle>
            <a:lvl1pPr algn="l" defTabSz="914400" eaLnBrk="1" hangingPunct="1" indent="-228600" latinLnBrk="0" marL="228600" rtl="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algn="l" defTabSz="914400" eaLnBrk="1" hangingPunct="1" indent="-228600" latinLnBrk="0" marL="685800" rtl="0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algn="l" defTabSz="914400" eaLnBrk="1" hangingPunct="1" indent="-228600" latinLnBrk="0" marL="1143000" rtl="0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algn="l" defTabSz="914400" eaLnBrk="1" hangingPunct="1" indent="-228600" latinLnBrk="0" marL="1600200" rtl="0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algn="l" defTabSz="914400" eaLnBrk="1" hangingPunct="1" indent="-228600" latinLnBrk="0" marL="2057400" rtl="0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algn="l" defTabSz="914400" eaLnBrk="1" hangingPunct="1" indent="-228600" latinLnBrk="0" marL="2514600" rtl="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algn="l" defTabSz="914400" eaLnBrk="1" hangingPunct="1" indent="-228600" latinLnBrk="0" marL="2971800" rtl="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algn="l" defTabSz="914400" eaLnBrk="1" hangingPunct="1" indent="-228600" latinLnBrk="0" marL="3429000" rtl="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algn="l" defTabSz="914400" eaLnBrk="1" hangingPunct="1" indent="-228600" latinLnBrk="0" marL="3886200" rtl="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marL="0">
              <a:spcBef>
                <a:spcPts val="600"/>
              </a:spcBef>
              <a:buFont typeface="Arial" panose="020B0604020202020204" pitchFamily="34" charset="0"/>
              <a:buNone/>
            </a:pPr>
            <a:r>
              <a:rPr b="1" dirty="0" sz="1400" lang="en-GB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Empower Line Managers</a:t>
            </a:r>
          </a:p>
          <a:p>
            <a:pPr indent="-285750" marL="285750">
              <a:spcBef>
                <a:spcPts val="600"/>
              </a:spcBef>
              <a:buFont typeface="Wingdings" panose="05000000000000000000" pitchFamily="2" charset="2"/>
              <a:buChar char="q"/>
            </a:pPr>
            <a:r>
              <a:rPr dirty="0" sz="14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Mandatory inclusive leadership training.</a:t>
            </a:r>
          </a:p>
          <a:p>
            <a:pPr indent="-285750" marL="285750">
              <a:spcBef>
                <a:spcPts val="600"/>
              </a:spcBef>
              <a:buFont typeface="Wingdings" panose="05000000000000000000" pitchFamily="2" charset="2"/>
              <a:buChar char="q"/>
            </a:pPr>
            <a:r>
              <a:rPr dirty="0" sz="14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DEI performance KPIs for managers (linked to bonuses). </a:t>
            </a:r>
          </a:p>
        </p:txBody>
      </p:sp>
      <p:sp>
        <p:nvSpPr>
          <p:cNvPr id="1048708" name="Google Shape;1000;p20"/>
          <p:cNvSpPr txBox="1"/>
          <p:nvPr/>
        </p:nvSpPr>
        <p:spPr>
          <a:xfrm>
            <a:off x="5460672" y="2800780"/>
            <a:ext cx="1749778" cy="2388565"/>
          </a:xfrm>
          <a:prstGeom prst="rect"/>
          <a:solidFill>
            <a:schemeClr val="accent6">
              <a:lumMod val="40000"/>
              <a:lumOff val="60000"/>
            </a:schemeClr>
          </a:solidFill>
        </p:spPr>
        <p:txBody>
          <a:bodyPr anchor="t" anchorCtr="0" bIns="0" lIns="0" rIns="0" spcFirstLastPara="1" tIns="0" wrap="square">
            <a:noAutofit/>
          </a:bodyPr>
          <a:lstStyle>
            <a:lvl1pPr algn="l" defTabSz="914400" eaLnBrk="1" hangingPunct="1" indent="-228600" latinLnBrk="0" marL="228600" rtl="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algn="l" defTabSz="914400" eaLnBrk="1" hangingPunct="1" indent="-228600" latinLnBrk="0" marL="685800" rtl="0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algn="l" defTabSz="914400" eaLnBrk="1" hangingPunct="1" indent="-228600" latinLnBrk="0" marL="1143000" rtl="0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algn="l" defTabSz="914400" eaLnBrk="1" hangingPunct="1" indent="-228600" latinLnBrk="0" marL="1600200" rtl="0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algn="l" defTabSz="914400" eaLnBrk="1" hangingPunct="1" indent="-228600" latinLnBrk="0" marL="2057400" rtl="0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algn="l" defTabSz="914400" eaLnBrk="1" hangingPunct="1" indent="-228600" latinLnBrk="0" marL="2514600" rtl="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algn="l" defTabSz="914400" eaLnBrk="1" hangingPunct="1" indent="-228600" latinLnBrk="0" marL="2971800" rtl="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algn="l" defTabSz="914400" eaLnBrk="1" hangingPunct="1" indent="-228600" latinLnBrk="0" marL="3429000" rtl="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algn="l" defTabSz="914400" eaLnBrk="1" hangingPunct="1" indent="-228600" latinLnBrk="0" marL="3886200" rtl="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marL="127000">
              <a:buFont typeface="Arial" panose="020B0604020202020204" pitchFamily="34" charset="0"/>
              <a:buNone/>
            </a:pPr>
            <a:r>
              <a:rPr b="1" dirty="0" lang="en-GB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Improve DEI Transparency</a:t>
            </a:r>
          </a:p>
          <a:p>
            <a:pPr indent="-285750" marL="285750">
              <a:buFont typeface="Wingdings" panose="05000000000000000000" pitchFamily="2" charset="2"/>
              <a:buChar char="q"/>
            </a:pPr>
            <a:r>
              <a:rPr dirty="0" sz="1400" lang="en-GB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Quarterly DEI scorecards.</a:t>
            </a:r>
          </a:p>
          <a:p>
            <a:pPr indent="-285750" marL="285750">
              <a:buFont typeface="Wingdings" panose="05000000000000000000" pitchFamily="2" charset="2"/>
              <a:buChar char="q"/>
            </a:pPr>
            <a:r>
              <a:rPr dirty="0" sz="1400" lang="en-GB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Transparent data on promotions, pay equity, representation.</a:t>
            </a:r>
          </a:p>
        </p:txBody>
      </p:sp>
      <p:sp>
        <p:nvSpPr>
          <p:cNvPr id="1048709" name="Google Shape;998;p20"/>
          <p:cNvSpPr txBox="1"/>
          <p:nvPr/>
        </p:nvSpPr>
        <p:spPr>
          <a:xfrm>
            <a:off x="9810330" y="2788841"/>
            <a:ext cx="1967142" cy="2046971"/>
          </a:xfrm>
          <a:prstGeom prst="rect"/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anchor="t" anchorCtr="0" bIns="0" lIns="0" rIns="0" spcFirstLastPara="1" tIns="0" wrap="square">
            <a:noAutofit/>
          </a:bodyPr>
          <a:lstStyle>
            <a:defPPr algn="l" lv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algn="l" indent="-330200" lvl="0" marL="457200" marR="0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Barlow Light"/>
              <a:buChar char="▸"/>
              <a:defRPr b="0" cap="none" sz="1600" i="0" strike="noStrike" u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1pPr>
            <a:lvl2pPr algn="l" indent="-330200" lvl="1" marL="914400" marR="0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Barlow Light"/>
              <a:buChar char="▹"/>
              <a:defRPr b="0" cap="none" sz="1600" i="0" strike="noStrike" u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2pPr>
            <a:lvl3pPr algn="l" indent="-330200" lvl="2" marL="1371600" marR="0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Barlow Light"/>
              <a:buChar char="▹"/>
              <a:defRPr b="0" cap="none" sz="1600" i="0" strike="noStrike" u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3pPr>
            <a:lvl4pPr algn="l" indent="-330200" lvl="3" marL="1828800" marR="0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 Light"/>
              <a:buChar char="▹"/>
              <a:defRPr b="0" cap="none" sz="1600" i="0" strike="noStrike" u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4pPr>
            <a:lvl5pPr algn="l" indent="-330200" lvl="4" marL="2286000" marR="0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 Light"/>
              <a:buChar char="▹"/>
              <a:defRPr b="0" cap="none" sz="1600" i="0" strike="noStrike" u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5pPr>
            <a:lvl6pPr algn="l" indent="-330200" lvl="5" marL="2743200" marR="0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 Light"/>
              <a:buChar char="▹"/>
              <a:defRPr b="0" cap="none" sz="1600" i="0" strike="noStrike" u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6pPr>
            <a:lvl7pPr algn="l" indent="-330200" lvl="6" marL="3200400" marR="0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 Light"/>
              <a:buChar char="▹"/>
              <a:defRPr b="0" cap="none" sz="1600" i="0" strike="noStrike" u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7pPr>
            <a:lvl8pPr algn="l" indent="-330200" lvl="7" marL="3657600" marR="0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 Light"/>
              <a:buChar char="▹"/>
              <a:defRPr b="0" cap="none" sz="1600" i="0" strike="noStrike" u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8pPr>
            <a:lvl9pPr algn="l" indent="-330200" lvl="8" marL="4114800" marR="0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 Light"/>
              <a:buChar char="▹"/>
              <a:defRPr b="0" cap="none" sz="1600" i="0" strike="noStrike" u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9pPr>
          </a:lstStyle>
          <a:p>
            <a:pPr indent="0" marL="127000">
              <a:buNone/>
            </a:pPr>
            <a:r>
              <a:rPr b="1" dirty="0" lang="en-GB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Reduce Diversity Washing Risk</a:t>
            </a:r>
          </a:p>
          <a:p>
            <a:pPr indent="-285750" marL="285750">
              <a:buFont typeface="Wingdings" panose="05000000000000000000" pitchFamily="2" charset="2"/>
              <a:buChar char="q"/>
            </a:pPr>
            <a:r>
              <a:rPr dirty="0" sz="14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Third-party DEI audits.</a:t>
            </a:r>
          </a:p>
          <a:p>
            <a:pPr indent="-285750" marL="285750">
              <a:buFont typeface="Wingdings" panose="05000000000000000000" pitchFamily="2" charset="2"/>
              <a:buChar char="q"/>
            </a:pPr>
            <a:r>
              <a:rPr dirty="0" sz="14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Real outcomes, not marketing claims.</a:t>
            </a:r>
          </a:p>
        </p:txBody>
      </p:sp>
      <p:sp>
        <p:nvSpPr>
          <p:cNvPr id="1048710" name="Google Shape;999;p20"/>
          <p:cNvSpPr txBox="1"/>
          <p:nvPr/>
        </p:nvSpPr>
        <p:spPr>
          <a:xfrm>
            <a:off x="7589283" y="3491027"/>
            <a:ext cx="1967142" cy="1661583"/>
          </a:xfrm>
          <a:prstGeom prst="rect"/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anchor="t" anchorCtr="0" bIns="0" lIns="0" rIns="0" spcFirstLastPara="1" tIns="0" wrap="square">
            <a:noAutofit/>
          </a:bodyPr>
          <a:lstStyle>
            <a:defPPr algn="l" lv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algn="l" indent="-330200" lvl="0" marL="457200" marR="0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Barlow Light"/>
              <a:buChar char="▸"/>
              <a:defRPr b="0" cap="none" sz="1600" i="0" strike="noStrike" u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1pPr>
            <a:lvl2pPr algn="l" indent="-330200" lvl="1" marL="914400" marR="0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Barlow Light"/>
              <a:buChar char="▹"/>
              <a:defRPr b="0" cap="none" sz="1600" i="0" strike="noStrike" u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2pPr>
            <a:lvl3pPr algn="l" indent="-330200" lvl="2" marL="1371600" marR="0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Barlow Light"/>
              <a:buChar char="▹"/>
              <a:defRPr b="0" cap="none" sz="1600" i="0" strike="noStrike" u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3pPr>
            <a:lvl4pPr algn="l" indent="-330200" lvl="3" marL="1828800" marR="0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 Light"/>
              <a:buChar char="▹"/>
              <a:defRPr b="0" cap="none" sz="1600" i="0" strike="noStrike" u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4pPr>
            <a:lvl5pPr algn="l" indent="-330200" lvl="4" marL="2286000" marR="0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 Light"/>
              <a:buChar char="▹"/>
              <a:defRPr b="0" cap="none" sz="1600" i="0" strike="noStrike" u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5pPr>
            <a:lvl6pPr algn="l" indent="-330200" lvl="5" marL="2743200" marR="0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 Light"/>
              <a:buChar char="▹"/>
              <a:defRPr b="0" cap="none" sz="1600" i="0" strike="noStrike" u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6pPr>
            <a:lvl7pPr algn="l" indent="-330200" lvl="6" marL="3200400" marR="0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 Light"/>
              <a:buChar char="▹"/>
              <a:defRPr b="0" cap="none" sz="1600" i="0" strike="noStrike" u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7pPr>
            <a:lvl8pPr algn="l" indent="-330200" lvl="7" marL="3657600" marR="0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 Light"/>
              <a:buChar char="▹"/>
              <a:defRPr b="0" cap="none" sz="1600" i="0" strike="noStrike" u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8pPr>
            <a:lvl9pPr algn="l" indent="-330200" lvl="8" marL="4114800" marR="0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 Light"/>
              <a:buChar char="▹"/>
              <a:defRPr b="0" cap="none" sz="1600" i="0" strike="noStrike" u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9pPr>
          </a:lstStyle>
          <a:p>
            <a:pPr indent="0" marL="127000">
              <a:buNone/>
            </a:pPr>
            <a:r>
              <a:rPr b="1" dirty="0" lang="en-GB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Localised DEI Frameworks</a:t>
            </a:r>
          </a:p>
          <a:p>
            <a:pPr indent="-285750" marL="285750">
              <a:buFont typeface="Wingdings" panose="05000000000000000000" pitchFamily="2" charset="2"/>
              <a:buChar char="q"/>
            </a:pPr>
            <a:r>
              <a:rPr dirty="0" sz="14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Country-specific guidelines aligned with local culture &amp; laws. </a:t>
            </a:r>
          </a:p>
        </p:txBody>
      </p:sp>
      <p:sp>
        <p:nvSpPr>
          <p:cNvPr id="1048711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521208" y="6226985"/>
            <a:ext cx="4114800" cy="3651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Md Habibur Rahman,Id-2432474</a:t>
            </a:r>
          </a:p>
          <a:p>
            <a:endParaRPr dirty="0" sz="1200"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dirty="0" 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8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1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dirty="0"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713" name="Content Placeholder 2"/>
          <p:cNvSpPr>
            <a:spLocks noGrp="1"/>
          </p:cNvSpPr>
          <p:nvPr>
            <p:ph idx="1"/>
          </p:nvPr>
        </p:nvSpPr>
        <p:spPr>
          <a:xfrm>
            <a:off x="521208" y="2578608"/>
            <a:ext cx="11155680" cy="3076468"/>
          </a:xfrm>
        </p:spPr>
        <p:txBody>
          <a:bodyPr/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Unilever has strong DEI policies, but recent strategic shifts caused credibility issues.</a:t>
            </a:r>
          </a:p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Line managers are critical actors in ensuring DEI is lived daily, not just stated.</a:t>
            </a:r>
          </a:p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Alignment between HR, DEI, and corporate strategy must be rebuilt.</a:t>
            </a:r>
          </a:p>
          <a:p>
            <a:pPr eaLnBrk="0" fontAlgn="base" hangingPunct="0" indent="-285750" lvl="0" marL="2857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altLang="en-US" dirty="0" sz="1600" lang="en-US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Implementing robust data governance, local DEI frameworks, and transparent practices will strengthen inclusion and competitive advantage.</a:t>
            </a:r>
          </a:p>
          <a:p>
            <a:endParaRPr dirty="0" lang="en-US"/>
          </a:p>
        </p:txBody>
      </p:sp>
      <p:sp>
        <p:nvSpPr>
          <p:cNvPr id="1048714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21208" y="6113926"/>
            <a:ext cx="4114800" cy="3651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Md Habibur Rahman,Id-2432474</a:t>
            </a:r>
          </a:p>
          <a:p>
            <a:endParaRPr dirty="0" sz="1200"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dirty="0" lang="en-US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8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15" name="Title 1"/>
          <p:cNvSpPr>
            <a:spLocks noGrp="1"/>
          </p:cNvSpPr>
          <p:nvPr>
            <p:ph type="title"/>
          </p:nvPr>
        </p:nvSpPr>
        <p:spPr>
          <a:xfrm>
            <a:off x="585926" y="978408"/>
            <a:ext cx="11090962" cy="921413"/>
          </a:xfrm>
        </p:spPr>
        <p:txBody>
          <a:bodyPr>
            <a:normAutofit/>
          </a:bodyPr>
          <a:p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  <a:br>
              <a:rPr dirty="0" lang="en-GB"/>
            </a:br>
            <a:endParaRPr b="0" dirty="0" lang="en-US"/>
          </a:p>
        </p:txBody>
      </p:sp>
      <p:sp>
        <p:nvSpPr>
          <p:cNvPr id="1048716" name="Content Placeholder 2"/>
          <p:cNvSpPr>
            <a:spLocks noGrp="1"/>
          </p:cNvSpPr>
          <p:nvPr>
            <p:ph idx="1"/>
          </p:nvPr>
        </p:nvSpPr>
        <p:spPr>
          <a:xfrm>
            <a:off x="521208" y="2006353"/>
            <a:ext cx="11264392" cy="4033203"/>
          </a:xfrm>
        </p:spPr>
        <p:txBody>
          <a:bodyPr>
            <a:normAutofit/>
          </a:bodyPr>
          <a:p>
            <a:pPr algn="just" indent="-171450" marL="171450" marR="0">
              <a:buFont typeface="Wingdings" panose="05000000000000000000" pitchFamily="2" charset="2"/>
              <a:buChar char="q"/>
            </a:pPr>
            <a: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Unilever (2023) </a:t>
            </a:r>
            <a:r>
              <a:rPr dirty="0" sz="4000" i="1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beacon of diversity and inclusion</a:t>
            </a:r>
            <a: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dirty="0" sz="4000" lang="en-GB" u="sng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"/>
              </a:rPr>
              <a:t>https://www.unilever.com/sustainability/equity-diversity-and-inclusion/a-beacon-of-diversity-and-inclusion/</a:t>
            </a:r>
            <a: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23 November 2025).</a:t>
            </a:r>
          </a:p>
          <a:p>
            <a:pPr algn="just" indent="-171450" marL="171450" marR="0">
              <a:buFont typeface="Wingdings" panose="05000000000000000000" pitchFamily="2" charset="2"/>
              <a:buChar char="q"/>
            </a:pPr>
            <a: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Hindustan Unilever Limited (HUL) (2023) </a:t>
            </a:r>
            <a:r>
              <a:rPr dirty="0" sz="4000" i="1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Equity, diversity and inclusion</a:t>
            </a:r>
            <a: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dirty="0" sz="4000" lang="en-GB" u="sng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https://www.hul.co.in/sustainability/equity-diversity-and-inclusion/</a:t>
            </a:r>
            <a: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23 November 2025).</a:t>
            </a:r>
          </a:p>
          <a:p>
            <a:pPr algn="just" indent="-171450" marL="171450" marR="0">
              <a:buFont typeface="Wingdings" panose="05000000000000000000" pitchFamily="2" charset="2"/>
              <a:buChar char="q"/>
            </a:pPr>
            <a: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Just Food (2024) </a:t>
            </a:r>
            <a:r>
              <a:rPr dirty="0" sz="4000" i="1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Unilever’s ESG rollback causes dismay</a:t>
            </a:r>
            <a: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dirty="0" sz="4000" lang="en-GB" u="sng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https://www.just-food.com/comment/unilevers-esg-rollback-causes-dismay/</a:t>
            </a:r>
            <a: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23 November 2025).</a:t>
            </a:r>
          </a:p>
          <a:p>
            <a:pPr algn="just" indent="-171450" marL="171450" marR="0">
              <a:buFont typeface="Wingdings" panose="05000000000000000000" pitchFamily="2" charset="2"/>
              <a:buChar char="q"/>
            </a:pPr>
            <a: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Reuters (2025) </a:t>
            </a:r>
            <a:r>
              <a:rPr dirty="0" sz="4000" i="1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Ben &amp; Jerry’s says parent Unilever decided to oust ice cream maker’s CEO</a:t>
            </a:r>
            <a: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</a:t>
            </a:r>
            <a:b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dirty="0" sz="4000" lang="en-GB" u="sng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https://www.reuters.com/business/retail-consumer/ben-jerrys-says-parent-unilever-decided-oust-ice-cream-makers-ceo-2025-03-18/</a:t>
            </a:r>
            <a: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23 November 2025).</a:t>
            </a:r>
          </a:p>
          <a:p>
            <a:pPr algn="just" indent="-171450" marL="171450" marR="0">
              <a:buFont typeface="Wingdings" panose="05000000000000000000" pitchFamily="2" charset="2"/>
              <a:buChar char="q"/>
            </a:pPr>
            <a: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NPR (2025) </a:t>
            </a:r>
            <a:r>
              <a:rPr dirty="0" sz="4000" i="1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Ben &amp; Jerry’s CEO removed after dispute over activism</a:t>
            </a:r>
            <a: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</a:t>
            </a:r>
            <a:b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dirty="0" sz="4000" lang="en-GB" u="sng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https://www.npr.org/2025/03/20/nx-s1-5334417/ben-jerrys-ceo-removed-unilever-lawsuit-activism</a:t>
            </a:r>
            <a: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23 November 2025).</a:t>
            </a:r>
          </a:p>
          <a:p>
            <a:pPr algn="just" indent="-171450" marL="171450" marR="0">
              <a:buFont typeface="Wingdings" panose="05000000000000000000" pitchFamily="2" charset="2"/>
              <a:buChar char="q"/>
            </a:pPr>
            <a:r>
              <a:rPr dirty="0" sz="4000" lang="en-GB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AssessCandidates</a:t>
            </a:r>
            <a: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(2025) </a:t>
            </a:r>
            <a:r>
              <a:rPr dirty="0" sz="4000" i="1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Diversity washing: red flags and how to avoid them</a:t>
            </a:r>
            <a: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</a:t>
            </a:r>
            <a:b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dirty="0" sz="4000" lang="en-GB" u="sng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https://www.assesscandidates.com/how-to-avoid-diversity-washing/</a:t>
            </a:r>
            <a: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23 November 2025).</a:t>
            </a:r>
          </a:p>
          <a:p>
            <a:pPr algn="just" indent="-171450" marL="171450" marR="0">
              <a:buFont typeface="Wingdings" panose="05000000000000000000" pitchFamily="2" charset="2"/>
              <a:buChar char="q"/>
            </a:pPr>
            <a: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Horton International (2025) </a:t>
            </a:r>
            <a:r>
              <a:rPr dirty="0" sz="4000" i="1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DEI in 2025: A path forward amid progress and pushback</a:t>
            </a:r>
            <a: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</a:t>
            </a:r>
            <a:b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dirty="0" sz="4000" lang="en-GB" u="sng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https://hortoninternational.com/dei-in-2025-a-path-forward-amid-progress-and-pushback/</a:t>
            </a:r>
            <a: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23 November 2025).</a:t>
            </a:r>
          </a:p>
          <a:p>
            <a:pPr algn="just" indent="-171450" marL="171450" marR="0">
              <a:buFont typeface="Wingdings" panose="05000000000000000000" pitchFamily="2" charset="2"/>
              <a:buChar char="q"/>
            </a:pPr>
            <a: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Rae, A. (2025) </a:t>
            </a:r>
            <a:r>
              <a:rPr dirty="0" sz="4000" i="1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Where DEI went wrong — and what must happen next</a:t>
            </a:r>
            <a: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Forbes. Available at:</a:t>
            </a:r>
            <a:b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dirty="0" sz="4000" lang="en-GB" u="sng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https://www.forbes.com/sites/aparnarae/2025/03/12/where-dei-went-wrong-and-what-must-happen-next/</a:t>
            </a:r>
            <a:r>
              <a:rPr dirty="0" sz="4000" lang="en-GB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23 November 2025).</a:t>
            </a:r>
          </a:p>
          <a:p>
            <a:endParaRPr dirty="0" lang="en-US"/>
          </a:p>
        </p:txBody>
      </p:sp>
      <p:sp>
        <p:nvSpPr>
          <p:cNvPr id="1048717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5926" y="6299906"/>
            <a:ext cx="4114800" cy="3651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Md Habibur Rahman,Id-2432474</a:t>
            </a:r>
          </a:p>
          <a:p>
            <a:endParaRPr dirty="0" sz="1200"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dirty="0" lang="en-US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9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721" name="Rectangle 35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0"/>
            <a:ext cx="12192000" cy="6858001"/>
          </a:xfrm>
          <a:prstGeom prst="rect"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dirty="0" lang="en-US"/>
          </a:p>
        </p:txBody>
      </p:sp>
      <p:pic>
        <p:nvPicPr>
          <p:cNvPr id="2097173" name="Picture 22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r="25"/>
          <a:stretch>
            <a:fillRect/>
          </a:stretch>
        </p:blipFill>
        <p:spPr>
          <a:xfrm>
            <a:off x="20" y="10"/>
            <a:ext cx="12188932" cy="6857990"/>
          </a:xfrm>
          <a:prstGeom prst="rect"/>
        </p:spPr>
      </p:pic>
      <p:sp>
        <p:nvSpPr>
          <p:cNvPr id="1048722" name="Rectangle 37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 rot="16200000">
            <a:off x="389239" y="-389238"/>
            <a:ext cx="6858000" cy="7636476"/>
          </a:xfrm>
          <a:prstGeom prst="rect"/>
          <a:gradFill>
            <a:gsLst>
              <a:gs pos="0">
                <a:schemeClr val="tx1"/>
              </a:gs>
              <a:gs pos="0">
                <a:srgbClr val="000000">
                  <a:alpha val="70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/>
          </a:p>
        </p:txBody>
      </p:sp>
      <p:sp>
        <p:nvSpPr>
          <p:cNvPr id="1048723" name="Title 1"/>
          <p:cNvSpPr>
            <a:spLocks noGrp="1"/>
          </p:cNvSpPr>
          <p:nvPr>
            <p:ph type="ctrTitle"/>
          </p:nvPr>
        </p:nvSpPr>
        <p:spPr>
          <a:xfrm>
            <a:off x="517870" y="978407"/>
            <a:ext cx="5021182" cy="3309511"/>
          </a:xfrm>
        </p:spPr>
        <p:txBody>
          <a:bodyPr anchor="t">
            <a:normAutofit/>
          </a:bodyPr>
          <a:p>
            <a:r>
              <a:rPr dirty="0" sz="560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Reward &amp; Remuneration</a:t>
            </a:r>
          </a:p>
        </p:txBody>
      </p:sp>
      <p:sp>
        <p:nvSpPr>
          <p:cNvPr id="1048724" name="Subtitle 2"/>
          <p:cNvSpPr>
            <a:spLocks noGrp="1"/>
          </p:cNvSpPr>
          <p:nvPr>
            <p:ph type="subTitle" idx="1"/>
          </p:nvPr>
        </p:nvSpPr>
        <p:spPr>
          <a:xfrm>
            <a:off x="517870" y="4482450"/>
            <a:ext cx="5040785" cy="1724029"/>
          </a:xfrm>
        </p:spPr>
        <p:txBody>
          <a:bodyPr anchor="t">
            <a:normAutofit/>
          </a:bodyPr>
          <a:p>
            <a:pPr>
              <a:lnSpc>
                <a:spcPct val="100000"/>
              </a:lnSpc>
            </a:pPr>
            <a:r>
              <a:rPr b="1" sz="1400" i="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by-Amaan Allauddin Sayyed</a:t>
            </a:r>
          </a:p>
          <a:p>
            <a:pPr>
              <a:lnSpc>
                <a:spcPct val="100000"/>
              </a:lnSpc>
            </a:pPr>
            <a:r>
              <a:rPr b="1" sz="1400" i="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Id-2437446</a:t>
            </a:r>
          </a:p>
          <a:p>
            <a:pPr>
              <a:lnSpc>
                <a:spcPct val="100000"/>
              </a:lnSpc>
            </a:pPr>
            <a:r>
              <a:rPr b="1" sz="1400" i="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Module- Human Capital Management </a:t>
            </a:r>
          </a:p>
          <a:p>
            <a:pPr>
              <a:lnSpc>
                <a:spcPct val="100000"/>
              </a:lnSpc>
            </a:pPr>
            <a:r>
              <a:rPr b="1" sz="1400" i="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code- LCMB7023</a:t>
            </a:r>
          </a:p>
          <a:p>
            <a:pPr>
              <a:lnSpc>
                <a:spcPct val="100000"/>
              </a:lnSpc>
            </a:pPr>
            <a:r>
              <a:rPr b="1" sz="1400" i="0"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Date- 02.12.25</a:t>
            </a:r>
          </a:p>
          <a:p>
            <a:pPr>
              <a:lnSpc>
                <a:spcPct val="100000"/>
              </a:lnSpc>
            </a:pPr>
            <a:endParaRPr sz="1400" lang="en-US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725" name="Rectangle 39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517870" y="508090"/>
            <a:ext cx="5021183" cy="149279"/>
          </a:xfrm>
          <a:prstGeom prst="rect"/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/>
          </a:p>
        </p:txBody>
      </p:sp>
    </p:spTree>
  </p:cSld>
  <p:clrMapOvr>
    <a:overrideClrMapping accent1="accent1" accent2="accent2" accent3="accent3" accent4="accent4" accent5="accent5" accent6="accent6" bg1="dk1" bg2="dk2" tx1="lt1" tx2="lt2" hlink="hlink" folHlink="folHlink"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9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726" name="Rectangle 12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0"/>
            <a:ext cx="12188952" cy="6857995"/>
          </a:xfrm>
          <a:prstGeom prst="rect"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 defTabSz="914400" eaLnBrk="1" fontAlgn="auto" hangingPunct="1" indent="0" latinLnBrk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baseline="0" b="0" cap="none" sz="1800" i="0" kern="1200" kumimoji="0" lang="en-US" noProof="0" normalizeH="0" spc="0" strike="noStrike" u="none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048727" name="Title 1"/>
          <p:cNvSpPr>
            <a:spLocks noGrp="1"/>
          </p:cNvSpPr>
          <p:nvPr>
            <p:ph type="title"/>
          </p:nvPr>
        </p:nvSpPr>
        <p:spPr>
          <a:xfrm>
            <a:off x="559993" y="502920"/>
            <a:ext cx="4530186" cy="2432304"/>
          </a:xfrm>
        </p:spPr>
        <p:txBody>
          <a:bodyPr anchor="b">
            <a:noAutofit/>
          </a:bodyPr>
          <a:p>
            <a:pPr>
              <a:lnSpc>
                <a:spcPct val="90000"/>
              </a:lnSpc>
            </a:pPr>
            <a:r>
              <a:rPr dirty="0" lang="en-IN">
                <a:latin typeface="Arial" panose="020B0604020202020204" pitchFamily="34" charset="0"/>
                <a:cs typeface="Arial" panose="020B0604020202020204" pitchFamily="34" charset="0"/>
              </a:rPr>
              <a:t>Introduction and Overview of UNILEVER</a:t>
            </a:r>
            <a:endParaRPr dirty="0"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728" name="Freeform: Shape 14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 wrap="square">
            <a:noAutofit/>
          </a:bodyPr>
          <a:p>
            <a:pPr algn="ctr" defTabSz="914400" eaLnBrk="1" fontAlgn="auto" hangingPunct="1" indent="0" latinLnBrk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baseline="0" b="0" cap="none" sz="1800" i="0" kern="1200" kumimoji="0" lang="en-US" noProof="0" normalizeH="0" spc="0" strike="noStrike" u="none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048729" name="Content Placeholder 2"/>
          <p:cNvSpPr>
            <a:spLocks noGrp="1"/>
          </p:cNvSpPr>
          <p:nvPr>
            <p:ph idx="1"/>
          </p:nvPr>
        </p:nvSpPr>
        <p:spPr>
          <a:xfrm>
            <a:off x="521207" y="3009530"/>
            <a:ext cx="5743562" cy="2120409"/>
          </a:xfrm>
        </p:spPr>
        <p:txBody>
          <a:bodyPr>
            <a:normAutofit/>
          </a:bodyPr>
          <a:p>
            <a:pPr algn="just" lvl="0">
              <a:lnSpc>
                <a:spcPct val="100000"/>
              </a:lnSpc>
            </a:pPr>
            <a:r>
              <a:rPr dirty="0" sz="5600" lang="en-IN">
                <a:latin typeface="Arial" panose="020B0604020202020204" pitchFamily="34" charset="0"/>
                <a:cs typeface="Arial" panose="020B0604020202020204" pitchFamily="34" charset="0"/>
              </a:rPr>
              <a:t>Founded in 1929, Unilever is a global consumer goods leader operating in 190+ countries.</a:t>
            </a:r>
          </a:p>
          <a:p>
            <a:pPr algn="just" lvl="0">
              <a:lnSpc>
                <a:spcPct val="100000"/>
              </a:lnSpc>
            </a:pPr>
            <a:r>
              <a:rPr dirty="0" sz="5600" lang="en-IN">
                <a:latin typeface="Arial" panose="020B0604020202020204" pitchFamily="34" charset="0"/>
                <a:cs typeface="Arial" panose="020B0604020202020204" pitchFamily="34" charset="0"/>
              </a:rPr>
              <a:t>Produces food, personal care, home care, and hygiene products.</a:t>
            </a:r>
          </a:p>
          <a:p>
            <a:pPr lvl="0">
              <a:lnSpc>
                <a:spcPct val="100000"/>
              </a:lnSpc>
            </a:pPr>
            <a:r>
              <a:rPr dirty="0" sz="5600" lang="en-IN">
                <a:latin typeface="Arial" panose="020B0604020202020204" pitchFamily="34" charset="0"/>
                <a:cs typeface="Arial" panose="020B0604020202020204" pitchFamily="34" charset="0"/>
              </a:rPr>
              <a:t>Employs approximately 127,000 people worldwide.</a:t>
            </a:r>
          </a:p>
          <a:p>
            <a:pPr algn="just" lvl="0">
              <a:lnSpc>
                <a:spcPct val="100000"/>
              </a:lnSpc>
            </a:pPr>
            <a:r>
              <a:rPr dirty="0" sz="5600" lang="en-IN">
                <a:latin typeface="Arial" panose="020B0604020202020204" pitchFamily="34" charset="0"/>
                <a:cs typeface="Arial" panose="020B0604020202020204" pitchFamily="34" charset="0"/>
              </a:rPr>
              <a:t>Guided by the mission: </a:t>
            </a:r>
            <a:r>
              <a:rPr dirty="0" sz="5600" i="1" lang="en-IN">
                <a:latin typeface="Arial" panose="020B0604020202020204" pitchFamily="34" charset="0"/>
                <a:cs typeface="Arial" panose="020B0604020202020204" pitchFamily="34" charset="0"/>
              </a:rPr>
              <a:t>Make sustainable living commonplace.”</a:t>
            </a:r>
            <a:endParaRPr dirty="0" sz="5600" lang="en-IN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0000"/>
              </a:lnSpc>
            </a:pPr>
            <a:r>
              <a:rPr dirty="0" sz="5600" lang="en-US">
                <a:latin typeface="Arial" panose="020B0604020202020204" pitchFamily="34" charset="0"/>
                <a:cs typeface="Arial" panose="020B0604020202020204" pitchFamily="34" charset="0"/>
              </a:rPr>
              <a:t>(Cheng, 2021)</a:t>
            </a:r>
            <a:r>
              <a:rPr dirty="0" sz="5600" lang="en-IN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>
              <a:lnSpc>
                <a:spcPct val="100000"/>
              </a:lnSpc>
            </a:pPr>
            <a:r>
              <a:rPr dirty="0" sz="5600" lang="en-IN">
                <a:latin typeface="Arial" panose="020B0604020202020204" pitchFamily="34" charset="0"/>
                <a:cs typeface="Arial" panose="020B0604020202020204" pitchFamily="34" charset="0"/>
              </a:rPr>
              <a:t>Unilever adopts a competitive and holistic reward approach combining strong pay, wellbeing benefits, and performance-based recognition.</a:t>
            </a:r>
          </a:p>
          <a:p>
            <a:pPr algn="just" lvl="0">
              <a:lnSpc>
                <a:spcPct val="100000"/>
              </a:lnSpc>
            </a:pPr>
            <a:r>
              <a:rPr dirty="0" sz="5600" lang="en-IN">
                <a:latin typeface="Arial" panose="020B0604020202020204" pitchFamily="34" charset="0"/>
                <a:cs typeface="Arial" panose="020B0604020202020204" pitchFamily="34" charset="0"/>
              </a:rPr>
              <a:t>Its compensation system supports innovation, agility, and operational excellence in the global FMCG industry.</a:t>
            </a:r>
          </a:p>
          <a:p>
            <a:pPr lvl="0">
              <a:lnSpc>
                <a:spcPct val="100000"/>
              </a:lnSpc>
            </a:pPr>
            <a:r>
              <a:rPr dirty="0" sz="5600" lang="en-IN">
                <a:latin typeface="Arial" panose="020B0604020202020204" pitchFamily="34" charset="0"/>
                <a:cs typeface="Arial" panose="020B0604020202020204" pitchFamily="34" charset="0"/>
              </a:rPr>
              <a:t>These rewards help attract, motivate, and retain top talent in a highly competitive market</a:t>
            </a:r>
          </a:p>
          <a:p>
            <a:pPr>
              <a:lnSpc>
                <a:spcPct val="100000"/>
              </a:lnSpc>
            </a:pPr>
            <a:endParaRPr dirty="0" sz="700" lang="en-US"/>
          </a:p>
        </p:txBody>
      </p:sp>
      <p:pic>
        <p:nvPicPr>
          <p:cNvPr id="2097174" name="Picture 7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l="3188" r="5003" b="2"/>
          <a:stretch>
            <a:fillRect/>
          </a:stretch>
        </p:blipFill>
        <p:spPr>
          <a:xfrm>
            <a:off x="6264769" y="2231756"/>
            <a:ext cx="5406024" cy="3856794"/>
          </a:xfrm>
          <a:prstGeom prst="rect"/>
        </p:spPr>
      </p:pic>
      <p:sp>
        <p:nvSpPr>
          <p:cNvPr id="1048730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7869" y="6399885"/>
            <a:ext cx="4114800" cy="3651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Amaan Allauddin Sayyed,Id-2437446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9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731" name="Rectangle 17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0"/>
            <a:ext cx="12188952" cy="6857995"/>
          </a:xfrm>
          <a:prstGeom prst="rect"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 defTabSz="914400" eaLnBrk="1" fontAlgn="auto" hangingPunct="1" indent="0" latinLnBrk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baseline="0" b="0" cap="none" dirty="0" sz="1800" i="0" kern="1200" kumimoji="0" lang="en-US" noProof="0" normalizeH="0" spc="0" strike="noStrike" u="none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048732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6243576" cy="1463040"/>
          </a:xfrm>
        </p:spPr>
        <p:txBody>
          <a:bodyPr>
            <a:noAutofit/>
          </a:bodyPr>
          <a:p>
            <a:pPr>
              <a:lnSpc>
                <a:spcPct val="90000"/>
              </a:lnSpc>
            </a:pPr>
            <a:r>
              <a:rPr dirty="0" lang="en-IN">
                <a:latin typeface="Arial" panose="020B0604020202020204" pitchFamily="34" charset="0"/>
                <a:cs typeface="Arial" panose="020B0604020202020204" pitchFamily="34" charset="0"/>
              </a:rPr>
              <a:t>HR Department Structure at Unilever</a:t>
            </a:r>
            <a:endParaRPr dirty="0"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733" name="Rectangle 19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517871" y="508090"/>
            <a:ext cx="4672966" cy="149279"/>
          </a:xfrm>
          <a:prstGeom prst="rect"/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 defTabSz="914400" eaLnBrk="1" fontAlgn="auto" hangingPunct="1" indent="0" latinLnBrk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baseline="0" b="0" cap="none" sz="1800" i="0" kern="1200" kumimoji="0" lang="en-US" noProof="0" normalizeH="0" spc="0" strike="noStrike" u="none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048734" name="Content Placeholder 2"/>
          <p:cNvSpPr>
            <a:spLocks noGrp="1"/>
          </p:cNvSpPr>
          <p:nvPr>
            <p:ph idx="1"/>
          </p:nvPr>
        </p:nvSpPr>
        <p:spPr>
          <a:xfrm>
            <a:off x="521208" y="2578608"/>
            <a:ext cx="4672584" cy="3767328"/>
          </a:xfrm>
        </p:spPr>
        <p:txBody>
          <a:bodyPr>
            <a:normAutofit/>
          </a:bodyPr>
          <a:p>
            <a:pPr algn="just" lvl="0">
              <a:lnSpc>
                <a:spcPct val="100000"/>
              </a:lnSpc>
            </a:pPr>
            <a:r>
              <a:rPr dirty="0" sz="1600" lang="en-IN">
                <a:latin typeface="Arial" panose="020B0604020202020204" pitchFamily="34" charset="0"/>
                <a:cs typeface="Arial" panose="020B0604020202020204" pitchFamily="34" charset="0"/>
              </a:rPr>
              <a:t>Operates through a decentralized, business-partner HR model aligned with global functions and markets.</a:t>
            </a:r>
          </a:p>
          <a:p>
            <a:pPr algn="just" lvl="0">
              <a:lnSpc>
                <a:spcPct val="100000"/>
              </a:lnSpc>
            </a:pPr>
            <a:r>
              <a:rPr dirty="0" sz="1600" lang="en-IN">
                <a:latin typeface="Arial" panose="020B0604020202020204" pitchFamily="34" charset="0"/>
                <a:cs typeface="Arial" panose="020B0604020202020204" pitchFamily="34" charset="0"/>
              </a:rPr>
              <a:t>HR acts as a strategic advisor, supporting talent, culture, and capability development </a:t>
            </a: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dirty="0" sz="1600" lang="en-US" err="1">
                <a:latin typeface="Arial" panose="020B0604020202020204" pitchFamily="34" charset="0"/>
                <a:cs typeface="Arial" panose="020B0604020202020204" pitchFamily="34" charset="0"/>
              </a:rPr>
              <a:t>Soehaditama</a:t>
            </a: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 et al., 2024)</a:t>
            </a:r>
            <a:r>
              <a:rPr dirty="0" sz="1600" lang="en-IN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 lvl="0">
              <a:lnSpc>
                <a:spcPct val="100000"/>
              </a:lnSpc>
            </a:pPr>
            <a:r>
              <a:rPr dirty="0" sz="1600" lang="en-IN">
                <a:latin typeface="Arial" panose="020B0604020202020204" pitchFamily="34" charset="0"/>
                <a:cs typeface="Arial" panose="020B0604020202020204" pitchFamily="34" charset="0"/>
              </a:rPr>
              <a:t>Emphasizes a strong performance-driven culture with flexible, people-centric policies.</a:t>
            </a:r>
          </a:p>
          <a:p>
            <a:pPr algn="just" lvl="0">
              <a:lnSpc>
                <a:spcPct val="100000"/>
              </a:lnSpc>
            </a:pPr>
            <a:r>
              <a:rPr dirty="0" sz="1600" lang="en-IN">
                <a:latin typeface="Arial" panose="020B0604020202020204" pitchFamily="34" charset="0"/>
                <a:cs typeface="Arial" panose="020B0604020202020204" pitchFamily="34" charset="0"/>
              </a:rPr>
              <a:t>Designed with minimal bureaucracy to empower managers and enhance global efficiency.</a:t>
            </a:r>
          </a:p>
          <a:p>
            <a:pPr>
              <a:lnSpc>
                <a:spcPct val="100000"/>
              </a:lnSpc>
            </a:pPr>
            <a:endParaRPr dirty="0" lang="en-US"/>
          </a:p>
        </p:txBody>
      </p:sp>
      <p:pic>
        <p:nvPicPr>
          <p:cNvPr id="2097175" name="Picture 5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l="258" r="14786" b="2"/>
          <a:stretch>
            <a:fillRect/>
          </a:stretch>
        </p:blipFill>
        <p:spPr>
          <a:xfrm>
            <a:off x="6995160" y="1570165"/>
            <a:ext cx="4672584" cy="4784914"/>
          </a:xfrm>
          <a:prstGeom prst="rect"/>
        </p:spPr>
      </p:pic>
      <p:sp>
        <p:nvSpPr>
          <p:cNvPr id="1048735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517871" y="6283943"/>
            <a:ext cx="4114800" cy="3651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Amaan Allauddin Sayyed,Id-2437446</a:t>
            </a:r>
          </a:p>
          <a:p>
            <a:endParaRPr dirty="0" lang="en-US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9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736" name="Rectangle 17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0"/>
            <a:ext cx="12188952" cy="6857995"/>
          </a:xfrm>
          <a:prstGeom prst="rect"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 defTabSz="914400" eaLnBrk="1" fontAlgn="auto" hangingPunct="1" indent="0" latinLnBrk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baseline="0" b="0" cap="none" dirty="0" sz="1800" i="0" kern="1200" kumimoji="0" lang="en-US" noProof="0" normalizeH="0" spc="0" strike="noStrike" u="none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048737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6199188" cy="1463040"/>
          </a:xfrm>
        </p:spPr>
        <p:txBody>
          <a:bodyPr>
            <a:noAutofit/>
          </a:bodyPr>
          <a:p>
            <a:pPr>
              <a:lnSpc>
                <a:spcPct val="90000"/>
              </a:lnSpc>
            </a:pPr>
            <a:r>
              <a:rPr dirty="0" lang="en-IN">
                <a:latin typeface="Arial" panose="020B0604020202020204" pitchFamily="34" charset="0"/>
                <a:cs typeface="Arial" panose="020B0604020202020204" pitchFamily="34" charset="0"/>
              </a:rPr>
              <a:t>Role of Line Managers in HR Implementation</a:t>
            </a:r>
            <a:endParaRPr dirty="0"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738" name="Rectangle 19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517871" y="508090"/>
            <a:ext cx="4672966" cy="149279"/>
          </a:xfrm>
          <a:prstGeom prst="rect"/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 defTabSz="914400" eaLnBrk="1" fontAlgn="auto" hangingPunct="1" indent="0" latinLnBrk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baseline="0" b="0" cap="none" sz="1800" i="0" kern="1200" kumimoji="0" lang="en-US" noProof="0" normalizeH="0" spc="0" strike="noStrike" u="none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048739" name="Content Placeholder 2"/>
          <p:cNvSpPr>
            <a:spLocks noGrp="1"/>
          </p:cNvSpPr>
          <p:nvPr>
            <p:ph idx="1"/>
          </p:nvPr>
        </p:nvSpPr>
        <p:spPr>
          <a:xfrm>
            <a:off x="521208" y="2578608"/>
            <a:ext cx="4672584" cy="3767328"/>
          </a:xfrm>
        </p:spPr>
        <p:txBody>
          <a:bodyPr>
            <a:normAutofit/>
          </a:bodyPr>
          <a:p>
            <a:pPr algn="just" lvl="0"/>
            <a:r>
              <a:rPr dirty="0" sz="1600" lang="en-IN">
                <a:latin typeface="Arial" panose="020B0604020202020204" pitchFamily="34" charset="0"/>
                <a:cs typeface="Arial" panose="020B0604020202020204" pitchFamily="34" charset="0"/>
              </a:rPr>
              <a:t>Managers coach and mentor employees to support growth and capability development.</a:t>
            </a:r>
          </a:p>
          <a:p>
            <a:pPr algn="just" lvl="0"/>
            <a:r>
              <a:rPr dirty="0" sz="1600" lang="en-IN">
                <a:latin typeface="Arial" panose="020B0604020202020204" pitchFamily="34" charset="0"/>
                <a:cs typeface="Arial" panose="020B0604020202020204" pitchFamily="34" charset="0"/>
              </a:rPr>
              <a:t>They assess performance, set goals, and ensure continuous feedback.</a:t>
            </a:r>
          </a:p>
          <a:p>
            <a:pPr algn="just" lvl="0"/>
            <a:r>
              <a:rPr dirty="0" sz="1600" lang="en-IN">
                <a:latin typeface="Arial" panose="020B0604020202020204" pitchFamily="34" charset="0"/>
                <a:cs typeface="Arial" panose="020B0604020202020204" pitchFamily="34" charset="0"/>
              </a:rPr>
              <a:t>Approve compensation changes, promotions, and reward decisions </a:t>
            </a: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(Balogun and </a:t>
            </a:r>
            <a:r>
              <a:rPr dirty="0" sz="1600" lang="en-US" err="1">
                <a:latin typeface="Arial" panose="020B0604020202020204" pitchFamily="34" charset="0"/>
                <a:cs typeface="Arial" panose="020B0604020202020204" pitchFamily="34" charset="0"/>
              </a:rPr>
              <a:t>Omotoye</a:t>
            </a: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, 2020)</a:t>
            </a:r>
            <a:r>
              <a:rPr dirty="0" sz="1600" lang="en-IN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 lvl="0"/>
            <a:r>
              <a:rPr dirty="0" sz="1600" lang="en-IN">
                <a:latin typeface="Arial" panose="020B0604020202020204" pitchFamily="34" charset="0"/>
                <a:cs typeface="Arial" panose="020B0604020202020204" pitchFamily="34" charset="0"/>
              </a:rPr>
              <a:t>Ensure practices align with Unilever’s performance-driven, purpose-led culture.</a:t>
            </a:r>
          </a:p>
          <a:p>
            <a:endParaRPr dirty="0" lang="en-US"/>
          </a:p>
        </p:txBody>
      </p:sp>
      <p:pic>
        <p:nvPicPr>
          <p:cNvPr id="2097176" name="Picture 5" descr="A person and person sitting at a desk with laptops  AI-generated content may be incorrect.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l="3409" r="7727" b="-1"/>
          <a:stretch>
            <a:fillRect/>
          </a:stretch>
        </p:blipFill>
        <p:spPr>
          <a:xfrm>
            <a:off x="6998210" y="1603929"/>
            <a:ext cx="4516435" cy="4625011"/>
          </a:xfrm>
          <a:prstGeom prst="rect"/>
        </p:spPr>
      </p:pic>
      <p:sp>
        <p:nvSpPr>
          <p:cNvPr id="1048740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629696" y="6228940"/>
            <a:ext cx="4114800" cy="3730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Amaan Allauddin Sayyed,Id-2437446</a:t>
            </a:r>
          </a:p>
          <a:p>
            <a:endParaRPr dirty="0" lang="en-US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9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741" name="Rectangle 10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0"/>
            <a:ext cx="12188952" cy="6857995"/>
          </a:xfrm>
          <a:prstGeom prst="rect"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 defTabSz="914400" eaLnBrk="1" fontAlgn="auto" hangingPunct="1" indent="0" latinLnBrk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baseline="0" b="0" cap="none" dirty="0" sz="1800" i="0" kern="1200" kumimoji="0" lang="en-US" noProof="0" normalizeH="0" spc="0" strike="noStrike" u="none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048742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5879592" cy="1463040"/>
          </a:xfrm>
        </p:spPr>
        <p:txBody>
          <a:bodyPr>
            <a:noAutofit/>
          </a:bodyPr>
          <a:p>
            <a:pPr>
              <a:lnSpc>
                <a:spcPct val="90000"/>
              </a:lnSpc>
            </a:pPr>
            <a:r>
              <a:rPr dirty="0" lang="en-IN">
                <a:latin typeface="Arial" panose="020B0604020202020204" pitchFamily="34" charset="0"/>
                <a:cs typeface="Arial" panose="020B0604020202020204" pitchFamily="34" charset="0"/>
              </a:rPr>
              <a:t>Challenges in Reward Management</a:t>
            </a:r>
            <a:endParaRPr dirty="0"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743" name="Rectangle 12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517871" y="508090"/>
            <a:ext cx="4672966" cy="149279"/>
          </a:xfrm>
          <a:prstGeom prst="rect"/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 defTabSz="914400" eaLnBrk="1" fontAlgn="auto" hangingPunct="1" indent="0" latinLnBrk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baseline="0" b="0" cap="none" sz="1800" i="0" kern="1200" kumimoji="0" lang="en-US" noProof="0" normalizeH="0" spc="0" strike="noStrike" u="none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048744" name="Content Placeholder 2"/>
          <p:cNvSpPr>
            <a:spLocks noGrp="1"/>
          </p:cNvSpPr>
          <p:nvPr>
            <p:ph idx="1"/>
          </p:nvPr>
        </p:nvSpPr>
        <p:spPr>
          <a:xfrm>
            <a:off x="521208" y="2578608"/>
            <a:ext cx="4672584" cy="3767328"/>
          </a:xfrm>
        </p:spPr>
        <p:txBody>
          <a:bodyPr>
            <a:normAutofit/>
          </a:bodyPr>
          <a:p>
            <a:pPr lvl="0"/>
            <a:r>
              <a:rPr dirty="0" sz="1600" lang="en-IN">
                <a:latin typeface="Arial" panose="020B0604020202020204" pitchFamily="34" charset="0"/>
                <a:cs typeface="Arial" panose="020B0604020202020204" pitchFamily="34" charset="0"/>
              </a:rPr>
              <a:t>Balancing competitive pay with long-term financial sustainability.</a:t>
            </a:r>
          </a:p>
          <a:p>
            <a:pPr lvl="0"/>
            <a:r>
              <a:rPr dirty="0" sz="1600" lang="en-IN">
                <a:latin typeface="Arial" panose="020B0604020202020204" pitchFamily="34" charset="0"/>
                <a:cs typeface="Arial" panose="020B0604020202020204" pitchFamily="34" charset="0"/>
              </a:rPr>
              <a:t>Managing complex global payroll across diverse markets and regulations.</a:t>
            </a:r>
          </a:p>
          <a:p>
            <a:pPr lvl="0"/>
            <a:r>
              <a:rPr dirty="0" sz="1600" lang="en-IN">
                <a:latin typeface="Arial" panose="020B0604020202020204" pitchFamily="34" charset="0"/>
                <a:cs typeface="Arial" panose="020B0604020202020204" pitchFamily="34" charset="0"/>
              </a:rPr>
              <a:t>Retaining top talent amid intense FMCG industry competition </a:t>
            </a: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dirty="0" sz="1600" lang="en-US" err="1">
                <a:latin typeface="Arial" panose="020B0604020202020204" pitchFamily="34" charset="0"/>
                <a:cs typeface="Arial" panose="020B0604020202020204" pitchFamily="34" charset="0"/>
              </a:rPr>
              <a:t>Ghial</a:t>
            </a: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 et al., 2024)</a:t>
            </a:r>
            <a:r>
              <a:rPr dirty="0" sz="1600" lang="en-IN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/>
            <a:r>
              <a:rPr dirty="0" sz="1600" lang="en-IN">
                <a:latin typeface="Arial" panose="020B0604020202020204" pitchFamily="34" charset="0"/>
                <a:cs typeface="Arial" panose="020B0604020202020204" pitchFamily="34" charset="0"/>
              </a:rPr>
              <a:t>Ensuring fairness, equity, and consistency in rewards across regions and job levels.</a:t>
            </a:r>
          </a:p>
          <a:p>
            <a:endParaRPr dirty="0" lang="en-US"/>
          </a:p>
        </p:txBody>
      </p:sp>
      <p:pic>
        <p:nvPicPr>
          <p:cNvPr id="2097177" name="Picture 5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l="16504" r="10989" b="1"/>
          <a:stretch>
            <a:fillRect/>
          </a:stretch>
        </p:blipFill>
        <p:spPr>
          <a:xfrm>
            <a:off x="6626577" y="1319451"/>
            <a:ext cx="4465433" cy="4572783"/>
          </a:xfrm>
          <a:prstGeom prst="rect"/>
        </p:spPr>
      </p:pic>
      <p:sp>
        <p:nvSpPr>
          <p:cNvPr id="1048745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517871" y="6163373"/>
            <a:ext cx="4114800" cy="3651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Amaan Allauddin Sayyed,Id-2437446</a:t>
            </a:r>
          </a:p>
          <a:p>
            <a:endParaRPr dirty="0" lang="en-US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9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46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dirty="0" lang="en-IN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HR and Compensation Challenges</a:t>
            </a:r>
            <a:endParaRPr dirty="0"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194305" name="Content Placeholder 2"/>
          <p:cNvGraphicFramePr>
            <a:graphicFrameLocks/>
          </p:cNvGraphicFramePr>
          <p:nvPr/>
        </p:nvGraphicFramePr>
        <p:xfrm>
          <a:off x="1155032" y="2622884"/>
          <a:ext cx="9741565" cy="30243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1" r:qs="rId5" r:cs="rId4"/>
          </a:graphicData>
        </a:graphic>
      </p:graphicFrame>
      <p:sp>
        <p:nvSpPr>
          <p:cNvPr id="1048747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521208" y="6237912"/>
            <a:ext cx="4114800" cy="3651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Amaan Allauddin Sayyed,Id-2437446</a:t>
            </a:r>
          </a:p>
          <a:p>
            <a:endParaRPr dirty="0" lang="en-US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9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48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dirty="0" lang="en-IN">
                <a:latin typeface="Arial" panose="020B0604020202020204" pitchFamily="34" charset="0"/>
                <a:cs typeface="Arial" panose="020B0604020202020204" pitchFamily="34" charset="0"/>
              </a:rPr>
              <a:t>Technology in Reward Management</a:t>
            </a:r>
            <a:endParaRPr dirty="0"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194306" name="Content Placeholder 2"/>
          <p:cNvGraphicFramePr>
            <a:graphicFrameLocks/>
          </p:cNvGraphicFramePr>
          <p:nvPr/>
        </p:nvGraphicFramePr>
        <p:xfrm>
          <a:off x="337351" y="2627790"/>
          <a:ext cx="11274641" cy="3269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1" r:qs="rId5" r:cs="rId4"/>
          </a:graphicData>
        </a:graphic>
      </p:graphicFrame>
      <p:sp>
        <p:nvSpPr>
          <p:cNvPr id="1048749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37351" y="6315405"/>
            <a:ext cx="4114800" cy="3651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Amaan Allauddin Sayyed,Id-2437446</a:t>
            </a:r>
          </a:p>
          <a:p>
            <a:endParaRPr dirty="0" lang="en-US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9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50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285398"/>
          </a:xfrm>
        </p:spPr>
        <p:txBody>
          <a:bodyPr/>
          <a:p>
            <a:r>
              <a:rPr dirty="0" lang="en-IN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Managerial Role in Rewards</a:t>
            </a:r>
            <a:endParaRPr dirty="0"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194307" name="Content Placeholder 2"/>
          <p:cNvGraphicFramePr>
            <a:graphicFrameLocks/>
          </p:cNvGraphicFramePr>
          <p:nvPr/>
        </p:nvGraphicFramePr>
        <p:xfrm>
          <a:off x="772358" y="2672180"/>
          <a:ext cx="10369118" cy="2975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1" r:qs="rId5" r:cs="rId4"/>
          </a:graphicData>
        </a:graphic>
      </p:graphicFrame>
      <p:sp>
        <p:nvSpPr>
          <p:cNvPr id="1048751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66225" y="6268910"/>
            <a:ext cx="4114800" cy="3651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Amaan Allauddin Sayyed,Id-2437446</a:t>
            </a:r>
          </a:p>
          <a:p>
            <a:endParaRPr dirty="0" lang="en-US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9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752" name="Rectangle 16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0"/>
            <a:ext cx="12188952" cy="6857995"/>
          </a:xfrm>
          <a:prstGeom prst="rect"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 defTabSz="914400" eaLnBrk="1" fontAlgn="auto" hangingPunct="1" indent="0" latinLnBrk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baseline="0" b="0" cap="none" dirty="0" sz="1800" i="0" kern="1200" kumimoji="0" lang="en-US" noProof="0" normalizeH="0" spc="0" strike="noStrike" u="none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048753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4754880" cy="1463040"/>
          </a:xfrm>
        </p:spPr>
        <p:txBody>
          <a:bodyPr>
            <a:normAutofit/>
          </a:bodyPr>
          <a:p>
            <a:r>
              <a:rPr dirty="0" lang="en-IN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dirty="0"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754" name="Rectangle 17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517871" y="508090"/>
            <a:ext cx="4672966" cy="149279"/>
          </a:xfrm>
          <a:prstGeom prst="rect"/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 defTabSz="914400" eaLnBrk="1" fontAlgn="auto" hangingPunct="1" indent="0" latinLnBrk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baseline="0" b="0" cap="none" sz="1800" i="0" kern="1200" kumimoji="0" lang="en-US" noProof="0" normalizeH="0" spc="0" strike="noStrike" u="none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048755" name="Content Placeholder 2"/>
          <p:cNvSpPr>
            <a:spLocks noGrp="1"/>
          </p:cNvSpPr>
          <p:nvPr>
            <p:ph idx="1"/>
          </p:nvPr>
        </p:nvSpPr>
        <p:spPr>
          <a:xfrm>
            <a:off x="562356" y="2112264"/>
            <a:ext cx="4672584" cy="3767328"/>
          </a:xfrm>
        </p:spPr>
        <p:txBody>
          <a:bodyPr>
            <a:normAutofit/>
          </a:bodyPr>
          <a:p>
            <a:pPr algn="just" lvl="0">
              <a:lnSpc>
                <a:spcPct val="100000"/>
              </a:lnSpc>
            </a:pPr>
            <a:r>
              <a:rPr dirty="0" sz="1600" lang="en-IN">
                <a:latin typeface="Arial" panose="020B0604020202020204" pitchFamily="34" charset="0"/>
                <a:cs typeface="Arial" panose="020B0604020202020204" pitchFamily="34" charset="0"/>
              </a:rPr>
              <a:t>Unilever’s reward strategy reflects its purpose-led, performance-driven culture.</a:t>
            </a:r>
          </a:p>
          <a:p>
            <a:pPr algn="just" lvl="0">
              <a:lnSpc>
                <a:spcPct val="100000"/>
              </a:lnSpc>
            </a:pPr>
            <a:r>
              <a:rPr dirty="0" sz="1600" lang="en-IN">
                <a:latin typeface="Arial" panose="020B0604020202020204" pitchFamily="34" charset="0"/>
                <a:cs typeface="Arial" panose="020B0604020202020204" pitchFamily="34" charset="0"/>
              </a:rPr>
              <a:t>Competitive global pay practices help attract and retain top talent.</a:t>
            </a:r>
          </a:p>
          <a:p>
            <a:pPr algn="just" lvl="0">
              <a:lnSpc>
                <a:spcPct val="100000"/>
              </a:lnSpc>
            </a:pPr>
            <a:r>
              <a:rPr dirty="0" sz="1600" lang="en-IN">
                <a:latin typeface="Arial" panose="020B0604020202020204" pitchFamily="34" charset="0"/>
                <a:cs typeface="Arial" panose="020B0604020202020204" pitchFamily="34" charset="0"/>
              </a:rPr>
              <a:t>Managers play a central role in fair, transparent, and consistent reward decisions.</a:t>
            </a:r>
          </a:p>
          <a:p>
            <a:pPr algn="just" lvl="0">
              <a:lnSpc>
                <a:spcPct val="100000"/>
              </a:lnSpc>
            </a:pPr>
            <a:r>
              <a:rPr dirty="0" sz="1600" lang="en-IN">
                <a:latin typeface="Arial" panose="020B0604020202020204" pitchFamily="34" charset="0"/>
                <a:cs typeface="Arial" panose="020B0604020202020204" pitchFamily="34" charset="0"/>
              </a:rPr>
              <a:t>Complex global HR and compensation challenges require continuous adaptation.</a:t>
            </a:r>
          </a:p>
          <a:p>
            <a:pPr algn="just" lvl="0">
              <a:lnSpc>
                <a:spcPct val="100000"/>
              </a:lnSpc>
            </a:pPr>
            <a:r>
              <a:rPr dirty="0" sz="1600" lang="en-IN">
                <a:latin typeface="Arial" panose="020B0604020202020204" pitchFamily="34" charset="0"/>
                <a:cs typeface="Arial" panose="020B0604020202020204" pitchFamily="34" charset="0"/>
              </a:rPr>
              <a:t>Strategic improvements ensure Unilever maintains innovative, equitable, market-leading reward systems.</a:t>
            </a:r>
          </a:p>
          <a:p>
            <a:pPr>
              <a:lnSpc>
                <a:spcPct val="100000"/>
              </a:lnSpc>
            </a:pPr>
            <a:endParaRPr dirty="0" sz="1700" lang="en-US"/>
          </a:p>
        </p:txBody>
      </p:sp>
      <p:pic>
        <p:nvPicPr>
          <p:cNvPr id="2097178" name="Picture 7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l="8286" r="5045" b="-2"/>
          <a:stretch>
            <a:fillRect/>
          </a:stretch>
        </p:blipFill>
        <p:spPr>
          <a:xfrm>
            <a:off x="6626578" y="1192722"/>
            <a:ext cx="5041166" cy="5162357"/>
          </a:xfrm>
          <a:prstGeom prst="rect"/>
        </p:spPr>
      </p:pic>
      <p:sp>
        <p:nvSpPr>
          <p:cNvPr id="104875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24256" y="6186231"/>
            <a:ext cx="4114800" cy="3651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Amaan Allauddin Sayyed,Id-2437446</a:t>
            </a:r>
          </a:p>
          <a:p>
            <a:endParaRPr dirty="0" lang="en-US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0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57" name="Title 1"/>
          <p:cNvSpPr>
            <a:spLocks noGrp="1"/>
          </p:cNvSpPr>
          <p:nvPr>
            <p:ph type="title"/>
          </p:nvPr>
        </p:nvSpPr>
        <p:spPr>
          <a:xfrm>
            <a:off x="515112" y="783099"/>
            <a:ext cx="11155680" cy="1045701"/>
          </a:xfrm>
        </p:spPr>
        <p:txBody>
          <a:bodyPr/>
          <a:p>
            <a:r>
              <a:rPr dirty="0" lang="en-IN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  <a:endParaRPr dirty="0"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758" name="Content Placeholder 2"/>
          <p:cNvSpPr>
            <a:spLocks noGrp="1"/>
          </p:cNvSpPr>
          <p:nvPr>
            <p:ph idx="1"/>
          </p:nvPr>
        </p:nvSpPr>
        <p:spPr>
          <a:xfrm>
            <a:off x="515112" y="1828800"/>
            <a:ext cx="11161776" cy="4517136"/>
          </a:xfrm>
        </p:spPr>
        <p:txBody>
          <a:bodyPr>
            <a:normAutofit/>
          </a:bodyPr>
          <a:p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Abdul-Azeez, O.Y., </a:t>
            </a:r>
            <a:r>
              <a:rPr dirty="0" sz="6400" lang="en-US" err="1">
                <a:latin typeface="Arial" panose="020B0604020202020204" pitchFamily="34" charset="0"/>
                <a:cs typeface="Arial" panose="020B0604020202020204" pitchFamily="34" charset="0"/>
              </a:rPr>
              <a:t>Nwabekee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, U.S., Agu, E.E. and Ignatius, T., 2024. Strategic approaches to sustainability in multinational corporations: A comprehensive review. </a:t>
            </a:r>
            <a:r>
              <a:rPr dirty="0" sz="6400" i="1" lang="en-US">
                <a:latin typeface="Arial" panose="020B0604020202020204" pitchFamily="34" charset="0"/>
                <a:cs typeface="Arial" panose="020B0604020202020204" pitchFamily="34" charset="0"/>
              </a:rPr>
              <a:t>International Journal of Frontline Research in Science and Technology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dirty="0" sz="6400" i="1" lang="en-US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(02), pp.038-054.</a:t>
            </a:r>
            <a:endParaRPr dirty="0" sz="6400" lang="en-IN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Aggarwal, M., Hutchison, B., </a:t>
            </a:r>
            <a:r>
              <a:rPr dirty="0" sz="6400" lang="en-US" err="1">
                <a:latin typeface="Arial" panose="020B0604020202020204" pitchFamily="34" charset="0"/>
                <a:cs typeface="Arial" panose="020B0604020202020204" pitchFamily="34" charset="0"/>
              </a:rPr>
              <a:t>Kokorelias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, K.M., </a:t>
            </a:r>
            <a:r>
              <a:rPr dirty="0" sz="6400" lang="en-US" err="1">
                <a:latin typeface="Arial" panose="020B0604020202020204" pitchFamily="34" charset="0"/>
                <a:cs typeface="Arial" panose="020B0604020202020204" pitchFamily="34" charset="0"/>
              </a:rPr>
              <a:t>Bilgic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, S. and Glazier, R.H., 2025. The impact of remuneration, extrinsic and intrinsic incentives on interprofessional primary care teams: results from a rapid scoping review. </a:t>
            </a:r>
            <a:r>
              <a:rPr dirty="0" sz="6400" i="1" lang="en-US">
                <a:latin typeface="Arial" panose="020B0604020202020204" pitchFamily="34" charset="0"/>
                <a:cs typeface="Arial" panose="020B0604020202020204" pitchFamily="34" charset="0"/>
              </a:rPr>
              <a:t>BMC Primary Care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dirty="0" sz="6400" i="1" lang="en-US">
                <a:latin typeface="Arial" panose="020B0604020202020204" pitchFamily="34" charset="0"/>
                <a:cs typeface="Arial" panose="020B0604020202020204" pitchFamily="34" charset="0"/>
              </a:rPr>
              <a:t>26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(1), p.25.</a:t>
            </a:r>
            <a:endParaRPr dirty="0" sz="6400" lang="en-IN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Anita, S.Y., </a:t>
            </a:r>
            <a:r>
              <a:rPr dirty="0" sz="6400" lang="en-US" err="1">
                <a:latin typeface="Arial" panose="020B0604020202020204" pitchFamily="34" charset="0"/>
                <a:cs typeface="Arial" panose="020B0604020202020204" pitchFamily="34" charset="0"/>
              </a:rPr>
              <a:t>Suryaningsih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, L., </a:t>
            </a:r>
            <a:r>
              <a:rPr dirty="0" sz="6400" lang="en-US" err="1">
                <a:latin typeface="Arial" panose="020B0604020202020204" pitchFamily="34" charset="0"/>
                <a:cs typeface="Arial" panose="020B0604020202020204" pitchFamily="34" charset="0"/>
              </a:rPr>
              <a:t>Suhendra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, A., Gani, I.M. and </a:t>
            </a:r>
            <a:r>
              <a:rPr dirty="0" sz="6400" lang="en-US" err="1">
                <a:latin typeface="Arial" panose="020B0604020202020204" pitchFamily="34" charset="0"/>
                <a:cs typeface="Arial" panose="020B0604020202020204" pitchFamily="34" charset="0"/>
              </a:rPr>
              <a:t>Febrian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, W.D., 2024. Human Resource Management Concepts: Organizational Development, Remuneration Management and Organizational Sustainability. </a:t>
            </a:r>
            <a:r>
              <a:rPr dirty="0" sz="6400" i="1" lang="en-US">
                <a:latin typeface="Arial" panose="020B0604020202020204" pitchFamily="34" charset="0"/>
                <a:cs typeface="Arial" panose="020B0604020202020204" pitchFamily="34" charset="0"/>
              </a:rPr>
              <a:t>Dinasti International Journal of Management Science (DIJMS)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dirty="0" sz="6400" i="1" lang="en-US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(1).</a:t>
            </a:r>
            <a:endParaRPr dirty="0" sz="6400" lang="en-IN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Balogun, A.R. and </a:t>
            </a:r>
            <a:r>
              <a:rPr dirty="0" sz="6400" lang="en-US" err="1">
                <a:latin typeface="Arial" panose="020B0604020202020204" pitchFamily="34" charset="0"/>
                <a:cs typeface="Arial" panose="020B0604020202020204" pitchFamily="34" charset="0"/>
              </a:rPr>
              <a:t>Omotoye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, O.O., 2020. Remuneration and employee performance in global communication limited, Lagos Nigeria. </a:t>
            </a:r>
            <a:r>
              <a:rPr dirty="0" sz="6400" i="1" lang="en-US">
                <a:latin typeface="Arial" panose="020B0604020202020204" pitchFamily="34" charset="0"/>
                <a:cs typeface="Arial" panose="020B0604020202020204" pitchFamily="34" charset="0"/>
              </a:rPr>
              <a:t>IOSR Journal of Business and Management (IOSR-JBM)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dirty="0" sz="6400" i="1" lang="en-US">
                <a:latin typeface="Arial" panose="020B0604020202020204" pitchFamily="34" charset="0"/>
                <a:cs typeface="Arial" panose="020B0604020202020204" pitchFamily="34" charset="0"/>
              </a:rPr>
              <a:t>22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(2), pp.15-21.</a:t>
            </a:r>
            <a:endParaRPr dirty="0" sz="6400" lang="en-IN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Barczak, A., Dembińska, I., Rostkowski, T., </a:t>
            </a:r>
            <a:r>
              <a:rPr dirty="0" sz="6400" lang="en-US" err="1">
                <a:latin typeface="Arial" panose="020B0604020202020204" pitchFamily="34" charset="0"/>
                <a:cs typeface="Arial" panose="020B0604020202020204" pitchFamily="34" charset="0"/>
              </a:rPr>
              <a:t>Szopik-Depczyńska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, K. and Rozmus, D., 2021. Structure of remuneration as assessed by employees of the energy sector—multivariate correspondence analysis. </a:t>
            </a:r>
            <a:r>
              <a:rPr dirty="0" sz="6400" i="1" lang="en-US">
                <a:latin typeface="Arial" panose="020B0604020202020204" pitchFamily="34" charset="0"/>
                <a:cs typeface="Arial" panose="020B0604020202020204" pitchFamily="34" charset="0"/>
              </a:rPr>
              <a:t>Energies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dirty="0" sz="6400" i="1" lang="en-US">
                <a:latin typeface="Arial" panose="020B0604020202020204" pitchFamily="34" charset="0"/>
                <a:cs typeface="Arial" panose="020B0604020202020204" pitchFamily="34" charset="0"/>
              </a:rPr>
              <a:t>14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(22), p.7472.</a:t>
            </a:r>
            <a:endParaRPr dirty="0" sz="6400" lang="en-IN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Cheng, Y., 2021, February. Analysis on the Opportunities and Challenges of Unilever’s Differentiated Competition by Using SWOT and PEST. In </a:t>
            </a:r>
            <a:r>
              <a:rPr dirty="0" sz="6400" i="1" lang="en-US">
                <a:latin typeface="Arial" panose="020B0604020202020204" pitchFamily="34" charset="0"/>
                <a:cs typeface="Arial" panose="020B0604020202020204" pitchFamily="34" charset="0"/>
              </a:rPr>
              <a:t>6th International Conference on Economics, Management, Law and Education (EMLE 2020)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 (pp. 280-284). Atlantis Press.</a:t>
            </a:r>
            <a:endParaRPr dirty="0" sz="6400" lang="en-IN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dirty="0" lang="en-US"/>
          </a:p>
        </p:txBody>
      </p:sp>
      <p:sp>
        <p:nvSpPr>
          <p:cNvPr id="104875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5112" y="6345936"/>
            <a:ext cx="4114800" cy="3651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Amaan Allauddin Sayyed,Id-2437446</a:t>
            </a:r>
          </a:p>
          <a:p>
            <a:r>
              <a:rPr dirty="0" lang="en-US"/>
              <a:t> 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0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60" name="Title 1"/>
          <p:cNvSpPr>
            <a:spLocks noGrp="1"/>
          </p:cNvSpPr>
          <p:nvPr>
            <p:ph type="title"/>
          </p:nvPr>
        </p:nvSpPr>
        <p:spPr>
          <a:xfrm>
            <a:off x="521208" y="815223"/>
            <a:ext cx="11155680" cy="779371"/>
          </a:xfrm>
        </p:spPr>
        <p:txBody>
          <a:bodyPr/>
          <a:p>
            <a:r>
              <a:rPr dirty="0" lang="en-IN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  <a:endParaRPr dirty="0" lang="en-US"/>
          </a:p>
        </p:txBody>
      </p:sp>
      <p:sp>
        <p:nvSpPr>
          <p:cNvPr id="1048761" name="Content Placeholder 2"/>
          <p:cNvSpPr>
            <a:spLocks noGrp="1"/>
          </p:cNvSpPr>
          <p:nvPr>
            <p:ph idx="1"/>
          </p:nvPr>
        </p:nvSpPr>
        <p:spPr>
          <a:xfrm>
            <a:off x="621792" y="1668380"/>
            <a:ext cx="11155680" cy="4750708"/>
          </a:xfrm>
        </p:spPr>
        <p:txBody>
          <a:bodyPr>
            <a:noAutofit/>
          </a:bodyPr>
          <a:p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Cherrington, M., </a:t>
            </a:r>
            <a:r>
              <a:rPr dirty="0" sz="1600" lang="en-US" err="1">
                <a:latin typeface="Arial" panose="020B0604020202020204" pitchFamily="34" charset="0"/>
                <a:cs typeface="Arial" panose="020B0604020202020204" pitchFamily="34" charset="0"/>
              </a:rPr>
              <a:t>Airehrour</a:t>
            </a: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, D., Madanian, S., Lu, J., Xu, Q. and </a:t>
            </a:r>
            <a:r>
              <a:rPr dirty="0" sz="1600" lang="en-US" err="1">
                <a:latin typeface="Arial" panose="020B0604020202020204" pitchFamily="34" charset="0"/>
                <a:cs typeface="Arial" panose="020B0604020202020204" pitchFamily="34" charset="0"/>
              </a:rPr>
              <a:t>Artiushkina</a:t>
            </a: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, P., 2021, October. Remuneration review: Risk, planning, and modelling beyond the Covid crisis. In </a:t>
            </a:r>
            <a:r>
              <a:rPr dirty="0" sz="1600" i="1" lang="en-US">
                <a:latin typeface="Arial" panose="020B0604020202020204" pitchFamily="34" charset="0"/>
                <a:cs typeface="Arial" panose="020B0604020202020204" pitchFamily="34" charset="0"/>
              </a:rPr>
              <a:t>2021 IEEE 12th Annual Information Technology, Electronics and Mobile Communication Conference (IEMCON)</a:t>
            </a: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 (pp. 0412-0419). IEEE.</a:t>
            </a:r>
            <a:endParaRPr dirty="0" sz="1600" lang="en-IN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Colvin, C.J., Hodgins, S. and Perry, H.B., 2021. Community health workers at the dawn of a new era: 8. Incentives and remuneration. </a:t>
            </a:r>
            <a:r>
              <a:rPr dirty="0" sz="1600" i="1" lang="en-US">
                <a:latin typeface="Arial" panose="020B0604020202020204" pitchFamily="34" charset="0"/>
                <a:cs typeface="Arial" panose="020B0604020202020204" pitchFamily="34" charset="0"/>
              </a:rPr>
              <a:t>Health Research Policy and Systems</a:t>
            </a: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dirty="0" sz="1600" i="1" lang="en-US">
                <a:latin typeface="Arial" panose="020B0604020202020204" pitchFamily="34" charset="0"/>
                <a:cs typeface="Arial" panose="020B0604020202020204" pitchFamily="34" charset="0"/>
              </a:rPr>
              <a:t>19</a:t>
            </a: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(Suppl 3), p.106.</a:t>
            </a:r>
            <a:endParaRPr dirty="0" sz="1600" lang="en-IN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 sz="1600" lang="en-US" err="1">
                <a:latin typeface="Arial" panose="020B0604020202020204" pitchFamily="34" charset="0"/>
                <a:cs typeface="Arial" panose="020B0604020202020204" pitchFamily="34" charset="0"/>
              </a:rPr>
              <a:t>Elrayah</a:t>
            </a: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, M. and Semlali, Y., 2023. Sustainable total reward strategies for talented employees’ sustainable performance, satisfaction, and motivation: Evidence from the educational sector. </a:t>
            </a:r>
            <a:r>
              <a:rPr dirty="0" sz="1600" i="1" lang="en-US">
                <a:latin typeface="Arial" panose="020B0604020202020204" pitchFamily="34" charset="0"/>
                <a:cs typeface="Arial" panose="020B0604020202020204" pitchFamily="34" charset="0"/>
              </a:rPr>
              <a:t>Sustainability</a:t>
            </a: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dirty="0" sz="1600" i="1" lang="en-US">
                <a:latin typeface="Arial" panose="020B0604020202020204" pitchFamily="34" charset="0"/>
                <a:cs typeface="Arial" panose="020B0604020202020204" pitchFamily="34" charset="0"/>
              </a:rPr>
              <a:t>15</a:t>
            </a: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(2), p.1605.</a:t>
            </a:r>
            <a:endParaRPr dirty="0" sz="1600" lang="en-IN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 sz="1600" lang="en-US" err="1">
                <a:latin typeface="Arial" panose="020B0604020202020204" pitchFamily="34" charset="0"/>
                <a:cs typeface="Arial" panose="020B0604020202020204" pitchFamily="34" charset="0"/>
              </a:rPr>
              <a:t>Ghial</a:t>
            </a: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, R., Pundir, D., Kaur, R. and Jawanda, K., 2024, August. An Analytical Overview of Sustainable Strategies of Hindustan Unilever and Samsung </a:t>
            </a:r>
            <a:r>
              <a:rPr dirty="0" sz="1600" lang="en-US" err="1">
                <a:latin typeface="Arial" panose="020B0604020202020204" pitchFamily="34" charset="0"/>
                <a:cs typeface="Arial" panose="020B0604020202020204" pitchFamily="34" charset="0"/>
              </a:rPr>
              <a:t>Electroniics</a:t>
            </a: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 in Business Sustainability. In </a:t>
            </a:r>
            <a:r>
              <a:rPr dirty="0" sz="1600" i="1" lang="en-US">
                <a:latin typeface="Arial" panose="020B0604020202020204" pitchFamily="34" charset="0"/>
                <a:cs typeface="Arial" panose="020B0604020202020204" pitchFamily="34" charset="0"/>
              </a:rPr>
              <a:t>International Conference on ICT for Sustainable Development</a:t>
            </a: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 (pp. 187-199). Singapore: Springer Nature Singapore.</a:t>
            </a:r>
            <a:endParaRPr dirty="0" sz="1600" lang="en-IN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 sz="1600" lang="en-US" err="1">
                <a:latin typeface="Arial" panose="020B0604020202020204" pitchFamily="34" charset="0"/>
                <a:cs typeface="Arial" panose="020B0604020202020204" pitchFamily="34" charset="0"/>
              </a:rPr>
              <a:t>Ghial</a:t>
            </a: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, R., Pundir, D., Kaur, R. and Jawanda, K., 2025. An Analytical Overview of Sustainable Strategies of Hindustan Unilever. </a:t>
            </a:r>
            <a:r>
              <a:rPr dirty="0" sz="1600" i="1" lang="en-US">
                <a:latin typeface="Arial" panose="020B0604020202020204" pitchFamily="34" charset="0"/>
                <a:cs typeface="Arial" panose="020B0604020202020204" pitchFamily="34" charset="0"/>
              </a:rPr>
              <a:t>ICT Systems and Sustainability: Proceedings of ICT4SD 2024, Volume 1</a:t>
            </a: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dirty="0" sz="1600" i="1" lang="en-US">
                <a:latin typeface="Arial" panose="020B0604020202020204" pitchFamily="34" charset="0"/>
                <a:cs typeface="Arial" panose="020B0604020202020204" pitchFamily="34" charset="0"/>
              </a:rPr>
              <a:t>1159</a:t>
            </a: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, p.187.</a:t>
            </a:r>
            <a:endParaRPr dirty="0" sz="1600" lang="en-IN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Hadi, R. and Anwar, R., 2024. The Influence of Work Culture and Remuneration on Employee Performance At Pt. X In </a:t>
            </a:r>
            <a:r>
              <a:rPr dirty="0" sz="1600" lang="en-US" err="1">
                <a:latin typeface="Arial" panose="020B0604020202020204" pitchFamily="34" charset="0"/>
                <a:cs typeface="Arial" panose="020B0604020202020204" pitchFamily="34" charset="0"/>
              </a:rPr>
              <a:t>Cikarang</a:t>
            </a: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, Indonesia. </a:t>
            </a:r>
            <a:r>
              <a:rPr dirty="0" sz="1600" i="1" lang="en-US">
                <a:latin typeface="Arial" panose="020B0604020202020204" pitchFamily="34" charset="0"/>
                <a:cs typeface="Arial" panose="020B0604020202020204" pitchFamily="34" charset="0"/>
              </a:rPr>
              <a:t>Management, Economics, Trade, and Accounting Journal (META-JOURNAL)</a:t>
            </a: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dirty="0" sz="1600" i="1" lang="en-US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dirty="0" sz="1600" lang="en-US">
                <a:latin typeface="Arial" panose="020B0604020202020204" pitchFamily="34" charset="0"/>
                <a:cs typeface="Arial" panose="020B0604020202020204" pitchFamily="34" charset="0"/>
              </a:rPr>
              <a:t>(5), pp.183-194.</a:t>
            </a:r>
            <a:endParaRPr dirty="0" sz="1600" lang="en-IN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dirty="0" sz="1600" lang="en-US"/>
          </a:p>
        </p:txBody>
      </p:sp>
      <p:sp>
        <p:nvSpPr>
          <p:cNvPr id="1048762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21792" y="6236525"/>
            <a:ext cx="4114800" cy="365125"/>
          </a:xfrm>
        </p:spPr>
        <p:txBody>
          <a:bodyPr/>
          <a:p>
            <a:r>
              <a:rPr dirty="0" sz="1200" lang="en-US"/>
              <a:t> </a:t>
            </a:r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Amaan Allauddin Sayyed,Id-2437446</a:t>
            </a:r>
          </a:p>
          <a:p>
            <a:endParaRPr dirty="0" lang="en-US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0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63" name="Title 1"/>
          <p:cNvSpPr>
            <a:spLocks noGrp="1"/>
          </p:cNvSpPr>
          <p:nvPr>
            <p:ph type="title"/>
          </p:nvPr>
        </p:nvSpPr>
        <p:spPr>
          <a:xfrm>
            <a:off x="473268" y="828827"/>
            <a:ext cx="11155680" cy="1045701"/>
          </a:xfrm>
        </p:spPr>
        <p:txBody>
          <a:bodyPr/>
          <a:p>
            <a:r>
              <a:rPr dirty="0" lang="en-IN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  <a:endParaRPr dirty="0" lang="en-US"/>
          </a:p>
        </p:txBody>
      </p:sp>
      <p:sp>
        <p:nvSpPr>
          <p:cNvPr id="1048764" name="Content Placeholder 2"/>
          <p:cNvSpPr>
            <a:spLocks noGrp="1"/>
          </p:cNvSpPr>
          <p:nvPr>
            <p:ph idx="1"/>
          </p:nvPr>
        </p:nvSpPr>
        <p:spPr>
          <a:xfrm>
            <a:off x="473268" y="1534333"/>
            <a:ext cx="11155680" cy="4221273"/>
          </a:xfrm>
        </p:spPr>
        <p:txBody>
          <a:bodyPr>
            <a:normAutofit/>
          </a:bodyPr>
          <a:p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Jones, S. and White, G., 2021. Reward strategy and managing performance. Strategic Human Resource Management: An International Perspective, 217.</a:t>
            </a:r>
            <a:endParaRPr dirty="0" sz="6400" lang="en-IN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 sz="6400" lang="en-US" err="1">
                <a:latin typeface="Arial" panose="020B0604020202020204" pitchFamily="34" charset="0"/>
                <a:cs typeface="Arial" panose="020B0604020202020204" pitchFamily="34" charset="0"/>
              </a:rPr>
              <a:t>Joniaková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, Z., Mikle, L., </a:t>
            </a:r>
            <a:r>
              <a:rPr dirty="0" sz="6400" lang="en-US" err="1">
                <a:latin typeface="Arial" panose="020B0604020202020204" pitchFamily="34" charset="0"/>
                <a:cs typeface="Arial" panose="020B0604020202020204" pitchFamily="34" charset="0"/>
              </a:rPr>
              <a:t>Blštáková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, J. and Taha, V.A., 2022. Remuneration of Employees as a Tool of Strategic Management of Human Resources. The </a:t>
            </a:r>
            <a:r>
              <a:rPr dirty="0" sz="6400" lang="en-US" err="1">
                <a:latin typeface="Arial" panose="020B0604020202020204" pitchFamily="34" charset="0"/>
                <a:cs typeface="Arial" panose="020B0604020202020204" pitchFamily="34" charset="0"/>
              </a:rPr>
              <a:t>Poprad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 Economic and Management, 10, p.85.</a:t>
            </a:r>
            <a:endParaRPr dirty="0" sz="6400" lang="en-IN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 sz="6400" lang="en-US" err="1">
                <a:latin typeface="Arial" panose="020B0604020202020204" pitchFamily="34" charset="0"/>
                <a:cs typeface="Arial" panose="020B0604020202020204" pitchFamily="34" charset="0"/>
              </a:rPr>
              <a:t>Ntanos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, S., Sidiropoulos, G. and Kyriakopoulos, G.L., 2020. Remuneration and reward systems during an economic crisis: Case study from Attica region, Greece. Problems and Perspectives in Management, 18(2), p.261.</a:t>
            </a:r>
            <a:endParaRPr dirty="0" sz="6400" lang="en-IN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 sz="6400" lang="en-US" err="1">
                <a:latin typeface="Arial" panose="020B0604020202020204" pitchFamily="34" charset="0"/>
                <a:cs typeface="Arial" panose="020B0604020202020204" pitchFamily="34" charset="0"/>
              </a:rPr>
              <a:t>Onyekwelu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, R.U., Dike, E. and </a:t>
            </a:r>
            <a:r>
              <a:rPr dirty="0" sz="6400" lang="en-US" err="1">
                <a:latin typeface="Arial" panose="020B0604020202020204" pitchFamily="34" charset="0"/>
                <a:cs typeface="Arial" panose="020B0604020202020204" pitchFamily="34" charset="0"/>
              </a:rPr>
              <a:t>Muogbo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, U.S., 2020. Remuneration as a tool for increasing Employee Performance in Nigerian. Available at SSRN 3565079.</a:t>
            </a:r>
            <a:endParaRPr dirty="0" sz="6400" lang="en-IN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Radvila, G. and </a:t>
            </a:r>
            <a:r>
              <a:rPr dirty="0" sz="6400" lang="en-US" err="1">
                <a:latin typeface="Arial" panose="020B0604020202020204" pitchFamily="34" charset="0"/>
                <a:cs typeface="Arial" panose="020B0604020202020204" pitchFamily="34" charset="0"/>
              </a:rPr>
              <a:t>Šilingienė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, V., 2020. Designing remuneration systems of organizations for sustainable HRM: the core characteristics of an emerging field. International journal of human resource studies., 10(2), pp.252-279.</a:t>
            </a:r>
            <a:endParaRPr dirty="0" sz="6400" lang="en-IN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 sz="6400" lang="en-US" err="1">
                <a:latin typeface="Arial" panose="020B0604020202020204" pitchFamily="34" charset="0"/>
                <a:cs typeface="Arial" panose="020B0604020202020204" pitchFamily="34" charset="0"/>
              </a:rPr>
              <a:t>Rokeman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, N.R.M., Kob, C.G.C. and </a:t>
            </a:r>
            <a:r>
              <a:rPr dirty="0" sz="6400" lang="en-US" err="1">
                <a:latin typeface="Arial" panose="020B0604020202020204" pitchFamily="34" charset="0"/>
                <a:cs typeface="Arial" panose="020B0604020202020204" pitchFamily="34" charset="0"/>
              </a:rPr>
              <a:t>Sobry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, H.C., 2023. The role of reward in teachers’ job satisfaction towards job performance: A literature review. Malaysian Journal of Social Sciences and Humanities (MJSSH), 8(11), pp.e002591-e002591.</a:t>
            </a:r>
            <a:endParaRPr dirty="0" sz="6400" lang="en-IN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 sz="6400" lang="en-US" err="1">
                <a:latin typeface="Arial" panose="020B0604020202020204" pitchFamily="34" charset="0"/>
                <a:cs typeface="Arial" panose="020B0604020202020204" pitchFamily="34" charset="0"/>
              </a:rPr>
              <a:t>Soehaditama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, J.P., </a:t>
            </a:r>
            <a:r>
              <a:rPr dirty="0" sz="6400" lang="en-US" err="1">
                <a:latin typeface="Arial" panose="020B0604020202020204" pitchFamily="34" charset="0"/>
                <a:cs typeface="Arial" panose="020B0604020202020204" pitchFamily="34" charset="0"/>
              </a:rPr>
              <a:t>Sulistyowati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dirty="0" sz="6400" lang="en-US" err="1">
                <a:latin typeface="Arial" panose="020B0604020202020204" pitchFamily="34" charset="0"/>
                <a:cs typeface="Arial" panose="020B0604020202020204" pitchFamily="34" charset="0"/>
              </a:rPr>
              <a:t>Pramukty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, R., Susanto, P.C. and </a:t>
            </a:r>
            <a:r>
              <a:rPr dirty="0" sz="6400" lang="en-US" err="1">
                <a:latin typeface="Arial" panose="020B0604020202020204" pitchFamily="34" charset="0"/>
                <a:cs typeface="Arial" panose="020B0604020202020204" pitchFamily="34" charset="0"/>
              </a:rPr>
              <a:t>Setyawati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, A., 2024. Remuneration Model and Delegation Leadership Impact on Job Satisfaction: Literature Review Study. </a:t>
            </a:r>
            <a:r>
              <a:rPr dirty="0" sz="6400" lang="en-US" err="1">
                <a:latin typeface="Arial" panose="020B0604020202020204" pitchFamily="34" charset="0"/>
                <a:cs typeface="Arial" panose="020B0604020202020204" pitchFamily="34" charset="0"/>
              </a:rPr>
              <a:t>Greenation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 Education and Culture Review, 1(1), pp.23-31.</a:t>
            </a:r>
            <a:endParaRPr dirty="0" sz="6400" lang="en-IN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UWASE, P. and </a:t>
            </a:r>
            <a:r>
              <a:rPr dirty="0" sz="6400" lang="en-US" err="1">
                <a:latin typeface="Arial" panose="020B0604020202020204" pitchFamily="34" charset="0"/>
                <a:cs typeface="Arial" panose="020B0604020202020204" pitchFamily="34" charset="0"/>
              </a:rPr>
              <a:t>Irechukwu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, E.N., 2023. Influence of remuneration structure on employee performance at MTN </a:t>
            </a:r>
            <a:r>
              <a:rPr dirty="0" sz="6400" lang="en-US" err="1">
                <a:latin typeface="Arial" panose="020B0604020202020204" pitchFamily="34" charset="0"/>
                <a:cs typeface="Arial" panose="020B0604020202020204" pitchFamily="34" charset="0"/>
              </a:rPr>
              <a:t>Rwandacell</a:t>
            </a:r>
            <a:r>
              <a:rPr dirty="0" sz="6400" lang="en-US">
                <a:latin typeface="Arial" panose="020B0604020202020204" pitchFamily="34" charset="0"/>
                <a:cs typeface="Arial" panose="020B0604020202020204" pitchFamily="34" charset="0"/>
              </a:rPr>
              <a:t> headquarters. Journal of Human Resource &amp; Leadership, 7(2), pp.26-43.</a:t>
            </a:r>
            <a:endParaRPr dirty="0" sz="6400"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765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73268" y="6492875"/>
            <a:ext cx="4114800" cy="365125"/>
          </a:xfrm>
        </p:spPr>
        <p:txBody>
          <a:bodyPr/>
          <a:p>
            <a:r>
              <a:rPr dirty="0" sz="1200" lang="en-US">
                <a:latin typeface="Arial" panose="020B0604020202020204" pitchFamily="34" charset="0"/>
                <a:cs typeface="Arial" panose="020B0604020202020204" pitchFamily="34" charset="0"/>
              </a:rPr>
              <a:t>Amaan Allauddin Sayyed,Id-2437446</a:t>
            </a:r>
          </a:p>
          <a:p>
            <a:endParaRPr dirty="0" lang="en-US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0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66" name="Freeform: Shape 20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 wrap="square">
            <a:noAutofit/>
          </a:bodyPr>
          <a:p>
            <a:pPr algn="ctr"/>
            <a:endParaRPr lang="en-US"/>
          </a:p>
        </p:txBody>
      </p:sp>
      <p:sp>
        <p:nvSpPr>
          <p:cNvPr id="1048767" name="Freeform: Shape 22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517870" y="6209925"/>
            <a:ext cx="11155680" cy="45719"/>
          </a:xfrm>
          <a:custGeom>
            <a:avLst/>
            <a:ah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 wrap="square">
            <a:noAutofit/>
          </a:bodyPr>
          <a:p>
            <a:pPr algn="ctr"/>
            <a:endParaRPr lang="en-US"/>
          </a:p>
        </p:txBody>
      </p:sp>
      <p:sp useBgFill="1">
        <p:nvSpPr>
          <p:cNvPr id="1048768" name="Rectangle 24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0"/>
            <a:ext cx="12192000" cy="6858001"/>
          </a:xfrm>
          <a:prstGeom prst="rect"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dirty="0" lang="en-US"/>
          </a:p>
        </p:txBody>
      </p:sp>
      <p:pic>
        <p:nvPicPr>
          <p:cNvPr id="2097179" name="Picture 5" descr="Aerial view of a highway near the ocean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t="9436" r="-1" b="15545"/>
          <a:stretch>
            <a:fillRect/>
          </a:stretch>
        </p:blipFill>
        <p:spPr>
          <a:xfrm>
            <a:off x="20" y="10"/>
            <a:ext cx="12188932" cy="6857990"/>
          </a:xfrm>
          <a:prstGeom prst="rect"/>
        </p:spPr>
      </p:pic>
      <p:sp>
        <p:nvSpPr>
          <p:cNvPr id="1048769" name="Rectangle 26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 flipV="1">
            <a:off x="1524" y="3205875"/>
            <a:ext cx="12188952" cy="3652125"/>
          </a:xfrm>
          <a:prstGeom prst="rect"/>
          <a:gradFill>
            <a:gsLst>
              <a:gs pos="0">
                <a:schemeClr val="tx1"/>
              </a:gs>
              <a:gs pos="0">
                <a:srgbClr val="000000">
                  <a:alpha val="70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/>
          </a:p>
        </p:txBody>
      </p:sp>
      <p:sp>
        <p:nvSpPr>
          <p:cNvPr id="1048770" name="Title 1"/>
          <p:cNvSpPr>
            <a:spLocks noGrp="1"/>
          </p:cNvSpPr>
          <p:nvPr>
            <p:ph type="title"/>
          </p:nvPr>
        </p:nvSpPr>
        <p:spPr>
          <a:xfrm>
            <a:off x="517870" y="3753532"/>
            <a:ext cx="5021182" cy="2333778"/>
          </a:xfrm>
        </p:spPr>
        <p:txBody>
          <a:bodyPr anchor="b" bIns="45720" lIns="91440" rIns="91440" rtlCol="0" tIns="45720" vert="horz">
            <a:normAutofit/>
          </a:bodyPr>
          <a:p>
            <a:r>
              <a:rPr sz="6000" lang="en-US">
                <a:solidFill>
                  <a:srgbClr val="FFFFFF"/>
                </a:solidFill>
              </a:rPr>
              <a:t>Thank you</a:t>
            </a:r>
            <a:br>
              <a:rPr sz="6000" lang="en-US">
                <a:solidFill>
                  <a:srgbClr val="FFFFFF"/>
                </a:solidFill>
              </a:rPr>
            </a:br>
            <a:endParaRPr sz="6000" lang="en-US">
              <a:solidFill>
                <a:srgbClr val="FFFFFF"/>
              </a:solidFill>
            </a:endParaRPr>
          </a:p>
        </p:txBody>
      </p:sp>
      <p:sp>
        <p:nvSpPr>
          <p:cNvPr id="1048771" name="Rectangle 40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517870" y="6194980"/>
            <a:ext cx="5021183" cy="149279"/>
          </a:xfrm>
          <a:prstGeom prst="rect"/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/>
          </a:p>
        </p:txBody>
      </p:sp>
      <p:sp>
        <p:nvSpPr>
          <p:cNvPr id="1048772" name="Rectangle 30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6662168" y="6298540"/>
            <a:ext cx="5021183" cy="45719"/>
          </a:xfrm>
          <a:prstGeom prst="rect"/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/>
          </a:p>
        </p:txBody>
      </p:sp>
      <p:sp>
        <p:nvSpPr>
          <p:cNvPr id="104877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r>
              <a:rPr lang="en-US"/>
              <a:t>Id-243475Id-2434754 4 </a:t>
            </a:r>
          </a:p>
        </p:txBody>
      </p:sp>
    </p:spTree>
  </p:cSld>
  <p:clrMapOvr>
    <a:overrideClrMapping accent1="accent1" accent2="accent2" accent3="accent3" accent4="accent4" accent5="accent5" accent6="accent6" bg1="dk1" bg2="dk2" tx1="lt1" tx2="lt2" hlink="hlink" folHlink="folHlink"/>
  </p:clrMapOvr>
  <p:timing>
    <p:tnLst>
      <p:par>
        <p:cTn dur="indefinite" id="1" nodeType="tmRoot" restart="never">
          <p:childTnLst>
            <p:seq concurrent="1" nextAc="seek">
              <p:cTn dur="indefinite" id="2" nodeType="mainSeq">
                <p:childTnLst>
                  <p:par>
                    <p:cTn fill="hold" id="3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grpId="0" id="5" nodeType="withEffect" presetClass="entr" presetID="10" presetSubtype="0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dur="1" fill="hold" id="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dur="700" id="7"/>
                                        <p:tgtEl>
                                          <p:spTgt spid="1048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770" grpId="0"/>
    </p:bldLst>
  </p:timing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lastClr="FFFFFF" val="window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</a:theme>
</file>

<file path=ppt/theme/theme2.xml><?xml version="1.0" encoding="utf-8"?>
<a:theme xmlns:a="http://schemas.openxmlformats.org/drawingml/2006/main" name="Office Theme">
  <a:themeElements>
    <a:clrScheme name="Office">
      <a:dk1>
        <a:sysClr lastClr="000000" val="windowText"/>
      </a:dk1>
      <a:lt1>
        <a:sysClr lastClr="FFFFFF" val="window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="http://schemas.openxmlformats.org/officeDocument/2006/extended-properties">
  <Application>Microsoft Macintosh PowerPoint</Application>
  <ScaleCrop>0</ScaleCrop>
  <LinksUpToDate>0</LinksUpToDate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:creator>Sadman Ahmed Sunny</dc:creator>
  <cp:lastModifiedBy>Sadman Ahmed Sunny</cp:lastModifiedBy>
  <dcterms:created xsi:type="dcterms:W3CDTF">2025-11-22T13:03:54Z</dcterms:created>
  <dcterms:modified xsi:type="dcterms:W3CDTF">2025-11-30T12:14:20Z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8f22148a5ca0497ba1788467717db3a3</vt:lpwstr>
  </property>
</Properties>
</file>