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 snapToGrid="0">
      <p:cViewPr varScale="1">
        <p:scale>
          <a:sx n="96" d="100"/>
          <a:sy n="96" d="100"/>
        </p:scale>
        <p:origin x="86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57AAB-1AAA-45BF-A88A-970ECD26B9E6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A13937B4-9168-41A9-A6A4-20448D08E34A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504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57AAB-1AAA-45BF-A88A-970ECD26B9E6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937B4-9168-41A9-A6A4-20448D08E34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3356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57AAB-1AAA-45BF-A88A-970ECD26B9E6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937B4-9168-41A9-A6A4-20448D08E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338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57AAB-1AAA-45BF-A88A-970ECD26B9E6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937B4-9168-41A9-A6A4-20448D08E34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1858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57AAB-1AAA-45BF-A88A-970ECD26B9E6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937B4-9168-41A9-A6A4-20448D08E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459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57AAB-1AAA-45BF-A88A-970ECD26B9E6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937B4-9168-41A9-A6A4-20448D08E34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7784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57AAB-1AAA-45BF-A88A-970ECD26B9E6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937B4-9168-41A9-A6A4-20448D08E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398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57AAB-1AAA-45BF-A88A-970ECD26B9E6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937B4-9168-41A9-A6A4-20448D08E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356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57AAB-1AAA-45BF-A88A-970ECD26B9E6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937B4-9168-41A9-A6A4-20448D08E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081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57AAB-1AAA-45BF-A88A-970ECD26B9E6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937B4-9168-41A9-A6A4-20448D08E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588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57AAB-1AAA-45BF-A88A-970ECD26B9E6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937B4-9168-41A9-A6A4-20448D08E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747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5957AAB-1AAA-45BF-A88A-970ECD26B9E6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937B4-9168-41A9-A6A4-20448D08E34A}" type="slidenum">
              <a:rPr lang="en-GB" smtClean="0"/>
              <a:t>‹#›</a:t>
            </a:fld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137673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jpeg"/><Relationship Id="rId7" Type="http://schemas.openxmlformats.org/officeDocument/2006/relationships/hyperlink" Target="https://pixabay.com/en/silverware-plate-fork-spoon-1667988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hyperlink" Target="https://pixabay.com/fr/plateau-plateau-repas-le-d%C3%AEner-155561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eamless circle in a patterned wave layout with a striped green aqua background">
            <a:extLst>
              <a:ext uri="{FF2B5EF4-FFF2-40B4-BE49-F238E27FC236}">
                <a16:creationId xmlns:a16="http://schemas.microsoft.com/office/drawing/2014/main" id="{81E954F1-6ECC-4BF5-ADEB-F3A623B8DC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41" r="-1" b="-1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  <p:sp>
        <p:nvSpPr>
          <p:cNvPr id="25" name="Oval 24">
            <a:extLst>
              <a:ext uri="{FF2B5EF4-FFF2-40B4-BE49-F238E27FC236}">
                <a16:creationId xmlns:a16="http://schemas.microsoft.com/office/drawing/2014/main" id="{A4502A17-F5AF-432C-9051-BC5299D0AF0C}"/>
              </a:ext>
            </a:extLst>
          </p:cNvPr>
          <p:cNvSpPr/>
          <p:nvPr/>
        </p:nvSpPr>
        <p:spPr>
          <a:xfrm>
            <a:off x="808145" y="432633"/>
            <a:ext cx="3735670" cy="3195236"/>
          </a:xfrm>
          <a:prstGeom prst="ellips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By Trinity Hotel</a:t>
            </a: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2CD35E2C-A200-4426-A93D-26568F14D07B}"/>
              </a:ext>
            </a:extLst>
          </p:cNvPr>
          <p:cNvSpPr/>
          <p:nvPr/>
        </p:nvSpPr>
        <p:spPr>
          <a:xfrm>
            <a:off x="2085975" y="3722583"/>
            <a:ext cx="2867025" cy="2697277"/>
          </a:xfrm>
          <a:prstGeom prst="ellips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99137445-35CD-4122-96DF-08FB5DD8FE51}"/>
              </a:ext>
            </a:extLst>
          </p:cNvPr>
          <p:cNvSpPr/>
          <p:nvPr/>
        </p:nvSpPr>
        <p:spPr>
          <a:xfrm>
            <a:off x="7952509" y="432633"/>
            <a:ext cx="3917758" cy="3441914"/>
          </a:xfrm>
          <a:prstGeom prst="ellips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73E025B-1ED8-4A12-8E91-4FE3776BA6FA}"/>
              </a:ext>
            </a:extLst>
          </p:cNvPr>
          <p:cNvSpPr/>
          <p:nvPr/>
        </p:nvSpPr>
        <p:spPr>
          <a:xfrm>
            <a:off x="313207" y="4560221"/>
            <a:ext cx="1591293" cy="1968237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0" scaled="1"/>
            <a:tileRect/>
          </a:gra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000" b="1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Ewch</a:t>
            </a:r>
            <a:r>
              <a:rPr lang="en-GB" sz="10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1000" b="1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i</a:t>
            </a:r>
            <a:r>
              <a:rPr lang="en-GB" sz="10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 food.go.uk/ratings I </a:t>
            </a:r>
            <a:r>
              <a:rPr lang="en-GB" sz="1000" b="1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ganfod</a:t>
            </a:r>
            <a:r>
              <a:rPr lang="en-GB" sz="10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1000" b="1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sgor</a:t>
            </a:r>
            <a:r>
              <a:rPr lang="en-GB" sz="10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1000" b="1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hyplendid</a:t>
            </a:r>
            <a:r>
              <a:rPr lang="en-GB" sz="10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 bwyd </a:t>
            </a:r>
            <a:r>
              <a:rPr lang="en-GB" sz="1000" b="1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ein</a:t>
            </a:r>
            <a:r>
              <a:rPr lang="en-GB" sz="10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1000" b="1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busnes</a:t>
            </a:r>
            <a:r>
              <a:rPr lang="en-GB" sz="10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 neu </a:t>
            </a:r>
            <a:r>
              <a:rPr lang="en-GB" sz="1000" b="1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gofynnwch</a:t>
            </a:r>
            <a:r>
              <a:rPr lang="en-GB" sz="10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1000" b="1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inni</a:t>
            </a:r>
            <a:r>
              <a:rPr lang="en-GB" sz="10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1000" b="1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beth</a:t>
            </a:r>
            <a:r>
              <a:rPr lang="en-GB" sz="10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1000" b="1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yw</a:t>
            </a:r>
            <a:r>
              <a:rPr lang="en-GB" sz="10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1000" b="1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archebu</a:t>
            </a:r>
            <a:r>
              <a:rPr lang="en-GB" sz="10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./ Go to food.gov.uk/ratings to find out the food hygiene rating of our business or ask us for our food hygiene rating when you order.</a:t>
            </a:r>
          </a:p>
        </p:txBody>
      </p:sp>
      <p:pic>
        <p:nvPicPr>
          <p:cNvPr id="38" name="Picture 37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3AA8DC9A-35E3-4EC3-AE8A-442594E457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206" y="3780325"/>
            <a:ext cx="1599820" cy="806657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F4C6B596-07E5-4F8D-9526-E8C1A3C9F23D}"/>
              </a:ext>
            </a:extLst>
          </p:cNvPr>
          <p:cNvSpPr txBox="1"/>
          <p:nvPr/>
        </p:nvSpPr>
        <p:spPr>
          <a:xfrm>
            <a:off x="1913026" y="438140"/>
            <a:ext cx="15912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THE HUB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F6F55F3-F2B8-4292-9C9A-3848D659EC0C}"/>
              </a:ext>
            </a:extLst>
          </p:cNvPr>
          <p:cNvSpPr txBox="1"/>
          <p:nvPr/>
        </p:nvSpPr>
        <p:spPr>
          <a:xfrm>
            <a:off x="1960526" y="2716086"/>
            <a:ext cx="14962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1234 Coast Walk 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SA1 11AA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Phone: 0799123456</a:t>
            </a:r>
          </a:p>
        </p:txBody>
      </p:sp>
      <p:pic>
        <p:nvPicPr>
          <p:cNvPr id="43" name="Graphic 42" descr="A city block">
            <a:extLst>
              <a:ext uri="{FF2B5EF4-FFF2-40B4-BE49-F238E27FC236}">
                <a16:creationId xmlns:a16="http://schemas.microsoft.com/office/drawing/2014/main" id="{F87ED1E5-4EDB-4699-8D76-A3B9AF7314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228181" y="1995590"/>
            <a:ext cx="895597" cy="895597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BF16FA86-83AE-4D74-94D3-594223411A6A}"/>
              </a:ext>
            </a:extLst>
          </p:cNvPr>
          <p:cNvSpPr txBox="1"/>
          <p:nvPr/>
        </p:nvSpPr>
        <p:spPr>
          <a:xfrm>
            <a:off x="8844588" y="574357"/>
            <a:ext cx="213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 Rounded MT Bold" panose="020F0704030504030204" pitchFamily="34" charset="0"/>
              </a:rPr>
              <a:t>Starters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1362C758-CFC8-442C-9E65-E5F1A28988AF}"/>
              </a:ext>
            </a:extLst>
          </p:cNvPr>
          <p:cNvSpPr txBox="1"/>
          <p:nvPr/>
        </p:nvSpPr>
        <p:spPr>
          <a:xfrm>
            <a:off x="5997728" y="1920168"/>
            <a:ext cx="1242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b="1" u="sng" dirty="0">
              <a:latin typeface="Arial Rounded MT Bold" panose="020F070403050403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8064956-5F57-4D84-AF0E-769040BF56D3}"/>
              </a:ext>
            </a:extLst>
          </p:cNvPr>
          <p:cNvSpPr txBox="1"/>
          <p:nvPr/>
        </p:nvSpPr>
        <p:spPr>
          <a:xfrm>
            <a:off x="2877291" y="3806903"/>
            <a:ext cx="13112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 Nova" panose="020B0504020202020204" pitchFamily="34" charset="0"/>
              </a:rPr>
              <a:t>Sides</a:t>
            </a:r>
          </a:p>
        </p:txBody>
      </p:sp>
      <p:pic>
        <p:nvPicPr>
          <p:cNvPr id="53" name="Picture 52" descr="Icon&#10;&#10;Description automatically generated">
            <a:extLst>
              <a:ext uri="{FF2B5EF4-FFF2-40B4-BE49-F238E27FC236}">
                <a16:creationId xmlns:a16="http://schemas.microsoft.com/office/drawing/2014/main" id="{68427E89-A0D3-4B23-ACCC-7B9461FC5D9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911388" y="4595577"/>
            <a:ext cx="1219659" cy="1219659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54" name="Oval 53">
            <a:extLst>
              <a:ext uri="{FF2B5EF4-FFF2-40B4-BE49-F238E27FC236}">
                <a16:creationId xmlns:a16="http://schemas.microsoft.com/office/drawing/2014/main" id="{D3ABD7AC-2D08-460F-8775-46104097E60C}"/>
              </a:ext>
            </a:extLst>
          </p:cNvPr>
          <p:cNvSpPr/>
          <p:nvPr/>
        </p:nvSpPr>
        <p:spPr>
          <a:xfrm>
            <a:off x="5078559" y="2983453"/>
            <a:ext cx="3917758" cy="3441914"/>
          </a:xfrm>
          <a:prstGeom prst="ellipse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39CA9028-788D-45A0-B2EB-1949C038C8E4}"/>
              </a:ext>
            </a:extLst>
          </p:cNvPr>
          <p:cNvSpPr txBox="1"/>
          <p:nvPr/>
        </p:nvSpPr>
        <p:spPr>
          <a:xfrm>
            <a:off x="6467273" y="3136812"/>
            <a:ext cx="1242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 Rounded MT Bold" panose="020F0704030504030204" pitchFamily="34" charset="0"/>
              </a:rPr>
              <a:t>Mains</a:t>
            </a:r>
          </a:p>
        </p:txBody>
      </p:sp>
      <p:pic>
        <p:nvPicPr>
          <p:cNvPr id="57" name="Picture 56" descr="Shape&#10;&#10;Description automatically generated with medium confidence">
            <a:extLst>
              <a:ext uri="{FF2B5EF4-FFF2-40B4-BE49-F238E27FC236}">
                <a16:creationId xmlns:a16="http://schemas.microsoft.com/office/drawing/2014/main" id="{BF6DBA71-6232-4FA5-9335-ED392254C52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029295" y="912733"/>
            <a:ext cx="2629180" cy="1474806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  <a:innerShdw blurRad="63500" dist="50800">
              <a:prstClr val="black">
                <a:alpha val="50000"/>
              </a:prstClr>
            </a:inn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28D1C0-42FB-43DD-956C-DCB52AE306C6}"/>
              </a:ext>
            </a:extLst>
          </p:cNvPr>
          <p:cNvSpPr txBox="1"/>
          <p:nvPr/>
        </p:nvSpPr>
        <p:spPr>
          <a:xfrm>
            <a:off x="8540312" y="1210855"/>
            <a:ext cx="32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" panose="020B0504020202020204" pitchFamily="34" charset="0"/>
              </a:rPr>
              <a:t> SOUP OF THE DAY - 5.45</a:t>
            </a:r>
          </a:p>
          <a:p>
            <a:pPr algn="ctr"/>
            <a:r>
              <a:rPr lang="en-GB" sz="1000" dirty="0"/>
              <a:t>Made from scratch served with croutons and warm bread.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0DD126-CFF8-4AC6-A47D-0B1EAC3808D4}"/>
              </a:ext>
            </a:extLst>
          </p:cNvPr>
          <p:cNvSpPr txBox="1"/>
          <p:nvPr/>
        </p:nvSpPr>
        <p:spPr>
          <a:xfrm>
            <a:off x="8371181" y="1951666"/>
            <a:ext cx="358215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" panose="020B0504020202020204" pitchFamily="34" charset="0"/>
              </a:rPr>
              <a:t>CHICKEN LIVER PATE - 6.95</a:t>
            </a:r>
          </a:p>
          <a:p>
            <a:r>
              <a:rPr lang="en-GB" sz="1000" dirty="0"/>
              <a:t>Chicken liver pate, red onion marmalade and crispy bread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8FD03A-48FB-47E7-B690-8E6BFC989D42}"/>
              </a:ext>
            </a:extLst>
          </p:cNvPr>
          <p:cNvSpPr txBox="1"/>
          <p:nvPr/>
        </p:nvSpPr>
        <p:spPr>
          <a:xfrm>
            <a:off x="8557149" y="2946522"/>
            <a:ext cx="31667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" panose="020B0504020202020204" pitchFamily="34" charset="0"/>
              </a:rPr>
              <a:t>SHARRING PLATTER - 9.95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A0A383-2C68-40F6-AAD8-3B742E23A8FD}"/>
              </a:ext>
            </a:extLst>
          </p:cNvPr>
          <p:cNvSpPr txBox="1"/>
          <p:nvPr/>
        </p:nvSpPr>
        <p:spPr>
          <a:xfrm>
            <a:off x="5700578" y="3995743"/>
            <a:ext cx="2673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" panose="020B0504020202020204" pitchFamily="34" charset="0"/>
              </a:rPr>
              <a:t>CHICKEN CAESAR - 10.95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9BB34B-31B9-4D80-A51F-4AB09F399C34}"/>
              </a:ext>
            </a:extLst>
          </p:cNvPr>
          <p:cNvSpPr txBox="1"/>
          <p:nvPr/>
        </p:nvSpPr>
        <p:spPr>
          <a:xfrm>
            <a:off x="5530376" y="4758314"/>
            <a:ext cx="341885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" panose="020B0504020202020204" pitchFamily="34" charset="0"/>
              </a:rPr>
              <a:t>TERIYAKI KING PRAWN    11.95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C6E219-2203-408E-996C-834709297A70}"/>
              </a:ext>
            </a:extLst>
          </p:cNvPr>
          <p:cNvSpPr txBox="1"/>
          <p:nvPr/>
        </p:nvSpPr>
        <p:spPr>
          <a:xfrm>
            <a:off x="5254441" y="5544340"/>
            <a:ext cx="35659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Arial Nova" panose="020B0504020202020204" pitchFamily="34" charset="0"/>
              </a:rPr>
              <a:t>ARGENTIANIAN BEEF   12.95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F005958-FB61-4FFC-90C2-46D66DE2B9CE}"/>
              </a:ext>
            </a:extLst>
          </p:cNvPr>
          <p:cNvSpPr txBox="1"/>
          <p:nvPr/>
        </p:nvSpPr>
        <p:spPr>
          <a:xfrm>
            <a:off x="2124014" y="4543686"/>
            <a:ext cx="28177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Arial Nova" panose="020B0504020202020204" pitchFamily="34" charset="0"/>
              </a:rPr>
              <a:t>FRIES – 3.95</a:t>
            </a:r>
          </a:p>
          <a:p>
            <a:pPr algn="ctr"/>
            <a:endParaRPr lang="en-GB" sz="1600" dirty="0">
              <a:latin typeface="Arial Nova" panose="020B0504020202020204" pitchFamily="34" charset="0"/>
            </a:endParaRPr>
          </a:p>
          <a:p>
            <a:pPr algn="ctr"/>
            <a:r>
              <a:rPr lang="en-GB" sz="1600" dirty="0">
                <a:latin typeface="Arial Nova" panose="020B0504020202020204" pitchFamily="34" charset="0"/>
              </a:rPr>
              <a:t>ONION RINGS – 3.95</a:t>
            </a:r>
          </a:p>
          <a:p>
            <a:pPr algn="ctr"/>
            <a:endParaRPr lang="en-GB" sz="1600" dirty="0">
              <a:latin typeface="Arial Nova" panose="020B0504020202020204" pitchFamily="34" charset="0"/>
            </a:endParaRPr>
          </a:p>
          <a:p>
            <a:pPr algn="ctr"/>
            <a:r>
              <a:rPr lang="en-GB" sz="1600" dirty="0">
                <a:latin typeface="Arial Nova" panose="020B0504020202020204" pitchFamily="34" charset="0"/>
              </a:rPr>
              <a:t>ROCKETT SALAD – 2.95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063C8F-F83E-468C-B5E8-37F3DB996E48}"/>
              </a:ext>
            </a:extLst>
          </p:cNvPr>
          <p:cNvSpPr txBox="1"/>
          <p:nvPr/>
        </p:nvSpPr>
        <p:spPr>
          <a:xfrm>
            <a:off x="5634609" y="5882894"/>
            <a:ext cx="2805651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b="1" i="1" dirty="0">
                <a:latin typeface="Arial Nova" panose="020B0504020202020204" pitchFamily="34" charset="0"/>
              </a:rPr>
              <a:t>WINE PAIRING CABERNET </a:t>
            </a:r>
          </a:p>
          <a:p>
            <a:pPr algn="ctr"/>
            <a:r>
              <a:rPr lang="en-GB" sz="1050" b="1" i="1" dirty="0">
                <a:latin typeface="Arial Nova" panose="020B0504020202020204" pitchFamily="34" charset="0"/>
              </a:rPr>
              <a:t>SAUVIGNON &amp; MALBEC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37BF5BD-1F11-4EBF-9944-BDBA2E765714}"/>
              </a:ext>
            </a:extLst>
          </p:cNvPr>
          <p:cNvSpPr txBox="1"/>
          <p:nvPr/>
        </p:nvSpPr>
        <p:spPr>
          <a:xfrm>
            <a:off x="8582982" y="2428098"/>
            <a:ext cx="266486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b="1" i="1" dirty="0"/>
              <a:t>WINE PAIRING PINOT NOIR &amp; SAUVIGNON BLANC</a:t>
            </a:r>
          </a:p>
        </p:txBody>
      </p:sp>
    </p:spTree>
    <p:extLst>
      <p:ext uri="{BB962C8B-B14F-4D97-AF65-F5344CB8AC3E}">
        <p14:creationId xmlns:p14="http://schemas.microsoft.com/office/powerpoint/2010/main" val="28764115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eamless circle in a patterned wave layout with a striped green aqua background">
            <a:extLst>
              <a:ext uri="{FF2B5EF4-FFF2-40B4-BE49-F238E27FC236}">
                <a16:creationId xmlns:a16="http://schemas.microsoft.com/office/drawing/2014/main" id="{562D8671-F9AE-48A7-BDBD-CE21CED4DD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E9D8258-8B8F-4037-9B02-F152A61BB76D}"/>
              </a:ext>
            </a:extLst>
          </p:cNvPr>
          <p:cNvSpPr/>
          <p:nvPr/>
        </p:nvSpPr>
        <p:spPr>
          <a:xfrm>
            <a:off x="247943" y="509268"/>
            <a:ext cx="3185126" cy="3402418"/>
          </a:xfrm>
          <a:prstGeom prst="roundRect">
            <a:avLst/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accent6">
                  <a:shade val="100000"/>
                  <a:satMod val="115000"/>
                </a:schemeClr>
              </a:gs>
            </a:gsLst>
            <a:lin ang="16200000" scaled="1"/>
            <a:tileRect/>
          </a:gra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3972446-567A-40C4-AB76-146E80B3556F}"/>
              </a:ext>
            </a:extLst>
          </p:cNvPr>
          <p:cNvSpPr/>
          <p:nvPr/>
        </p:nvSpPr>
        <p:spPr>
          <a:xfrm>
            <a:off x="8578066" y="508434"/>
            <a:ext cx="3435777" cy="3362583"/>
          </a:xfrm>
          <a:prstGeom prst="roundRect">
            <a:avLst/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accent6">
                  <a:shade val="100000"/>
                  <a:satMod val="115000"/>
                </a:schemeClr>
              </a:gs>
            </a:gsLst>
            <a:lin ang="16200000" scaled="1"/>
            <a:tileRect/>
          </a:gra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91E646F6-9A8E-4881-8137-1B77D2250E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66" y="5843514"/>
            <a:ext cx="895174" cy="895174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97E3517-6F79-4182-873C-47A9FC9303F0}"/>
              </a:ext>
            </a:extLst>
          </p:cNvPr>
          <p:cNvSpPr/>
          <p:nvPr/>
        </p:nvSpPr>
        <p:spPr>
          <a:xfrm>
            <a:off x="1178441" y="5837316"/>
            <a:ext cx="2324781" cy="907274"/>
          </a:xfrm>
          <a:prstGeom prst="roundRect">
            <a:avLst/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accent6">
                  <a:shade val="100000"/>
                  <a:satMod val="115000"/>
                </a:schemeClr>
              </a:gs>
            </a:gsLst>
            <a:lin ang="0" scaled="1"/>
            <a:tileRect/>
          </a:gra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rgbClr val="FFFF00"/>
                </a:solidFill>
                <a:latin typeface="Arial Rounded MT Bold" panose="020F0704030504030204" pitchFamily="34" charset="0"/>
              </a:rPr>
              <a:t>Find us on Uber eats or visit </a:t>
            </a:r>
          </a:p>
          <a:p>
            <a:pPr algn="ctr"/>
            <a:r>
              <a:rPr lang="en-GB" sz="1400" dirty="0">
                <a:solidFill>
                  <a:srgbClr val="FFFF00"/>
                </a:solidFill>
                <a:latin typeface="Arial Rounded MT Bold" panose="020F0704030504030204" pitchFamily="34" charset="0"/>
              </a:rPr>
              <a:t>www.trinityhotel.co.uk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26585D-C2BB-49C6-B080-677A5D2ACC39}"/>
              </a:ext>
            </a:extLst>
          </p:cNvPr>
          <p:cNvSpPr/>
          <p:nvPr/>
        </p:nvSpPr>
        <p:spPr>
          <a:xfrm>
            <a:off x="283266" y="5837316"/>
            <a:ext cx="895174" cy="907274"/>
          </a:xfrm>
          <a:prstGeom prst="rect">
            <a:avLst/>
          </a:prstGeom>
          <a:noFill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DB6D54F8-373A-4632-9574-7DCF546EF473}"/>
              </a:ext>
            </a:extLst>
          </p:cNvPr>
          <p:cNvSpPr/>
          <p:nvPr/>
        </p:nvSpPr>
        <p:spPr>
          <a:xfrm>
            <a:off x="3503222" y="5837316"/>
            <a:ext cx="8475020" cy="907274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accent6">
                  <a:shade val="100000"/>
                  <a:satMod val="115000"/>
                </a:schemeClr>
              </a:gs>
            </a:gsLst>
            <a:lin ang="13500000" scaled="1"/>
            <a:tileRect/>
          </a:gra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Take Away &amp; Deliveries Monday to Sunday – 10am – 8pm</a:t>
            </a:r>
          </a:p>
          <a:p>
            <a:pPr algn="ctr"/>
            <a:r>
              <a:rPr lang="en-GB" sz="1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We are open for collections and delivery within a 5 mile radius, following Covid guidelines and social distancing. </a:t>
            </a:r>
          </a:p>
          <a:p>
            <a:pPr algn="ctr"/>
            <a:r>
              <a:rPr lang="en-GB" sz="1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Please note that we are accepting only card payment.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177A8D5-A16F-4C3D-8D9F-377270787628}"/>
              </a:ext>
            </a:extLst>
          </p:cNvPr>
          <p:cNvSpPr txBox="1"/>
          <p:nvPr/>
        </p:nvSpPr>
        <p:spPr>
          <a:xfrm>
            <a:off x="178157" y="728924"/>
            <a:ext cx="3254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latin typeface="Arial Rounded MT Bold" panose="020F0704030504030204" pitchFamily="34" charset="0"/>
              </a:rPr>
              <a:t>Soft Drinks &amp; Coffee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1FEA92-5A70-414E-AF20-D74C72FF88CA}"/>
              </a:ext>
            </a:extLst>
          </p:cNvPr>
          <p:cNvSpPr txBox="1"/>
          <p:nvPr/>
        </p:nvSpPr>
        <p:spPr>
          <a:xfrm>
            <a:off x="9232047" y="634652"/>
            <a:ext cx="2456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 Rounded MT Bold" panose="020F0704030504030204" pitchFamily="34" charset="0"/>
              </a:rPr>
              <a:t>Wine Bottles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807B7BA-07D9-4246-AE12-B25EB1FF1C51}"/>
              </a:ext>
            </a:extLst>
          </p:cNvPr>
          <p:cNvSpPr txBox="1"/>
          <p:nvPr/>
        </p:nvSpPr>
        <p:spPr>
          <a:xfrm>
            <a:off x="503829" y="5267301"/>
            <a:ext cx="11184339" cy="630942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1700" b="1" dirty="0">
                <a:solidFill>
                  <a:srgbClr val="FFFF00"/>
                </a:solidFill>
                <a:highlight>
                  <a:srgbClr val="C0C0C0"/>
                </a:highlight>
                <a:latin typeface="Arial Rounded MT Bold" panose="020F0704030504030204" pitchFamily="34" charset="0"/>
              </a:rPr>
              <a:t>Dishes may contain allergens. If you have any dietary requirements please speak with a member of staff.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EB3600-C317-4351-8DD1-CF602C381EA4}"/>
              </a:ext>
            </a:extLst>
          </p:cNvPr>
          <p:cNvSpPr txBox="1"/>
          <p:nvPr/>
        </p:nvSpPr>
        <p:spPr>
          <a:xfrm>
            <a:off x="499190" y="1096317"/>
            <a:ext cx="2612846" cy="2775534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endParaRPr lang="en-GB" sz="1600" dirty="0">
              <a:latin typeface="Arial Nova" panose="020B0504020202020204" pitchFamily="34" charset="0"/>
            </a:endParaRPr>
          </a:p>
          <a:p>
            <a:pPr algn="ctr"/>
            <a:r>
              <a:rPr lang="en-GB" sz="1600" dirty="0">
                <a:latin typeface="Arial Nova" panose="020B0504020202020204" pitchFamily="34" charset="0"/>
              </a:rPr>
              <a:t>COCA COLA – 3.95</a:t>
            </a:r>
          </a:p>
          <a:p>
            <a:pPr algn="ctr"/>
            <a:endParaRPr lang="en-GB" sz="1600" dirty="0">
              <a:latin typeface="Arial Nova" panose="020B0504020202020204" pitchFamily="34" charset="0"/>
            </a:endParaRPr>
          </a:p>
          <a:p>
            <a:pPr algn="ctr"/>
            <a:r>
              <a:rPr lang="en-GB" sz="1600" dirty="0">
                <a:latin typeface="Arial Nova" panose="020B0504020202020204" pitchFamily="34" charset="0"/>
              </a:rPr>
              <a:t>DIET COKE – 3.95</a:t>
            </a:r>
          </a:p>
          <a:p>
            <a:pPr algn="ctr"/>
            <a:endParaRPr lang="en-GB" sz="1600" dirty="0">
              <a:latin typeface="Arial Nova" panose="020B0504020202020204" pitchFamily="34" charset="0"/>
            </a:endParaRPr>
          </a:p>
          <a:p>
            <a:pPr algn="ctr"/>
            <a:r>
              <a:rPr lang="en-GB" sz="1600" dirty="0">
                <a:latin typeface="Arial Nova" panose="020B0504020202020204" pitchFamily="34" charset="0"/>
              </a:rPr>
              <a:t>J2O FLAVOURS  - 2.95</a:t>
            </a:r>
          </a:p>
          <a:p>
            <a:pPr algn="ctr"/>
            <a:endParaRPr lang="en-GB" sz="1600" dirty="0">
              <a:latin typeface="Arial Nova" panose="020B0504020202020204" pitchFamily="34" charset="0"/>
            </a:endParaRPr>
          </a:p>
          <a:p>
            <a:pPr algn="ctr"/>
            <a:r>
              <a:rPr lang="en-GB" sz="1600" dirty="0">
                <a:latin typeface="Arial Nova" panose="020B0504020202020204" pitchFamily="34" charset="0"/>
              </a:rPr>
              <a:t>SPARKLING WATER 2.95</a:t>
            </a:r>
          </a:p>
          <a:p>
            <a:pPr algn="ctr"/>
            <a:endParaRPr lang="en-GB" sz="1600" dirty="0">
              <a:latin typeface="Arial Nova" panose="020B0504020202020204" pitchFamily="34" charset="0"/>
            </a:endParaRPr>
          </a:p>
          <a:p>
            <a:pPr algn="ctr"/>
            <a:r>
              <a:rPr lang="en-GB" sz="1600" dirty="0">
                <a:latin typeface="Arial Nova" panose="020B0504020202020204" pitchFamily="34" charset="0"/>
              </a:rPr>
              <a:t>AMERICANO – 2.95 </a:t>
            </a:r>
          </a:p>
          <a:p>
            <a:endParaRPr lang="en-GB" sz="1600" dirty="0">
              <a:latin typeface="Arial Nova" panose="020B05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7F3DD6-8887-4A9C-999B-341D95383A90}"/>
              </a:ext>
            </a:extLst>
          </p:cNvPr>
          <p:cNvSpPr txBox="1"/>
          <p:nvPr/>
        </p:nvSpPr>
        <p:spPr>
          <a:xfrm>
            <a:off x="8754587" y="1528005"/>
            <a:ext cx="325654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Arial Nova" panose="020B0504020202020204" pitchFamily="34" charset="0"/>
              </a:rPr>
              <a:t>PINOT GRIGIO -  19.95</a:t>
            </a:r>
          </a:p>
          <a:p>
            <a:pPr algn="ctr"/>
            <a:endParaRPr lang="en-GB" sz="1600" dirty="0">
              <a:latin typeface="Arial Nova" panose="020B0504020202020204" pitchFamily="34" charset="0"/>
            </a:endParaRPr>
          </a:p>
          <a:p>
            <a:pPr algn="ctr"/>
            <a:r>
              <a:rPr lang="en-GB" sz="1600" dirty="0">
                <a:latin typeface="Arial Nova" panose="020B0504020202020204" pitchFamily="34" charset="0"/>
              </a:rPr>
              <a:t>PINOT NOIR -  18.95</a:t>
            </a:r>
          </a:p>
          <a:p>
            <a:pPr algn="ctr"/>
            <a:endParaRPr lang="en-GB" sz="1600" dirty="0">
              <a:latin typeface="Arial Nova" panose="020B0504020202020204" pitchFamily="34" charset="0"/>
            </a:endParaRPr>
          </a:p>
          <a:p>
            <a:pPr algn="ctr"/>
            <a:r>
              <a:rPr lang="en-GB" sz="1600" dirty="0">
                <a:latin typeface="Arial Nova" panose="020B0504020202020204" pitchFamily="34" charset="0"/>
              </a:rPr>
              <a:t>CABERNET SAUVIGNON-  16.95</a:t>
            </a:r>
          </a:p>
          <a:p>
            <a:pPr algn="ctr"/>
            <a:endParaRPr lang="en-GB" sz="1600" dirty="0">
              <a:latin typeface="Arial Nova" panose="020B0504020202020204" pitchFamily="34" charset="0"/>
            </a:endParaRPr>
          </a:p>
          <a:p>
            <a:pPr algn="ctr"/>
            <a:r>
              <a:rPr lang="en-GB" sz="1600" dirty="0">
                <a:latin typeface="Arial Nova" panose="020B0504020202020204" pitchFamily="34" charset="0"/>
              </a:rPr>
              <a:t>FRONTENAC BLANC  18.95</a:t>
            </a:r>
          </a:p>
          <a:p>
            <a:pPr algn="ctr"/>
            <a:endParaRPr lang="en-GB" sz="1600" i="1" dirty="0">
              <a:latin typeface="Arial Nova" panose="020B0504020202020204" pitchFamily="34" charset="0"/>
            </a:endParaRPr>
          </a:p>
          <a:p>
            <a:pPr algn="ctr"/>
            <a:r>
              <a:rPr lang="en-GB" sz="1600" dirty="0">
                <a:latin typeface="Arial Nova" panose="020B0504020202020204" pitchFamily="34" charset="0"/>
              </a:rPr>
              <a:t>       MALBEC                 19.95</a:t>
            </a:r>
          </a:p>
          <a:p>
            <a:pPr algn="ctr"/>
            <a:endParaRPr lang="en-GB" sz="1600" dirty="0">
              <a:latin typeface="Arial Nova" panose="020B05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B1BB242-B5F5-4D35-813E-6A42CD336EA9}"/>
              </a:ext>
            </a:extLst>
          </p:cNvPr>
          <p:cNvSpPr/>
          <p:nvPr/>
        </p:nvSpPr>
        <p:spPr>
          <a:xfrm>
            <a:off x="4163708" y="508433"/>
            <a:ext cx="3683719" cy="3402418"/>
          </a:xfrm>
          <a:prstGeom prst="roundRect">
            <a:avLst/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accent6">
                  <a:shade val="100000"/>
                  <a:satMod val="115000"/>
                </a:schemeClr>
              </a:gs>
            </a:gsLst>
            <a:lin ang="16200000" scaled="1"/>
            <a:tileRect/>
          </a:gra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92AE8F-C164-439B-A8B8-E982460E3E4E}"/>
              </a:ext>
            </a:extLst>
          </p:cNvPr>
          <p:cNvSpPr txBox="1"/>
          <p:nvPr/>
        </p:nvSpPr>
        <p:spPr>
          <a:xfrm>
            <a:off x="5415514" y="640562"/>
            <a:ext cx="1360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 Rounded MT Bold" panose="020F0704030504030204" pitchFamily="34" charset="0"/>
              </a:rPr>
              <a:t>Deserts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582D8D-DC73-4FFB-843B-B845D9F28DD2}"/>
              </a:ext>
            </a:extLst>
          </p:cNvPr>
          <p:cNvSpPr txBox="1"/>
          <p:nvPr/>
        </p:nvSpPr>
        <p:spPr>
          <a:xfrm>
            <a:off x="4713765" y="1302536"/>
            <a:ext cx="2764465" cy="2139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Arial Nova" panose="020B0504020202020204" pitchFamily="34" charset="0"/>
              </a:rPr>
              <a:t>TIRAMISU – 2.95</a:t>
            </a:r>
          </a:p>
          <a:p>
            <a:pPr algn="ctr"/>
            <a:endParaRPr lang="en-GB" sz="1600" dirty="0">
              <a:latin typeface="Arial Nova" panose="020B0504020202020204" pitchFamily="34" charset="0"/>
            </a:endParaRPr>
          </a:p>
          <a:p>
            <a:pPr algn="ctr"/>
            <a:r>
              <a:rPr lang="en-GB" sz="1600" dirty="0">
                <a:latin typeface="Arial Nova" panose="020B0504020202020204" pitchFamily="34" charset="0"/>
              </a:rPr>
              <a:t>CARROTT CAKE – 2.95</a:t>
            </a:r>
          </a:p>
          <a:p>
            <a:pPr algn="ctr"/>
            <a:r>
              <a:rPr lang="en-GB" sz="1050" b="1" i="1" dirty="0">
                <a:latin typeface="Arial Nova" panose="020B0504020202020204" pitchFamily="34" charset="0"/>
              </a:rPr>
              <a:t>WINE PAIRING CABERNET</a:t>
            </a:r>
          </a:p>
          <a:p>
            <a:pPr algn="ctr"/>
            <a:r>
              <a:rPr lang="en-GB" sz="1050" b="1" i="1" dirty="0">
                <a:latin typeface="Arial Nova" panose="020B0504020202020204" pitchFamily="34" charset="0"/>
              </a:rPr>
              <a:t> SAUVIGNON &amp; FRONTENAC BLANC</a:t>
            </a:r>
          </a:p>
          <a:p>
            <a:pPr algn="ctr"/>
            <a:endParaRPr lang="en-GB" sz="1600" dirty="0">
              <a:latin typeface="Arial Nova" panose="020B0504020202020204" pitchFamily="34" charset="0"/>
            </a:endParaRPr>
          </a:p>
          <a:p>
            <a:pPr algn="ctr"/>
            <a:r>
              <a:rPr lang="en-GB" sz="1600" dirty="0">
                <a:latin typeface="Arial Nova" panose="020B0504020202020204" pitchFamily="34" charset="0"/>
              </a:rPr>
              <a:t>BANANA SPLIT – 2.95</a:t>
            </a:r>
          </a:p>
          <a:p>
            <a:pPr algn="ctr"/>
            <a:endParaRPr lang="en-GB" sz="1600" dirty="0">
              <a:latin typeface="Arial Nova" panose="020B0504020202020204" pitchFamily="34" charset="0"/>
            </a:endParaRPr>
          </a:p>
          <a:p>
            <a:pPr algn="ctr"/>
            <a:r>
              <a:rPr lang="en-GB" sz="1600" dirty="0">
                <a:latin typeface="Arial Nova" panose="020B0504020202020204" pitchFamily="34" charset="0"/>
              </a:rPr>
              <a:t>VANILLA ICE CREAM – 2.95</a:t>
            </a:r>
          </a:p>
        </p:txBody>
      </p:sp>
    </p:spTree>
    <p:extLst>
      <p:ext uri="{BB962C8B-B14F-4D97-AF65-F5344CB8AC3E}">
        <p14:creationId xmlns:p14="http://schemas.microsoft.com/office/powerpoint/2010/main" val="23562043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TM16401375[[fn=Madison]]</Template>
  <TotalTime>159</TotalTime>
  <Words>281</Words>
  <Application>Microsoft Office PowerPoint</Application>
  <PresentationFormat>Widescreen</PresentationFormat>
  <Paragraphs>62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Arial Nova</vt:lpstr>
      <vt:lpstr>Arial Rounded MT Bold</vt:lpstr>
      <vt:lpstr>MS Shell Dlg 2</vt:lpstr>
      <vt:lpstr>Wingdings</vt:lpstr>
      <vt:lpstr>Wingdings 3</vt:lpstr>
      <vt:lpstr>Madison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eduard slavu</dc:creator>
  <cp:lastModifiedBy>Gina Filofteia Bostan</cp:lastModifiedBy>
  <cp:revision>6</cp:revision>
  <dcterms:created xsi:type="dcterms:W3CDTF">2021-11-03T17:48:43Z</dcterms:created>
  <dcterms:modified xsi:type="dcterms:W3CDTF">2021-11-05T10:47:38Z</dcterms:modified>
</cp:coreProperties>
</file>