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37"/>
  </p:notesMasterIdLst>
  <p:handoutMasterIdLst>
    <p:handoutMasterId r:id="rId38"/>
  </p:handoutMasterIdLst>
  <p:sldIdLst>
    <p:sldId id="351" r:id="rId7"/>
    <p:sldId id="352" r:id="rId8"/>
    <p:sldId id="257" r:id="rId9"/>
    <p:sldId id="258" r:id="rId10"/>
    <p:sldId id="259" r:id="rId11"/>
    <p:sldId id="262" r:id="rId12"/>
    <p:sldId id="301" r:id="rId13"/>
    <p:sldId id="300" r:id="rId14"/>
    <p:sldId id="302" r:id="rId15"/>
    <p:sldId id="303" r:id="rId16"/>
    <p:sldId id="304" r:id="rId17"/>
    <p:sldId id="306" r:id="rId18"/>
    <p:sldId id="307" r:id="rId19"/>
    <p:sldId id="264" r:id="rId20"/>
    <p:sldId id="265" r:id="rId21"/>
    <p:sldId id="308" r:id="rId22"/>
    <p:sldId id="266" r:id="rId23"/>
    <p:sldId id="267" r:id="rId24"/>
    <p:sldId id="269" r:id="rId25"/>
    <p:sldId id="270" r:id="rId26"/>
    <p:sldId id="271" r:id="rId27"/>
    <p:sldId id="310" r:id="rId28"/>
    <p:sldId id="313" r:id="rId29"/>
    <p:sldId id="273" r:id="rId30"/>
    <p:sldId id="309" r:id="rId31"/>
    <p:sldId id="312" r:id="rId32"/>
    <p:sldId id="317" r:id="rId33"/>
    <p:sldId id="286" r:id="rId34"/>
    <p:sldId id="353" r:id="rId35"/>
    <p:sldId id="316"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7E4027-AE11-40C8-9C4F-1EF6497B0030}" v="1" dt="2022-10-15T08:23:37.6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43" autoAdjust="0"/>
    <p:restoredTop sz="94660"/>
  </p:normalViewPr>
  <p:slideViewPr>
    <p:cSldViewPr>
      <p:cViewPr varScale="1">
        <p:scale>
          <a:sx n="116" d="100"/>
          <a:sy n="116" d="100"/>
        </p:scale>
        <p:origin x="143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presProps" Target="presProps.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E9E8B-1CCE-4899-AB66-CD395892C251}" type="datetimeFigureOut">
              <a:rPr lang="en-GB" smtClean="0"/>
              <a:t>07/11/2022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381872-288E-4675-AF73-BD69F0C366D3}" type="slidenum">
              <a:rPr lang="en-GB" smtClean="0"/>
              <a:t>‹#›</a:t>
            </a:fld>
            <a:endParaRPr lang="en-GB"/>
          </a:p>
        </p:txBody>
      </p:sp>
    </p:spTree>
    <p:extLst>
      <p:ext uri="{BB962C8B-B14F-4D97-AF65-F5344CB8AC3E}">
        <p14:creationId xmlns:p14="http://schemas.microsoft.com/office/powerpoint/2010/main" val="314229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group into syndicates/buzz groups and ask them to answer one of these questions – more than one group can be allocated to each question.  Select one group to present back their findings for each question.  Lead a plenary discussion……pulling out key points and learning before showing the definition of Employability, and leading a discussion on it……comparing to the ideas of the student groups.</a:t>
            </a:r>
          </a:p>
        </p:txBody>
      </p:sp>
      <p:sp>
        <p:nvSpPr>
          <p:cNvPr id="4" name="Slide Number Placeholder 3"/>
          <p:cNvSpPr>
            <a:spLocks noGrp="1"/>
          </p:cNvSpPr>
          <p:nvPr>
            <p:ph type="sldNum" sz="quarter" idx="10"/>
          </p:nvPr>
        </p:nvSpPr>
        <p:spPr/>
        <p:txBody>
          <a:bodyPr/>
          <a:lstStyle/>
          <a:p>
            <a:fld id="{A7381872-288E-4675-AF73-BD69F0C366D3}" type="slidenum">
              <a:rPr lang="en-GB" smtClean="0"/>
              <a:t>3</a:t>
            </a:fld>
            <a:endParaRPr lang="en-GB"/>
          </a:p>
        </p:txBody>
      </p:sp>
    </p:spTree>
    <p:extLst>
      <p:ext uri="{BB962C8B-B14F-4D97-AF65-F5344CB8AC3E}">
        <p14:creationId xmlns:p14="http://schemas.microsoft.com/office/powerpoint/2010/main" val="2463260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fld id="{A7381872-288E-4675-AF73-BD69F0C366D3}" type="slidenum">
              <a:rPr lang="en-GB" smtClean="0"/>
              <a:t>4</a:t>
            </a:fld>
            <a:endParaRPr lang="en-GB"/>
          </a:p>
        </p:txBody>
      </p:sp>
    </p:spTree>
    <p:extLst>
      <p:ext uri="{BB962C8B-B14F-4D97-AF65-F5344CB8AC3E}">
        <p14:creationId xmlns:p14="http://schemas.microsoft.com/office/powerpoint/2010/main" val="400694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skills employers value – the more of the right knowledge, skills, behaviours and attitudes you can exhibit, the more ’employable’ and attractive you become!  </a:t>
            </a:r>
            <a:r>
              <a:rPr lang="en-GB" b="1" i="1" dirty="0"/>
              <a:t>But, how can you stand out from the crowd?</a:t>
            </a:r>
            <a:endParaRPr lang="en-GB" i="1" dirty="0"/>
          </a:p>
        </p:txBody>
      </p:sp>
      <p:sp>
        <p:nvSpPr>
          <p:cNvPr id="4" name="Slide Number Placeholder 3"/>
          <p:cNvSpPr>
            <a:spLocks noGrp="1"/>
          </p:cNvSpPr>
          <p:nvPr>
            <p:ph type="sldNum" sz="quarter" idx="10"/>
          </p:nvPr>
        </p:nvSpPr>
        <p:spPr/>
        <p:txBody>
          <a:bodyPr/>
          <a:lstStyle/>
          <a:p>
            <a:fld id="{A7381872-288E-4675-AF73-BD69F0C366D3}" type="slidenum">
              <a:rPr lang="en-GB" smtClean="0"/>
              <a:t>5</a:t>
            </a:fld>
            <a:endParaRPr lang="en-GB"/>
          </a:p>
        </p:txBody>
      </p:sp>
    </p:spTree>
    <p:extLst>
      <p:ext uri="{BB962C8B-B14F-4D97-AF65-F5344CB8AC3E}">
        <p14:creationId xmlns:p14="http://schemas.microsoft.com/office/powerpoint/2010/main" val="2718625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is to be ‘proactive and to take the initiative with a professional approach.</a:t>
            </a:r>
          </a:p>
        </p:txBody>
      </p:sp>
      <p:sp>
        <p:nvSpPr>
          <p:cNvPr id="4" name="Slide Number Placeholder 3"/>
          <p:cNvSpPr>
            <a:spLocks noGrp="1"/>
          </p:cNvSpPr>
          <p:nvPr>
            <p:ph type="sldNum" sz="quarter" idx="10"/>
          </p:nvPr>
        </p:nvSpPr>
        <p:spPr/>
        <p:txBody>
          <a:bodyPr/>
          <a:lstStyle/>
          <a:p>
            <a:fld id="{A7381872-288E-4675-AF73-BD69F0C366D3}" type="slidenum">
              <a:rPr lang="en-GB" smtClean="0"/>
              <a:t>6</a:t>
            </a:fld>
            <a:endParaRPr lang="en-GB"/>
          </a:p>
        </p:txBody>
      </p:sp>
    </p:spTree>
    <p:extLst>
      <p:ext uri="{BB962C8B-B14F-4D97-AF65-F5344CB8AC3E}">
        <p14:creationId xmlns:p14="http://schemas.microsoft.com/office/powerpoint/2010/main" val="2296740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groups to work on what they think is involved in each of these steps – they can work in syndicates/buzz groups, or individually, and then feedback into a facilitator-led discussion.  The key point is to take a proactive, constructive approach that helps methodically identify the key things they need to do to develop their career.  Everything is a possibility, but some occupational alternatives will require greater training and development than others – dependent upon the results of the self-study.  One cannot move from shelf-stacker to fighter pilot inside a year or two, but the journey is possible with the right levels of commitment, intellect, physical attributes, character, etc., - this may, or may not, be realistic though……only you can determine this through self-study and feedback.</a:t>
            </a:r>
          </a:p>
        </p:txBody>
      </p:sp>
      <p:sp>
        <p:nvSpPr>
          <p:cNvPr id="4" name="Slide Number Placeholder 3"/>
          <p:cNvSpPr>
            <a:spLocks noGrp="1"/>
          </p:cNvSpPr>
          <p:nvPr>
            <p:ph type="sldNum" sz="quarter" idx="10"/>
          </p:nvPr>
        </p:nvSpPr>
        <p:spPr/>
        <p:txBody>
          <a:bodyPr/>
          <a:lstStyle/>
          <a:p>
            <a:fld id="{A7381872-288E-4675-AF73-BD69F0C366D3}" type="slidenum">
              <a:rPr lang="en-GB" smtClean="0"/>
              <a:t>7</a:t>
            </a:fld>
            <a:endParaRPr lang="en-GB"/>
          </a:p>
        </p:txBody>
      </p:sp>
    </p:spTree>
    <p:extLst>
      <p:ext uri="{BB962C8B-B14F-4D97-AF65-F5344CB8AC3E}">
        <p14:creationId xmlns:p14="http://schemas.microsoft.com/office/powerpoint/2010/main" val="1860986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all the students to 5 minutes to think about </a:t>
            </a:r>
            <a:r>
              <a:rPr lang="en-GB" b="1" dirty="0"/>
              <a:t>what the purpose of a CV is?  And a Covering Letter?  </a:t>
            </a:r>
            <a:r>
              <a:rPr lang="en-GB" b="0" dirty="0"/>
              <a:t>Why are they important?  Key differences?  Then show the next slide…</a:t>
            </a:r>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t>9</a:t>
            </a:fld>
            <a:endParaRPr lang="en-GB"/>
          </a:p>
        </p:txBody>
      </p:sp>
    </p:spTree>
    <p:extLst>
      <p:ext uri="{BB962C8B-B14F-4D97-AF65-F5344CB8AC3E}">
        <p14:creationId xmlns:p14="http://schemas.microsoft.com/office/powerpoint/2010/main" val="1177339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research.  It is also a sense check of how much you want the job!  If you really want it, you will do this research ‘willingly’ – it is about building your career!</a:t>
            </a:r>
          </a:p>
        </p:txBody>
      </p:sp>
      <p:sp>
        <p:nvSpPr>
          <p:cNvPr id="4" name="Slide Number Placeholder 3"/>
          <p:cNvSpPr>
            <a:spLocks noGrp="1"/>
          </p:cNvSpPr>
          <p:nvPr>
            <p:ph type="sldNum" sz="quarter" idx="10"/>
          </p:nvPr>
        </p:nvSpPr>
        <p:spPr/>
        <p:txBody>
          <a:bodyPr/>
          <a:lstStyle/>
          <a:p>
            <a:fld id="{A7381872-288E-4675-AF73-BD69F0C366D3}" type="slidenum">
              <a:rPr lang="en-GB" smtClean="0"/>
              <a:t>10</a:t>
            </a:fld>
            <a:endParaRPr lang="en-GB"/>
          </a:p>
        </p:txBody>
      </p:sp>
    </p:spTree>
    <p:extLst>
      <p:ext uri="{BB962C8B-B14F-4D97-AF65-F5344CB8AC3E}">
        <p14:creationId xmlns:p14="http://schemas.microsoft.com/office/powerpoint/2010/main" val="621910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p>
        </p:txBody>
      </p:sp>
      <p:sp>
        <p:nvSpPr>
          <p:cNvPr id="4" name="Slide Number Placeholder 3"/>
          <p:cNvSpPr>
            <a:spLocks noGrp="1"/>
          </p:cNvSpPr>
          <p:nvPr>
            <p:ph type="sldNum" sz="quarter" idx="10"/>
          </p:nvPr>
        </p:nvSpPr>
        <p:spPr/>
        <p:txBody>
          <a:bodyPr/>
          <a:lstStyle/>
          <a:p>
            <a:fld id="{A7381872-288E-4675-AF73-BD69F0C366D3}" type="slidenum">
              <a:rPr lang="en-GB" smtClean="0"/>
              <a:t>11</a:t>
            </a:fld>
            <a:endParaRPr lang="en-GB"/>
          </a:p>
        </p:txBody>
      </p:sp>
    </p:spTree>
    <p:extLst>
      <p:ext uri="{BB962C8B-B14F-4D97-AF65-F5344CB8AC3E}">
        <p14:creationId xmlns:p14="http://schemas.microsoft.com/office/powerpoint/2010/main" val="2351062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something the students can put on their own websites, LinkedIn accounts, Facebook page, etc.  It needs to reinforce their Personal Brand.  What would potential employers think if they looked at the students’ Facebook pages at the moment?  Professional or idiot?  Potential employers now research potential recruits ‘on-line presence’ – Facebook, LinkedIn, Tweets, and any Blogs, etc.</a:t>
            </a:r>
          </a:p>
        </p:txBody>
      </p:sp>
      <p:sp>
        <p:nvSpPr>
          <p:cNvPr id="4" name="Slide Number Placeholder 3"/>
          <p:cNvSpPr>
            <a:spLocks noGrp="1"/>
          </p:cNvSpPr>
          <p:nvPr>
            <p:ph type="sldNum" sz="quarter" idx="10"/>
          </p:nvPr>
        </p:nvSpPr>
        <p:spPr/>
        <p:txBody>
          <a:bodyPr/>
          <a:lstStyle/>
          <a:p>
            <a:fld id="{A7381872-288E-4675-AF73-BD69F0C366D3}" type="slidenum">
              <a:rPr lang="en-GB" smtClean="0"/>
              <a:t>12</a:t>
            </a:fld>
            <a:endParaRPr lang="en-GB"/>
          </a:p>
        </p:txBody>
      </p:sp>
    </p:spTree>
    <p:extLst>
      <p:ext uri="{BB962C8B-B14F-4D97-AF65-F5344CB8AC3E}">
        <p14:creationId xmlns:p14="http://schemas.microsoft.com/office/powerpoint/2010/main" val="1259039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experts advocate the use of simple charts to display some information, where appropriate.  For example, looking at percentage of your experience is from different sectors…perhaps in a Pie Chart.  Good, tasteful graphics and colour can help your CV stand out from the crowd….but make sure it reflects your personal brand!</a:t>
            </a:r>
          </a:p>
        </p:txBody>
      </p:sp>
      <p:sp>
        <p:nvSpPr>
          <p:cNvPr id="4" name="Slide Number Placeholder 3"/>
          <p:cNvSpPr>
            <a:spLocks noGrp="1"/>
          </p:cNvSpPr>
          <p:nvPr>
            <p:ph type="sldNum" sz="quarter" idx="10"/>
          </p:nvPr>
        </p:nvSpPr>
        <p:spPr/>
        <p:txBody>
          <a:bodyPr/>
          <a:lstStyle/>
          <a:p>
            <a:fld id="{A7381872-288E-4675-AF73-BD69F0C366D3}" type="slidenum">
              <a:rPr lang="en-GB" smtClean="0"/>
              <a:t>22</a:t>
            </a:fld>
            <a:endParaRPr lang="en-GB"/>
          </a:p>
        </p:txBody>
      </p:sp>
    </p:spTree>
    <p:extLst>
      <p:ext uri="{BB962C8B-B14F-4D97-AF65-F5344CB8AC3E}">
        <p14:creationId xmlns:p14="http://schemas.microsoft.com/office/powerpoint/2010/main" val="3937801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from different cultures – however, in the UK we NEVER use photographs in our CVs…it is not good practice.</a:t>
            </a:r>
          </a:p>
        </p:txBody>
      </p:sp>
      <p:sp>
        <p:nvSpPr>
          <p:cNvPr id="4" name="Slide Number Placeholder 3"/>
          <p:cNvSpPr>
            <a:spLocks noGrp="1"/>
          </p:cNvSpPr>
          <p:nvPr>
            <p:ph type="sldNum" sz="quarter" idx="10"/>
          </p:nvPr>
        </p:nvSpPr>
        <p:spPr/>
        <p:txBody>
          <a:bodyPr/>
          <a:lstStyle/>
          <a:p>
            <a:fld id="{A7381872-288E-4675-AF73-BD69F0C366D3}" type="slidenum">
              <a:rPr lang="en-GB" smtClean="0"/>
              <a:t>24</a:t>
            </a:fld>
            <a:endParaRPr lang="en-GB"/>
          </a:p>
        </p:txBody>
      </p:sp>
    </p:spTree>
    <p:extLst>
      <p:ext uri="{BB962C8B-B14F-4D97-AF65-F5344CB8AC3E}">
        <p14:creationId xmlns:p14="http://schemas.microsoft.com/office/powerpoint/2010/main" val="9824063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‘action’ words – verbs that imply a dynamic, can-do, proactive ‘influencer of events’.  Psychologically, these words create a picture of ‘personal leadership’ and confidence.</a:t>
            </a:r>
          </a:p>
        </p:txBody>
      </p:sp>
      <p:sp>
        <p:nvSpPr>
          <p:cNvPr id="4" name="Slide Number Placeholder 3"/>
          <p:cNvSpPr>
            <a:spLocks noGrp="1"/>
          </p:cNvSpPr>
          <p:nvPr>
            <p:ph type="sldNum" sz="quarter" idx="10"/>
          </p:nvPr>
        </p:nvSpPr>
        <p:spPr/>
        <p:txBody>
          <a:bodyPr/>
          <a:lstStyle/>
          <a:p>
            <a:fld id="{A7381872-288E-4675-AF73-BD69F0C366D3}" type="slidenum">
              <a:rPr lang="en-GB" smtClean="0"/>
              <a:t>26</a:t>
            </a:fld>
            <a:endParaRPr lang="en-GB"/>
          </a:p>
        </p:txBody>
      </p:sp>
    </p:spTree>
    <p:extLst>
      <p:ext uri="{BB962C8B-B14F-4D97-AF65-F5344CB8AC3E}">
        <p14:creationId xmlns:p14="http://schemas.microsoft.com/office/powerpoint/2010/main" val="26454807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“Dude, don’t lie!.    Now, let’s look at covering letters, and their role in helping us get that job.</a:t>
            </a:r>
          </a:p>
        </p:txBody>
      </p:sp>
      <p:sp>
        <p:nvSpPr>
          <p:cNvPr id="4" name="Slide Number Placeholder 3"/>
          <p:cNvSpPr>
            <a:spLocks noGrp="1"/>
          </p:cNvSpPr>
          <p:nvPr>
            <p:ph type="sldNum" sz="quarter" idx="10"/>
          </p:nvPr>
        </p:nvSpPr>
        <p:spPr/>
        <p:txBody>
          <a:bodyPr/>
          <a:lstStyle/>
          <a:p>
            <a:fld id="{A7381872-288E-4675-AF73-BD69F0C366D3}" type="slidenum">
              <a:rPr lang="en-GB" smtClean="0"/>
              <a:t>27</a:t>
            </a:fld>
            <a:endParaRPr lang="en-GB"/>
          </a:p>
        </p:txBody>
      </p:sp>
    </p:spTree>
    <p:extLst>
      <p:ext uri="{BB962C8B-B14F-4D97-AF65-F5344CB8AC3E}">
        <p14:creationId xmlns:p14="http://schemas.microsoft.com/office/powerpoint/2010/main" val="42053066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14027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3853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90196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9039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5264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7632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166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9302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2723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0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45818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48715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48764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618207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6623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334150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798931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677722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178050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767174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449697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238016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013816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319723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464275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5145633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74002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07/11/2022</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5195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jp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818022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11/7/2022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363674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275095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gk8IjY_33mM" TargetMode="External"/><Relationship Id="rId4" Type="http://schemas.openxmlformats.org/officeDocument/2006/relationships/image" Target="../media/image11.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BMSK4011 </a:t>
            </a:r>
            <a:br>
              <a:rPr lang="en-GB" altLang="en-US" sz="1800" dirty="0"/>
            </a:br>
            <a:r>
              <a:rPr lang="en-GB" sz="1800" dirty="0"/>
              <a:t>Continuous Professional Development</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6</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Overview of Workshop</a:t>
            </a:r>
          </a:p>
        </p:txBody>
      </p:sp>
      <p:sp>
        <p:nvSpPr>
          <p:cNvPr id="3" name="Content Placeholder 2"/>
          <p:cNvSpPr>
            <a:spLocks noGrp="1"/>
          </p:cNvSpPr>
          <p:nvPr>
            <p:ph idx="1"/>
          </p:nvPr>
        </p:nvSpPr>
        <p:spPr>
          <a:xfrm>
            <a:off x="628650" y="1825625"/>
            <a:ext cx="7886700" cy="2827511"/>
          </a:xfrm>
        </p:spPr>
        <p:txBody>
          <a:bodyPr/>
          <a:lstStyle/>
          <a:p>
            <a:r>
              <a:rPr lang="en-GB" dirty="0"/>
              <a:t>What do we mean by Employability?</a:t>
            </a:r>
          </a:p>
          <a:p>
            <a:pPr marL="0" indent="0">
              <a:buNone/>
            </a:pPr>
            <a:endParaRPr lang="en-GB" dirty="0"/>
          </a:p>
          <a:p>
            <a:r>
              <a:rPr lang="en-GB" dirty="0"/>
              <a:t>Professional Career Development</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sz="3600" b="1" dirty="0">
                <a:latin typeface="Arial" panose="020B0604020202020204" pitchFamily="34" charset="0"/>
                <a:ea typeface="ＭＳ Ｐゴシック" pitchFamily="34" charset="-128"/>
                <a:cs typeface="Arial" panose="020B0604020202020204" pitchFamily="34" charset="0"/>
              </a:rPr>
              <a:t>Employability – A Definition</a:t>
            </a:r>
            <a:endParaRPr lang="en-GB" sz="36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a:xfrm>
            <a:off x="628650" y="1825625"/>
            <a:ext cx="7886700" cy="3907631"/>
          </a:xfrm>
        </p:spPr>
        <p:txBody>
          <a:bodyPr>
            <a:normAutofit/>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a:t>
            </a: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509221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24CD0-41B4-4115-BDAD-05CB45198115}"/>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Remember these….</a:t>
            </a:r>
          </a:p>
        </p:txBody>
      </p:sp>
      <p:pic>
        <p:nvPicPr>
          <p:cNvPr id="4" name="Picture 3">
            <a:extLst>
              <a:ext uri="{FF2B5EF4-FFF2-40B4-BE49-F238E27FC236}">
                <a16:creationId xmlns:a16="http://schemas.microsoft.com/office/drawing/2014/main" id="{F581EA74-94F2-4605-9B14-09F6684052B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755576" y="1052736"/>
            <a:ext cx="7378898" cy="4536504"/>
          </a:xfrm>
          <a:prstGeom prst="rect">
            <a:avLst/>
          </a:prstGeom>
          <a:ln>
            <a:solidFill>
              <a:schemeClr val="accent1"/>
            </a:solidFill>
          </a:ln>
        </p:spPr>
      </p:pic>
    </p:spTree>
    <p:extLst>
      <p:ext uri="{BB962C8B-B14F-4D97-AF65-F5344CB8AC3E}">
        <p14:creationId xmlns:p14="http://schemas.microsoft.com/office/powerpoint/2010/main" val="289004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618F4-A5C8-4840-A3E8-2827AFC1C1E7}"/>
              </a:ext>
            </a:extLst>
          </p:cNvPr>
          <p:cNvSpPr>
            <a:spLocks noGrp="1"/>
          </p:cNvSpPr>
          <p:nvPr>
            <p:ph type="title"/>
          </p:nvPr>
        </p:nvSpPr>
        <p:spPr/>
        <p:txBody>
          <a:bodyPr>
            <a:noAutofit/>
          </a:bodyPr>
          <a:lstStyle/>
          <a:p>
            <a:r>
              <a:rPr lang="en-GB" sz="3600" b="1" dirty="0">
                <a:latin typeface="Arial" panose="020B0604020202020204" pitchFamily="34" charset="0"/>
                <a:cs typeface="Arial" panose="020B0604020202020204" pitchFamily="34" charset="0"/>
              </a:rPr>
              <a:t>Applying for the job you want, on the career path you want</a:t>
            </a:r>
          </a:p>
        </p:txBody>
      </p:sp>
      <p:sp>
        <p:nvSpPr>
          <p:cNvPr id="3" name="Content Placeholder 2">
            <a:extLst>
              <a:ext uri="{FF2B5EF4-FFF2-40B4-BE49-F238E27FC236}">
                <a16:creationId xmlns:a16="http://schemas.microsoft.com/office/drawing/2014/main" id="{707DDC85-92FB-40F7-9AF3-AAEE9F3C5C11}"/>
              </a:ext>
            </a:extLst>
          </p:cNvPr>
          <p:cNvSpPr>
            <a:spLocks noGrp="1"/>
          </p:cNvSpPr>
          <p:nvPr>
            <p:ph idx="1"/>
          </p:nvPr>
        </p:nvSpPr>
        <p:spPr>
          <a:xfrm>
            <a:off x="457200" y="1916832"/>
            <a:ext cx="8229600" cy="3096344"/>
          </a:xfrm>
        </p:spPr>
        <p:txBody>
          <a:bodyPr>
            <a:normAutofit/>
          </a:bodyPr>
          <a:lstStyle/>
          <a:p>
            <a:r>
              <a:rPr lang="en-GB" dirty="0">
                <a:solidFill>
                  <a:srgbClr val="0070C0"/>
                </a:solidFill>
              </a:rPr>
              <a:t>Being on this course probably means you have a career path in mind </a:t>
            </a:r>
            <a:r>
              <a:rPr lang="en-GB" i="1" dirty="0">
                <a:solidFill>
                  <a:srgbClr val="0070C0"/>
                </a:solidFill>
              </a:rPr>
              <a:t>(if not, start thinking &amp; planning now!)</a:t>
            </a:r>
          </a:p>
          <a:p>
            <a:endParaRPr lang="en-GB" i="1" dirty="0">
              <a:solidFill>
                <a:srgbClr val="0070C0"/>
              </a:solidFill>
            </a:endParaRPr>
          </a:p>
          <a:p>
            <a:r>
              <a:rPr lang="en-GB" i="1" dirty="0">
                <a:solidFill>
                  <a:srgbClr val="7030A0"/>
                </a:solidFill>
              </a:rPr>
              <a:t>Try applying a ‘career planning process’!</a:t>
            </a:r>
          </a:p>
        </p:txBody>
      </p:sp>
    </p:spTree>
    <p:extLst>
      <p:ext uri="{BB962C8B-B14F-4D97-AF65-F5344CB8AC3E}">
        <p14:creationId xmlns:p14="http://schemas.microsoft.com/office/powerpoint/2010/main" val="323027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0E255-6669-4E8E-B4C3-8423A74F701B}"/>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Career planning process</a:t>
            </a:r>
          </a:p>
        </p:txBody>
      </p:sp>
      <p:sp>
        <p:nvSpPr>
          <p:cNvPr id="3" name="Content Placeholder 2">
            <a:extLst>
              <a:ext uri="{FF2B5EF4-FFF2-40B4-BE49-F238E27FC236}">
                <a16:creationId xmlns:a16="http://schemas.microsoft.com/office/drawing/2014/main" id="{FC6296D2-C1AE-4A20-A4A3-DC65B9C56B0B}"/>
              </a:ext>
            </a:extLst>
          </p:cNvPr>
          <p:cNvSpPr>
            <a:spLocks noGrp="1"/>
          </p:cNvSpPr>
          <p:nvPr>
            <p:ph idx="1"/>
          </p:nvPr>
        </p:nvSpPr>
        <p:spPr>
          <a:xfrm>
            <a:off x="395536" y="1268760"/>
            <a:ext cx="7886700" cy="4176464"/>
          </a:xfrm>
        </p:spPr>
        <p:txBody>
          <a:bodyPr>
            <a:normAutofit fontScale="92500" lnSpcReduction="10000"/>
          </a:bodyPr>
          <a:lstStyle/>
          <a:p>
            <a:pPr marL="514350" indent="-514350">
              <a:buFont typeface="+mj-lt"/>
              <a:buAutoNum type="arabicPeriod"/>
            </a:pPr>
            <a:r>
              <a:rPr lang="en-GB" dirty="0"/>
              <a:t>Awareness of the need to make career decision</a:t>
            </a:r>
          </a:p>
          <a:p>
            <a:pPr marL="514350" indent="-514350">
              <a:buFont typeface="+mj-lt"/>
              <a:buAutoNum type="arabicPeriod"/>
            </a:pPr>
            <a:r>
              <a:rPr lang="en-GB" dirty="0"/>
              <a:t>Studying your environment</a:t>
            </a:r>
          </a:p>
          <a:p>
            <a:pPr marL="514350" indent="-514350">
              <a:buFont typeface="+mj-lt"/>
              <a:buAutoNum type="arabicPeriod"/>
            </a:pPr>
            <a:r>
              <a:rPr lang="en-GB" dirty="0"/>
              <a:t>Self-study</a:t>
            </a:r>
          </a:p>
          <a:p>
            <a:pPr marL="514350" indent="-514350">
              <a:buFont typeface="+mj-lt"/>
              <a:buAutoNum type="arabicPeriod"/>
            </a:pPr>
            <a:r>
              <a:rPr lang="en-GB" dirty="0"/>
              <a:t>Generating occupational alternatives</a:t>
            </a:r>
          </a:p>
          <a:p>
            <a:pPr marL="514350" indent="-514350">
              <a:buFont typeface="+mj-lt"/>
              <a:buAutoNum type="arabicPeriod"/>
            </a:pPr>
            <a:r>
              <a:rPr lang="en-GB" dirty="0"/>
              <a:t>Information gathering on occupational prospects</a:t>
            </a:r>
          </a:p>
          <a:p>
            <a:pPr marL="514350" indent="-514350">
              <a:buFont typeface="+mj-lt"/>
              <a:buAutoNum type="arabicPeriod"/>
            </a:pPr>
            <a:r>
              <a:rPr lang="en-GB" dirty="0"/>
              <a:t>Making a decision or ranking your prospects</a:t>
            </a:r>
          </a:p>
          <a:p>
            <a:pPr marL="514350" indent="-514350">
              <a:buFont typeface="+mj-lt"/>
              <a:buAutoNum type="arabicPeriod"/>
            </a:pPr>
            <a:r>
              <a:rPr lang="en-GB" dirty="0"/>
              <a:t>Implementing career decision through training and job search methods</a:t>
            </a:r>
          </a:p>
          <a:p>
            <a:pPr marL="514350" indent="-514350">
              <a:buFont typeface="+mj-lt"/>
              <a:buAutoNum type="arabicPeriod"/>
            </a:pPr>
            <a:r>
              <a:rPr lang="en-GB" dirty="0"/>
              <a:t>Using feedback to evaluate a decision</a:t>
            </a:r>
          </a:p>
        </p:txBody>
      </p:sp>
    </p:spTree>
    <p:extLst>
      <p:ext uri="{BB962C8B-B14F-4D97-AF65-F5344CB8AC3E}">
        <p14:creationId xmlns:p14="http://schemas.microsoft.com/office/powerpoint/2010/main" val="1151906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18E1-F784-479F-BC0B-D8B9232E41BF}"/>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Applying for the job you want, on the career path you want</a:t>
            </a:r>
          </a:p>
        </p:txBody>
      </p:sp>
      <p:sp>
        <p:nvSpPr>
          <p:cNvPr id="3" name="Content Placeholder 2">
            <a:extLst>
              <a:ext uri="{FF2B5EF4-FFF2-40B4-BE49-F238E27FC236}">
                <a16:creationId xmlns:a16="http://schemas.microsoft.com/office/drawing/2014/main" id="{C8EE39B7-0910-40FE-BA85-E887E5E64019}"/>
              </a:ext>
            </a:extLst>
          </p:cNvPr>
          <p:cNvSpPr>
            <a:spLocks noGrp="1"/>
          </p:cNvSpPr>
          <p:nvPr>
            <p:ph idx="1"/>
          </p:nvPr>
        </p:nvSpPr>
        <p:spPr>
          <a:xfrm>
            <a:off x="482388" y="1988840"/>
            <a:ext cx="8229600" cy="3456384"/>
          </a:xfrm>
        </p:spPr>
        <p:txBody>
          <a:bodyPr/>
          <a:lstStyle/>
          <a:p>
            <a:r>
              <a:rPr lang="en-GB" i="1" dirty="0">
                <a:solidFill>
                  <a:srgbClr val="0070C0"/>
                </a:solidFill>
              </a:rPr>
              <a:t>When you have your clear path in mind, you need to identify a job opportunity – either through job adverts or through your business/personal network</a:t>
            </a:r>
          </a:p>
          <a:p>
            <a:endParaRPr lang="en-GB" i="1" dirty="0"/>
          </a:p>
          <a:p>
            <a:r>
              <a:rPr lang="en-GB" i="1" dirty="0">
                <a:solidFill>
                  <a:srgbClr val="7030A0"/>
                </a:solidFill>
              </a:rPr>
              <a:t>What do you need to do now?</a:t>
            </a:r>
          </a:p>
          <a:p>
            <a:endParaRPr lang="en-GB" dirty="0"/>
          </a:p>
        </p:txBody>
      </p:sp>
    </p:spTree>
    <p:extLst>
      <p:ext uri="{BB962C8B-B14F-4D97-AF65-F5344CB8AC3E}">
        <p14:creationId xmlns:p14="http://schemas.microsoft.com/office/powerpoint/2010/main" val="1833179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D0491-CCC2-42D9-AD56-3C40AFF8ECEC}"/>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What do you need to do now</a:t>
            </a:r>
          </a:p>
        </p:txBody>
      </p:sp>
      <p:sp>
        <p:nvSpPr>
          <p:cNvPr id="3" name="Content Placeholder 2">
            <a:extLst>
              <a:ext uri="{FF2B5EF4-FFF2-40B4-BE49-F238E27FC236}">
                <a16:creationId xmlns:a16="http://schemas.microsoft.com/office/drawing/2014/main" id="{E9A04AF0-319F-4CA3-B26B-79058460790F}"/>
              </a:ext>
            </a:extLst>
          </p:cNvPr>
          <p:cNvSpPr>
            <a:spLocks noGrp="1"/>
          </p:cNvSpPr>
          <p:nvPr>
            <p:ph idx="1"/>
          </p:nvPr>
        </p:nvSpPr>
        <p:spPr/>
        <p:txBody>
          <a:bodyPr>
            <a:normAutofit/>
          </a:bodyPr>
          <a:lstStyle/>
          <a:p>
            <a:r>
              <a:rPr lang="en-GB" sz="4000" dirty="0"/>
              <a:t>Sell yourself to the employer….or investor</a:t>
            </a:r>
          </a:p>
          <a:p>
            <a:r>
              <a:rPr lang="en-GB" sz="4000" i="1" dirty="0">
                <a:solidFill>
                  <a:srgbClr val="0070C0"/>
                </a:solidFill>
              </a:rPr>
              <a:t>This leads us to </a:t>
            </a:r>
            <a:r>
              <a:rPr lang="en-GB" sz="4000" b="1" i="1" dirty="0">
                <a:solidFill>
                  <a:srgbClr val="0070C0"/>
                </a:solidFill>
              </a:rPr>
              <a:t>CVs</a:t>
            </a:r>
          </a:p>
        </p:txBody>
      </p:sp>
    </p:spTree>
    <p:extLst>
      <p:ext uri="{BB962C8B-B14F-4D97-AF65-F5344CB8AC3E}">
        <p14:creationId xmlns:p14="http://schemas.microsoft.com/office/powerpoint/2010/main" val="3869231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2311-AC2B-4BBF-8BF5-1FD566C794F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Before You Apply … (1)</a:t>
            </a:r>
          </a:p>
        </p:txBody>
      </p:sp>
      <p:sp>
        <p:nvSpPr>
          <p:cNvPr id="3" name="Content Placeholder 2">
            <a:extLst>
              <a:ext uri="{FF2B5EF4-FFF2-40B4-BE49-F238E27FC236}">
                <a16:creationId xmlns:a16="http://schemas.microsoft.com/office/drawing/2014/main" id="{E2C6B44B-8460-4B71-905A-90BAF923D817}"/>
              </a:ext>
            </a:extLst>
          </p:cNvPr>
          <p:cNvSpPr>
            <a:spLocks noGrp="1"/>
          </p:cNvSpPr>
          <p:nvPr>
            <p:ph idx="1"/>
          </p:nvPr>
        </p:nvSpPr>
        <p:spPr>
          <a:xfrm>
            <a:off x="457200" y="1417638"/>
            <a:ext cx="8229600" cy="4243610"/>
          </a:xfrm>
        </p:spPr>
        <p:txBody>
          <a:bodyPr>
            <a:normAutofit fontScale="92500" lnSpcReduction="10000"/>
          </a:bodyPr>
          <a:lstStyle/>
          <a:p>
            <a:r>
              <a:rPr lang="en-GB" dirty="0"/>
              <a:t>Find out about the organisation:</a:t>
            </a:r>
          </a:p>
          <a:p>
            <a:pPr lvl="1"/>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p>
          <a:p>
            <a:pPr lvl="1"/>
            <a:r>
              <a:rPr lang="en-GB" dirty="0">
                <a:solidFill>
                  <a:srgbClr val="0070C0"/>
                </a:solidFill>
              </a:rPr>
              <a:t>How does the organisation train and develop its staff?</a:t>
            </a:r>
          </a:p>
          <a:p>
            <a:pPr lvl="1"/>
            <a:r>
              <a:rPr lang="en-GB" dirty="0">
                <a:solidFill>
                  <a:srgbClr val="7030A0"/>
                </a:solidFill>
              </a:rPr>
              <a:t>What is it like to work there: are individuals friendly, or are lower-level employees not treated well?</a:t>
            </a:r>
          </a:p>
          <a:p>
            <a:pPr lvl="1"/>
            <a:r>
              <a:rPr lang="en-GB" dirty="0">
                <a:solidFill>
                  <a:srgbClr val="0070C0"/>
                </a:solidFill>
              </a:rPr>
              <a:t>Are there many rules and procedures to follow, or are people fairly free to get on with their work in their own way?</a:t>
            </a:r>
          </a:p>
          <a:p>
            <a:pPr lvl="1"/>
            <a:endParaRPr lang="en-GB" dirty="0"/>
          </a:p>
          <a:p>
            <a:r>
              <a:rPr lang="en-GB" dirty="0"/>
              <a:t>What they do, where they are located, how they work and what external factors affect their performance.</a:t>
            </a:r>
          </a:p>
          <a:p>
            <a:pPr marL="0" indent="0">
              <a:buNone/>
            </a:pPr>
            <a:endParaRPr lang="en-GB" dirty="0"/>
          </a:p>
        </p:txBody>
      </p:sp>
    </p:spTree>
    <p:extLst>
      <p:ext uri="{BB962C8B-B14F-4D97-AF65-F5344CB8AC3E}">
        <p14:creationId xmlns:p14="http://schemas.microsoft.com/office/powerpoint/2010/main" val="2431395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F15EF-2BEC-4319-BD5D-703AE8090B01}"/>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Before You Apply … (2):</a:t>
            </a:r>
          </a:p>
        </p:txBody>
      </p:sp>
      <p:sp>
        <p:nvSpPr>
          <p:cNvPr id="3" name="Content Placeholder 2">
            <a:extLst>
              <a:ext uri="{FF2B5EF4-FFF2-40B4-BE49-F238E27FC236}">
                <a16:creationId xmlns:a16="http://schemas.microsoft.com/office/drawing/2014/main" id="{B1848A85-9826-4A20-AB5D-CEEE31B19E64}"/>
              </a:ext>
            </a:extLst>
          </p:cNvPr>
          <p:cNvSpPr>
            <a:spLocks noGrp="1"/>
          </p:cNvSpPr>
          <p:nvPr>
            <p:ph idx="1"/>
          </p:nvPr>
        </p:nvSpPr>
        <p:spPr/>
        <p:txBody>
          <a:bodyPr>
            <a:normAutofit/>
          </a:bodyPr>
          <a:lstStyle/>
          <a:p>
            <a:pPr marL="0" indent="0" algn="ctr">
              <a:buNone/>
            </a:pPr>
            <a:r>
              <a:rPr lang="en-GB" b="1" dirty="0"/>
              <a:t>Create Your </a:t>
            </a:r>
            <a:r>
              <a:rPr lang="en-GB" b="1" i="1" u="sng" dirty="0">
                <a:solidFill>
                  <a:srgbClr val="FF0000"/>
                </a:solidFill>
              </a:rPr>
              <a:t>USP</a:t>
            </a:r>
          </a:p>
          <a:p>
            <a:r>
              <a:rPr lang="en-GB" dirty="0"/>
              <a:t>What you have done</a:t>
            </a:r>
          </a:p>
          <a:p>
            <a:r>
              <a:rPr lang="en-GB" dirty="0"/>
              <a:t>Who you are</a:t>
            </a:r>
          </a:p>
          <a:p>
            <a:r>
              <a:rPr lang="en-GB" dirty="0"/>
              <a:t>Ensure that people know about it</a:t>
            </a:r>
          </a:p>
          <a:p>
            <a:r>
              <a:rPr lang="en-GB" dirty="0"/>
              <a:t>Your experiences – activities and responsibilities</a:t>
            </a:r>
          </a:p>
          <a:p>
            <a:pPr marL="0" indent="0">
              <a:buNone/>
            </a:pPr>
            <a:endParaRPr lang="en-GB" b="1" i="1" u="sng" dirty="0"/>
          </a:p>
        </p:txBody>
      </p:sp>
    </p:spTree>
    <p:extLst>
      <p:ext uri="{BB962C8B-B14F-4D97-AF65-F5344CB8AC3E}">
        <p14:creationId xmlns:p14="http://schemas.microsoft.com/office/powerpoint/2010/main" val="3435698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022B4-D121-4912-9E0F-0BABFC469225}"/>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Before You Apply … (3)</a:t>
            </a:r>
          </a:p>
        </p:txBody>
      </p:sp>
      <p:sp>
        <p:nvSpPr>
          <p:cNvPr id="3" name="Content Placeholder 2">
            <a:extLst>
              <a:ext uri="{FF2B5EF4-FFF2-40B4-BE49-F238E27FC236}">
                <a16:creationId xmlns:a16="http://schemas.microsoft.com/office/drawing/2014/main" id="{354D9D31-9770-4479-BE2B-9269064195A1}"/>
              </a:ext>
            </a:extLst>
          </p:cNvPr>
          <p:cNvSpPr>
            <a:spLocks noGrp="1"/>
          </p:cNvSpPr>
          <p:nvPr>
            <p:ph idx="1"/>
          </p:nvPr>
        </p:nvSpPr>
        <p:spPr/>
        <p:txBody>
          <a:bodyPr>
            <a:normAutofit/>
          </a:bodyPr>
          <a:lstStyle/>
          <a:p>
            <a:r>
              <a:rPr lang="en-GB" dirty="0"/>
              <a:t>What you have done</a:t>
            </a:r>
          </a:p>
          <a:p>
            <a:r>
              <a:rPr lang="en-GB" dirty="0"/>
              <a:t>Who you are</a:t>
            </a:r>
          </a:p>
          <a:p>
            <a:r>
              <a:rPr lang="en-GB" dirty="0"/>
              <a:t>Ensure that people know about it</a:t>
            </a:r>
          </a:p>
          <a:p>
            <a:r>
              <a:rPr lang="en-GB" dirty="0"/>
              <a:t>Your experiences – activities and responsibilities</a:t>
            </a:r>
          </a:p>
          <a:p>
            <a:r>
              <a:rPr lang="en-GB" b="1" i="1" u="sng" dirty="0">
                <a:solidFill>
                  <a:srgbClr val="00B050"/>
                </a:solidFill>
              </a:rPr>
              <a:t>Your online profile</a:t>
            </a:r>
          </a:p>
          <a:p>
            <a:endParaRPr lang="en-GB" dirty="0"/>
          </a:p>
        </p:txBody>
      </p:sp>
    </p:spTree>
    <p:extLst>
      <p:ext uri="{BB962C8B-B14F-4D97-AF65-F5344CB8AC3E}">
        <p14:creationId xmlns:p14="http://schemas.microsoft.com/office/powerpoint/2010/main" val="1854946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CED1-CD58-41D3-98EB-425D62032BF2}"/>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Before You Apply … (4):</a:t>
            </a:r>
          </a:p>
        </p:txBody>
      </p:sp>
      <p:sp>
        <p:nvSpPr>
          <p:cNvPr id="3" name="Content Placeholder 2">
            <a:extLst>
              <a:ext uri="{FF2B5EF4-FFF2-40B4-BE49-F238E27FC236}">
                <a16:creationId xmlns:a16="http://schemas.microsoft.com/office/drawing/2014/main" id="{7778C2B0-2D84-462A-854F-E0828259FC82}"/>
              </a:ext>
            </a:extLst>
          </p:cNvPr>
          <p:cNvSpPr>
            <a:spLocks noGrp="1"/>
          </p:cNvSpPr>
          <p:nvPr>
            <p:ph idx="1"/>
          </p:nvPr>
        </p:nvSpPr>
        <p:spPr>
          <a:xfrm>
            <a:off x="628650" y="1412776"/>
            <a:ext cx="7886700" cy="3835623"/>
          </a:xfrm>
        </p:spPr>
        <p:txBody>
          <a:bodyPr>
            <a:normAutofit fontScale="92500" lnSpcReduction="10000"/>
          </a:bodyPr>
          <a:lstStyle/>
          <a:p>
            <a:pPr marL="0" indent="0" algn="ctr">
              <a:buNone/>
            </a:pPr>
            <a:r>
              <a:rPr lang="en-GB" sz="3800" b="1" dirty="0"/>
              <a:t>Find Out About the Vacancy</a:t>
            </a:r>
          </a:p>
          <a:p>
            <a:pPr marL="0" indent="0" algn="ctr">
              <a:buNone/>
            </a:pPr>
            <a:endParaRPr lang="en-GB" dirty="0"/>
          </a:p>
          <a:p>
            <a:r>
              <a:rPr lang="en-GB" dirty="0">
                <a:solidFill>
                  <a:srgbClr val="7030A0"/>
                </a:solidFill>
              </a:rPr>
              <a:t>Match the skills with evidence:</a:t>
            </a:r>
          </a:p>
          <a:p>
            <a:endParaRPr lang="en-GB" dirty="0"/>
          </a:p>
          <a:p>
            <a:pPr marL="0" indent="0">
              <a:buNone/>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a:buNone/>
            </a:pPr>
            <a:endParaRPr lang="en-GB" dirty="0"/>
          </a:p>
        </p:txBody>
      </p:sp>
    </p:spTree>
    <p:extLst>
      <p:ext uri="{BB962C8B-B14F-4D97-AF65-F5344CB8AC3E}">
        <p14:creationId xmlns:p14="http://schemas.microsoft.com/office/powerpoint/2010/main" val="3378282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2E86E-3A7B-4DAF-B17C-FCA769AF5290}"/>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Curriculum Vitae</a:t>
            </a:r>
            <a:br>
              <a:rPr lang="en-GB" dirty="0">
                <a:cs typeface="Arial" panose="020B0604020202020204" pitchFamily="34" charset="0"/>
              </a:rPr>
            </a:br>
            <a:r>
              <a:rPr lang="en-GB" i="1" dirty="0">
                <a:cs typeface="Arial" panose="020B0604020202020204" pitchFamily="34" charset="0"/>
              </a:rPr>
              <a:t>[the] course of [my] life</a:t>
            </a:r>
            <a:endParaRPr lang="en-GB" dirty="0"/>
          </a:p>
        </p:txBody>
      </p:sp>
      <p:pic>
        <p:nvPicPr>
          <p:cNvPr id="6" name="Picture 2" descr="http://abriendoespacios.gob.mx/work/models/Abriendo_Espacios/Resource/86/2/images/curriculum2.jpg">
            <a:extLst>
              <a:ext uri="{FF2B5EF4-FFF2-40B4-BE49-F238E27FC236}">
                <a16:creationId xmlns:a16="http://schemas.microsoft.com/office/drawing/2014/main" id="{8D354572-A75C-4399-9127-4E9420845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443" y="1772816"/>
            <a:ext cx="3313113"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2178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B466-F0A6-41B7-8027-6606FFB87CE3}"/>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What to include in your CV</a:t>
            </a:r>
          </a:p>
        </p:txBody>
      </p:sp>
      <p:pic>
        <p:nvPicPr>
          <p:cNvPr id="4" name="Picture 2">
            <a:extLst>
              <a:ext uri="{FF2B5EF4-FFF2-40B4-BE49-F238E27FC236}">
                <a16:creationId xmlns:a16="http://schemas.microsoft.com/office/drawing/2014/main" id="{53B472FA-984D-4AFB-8FA1-4B17667695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1268760"/>
            <a:ext cx="3767699" cy="4214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3940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61E1E-0D6B-4B04-A09A-3C2CBF60E5CE}"/>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 Curriculum Vitae is …</a:t>
            </a:r>
          </a:p>
        </p:txBody>
      </p:sp>
      <p:sp>
        <p:nvSpPr>
          <p:cNvPr id="3" name="Content Placeholder 2">
            <a:extLst>
              <a:ext uri="{FF2B5EF4-FFF2-40B4-BE49-F238E27FC236}">
                <a16:creationId xmlns:a16="http://schemas.microsoft.com/office/drawing/2014/main" id="{CCBC19A6-3288-4751-88CF-2159D8CEB5A4}"/>
              </a:ext>
            </a:extLst>
          </p:cNvPr>
          <p:cNvSpPr>
            <a:spLocks noGrp="1"/>
          </p:cNvSpPr>
          <p:nvPr>
            <p:ph idx="1"/>
          </p:nvPr>
        </p:nvSpPr>
        <p:spPr>
          <a:xfrm>
            <a:off x="755576" y="1628800"/>
            <a:ext cx="8229600" cy="3917032"/>
          </a:xfrm>
        </p:spPr>
        <p:txBody>
          <a:bodyPr/>
          <a:lstStyle/>
          <a:p>
            <a:pPr marL="0" indent="0">
              <a:buNone/>
            </a:pPr>
            <a:r>
              <a:rPr lang="en-GB" dirty="0">
                <a:solidFill>
                  <a:srgbClr val="7030A0"/>
                </a:solidFill>
              </a:rPr>
              <a:t>‘a document aimed at convincing an employer that who you are, your qualifications, work experience and your skills make it worthwhile for them to offer you either work experience or a chance to move forward in a formal selection process’.</a:t>
            </a:r>
          </a:p>
          <a:p>
            <a:pPr marL="0" indent="0">
              <a:buNone/>
            </a:pPr>
            <a:endParaRPr lang="en-GB" dirty="0"/>
          </a:p>
        </p:txBody>
      </p:sp>
    </p:spTree>
    <p:extLst>
      <p:ext uri="{BB962C8B-B14F-4D97-AF65-F5344CB8AC3E}">
        <p14:creationId xmlns:p14="http://schemas.microsoft.com/office/powerpoint/2010/main" val="4059176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DF61-A64E-42F6-BCBB-C399EA6C1D5C}"/>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Purpose of a CV</a:t>
            </a:r>
          </a:p>
        </p:txBody>
      </p:sp>
      <p:sp>
        <p:nvSpPr>
          <p:cNvPr id="3" name="Content Placeholder 2">
            <a:extLst>
              <a:ext uri="{FF2B5EF4-FFF2-40B4-BE49-F238E27FC236}">
                <a16:creationId xmlns:a16="http://schemas.microsoft.com/office/drawing/2014/main" id="{DF9B15C2-8B53-4325-9150-0D7BDC19AAE2}"/>
              </a:ext>
            </a:extLst>
          </p:cNvPr>
          <p:cNvSpPr>
            <a:spLocks noGrp="1"/>
          </p:cNvSpPr>
          <p:nvPr>
            <p:ph idx="1"/>
          </p:nvPr>
        </p:nvSpPr>
        <p:spPr/>
        <p:txBody>
          <a:bodyPr/>
          <a:lstStyle/>
          <a:p>
            <a:pPr marL="0" indent="0">
              <a:buNone/>
            </a:pPr>
            <a:r>
              <a:rPr lang="en-GB" altLang="en-US" dirty="0">
                <a:cs typeface="Arial" charset="0"/>
              </a:rPr>
              <a:t>What is a CV</a:t>
            </a:r>
            <a:r>
              <a:rPr lang="en-GB" altLang="en-US" b="1" dirty="0">
                <a:cs typeface="Arial" charset="0"/>
              </a:rPr>
              <a:t>?</a:t>
            </a:r>
          </a:p>
          <a:p>
            <a:pPr lvl="1"/>
            <a:r>
              <a:rPr lang="en-GB" altLang="en-US" sz="3200" dirty="0">
                <a:cs typeface="Arial" charset="0"/>
              </a:rPr>
              <a:t>It’s an </a:t>
            </a:r>
            <a:r>
              <a:rPr lang="en-GB" altLang="en-US" sz="3200" i="1" dirty="0">
                <a:cs typeface="Arial" charset="0"/>
              </a:rPr>
              <a:t>“initial sales document”</a:t>
            </a:r>
          </a:p>
          <a:p>
            <a:pPr marL="457200" lvl="1" indent="0">
              <a:buNone/>
            </a:pPr>
            <a:endParaRPr lang="en-GB" altLang="en-US" sz="1800" i="1" dirty="0">
              <a:cs typeface="Arial" charset="0"/>
            </a:endParaRPr>
          </a:p>
          <a:p>
            <a:pPr marL="0" indent="0">
              <a:buNone/>
            </a:pPr>
            <a:r>
              <a:rPr lang="en-GB" altLang="en-US" dirty="0">
                <a:cs typeface="Arial" charset="0"/>
              </a:rPr>
              <a:t>What is a CV designed to do</a:t>
            </a:r>
            <a:r>
              <a:rPr lang="en-GB" altLang="en-US" b="1" dirty="0">
                <a:cs typeface="Arial" charset="0"/>
              </a:rPr>
              <a:t>?</a:t>
            </a:r>
          </a:p>
          <a:p>
            <a:pPr lvl="1"/>
            <a:r>
              <a:rPr lang="en-GB" altLang="en-US" sz="3200" dirty="0">
                <a:cs typeface="Arial" charset="0"/>
              </a:rPr>
              <a:t>To </a:t>
            </a:r>
            <a:r>
              <a:rPr lang="en-GB" altLang="en-US" sz="3200" i="1" dirty="0">
                <a:cs typeface="Arial" charset="0"/>
              </a:rPr>
              <a:t>“ get you an interview</a:t>
            </a:r>
            <a:r>
              <a:rPr lang="en-GB" altLang="en-US" sz="3200" dirty="0">
                <a:cs typeface="Arial" charset="0"/>
              </a:rPr>
              <a:t>”</a:t>
            </a:r>
          </a:p>
          <a:p>
            <a:endParaRPr lang="en-GB" dirty="0"/>
          </a:p>
        </p:txBody>
      </p:sp>
      <p:pic>
        <p:nvPicPr>
          <p:cNvPr id="4" name="Picture 2" descr="http://media-cache-ec0.pinimg.com/736x/85/a4/53/85a4534ba46f4230269057eb3ea6eaf9.jpg">
            <a:extLst>
              <a:ext uri="{FF2B5EF4-FFF2-40B4-BE49-F238E27FC236}">
                <a16:creationId xmlns:a16="http://schemas.microsoft.com/office/drawing/2014/main" id="{350C1788-6922-4D53-B68A-379212F83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5284" y="3501008"/>
            <a:ext cx="3040027" cy="219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921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2B31D-8B48-4364-A810-DF77026AAB8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Two basic types of CV</a:t>
            </a:r>
          </a:p>
        </p:txBody>
      </p:sp>
      <p:sp>
        <p:nvSpPr>
          <p:cNvPr id="3" name="Content Placeholder 2">
            <a:extLst>
              <a:ext uri="{FF2B5EF4-FFF2-40B4-BE49-F238E27FC236}">
                <a16:creationId xmlns:a16="http://schemas.microsoft.com/office/drawing/2014/main" id="{D697E338-0188-469F-BFF2-C072F6F66243}"/>
              </a:ext>
            </a:extLst>
          </p:cNvPr>
          <p:cNvSpPr>
            <a:spLocks noGrp="1"/>
          </p:cNvSpPr>
          <p:nvPr>
            <p:ph idx="1"/>
          </p:nvPr>
        </p:nvSpPr>
        <p:spPr/>
        <p:txBody>
          <a:bodyPr>
            <a:normAutofit/>
          </a:bodyPr>
          <a:lstStyle/>
          <a:p>
            <a:pPr marL="117475" indent="0">
              <a:spcBef>
                <a:spcPct val="0"/>
              </a:spcBef>
              <a:buNone/>
            </a:pPr>
            <a:r>
              <a:rPr lang="en-GB" altLang="en-US" b="1" dirty="0">
                <a:cs typeface="Arial" charset="0"/>
              </a:rPr>
              <a:t>A general CV</a:t>
            </a:r>
          </a:p>
          <a:p>
            <a:pPr lvl="1"/>
            <a:r>
              <a:rPr lang="en-GB" altLang="en-US" i="1" dirty="0">
                <a:cs typeface="Arial" charset="0"/>
              </a:rPr>
              <a:t>For speculative approaches </a:t>
            </a:r>
          </a:p>
          <a:p>
            <a:pPr lvl="1"/>
            <a:r>
              <a:rPr lang="en-GB" altLang="en-US" i="1" dirty="0">
                <a:cs typeface="Arial" charset="0"/>
              </a:rPr>
              <a:t>A CV for your network contacts (friends, family etc)</a:t>
            </a:r>
          </a:p>
          <a:p>
            <a:pPr lvl="1"/>
            <a:r>
              <a:rPr lang="en-GB" altLang="en-US" i="1" dirty="0">
                <a:cs typeface="Arial" charset="0"/>
              </a:rPr>
              <a:t>It is a reminder for them to look out, on your behalf, for employment opportunities</a:t>
            </a:r>
          </a:p>
          <a:p>
            <a:pPr marL="457200" lvl="1" indent="0">
              <a:buNone/>
            </a:pPr>
            <a:endParaRPr lang="en-GB" altLang="en-US" sz="2000" i="1" dirty="0">
              <a:cs typeface="Arial" charset="0"/>
            </a:endParaRPr>
          </a:p>
          <a:p>
            <a:pPr marL="117475" indent="0">
              <a:spcBef>
                <a:spcPct val="0"/>
              </a:spcBef>
              <a:buNone/>
            </a:pPr>
            <a:r>
              <a:rPr lang="en-GB" altLang="en-US" b="1" dirty="0">
                <a:cs typeface="Arial" charset="0"/>
              </a:rPr>
              <a:t>A job focused CV</a:t>
            </a:r>
          </a:p>
          <a:p>
            <a:pPr lvl="1"/>
            <a:r>
              <a:rPr lang="en-GB" altLang="en-US" dirty="0">
                <a:cs typeface="Arial" charset="0"/>
              </a:rPr>
              <a:t>It is a one off, uniquely honed and tailored  to suit that particular vacancy.</a:t>
            </a:r>
          </a:p>
          <a:p>
            <a:endParaRPr lang="en-GB" dirty="0"/>
          </a:p>
        </p:txBody>
      </p:sp>
    </p:spTree>
    <p:extLst>
      <p:ext uri="{BB962C8B-B14F-4D97-AF65-F5344CB8AC3E}">
        <p14:creationId xmlns:p14="http://schemas.microsoft.com/office/powerpoint/2010/main" val="1595159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20BF-35ED-4030-A591-FF0184226191}"/>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Writing Rules by George Orwell</a:t>
            </a:r>
          </a:p>
        </p:txBody>
      </p:sp>
      <p:sp>
        <p:nvSpPr>
          <p:cNvPr id="3" name="Content Placeholder 2">
            <a:extLst>
              <a:ext uri="{FF2B5EF4-FFF2-40B4-BE49-F238E27FC236}">
                <a16:creationId xmlns:a16="http://schemas.microsoft.com/office/drawing/2014/main" id="{8EEFF2B2-8FC8-4B88-96CE-5DF53D402F45}"/>
              </a:ext>
            </a:extLst>
          </p:cNvPr>
          <p:cNvSpPr>
            <a:spLocks noGrp="1"/>
          </p:cNvSpPr>
          <p:nvPr>
            <p:ph idx="1"/>
          </p:nvPr>
        </p:nvSpPr>
        <p:spPr>
          <a:xfrm>
            <a:off x="628650" y="1825625"/>
            <a:ext cx="7886700" cy="3835623"/>
          </a:xfrm>
        </p:spPr>
        <p:txBody>
          <a:bodyPr>
            <a:normAutofit fontScale="92500"/>
          </a:bodyPr>
          <a:lstStyle/>
          <a:p>
            <a:pPr marL="574675" indent="-457200">
              <a:spcBef>
                <a:spcPct val="0"/>
              </a:spcBef>
            </a:pPr>
            <a:r>
              <a:rPr lang="en-GB" altLang="en-US" dirty="0">
                <a:cs typeface="Arial" charset="0"/>
              </a:rPr>
              <a:t>Never use a long word where a short one will do.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If it is possible to cut a word out, always cut it out.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Never use the passive voice (e.g. </a:t>
            </a:r>
            <a:r>
              <a:rPr lang="en-GB" altLang="en-US" i="1" dirty="0">
                <a:cs typeface="Arial" charset="0"/>
              </a:rPr>
              <a:t>"Bones are liked by dogs"</a:t>
            </a:r>
            <a:r>
              <a:rPr lang="en-GB" altLang="en-US" dirty="0">
                <a:cs typeface="Arial" charset="0"/>
              </a:rPr>
              <a:t>) where you can use the active voice (</a:t>
            </a:r>
            <a:r>
              <a:rPr lang="en-GB" altLang="en-US" i="1" dirty="0">
                <a:cs typeface="Arial" charset="0"/>
              </a:rPr>
              <a:t>"Dogs like bones"</a:t>
            </a:r>
            <a:r>
              <a:rPr lang="en-GB" altLang="en-US" dirty="0">
                <a:cs typeface="Arial" charset="0"/>
              </a:rPr>
              <a:t>).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Never use jargon if you can think of an everyday equivalent.</a:t>
            </a:r>
          </a:p>
          <a:p>
            <a:pPr marL="117475" indent="0">
              <a:spcBef>
                <a:spcPct val="0"/>
              </a:spcBef>
              <a:buNone/>
            </a:pPr>
            <a:endParaRPr lang="en-GB" altLang="en-US" sz="1400" dirty="0">
              <a:cs typeface="Arial" charset="0"/>
            </a:endParaRPr>
          </a:p>
          <a:p>
            <a:pPr marL="117475" indent="0" algn="r">
              <a:spcBef>
                <a:spcPct val="0"/>
              </a:spcBef>
              <a:buNone/>
            </a:pPr>
            <a:r>
              <a:rPr lang="en-GB" altLang="en-US" i="1" dirty="0">
                <a:cs typeface="Arial" charset="0"/>
              </a:rPr>
              <a:t>University of Kent</a:t>
            </a:r>
          </a:p>
          <a:p>
            <a:endParaRPr lang="en-GB" dirty="0"/>
          </a:p>
        </p:txBody>
      </p:sp>
    </p:spTree>
    <p:extLst>
      <p:ext uri="{BB962C8B-B14F-4D97-AF65-F5344CB8AC3E}">
        <p14:creationId xmlns:p14="http://schemas.microsoft.com/office/powerpoint/2010/main" val="2860472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AE31F-292B-4DCB-BD88-3C46FDD9B9AC}"/>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7 point plan</a:t>
            </a:r>
          </a:p>
        </p:txBody>
      </p:sp>
      <p:sp>
        <p:nvSpPr>
          <p:cNvPr id="3" name="Content Placeholder 2">
            <a:extLst>
              <a:ext uri="{FF2B5EF4-FFF2-40B4-BE49-F238E27FC236}">
                <a16:creationId xmlns:a16="http://schemas.microsoft.com/office/drawing/2014/main" id="{ADF050C5-FE99-4594-AD3F-6E03EB1B0665}"/>
              </a:ext>
            </a:extLst>
          </p:cNvPr>
          <p:cNvSpPr>
            <a:spLocks noGrp="1"/>
          </p:cNvSpPr>
          <p:nvPr>
            <p:ph idx="1"/>
          </p:nvPr>
        </p:nvSpPr>
        <p:spPr>
          <a:xfrm>
            <a:off x="628650" y="1484785"/>
            <a:ext cx="7886700" cy="4176464"/>
          </a:xfrm>
        </p:spPr>
        <p:txBody>
          <a:bodyPr>
            <a:normAutofit fontScale="77500" lnSpcReduction="20000"/>
          </a:bodyPr>
          <a:lstStyle/>
          <a:p>
            <a:pPr marL="514350" indent="-514350">
              <a:buFont typeface="+mj-lt"/>
              <a:buAutoNum type="arabicPeriod"/>
            </a:pPr>
            <a:r>
              <a:rPr lang="en-GB" altLang="en-US" dirty="0">
                <a:cs typeface="Arial" charset="0"/>
              </a:rPr>
              <a:t>Contact Details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Profile/Personal Statement</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Key Skills</a:t>
            </a:r>
          </a:p>
          <a:p>
            <a:pPr marL="228600" indent="-228600">
              <a:buFont typeface="+mj-lt"/>
              <a:buAutoNum type="arabicPeriod"/>
            </a:pPr>
            <a:endParaRPr lang="en-GB" altLang="en-US" sz="800" dirty="0">
              <a:cs typeface="Arial" charset="0"/>
            </a:endParaRPr>
          </a:p>
          <a:p>
            <a:pPr marL="514350" indent="-514350">
              <a:spcAft>
                <a:spcPts val="600"/>
              </a:spcAft>
              <a:buFont typeface="+mj-lt"/>
              <a:buAutoNum type="arabicPeriod"/>
            </a:pPr>
            <a:r>
              <a:rPr lang="en-GB" altLang="en-US" dirty="0">
                <a:cs typeface="Arial" charset="0"/>
              </a:rPr>
              <a:t>Career History</a:t>
            </a:r>
          </a:p>
          <a:p>
            <a:pPr marL="514350" indent="-514350">
              <a:buFont typeface="+mj-lt"/>
              <a:buAutoNum type="arabicPeriod"/>
            </a:pPr>
            <a:r>
              <a:rPr lang="en-GB" altLang="en-US" dirty="0">
                <a:cs typeface="Arial" charset="0"/>
              </a:rPr>
              <a:t>Additional responsibilities and activities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Education &amp; Training</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Interests, hobbies and achievements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References</a:t>
            </a:r>
          </a:p>
          <a:p>
            <a:pPr marL="514350" indent="-514350">
              <a:buFont typeface="+mj-lt"/>
              <a:buAutoNum type="arabicPeriod"/>
            </a:pPr>
            <a:endParaRPr lang="en-GB" dirty="0"/>
          </a:p>
        </p:txBody>
      </p:sp>
    </p:spTree>
    <p:extLst>
      <p:ext uri="{BB962C8B-B14F-4D97-AF65-F5344CB8AC3E}">
        <p14:creationId xmlns:p14="http://schemas.microsoft.com/office/powerpoint/2010/main" val="576286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ED735-C17C-48A9-B441-542F62382BD5}"/>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Ideal CV</a:t>
            </a:r>
          </a:p>
        </p:txBody>
      </p:sp>
      <p:sp>
        <p:nvSpPr>
          <p:cNvPr id="3" name="Content Placeholder 2">
            <a:extLst>
              <a:ext uri="{FF2B5EF4-FFF2-40B4-BE49-F238E27FC236}">
                <a16:creationId xmlns:a16="http://schemas.microsoft.com/office/drawing/2014/main" id="{ECD994F5-39FF-4E97-B99E-5F1A1A1040A8}"/>
              </a:ext>
            </a:extLst>
          </p:cNvPr>
          <p:cNvSpPr>
            <a:spLocks noGrp="1"/>
          </p:cNvSpPr>
          <p:nvPr>
            <p:ph idx="1"/>
          </p:nvPr>
        </p:nvSpPr>
        <p:spPr>
          <a:xfrm>
            <a:off x="467544" y="1253331"/>
            <a:ext cx="7886700" cy="4351338"/>
          </a:xfrm>
        </p:spPr>
        <p:txBody>
          <a:bodyPr>
            <a:normAutofit lnSpcReduction="10000"/>
          </a:bodyPr>
          <a:lstStyle/>
          <a:p>
            <a:r>
              <a:rPr lang="en-GB" altLang="en-US" dirty="0">
                <a:cs typeface="Arial" charset="0"/>
              </a:rPr>
              <a:t>Neat, well laid out and </a:t>
            </a:r>
            <a:r>
              <a:rPr lang="en-GB" altLang="en-US" b="1" i="1" dirty="0">
                <a:cs typeface="Arial" charset="0"/>
              </a:rPr>
              <a:t>easy to read</a:t>
            </a:r>
          </a:p>
          <a:p>
            <a:endParaRPr lang="en-GB" altLang="en-US" sz="1200" dirty="0">
              <a:cs typeface="Arial" charset="0"/>
            </a:endParaRPr>
          </a:p>
          <a:p>
            <a:r>
              <a:rPr lang="en-GB" altLang="en-US" dirty="0">
                <a:cs typeface="Arial" charset="0"/>
              </a:rPr>
              <a:t>Large margins and uncluttered</a:t>
            </a:r>
          </a:p>
          <a:p>
            <a:endParaRPr lang="en-GB" altLang="en-US" sz="1200" dirty="0">
              <a:cs typeface="Arial" charset="0"/>
            </a:endParaRPr>
          </a:p>
          <a:p>
            <a:r>
              <a:rPr lang="en-GB" altLang="en-US" dirty="0">
                <a:cs typeface="Arial" charset="0"/>
              </a:rPr>
              <a:t>Concentrate on </a:t>
            </a:r>
            <a:r>
              <a:rPr lang="en-GB" altLang="en-US" b="1" i="1" dirty="0">
                <a:cs typeface="Arial" charset="0"/>
              </a:rPr>
              <a:t>what is important to the potential employer</a:t>
            </a:r>
            <a:r>
              <a:rPr lang="en-GB" altLang="en-US" b="1" dirty="0">
                <a:cs typeface="Arial" charset="0"/>
              </a:rPr>
              <a:t>.</a:t>
            </a:r>
          </a:p>
          <a:p>
            <a:endParaRPr lang="en-GB" altLang="en-US" sz="1200" dirty="0">
              <a:cs typeface="Arial" charset="0"/>
            </a:endParaRPr>
          </a:p>
          <a:p>
            <a:r>
              <a:rPr lang="en-GB" altLang="en-US" dirty="0">
                <a:cs typeface="Arial" charset="0"/>
              </a:rPr>
              <a:t>State nothing that shows you in a negative light</a:t>
            </a:r>
          </a:p>
          <a:p>
            <a:endParaRPr lang="en-GB" altLang="en-US" sz="1200" dirty="0">
              <a:cs typeface="Arial" charset="0"/>
            </a:endParaRPr>
          </a:p>
          <a:p>
            <a:r>
              <a:rPr lang="en-GB" altLang="en-US" dirty="0">
                <a:cs typeface="Arial" charset="0"/>
              </a:rPr>
              <a:t>It is </a:t>
            </a:r>
            <a:r>
              <a:rPr lang="en-GB" altLang="en-US" b="1" i="1" dirty="0">
                <a:cs typeface="Arial" charset="0"/>
              </a:rPr>
              <a:t>a living document </a:t>
            </a:r>
            <a:r>
              <a:rPr lang="en-GB" altLang="en-US" dirty="0">
                <a:cs typeface="Arial" charset="0"/>
              </a:rPr>
              <a:t>that should be reviewed and updated regularly.</a:t>
            </a:r>
          </a:p>
          <a:p>
            <a:endParaRPr lang="en-GB" dirty="0"/>
          </a:p>
        </p:txBody>
      </p:sp>
    </p:spTree>
    <p:extLst>
      <p:ext uri="{BB962C8B-B14F-4D97-AF65-F5344CB8AC3E}">
        <p14:creationId xmlns:p14="http://schemas.microsoft.com/office/powerpoint/2010/main" val="589653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5621-1699-4532-882D-C9C0EE6F8163}"/>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CV Presentation and Formatting</a:t>
            </a:r>
          </a:p>
        </p:txBody>
      </p:sp>
      <p:sp>
        <p:nvSpPr>
          <p:cNvPr id="3" name="Content Placeholder 2">
            <a:extLst>
              <a:ext uri="{FF2B5EF4-FFF2-40B4-BE49-F238E27FC236}">
                <a16:creationId xmlns:a16="http://schemas.microsoft.com/office/drawing/2014/main" id="{9B67F42D-A9B8-47C0-97B7-28CAD1255824}"/>
              </a:ext>
            </a:extLst>
          </p:cNvPr>
          <p:cNvSpPr>
            <a:spLocks noGrp="1"/>
          </p:cNvSpPr>
          <p:nvPr>
            <p:ph idx="1"/>
          </p:nvPr>
        </p:nvSpPr>
        <p:spPr/>
        <p:txBody>
          <a:bodyPr>
            <a:normAutofit/>
          </a:bodyPr>
          <a:lstStyle/>
          <a:p>
            <a:r>
              <a:rPr lang="en-GB" dirty="0"/>
              <a:t>Spelling and grammar</a:t>
            </a:r>
          </a:p>
          <a:p>
            <a:r>
              <a:rPr lang="en-GB" dirty="0"/>
              <a:t>Length</a:t>
            </a:r>
          </a:p>
          <a:p>
            <a:r>
              <a:rPr lang="en-GB" dirty="0"/>
              <a:t>Bold text</a:t>
            </a:r>
          </a:p>
          <a:p>
            <a:r>
              <a:rPr lang="en-GB" dirty="0"/>
              <a:t>Using bullet points</a:t>
            </a:r>
          </a:p>
          <a:p>
            <a:r>
              <a:rPr lang="en-GB" dirty="0"/>
              <a:t>Colour</a:t>
            </a:r>
          </a:p>
          <a:p>
            <a:r>
              <a:rPr lang="en-GB" dirty="0"/>
              <a:t>Clutter</a:t>
            </a:r>
          </a:p>
          <a:p>
            <a:r>
              <a:rPr lang="en-GB" dirty="0"/>
              <a:t>Care and attention to detail</a:t>
            </a:r>
          </a:p>
          <a:p>
            <a:endParaRPr lang="en-GB" dirty="0"/>
          </a:p>
        </p:txBody>
      </p:sp>
    </p:spTree>
    <p:extLst>
      <p:ext uri="{BB962C8B-B14F-4D97-AF65-F5344CB8AC3E}">
        <p14:creationId xmlns:p14="http://schemas.microsoft.com/office/powerpoint/2010/main" val="3156177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B8CE-C25E-42EE-8A0D-AB853F2CB6E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Example of a Personal Profile or Statement</a:t>
            </a:r>
          </a:p>
        </p:txBody>
      </p:sp>
      <p:sp>
        <p:nvSpPr>
          <p:cNvPr id="3" name="Content Placeholder 2">
            <a:extLst>
              <a:ext uri="{FF2B5EF4-FFF2-40B4-BE49-F238E27FC236}">
                <a16:creationId xmlns:a16="http://schemas.microsoft.com/office/drawing/2014/main" id="{1CA4684C-DD5F-4260-8BF4-38026EB34354}"/>
              </a:ext>
            </a:extLst>
          </p:cNvPr>
          <p:cNvSpPr>
            <a:spLocks noGrp="1"/>
          </p:cNvSpPr>
          <p:nvPr>
            <p:ph idx="1"/>
          </p:nvPr>
        </p:nvSpPr>
        <p:spPr/>
        <p:txBody>
          <a:bodyPr>
            <a:normAutofit lnSpcReduction="10000"/>
          </a:bodyPr>
          <a:lstStyle/>
          <a:p>
            <a:pPr marL="0" indent="0" fontAlgn="t">
              <a:buNone/>
            </a:pPr>
            <a:r>
              <a:rPr lang="en-GB" dirty="0"/>
              <a:t> </a:t>
            </a:r>
          </a:p>
          <a:p>
            <a:pPr marL="0" indent="0" algn="ctr" fontAlgn="t">
              <a:buNone/>
            </a:pPr>
            <a:r>
              <a:rPr lang="en-GB" b="1" dirty="0"/>
              <a:t>Personal statement</a:t>
            </a:r>
            <a:endParaRPr lang="en-GB" dirty="0"/>
          </a:p>
          <a:p>
            <a:pPr marL="0" indent="0" fontAlgn="t">
              <a:buNone/>
            </a:pPr>
            <a:r>
              <a:rPr lang="en-GB" dirty="0"/>
              <a:t> </a:t>
            </a:r>
          </a:p>
          <a:p>
            <a:pPr marL="0" indent="0" fontAlgn="t">
              <a:buNone/>
            </a:pPr>
            <a:r>
              <a:rPr lang="en-GB" dirty="0">
                <a:solidFill>
                  <a:srgbClr val="7030A0"/>
                </a:solidFill>
              </a:rPr>
              <a:t>I am a highly successful individual who is likely to obtain a </a:t>
            </a:r>
            <a:r>
              <a:rPr lang="en-GB" b="1" dirty="0">
                <a:solidFill>
                  <a:srgbClr val="7030A0"/>
                </a:solidFill>
              </a:rPr>
              <a:t>first class honours</a:t>
            </a:r>
            <a:r>
              <a:rPr lang="en-GB" dirty="0">
                <a:solidFill>
                  <a:srgbClr val="7030A0"/>
                </a:solidFill>
              </a:rPr>
              <a:t> degree in Leadership &amp; Management. I have </a:t>
            </a:r>
            <a:r>
              <a:rPr lang="en-GB" b="1" dirty="0">
                <a:solidFill>
                  <a:srgbClr val="7030A0"/>
                </a:solidFill>
              </a:rPr>
              <a:t>strong leadership abilities</a:t>
            </a:r>
            <a:r>
              <a:rPr lang="en-GB" dirty="0">
                <a:solidFill>
                  <a:srgbClr val="7030A0"/>
                </a:solidFill>
              </a:rPr>
              <a:t>, enjoy </a:t>
            </a:r>
            <a:r>
              <a:rPr lang="en-GB" b="1" dirty="0">
                <a:solidFill>
                  <a:srgbClr val="7030A0"/>
                </a:solidFill>
              </a:rPr>
              <a:t>working in teams</a:t>
            </a:r>
            <a:r>
              <a:rPr lang="en-GB" dirty="0">
                <a:solidFill>
                  <a:srgbClr val="7030A0"/>
                </a:solidFill>
              </a:rPr>
              <a:t> and am </a:t>
            </a:r>
            <a:r>
              <a:rPr lang="en-GB" b="1" dirty="0">
                <a:solidFill>
                  <a:srgbClr val="7030A0"/>
                </a:solidFill>
              </a:rPr>
              <a:t>able to present</a:t>
            </a:r>
            <a:r>
              <a:rPr lang="en-GB" dirty="0">
                <a:solidFill>
                  <a:srgbClr val="7030A0"/>
                </a:solidFill>
              </a:rPr>
              <a:t> professionally. </a:t>
            </a:r>
          </a:p>
          <a:p>
            <a:pPr marL="0" indent="0" fontAlgn="t">
              <a:buNone/>
            </a:pPr>
            <a:r>
              <a:rPr lang="en-GB" dirty="0"/>
              <a:t> </a:t>
            </a:r>
          </a:p>
          <a:p>
            <a:pPr marL="0" indent="0" fontAlgn="t">
              <a:buNone/>
            </a:pPr>
            <a:r>
              <a:rPr lang="en-GB" dirty="0"/>
              <a:t> </a:t>
            </a:r>
          </a:p>
          <a:p>
            <a:pPr marL="0" indent="0">
              <a:buNone/>
            </a:pPr>
            <a:endParaRPr lang="en-GB" dirty="0"/>
          </a:p>
        </p:txBody>
      </p:sp>
    </p:spTree>
    <p:extLst>
      <p:ext uri="{BB962C8B-B14F-4D97-AF65-F5344CB8AC3E}">
        <p14:creationId xmlns:p14="http://schemas.microsoft.com/office/powerpoint/2010/main" val="2617246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53846-A301-4532-9162-08C9C998237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Examples of CV</a:t>
            </a:r>
          </a:p>
        </p:txBody>
      </p:sp>
      <p:pic>
        <p:nvPicPr>
          <p:cNvPr id="4" name="Picture 2" descr="http://www.ofertadempleo.es/wp-content/uploads/2011/02/curriculum-viate.jpg">
            <a:extLst>
              <a:ext uri="{FF2B5EF4-FFF2-40B4-BE49-F238E27FC236}">
                <a16:creationId xmlns:a16="http://schemas.microsoft.com/office/drawing/2014/main" id="{D0C2CCEE-C970-418D-ACDA-7AA767C3B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23189">
            <a:off x="846081" y="1606801"/>
            <a:ext cx="2835275" cy="365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http://upload.wikimedia.org/wikipedia/commons/thumb/1/16/GunjitCV2.png/300px-GunjitCV2.png">
            <a:extLst>
              <a:ext uri="{FF2B5EF4-FFF2-40B4-BE49-F238E27FC236}">
                <a16:creationId xmlns:a16="http://schemas.microsoft.com/office/drawing/2014/main" id="{E75D5A82-A9FB-4B62-A719-AFB94931A5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293921">
            <a:off x="5608093" y="1683767"/>
            <a:ext cx="2736850"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img.docstoccdn.com/thumb/orig/34216818.png">
            <a:extLst>
              <a:ext uri="{FF2B5EF4-FFF2-40B4-BE49-F238E27FC236}">
                <a16:creationId xmlns:a16="http://schemas.microsoft.com/office/drawing/2014/main" id="{F409FDB1-C9DF-46E6-A569-B62CFAE10F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49168" y="1417638"/>
            <a:ext cx="2874962" cy="372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3105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C4949-9514-4101-AB38-B779A89F1086}"/>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An Example of a Skill-based CV</a:t>
            </a:r>
          </a:p>
        </p:txBody>
      </p:sp>
      <p:sp>
        <p:nvSpPr>
          <p:cNvPr id="3" name="Content Placeholder 2">
            <a:extLst>
              <a:ext uri="{FF2B5EF4-FFF2-40B4-BE49-F238E27FC236}">
                <a16:creationId xmlns:a16="http://schemas.microsoft.com/office/drawing/2014/main" id="{0D171912-1E15-48B6-93B8-49BD8F46F90C}"/>
              </a:ext>
            </a:extLst>
          </p:cNvPr>
          <p:cNvSpPr>
            <a:spLocks noGrp="1"/>
          </p:cNvSpPr>
          <p:nvPr>
            <p:ph idx="1"/>
          </p:nvPr>
        </p:nvSpPr>
        <p:spPr>
          <a:xfrm>
            <a:off x="457200" y="1440376"/>
            <a:ext cx="8229600" cy="3917032"/>
          </a:xfrm>
        </p:spPr>
        <p:txBody>
          <a:bodyPr>
            <a:normAutofit fontScale="92500" lnSpcReduction="20000"/>
          </a:bodyPr>
          <a:lstStyle/>
          <a:p>
            <a:pPr marL="0" indent="0" fontAlgn="t">
              <a:buNone/>
            </a:pPr>
            <a:r>
              <a:rPr lang="en-GB" b="1" dirty="0"/>
              <a:t>Skill 1: Communication skills – developed through:</a:t>
            </a:r>
            <a:endParaRPr lang="en-GB" dirty="0"/>
          </a:p>
          <a:p>
            <a:pPr fontAlgn="t"/>
            <a:r>
              <a:rPr lang="en-GB" dirty="0">
                <a:solidFill>
                  <a:srgbClr val="7030A0"/>
                </a:solidFill>
              </a:rPr>
              <a:t>Social activities as president of the university abseiling club</a:t>
            </a:r>
          </a:p>
          <a:p>
            <a:pPr fontAlgn="t"/>
            <a:r>
              <a:rPr lang="en-GB" dirty="0">
                <a:solidFill>
                  <a:srgbClr val="7030A0"/>
                </a:solidFill>
              </a:rPr>
              <a:t>Academic modules requiring me to undertake presentations as part of a group</a:t>
            </a:r>
          </a:p>
          <a:p>
            <a:pPr fontAlgn="t"/>
            <a:r>
              <a:rPr lang="en-GB" dirty="0">
                <a:solidFill>
                  <a:srgbClr val="7030A0"/>
                </a:solidFill>
              </a:rPr>
              <a:t>Internship with PWC, where I needed to undertake presentations on management issues</a:t>
            </a:r>
          </a:p>
          <a:p>
            <a:pPr marL="0" indent="0" fontAlgn="t">
              <a:buNone/>
            </a:pPr>
            <a:r>
              <a:rPr lang="en-GB" dirty="0"/>
              <a:t> </a:t>
            </a:r>
          </a:p>
          <a:p>
            <a:pPr marL="0" indent="0" fontAlgn="t">
              <a:buNone/>
            </a:pPr>
            <a:r>
              <a:rPr lang="en-GB" b="1" dirty="0"/>
              <a:t>Skill 2: Team-working skills:</a:t>
            </a:r>
            <a:endParaRPr lang="en-GB" dirty="0"/>
          </a:p>
          <a:p>
            <a:pPr fontAlgn="t"/>
            <a:r>
              <a:rPr lang="en-GB" dirty="0">
                <a:solidFill>
                  <a:srgbClr val="0070C0"/>
                </a:solidFill>
              </a:rPr>
              <a:t>Group activities (e.g. marketing assignment) undertaken as part of my university studies</a:t>
            </a:r>
          </a:p>
          <a:p>
            <a:pPr marL="0" indent="0">
              <a:buNone/>
            </a:pPr>
            <a:endParaRPr lang="en-GB" dirty="0"/>
          </a:p>
        </p:txBody>
      </p:sp>
    </p:spTree>
    <p:extLst>
      <p:ext uri="{BB962C8B-B14F-4D97-AF65-F5344CB8AC3E}">
        <p14:creationId xmlns:p14="http://schemas.microsoft.com/office/powerpoint/2010/main" val="4280312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423E-0ABB-4FDD-865B-9939CC9F3D88}"/>
              </a:ext>
            </a:extLst>
          </p:cNvPr>
          <p:cNvSpPr>
            <a:spLocks noGrp="1"/>
          </p:cNvSpPr>
          <p:nvPr>
            <p:ph type="title"/>
          </p:nvPr>
        </p:nvSpPr>
        <p:spPr>
          <a:xfrm>
            <a:off x="421196" y="116632"/>
            <a:ext cx="8229600" cy="1143000"/>
          </a:xfrm>
        </p:spPr>
        <p:txBody>
          <a:bodyPr/>
          <a:lstStyle/>
          <a:p>
            <a:r>
              <a:rPr lang="en-GB" sz="3600" b="1" dirty="0">
                <a:latin typeface="Arial" panose="020B0604020202020204" pitchFamily="34" charset="0"/>
                <a:cs typeface="Arial" panose="020B0604020202020204" pitchFamily="34" charset="0"/>
              </a:rPr>
              <a:t>Use of Power Words - </a:t>
            </a:r>
            <a:r>
              <a:rPr lang="en-GB" sz="3600" b="1" i="1" dirty="0">
                <a:latin typeface="Arial" panose="020B0604020202020204" pitchFamily="34" charset="0"/>
                <a:cs typeface="Arial" panose="020B0604020202020204" pitchFamily="34" charset="0"/>
              </a:rPr>
              <a:t>Examples</a:t>
            </a:r>
          </a:p>
        </p:txBody>
      </p:sp>
      <p:sp>
        <p:nvSpPr>
          <p:cNvPr id="4" name="Content Placeholder 2">
            <a:extLst>
              <a:ext uri="{FF2B5EF4-FFF2-40B4-BE49-F238E27FC236}">
                <a16:creationId xmlns:a16="http://schemas.microsoft.com/office/drawing/2014/main" id="{ED5F46F6-8DB2-40D7-B046-285AAD61666C}"/>
              </a:ext>
            </a:extLst>
          </p:cNvPr>
          <p:cNvSpPr>
            <a:spLocks noGrp="1"/>
          </p:cNvSpPr>
          <p:nvPr>
            <p:ph idx="1"/>
          </p:nvPr>
        </p:nvSpPr>
        <p:spPr>
          <a:xfrm>
            <a:off x="179512" y="1052736"/>
            <a:ext cx="3610744" cy="4853136"/>
          </a:xfrm>
        </p:spPr>
        <p:txBody>
          <a:bodyPr>
            <a:normAutofit/>
          </a:bodyPr>
          <a:lstStyle/>
          <a:p>
            <a:pPr lvl="0"/>
            <a:r>
              <a:rPr lang="en-GB" dirty="0"/>
              <a:t>Advised</a:t>
            </a:r>
          </a:p>
          <a:p>
            <a:pPr lvl="0"/>
            <a:r>
              <a:rPr lang="en-GB" dirty="0"/>
              <a:t>Analysed</a:t>
            </a:r>
          </a:p>
          <a:p>
            <a:pPr lvl="0"/>
            <a:r>
              <a:rPr lang="en-GB" dirty="0"/>
              <a:t>Arranged</a:t>
            </a:r>
          </a:p>
          <a:p>
            <a:pPr lvl="0"/>
            <a:r>
              <a:rPr lang="en-GB" dirty="0"/>
              <a:t>Assembled</a:t>
            </a:r>
          </a:p>
          <a:p>
            <a:pPr lvl="0"/>
            <a:r>
              <a:rPr lang="en-GB" dirty="0"/>
              <a:t>Assisted</a:t>
            </a:r>
          </a:p>
          <a:p>
            <a:pPr lvl="0"/>
            <a:r>
              <a:rPr lang="en-GB" dirty="0"/>
              <a:t>Audited</a:t>
            </a:r>
          </a:p>
          <a:p>
            <a:pPr lvl="0"/>
            <a:r>
              <a:rPr lang="en-GB" dirty="0"/>
              <a:t>Calculated</a:t>
            </a:r>
          </a:p>
          <a:p>
            <a:pPr marL="0" indent="0">
              <a:buNone/>
            </a:pPr>
            <a:endParaRPr lang="en-GB" dirty="0"/>
          </a:p>
        </p:txBody>
      </p:sp>
      <p:sp>
        <p:nvSpPr>
          <p:cNvPr id="5" name="Content Placeholder 2">
            <a:extLst>
              <a:ext uri="{FF2B5EF4-FFF2-40B4-BE49-F238E27FC236}">
                <a16:creationId xmlns:a16="http://schemas.microsoft.com/office/drawing/2014/main" id="{1DB055CC-2527-4487-930B-CFA472FB6EAF}"/>
              </a:ext>
            </a:extLst>
          </p:cNvPr>
          <p:cNvSpPr txBox="1">
            <a:spLocks/>
          </p:cNvSpPr>
          <p:nvPr/>
        </p:nvSpPr>
        <p:spPr>
          <a:xfrm>
            <a:off x="3155014" y="1052736"/>
            <a:ext cx="2880320" cy="485313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dirty="0"/>
              <a:t>Created</a:t>
            </a:r>
          </a:p>
          <a:p>
            <a:pPr lvl="0"/>
            <a:r>
              <a:rPr lang="en-GB" dirty="0"/>
              <a:t>Delivered</a:t>
            </a:r>
          </a:p>
          <a:p>
            <a:pPr lvl="0"/>
            <a:r>
              <a:rPr lang="en-GB" dirty="0"/>
              <a:t>Designed</a:t>
            </a:r>
          </a:p>
          <a:p>
            <a:pPr lvl="0"/>
            <a:r>
              <a:rPr lang="en-GB" dirty="0"/>
              <a:t>Determined</a:t>
            </a:r>
          </a:p>
          <a:p>
            <a:pPr lvl="0"/>
            <a:r>
              <a:rPr lang="en-GB" dirty="0"/>
              <a:t>Developed</a:t>
            </a:r>
          </a:p>
          <a:p>
            <a:pPr lvl="0"/>
            <a:r>
              <a:rPr lang="en-GB" dirty="0"/>
              <a:t>Devised</a:t>
            </a:r>
          </a:p>
          <a:p>
            <a:pPr lvl="0"/>
            <a:r>
              <a:rPr lang="en-GB" dirty="0"/>
              <a:t>Identified</a:t>
            </a:r>
          </a:p>
          <a:p>
            <a:pPr lvl="0"/>
            <a:r>
              <a:rPr lang="en-GB" dirty="0"/>
              <a:t>Implemented</a:t>
            </a:r>
          </a:p>
          <a:p>
            <a:pPr lvl="0"/>
            <a:r>
              <a:rPr lang="en-GB" dirty="0"/>
              <a:t>Improved</a:t>
            </a:r>
          </a:p>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id="{1174EAB1-F7AB-40AE-A34A-1D70417BEBCE}"/>
              </a:ext>
            </a:extLst>
          </p:cNvPr>
          <p:cNvSpPr txBox="1">
            <a:spLocks/>
          </p:cNvSpPr>
          <p:nvPr/>
        </p:nvSpPr>
        <p:spPr>
          <a:xfrm>
            <a:off x="6181945" y="1052736"/>
            <a:ext cx="2818656" cy="485313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sz="3000" dirty="0"/>
              <a:t>Maintained</a:t>
            </a:r>
          </a:p>
          <a:p>
            <a:pPr lvl="0"/>
            <a:r>
              <a:rPr lang="en-GB" sz="3000" dirty="0"/>
              <a:t>Managed</a:t>
            </a:r>
          </a:p>
          <a:p>
            <a:pPr lvl="0"/>
            <a:r>
              <a:rPr lang="en-GB" sz="3000" dirty="0"/>
              <a:t>Negotiated</a:t>
            </a:r>
          </a:p>
          <a:p>
            <a:pPr lvl="0"/>
            <a:r>
              <a:rPr lang="en-GB" sz="3000" dirty="0"/>
              <a:t>Networked</a:t>
            </a:r>
          </a:p>
          <a:p>
            <a:pPr lvl="0"/>
            <a:r>
              <a:rPr lang="en-GB" sz="3000" dirty="0"/>
              <a:t>Observed</a:t>
            </a:r>
          </a:p>
          <a:p>
            <a:pPr lvl="0"/>
            <a:r>
              <a:rPr lang="en-GB" sz="3000" dirty="0"/>
              <a:t>Obtained</a:t>
            </a:r>
          </a:p>
          <a:p>
            <a:pPr marL="0" indent="0">
              <a:buFont typeface="Arial" panose="020B0604020202020204" pitchFamily="34" charset="0"/>
              <a:buNone/>
            </a:pPr>
            <a:endParaRPr lang="en-GB" sz="3000" dirty="0"/>
          </a:p>
        </p:txBody>
      </p:sp>
    </p:spTree>
    <p:extLst>
      <p:ext uri="{BB962C8B-B14F-4D97-AF65-F5344CB8AC3E}">
        <p14:creationId xmlns:p14="http://schemas.microsoft.com/office/powerpoint/2010/main" val="2230090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9824-281A-49D3-A529-E86B2602E8B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Some final words…</a:t>
            </a:r>
          </a:p>
        </p:txBody>
      </p:sp>
      <p:pic>
        <p:nvPicPr>
          <p:cNvPr id="5" name="Online Media ^0 4">
            <a:hlinkClick r:id="" action="ppaction://media"/>
            <a:extLst>
              <a:ext uri="{FF2B5EF4-FFF2-40B4-BE49-F238E27FC236}">
                <a16:creationId xmlns:a16="http://schemas.microsoft.com/office/drawing/2014/main" id="{09A21BEC-2988-4D87-8279-1CD564A7D8FF}"/>
              </a:ext>
            </a:extLst>
          </p:cNvPr>
          <p:cNvPicPr>
            <a:picLocks noGrp="1" noRot="1" noChangeAspect="1"/>
          </p:cNvPicPr>
          <p:nvPr>
            <p:ph idx="1"/>
            <a:videoFile r:link="rId1"/>
          </p:nvPr>
        </p:nvPicPr>
        <p:blipFill>
          <a:blip r:embed="rId4"/>
          <a:stretch>
            <a:fillRect/>
          </a:stretch>
        </p:blipFill>
        <p:spPr>
          <a:xfrm>
            <a:off x="1619250" y="1674813"/>
            <a:ext cx="5976938" cy="3362325"/>
          </a:xfrm>
          <a:prstGeom prst="rect">
            <a:avLst/>
          </a:prstGeom>
        </p:spPr>
      </p:pic>
    </p:spTree>
    <p:extLst>
      <p:ext uri="{BB962C8B-B14F-4D97-AF65-F5344CB8AC3E}">
        <p14:creationId xmlns:p14="http://schemas.microsoft.com/office/powerpoint/2010/main" val="1774980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452E-6927-4ACC-BB99-B38512649FE2}"/>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924AAE31-2E95-4D72-BA79-4F50DDCB0162}"/>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37049049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452E-6927-4ACC-BB99-B38512649FE2}"/>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24AAE31-2E95-4D72-BA79-4F50DDCB0162}"/>
              </a:ext>
            </a:extLst>
          </p:cNvPr>
          <p:cNvSpPr>
            <a:spLocks noGrp="1"/>
          </p:cNvSpPr>
          <p:nvPr>
            <p:ph idx="1"/>
          </p:nvPr>
        </p:nvSpPr>
        <p:spPr>
          <a:xfrm>
            <a:off x="395536" y="1253331"/>
            <a:ext cx="7886700" cy="4351338"/>
          </a:xfrm>
        </p:spPr>
        <p:txBody>
          <a:bodyPr/>
          <a:lstStyle/>
          <a:p>
            <a:pPr marL="0" indent="0">
              <a:buNone/>
            </a:pPr>
            <a:r>
              <a:rPr lang="en-GB" dirty="0"/>
              <a:t>Higher Education Academy (HEA) http://www.heacademy.ac.uk/employability [Accessed:  1 March 2014]</a:t>
            </a:r>
          </a:p>
          <a:p>
            <a:pPr marL="0" indent="0">
              <a:buNone/>
            </a:pPr>
            <a:r>
              <a:rPr lang="en-GB" dirty="0"/>
              <a:t>Morgan, P. (2017). Business Student’s Guide To Study And Employability. Sage Publications.</a:t>
            </a:r>
          </a:p>
          <a:p>
            <a:pPr marL="0" indent="0">
              <a:buNone/>
            </a:pPr>
            <a:r>
              <a:rPr lang="en-GB" dirty="0"/>
              <a:t>Orwell, G. (1946). “Politics and the English Language.” Https://Www.orwellfoundation.com/The-Orwell-Foundation/Orwell/Essays-And-Other-Works/Politics-And-The-English-Language/.</a:t>
            </a:r>
          </a:p>
          <a:p>
            <a:endParaRPr lang="en-GB" dirty="0"/>
          </a:p>
        </p:txBody>
      </p:sp>
    </p:spTree>
    <p:extLst>
      <p:ext uri="{BB962C8B-B14F-4D97-AF65-F5344CB8AC3E}">
        <p14:creationId xmlns:p14="http://schemas.microsoft.com/office/powerpoint/2010/main" val="15100393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4536B-6738-49E1-8B37-FFBB3B711A5F}"/>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Further Research</a:t>
            </a:r>
          </a:p>
        </p:txBody>
      </p:sp>
      <p:sp>
        <p:nvSpPr>
          <p:cNvPr id="3" name="Content Placeholder 2">
            <a:extLst>
              <a:ext uri="{FF2B5EF4-FFF2-40B4-BE49-F238E27FC236}">
                <a16:creationId xmlns:a16="http://schemas.microsoft.com/office/drawing/2014/main" id="{E40351D4-C4E8-4FB0-B0DF-B493B6F01363}"/>
              </a:ext>
            </a:extLst>
          </p:cNvPr>
          <p:cNvSpPr>
            <a:spLocks noGrp="1"/>
          </p:cNvSpPr>
          <p:nvPr>
            <p:ph idx="1"/>
          </p:nvPr>
        </p:nvSpPr>
        <p:spPr>
          <a:xfrm>
            <a:off x="1614488" y="2226470"/>
            <a:ext cx="5915025" cy="2606687"/>
          </a:xfrm>
        </p:spPr>
        <p:txBody>
          <a:bodyPr>
            <a:normAutofit/>
          </a:bodyPr>
          <a:lstStyle/>
          <a:p>
            <a:r>
              <a:rPr lang="en-GB" dirty="0"/>
              <a:t>Look for more examples </a:t>
            </a:r>
            <a:r>
              <a:rPr lang="en-GB"/>
              <a:t>of CVs</a:t>
            </a:r>
            <a:endParaRPr lang="en-GB" dirty="0"/>
          </a:p>
          <a:p>
            <a:r>
              <a:rPr lang="en-GB" dirty="0"/>
              <a:t>Use the knowledge you have acquired to prepare your own professional CV</a:t>
            </a:r>
          </a:p>
        </p:txBody>
      </p:sp>
    </p:spTree>
    <p:extLst>
      <p:ext uri="{BB962C8B-B14F-4D97-AF65-F5344CB8AC3E}">
        <p14:creationId xmlns:p14="http://schemas.microsoft.com/office/powerpoint/2010/main" val="248398114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4" ma:contentTypeDescription="Create a new document." ma:contentTypeScope="" ma:versionID="cec8d62e3a1b228e7af5acaa79863b1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f3a8708ca21d61af3c1c9603eadbe1f9"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CD5A4B87-95BB-47F0-8564-AFEE339584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 Template</Template>
  <TotalTime>7</TotalTime>
  <Words>1854</Words>
  <Application>Microsoft Office PowerPoint</Application>
  <PresentationFormat>On-screen Show (4:3)</PresentationFormat>
  <Paragraphs>200</Paragraphs>
  <Slides>30</Slides>
  <Notes>13</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30</vt:i4>
      </vt:variant>
    </vt:vector>
  </HeadingPairs>
  <TitlesOfParts>
    <vt:vector size="37" baseType="lpstr">
      <vt:lpstr>Arial</vt:lpstr>
      <vt:lpstr>Arial Rounded MT Bold</vt:lpstr>
      <vt:lpstr>Calibri</vt:lpstr>
      <vt:lpstr>Calibri Light</vt:lpstr>
      <vt:lpstr>Custom Design</vt:lpstr>
      <vt:lpstr>3_Title Slide 1</vt:lpstr>
      <vt:lpstr>ALAMO Theme</vt:lpstr>
      <vt:lpstr>CertHE Applied Leadership and Management in the Workplace    Module: BMSK4011  Continuous Professional Development    </vt:lpstr>
      <vt:lpstr>PowerPoint Presentation</vt:lpstr>
      <vt:lpstr>Overview of Workshop</vt:lpstr>
      <vt:lpstr>Employability – A Definition</vt:lpstr>
      <vt:lpstr>Remember these….</vt:lpstr>
      <vt:lpstr>Applying for the job you want, on the career path you want</vt:lpstr>
      <vt:lpstr>Career planning process</vt:lpstr>
      <vt:lpstr>Applying for the job you want, on the career path you want</vt:lpstr>
      <vt:lpstr>What do you need to do now</vt:lpstr>
      <vt:lpstr>Before You Apply … (1)</vt:lpstr>
      <vt:lpstr>Before You Apply … (2):</vt:lpstr>
      <vt:lpstr>Before You Apply … (3)</vt:lpstr>
      <vt:lpstr>Before You Apply … (4):</vt:lpstr>
      <vt:lpstr>Curriculum Vitae [the] course of [my] life</vt:lpstr>
      <vt:lpstr>What to include in your CV</vt:lpstr>
      <vt:lpstr>A Curriculum Vitae is …</vt:lpstr>
      <vt:lpstr>Purpose of a CV</vt:lpstr>
      <vt:lpstr>Two basic types of CV</vt:lpstr>
      <vt:lpstr>Writing Rules by George Orwell</vt:lpstr>
      <vt:lpstr>7 point plan</vt:lpstr>
      <vt:lpstr>Ideal CV</vt:lpstr>
      <vt:lpstr>CV Presentation and Formatting</vt:lpstr>
      <vt:lpstr>Example of a Personal Profile or Statement</vt:lpstr>
      <vt:lpstr>Examples of CV</vt:lpstr>
      <vt:lpstr>An Example of a Skill-based CV</vt:lpstr>
      <vt:lpstr>Use of Power Words - Examples</vt:lpstr>
      <vt:lpstr>Some final words…</vt:lpstr>
      <vt:lpstr>Summary</vt:lpstr>
      <vt:lpstr>References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13</cp:revision>
  <dcterms:created xsi:type="dcterms:W3CDTF">2015-04-14T15:21:28Z</dcterms:created>
  <dcterms:modified xsi:type="dcterms:W3CDTF">2022-11-07T09:47:08Z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