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8"/>
  </p:notesMasterIdLst>
  <p:handoutMasterIdLst>
    <p:handoutMasterId r:id="rId9"/>
  </p:handoutMasterIdLst>
  <p:sldIdLst>
    <p:sldId id="312" r:id="rId2"/>
    <p:sldId id="276" r:id="rId3"/>
    <p:sldId id="277" r:id="rId4"/>
    <p:sldId id="278" r:id="rId5"/>
    <p:sldId id="313" r:id="rId6"/>
    <p:sldId id="287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drew Williams" initials="AW" lastIdx="2" clrIdx="0">
    <p:extLst>
      <p:ext uri="{19B8F6BF-5375-455C-9EA6-DF929625EA0E}">
        <p15:presenceInfo xmlns:p15="http://schemas.microsoft.com/office/powerpoint/2012/main" userId="5201b9e7b1a147e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291" autoAdjust="0"/>
  </p:normalViewPr>
  <p:slideViewPr>
    <p:cSldViewPr>
      <p:cViewPr varScale="1">
        <p:scale>
          <a:sx n="68" d="100"/>
          <a:sy n="68" d="100"/>
        </p:scale>
        <p:origin x="1428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364CF1-1AC5-4966-8C15-CEC689ED5E6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28B8052-8778-4E77-9781-CF3A4FD3F89F}">
      <dgm:prSet/>
      <dgm:spPr/>
      <dgm:t>
        <a:bodyPr/>
        <a:lstStyle/>
        <a:p>
          <a:r>
            <a:rPr lang="en-GB"/>
            <a:t>Cost-plus pricing</a:t>
          </a:r>
          <a:endParaRPr lang="en-US"/>
        </a:p>
      </dgm:t>
    </dgm:pt>
    <dgm:pt modelId="{058C985D-4A78-4D44-B442-0BC57BD279DD}" type="parTrans" cxnId="{B74CC7A6-E0E5-489A-8F94-A406C18CE620}">
      <dgm:prSet/>
      <dgm:spPr/>
      <dgm:t>
        <a:bodyPr/>
        <a:lstStyle/>
        <a:p>
          <a:endParaRPr lang="en-US"/>
        </a:p>
      </dgm:t>
    </dgm:pt>
    <dgm:pt modelId="{8A4FD650-F1CB-4E1E-9D15-09EE23DA8E9A}" type="sibTrans" cxnId="{B74CC7A6-E0E5-489A-8F94-A406C18CE620}">
      <dgm:prSet/>
      <dgm:spPr/>
      <dgm:t>
        <a:bodyPr/>
        <a:lstStyle/>
        <a:p>
          <a:endParaRPr lang="en-US"/>
        </a:p>
      </dgm:t>
    </dgm:pt>
    <dgm:pt modelId="{2B71A86D-8A64-4F18-821F-E877ABFD4FFF}">
      <dgm:prSet/>
      <dgm:spPr/>
      <dgm:t>
        <a:bodyPr/>
        <a:lstStyle/>
        <a:p>
          <a:r>
            <a:rPr lang="en-GB"/>
            <a:t>Target rate of return pricing</a:t>
          </a:r>
          <a:endParaRPr lang="en-US"/>
        </a:p>
      </dgm:t>
    </dgm:pt>
    <dgm:pt modelId="{8F55DBA7-1B19-4741-BDE1-666196E1965D}" type="parTrans" cxnId="{E33674F3-F2A9-47D9-A859-3999B7C5FC75}">
      <dgm:prSet/>
      <dgm:spPr/>
      <dgm:t>
        <a:bodyPr/>
        <a:lstStyle/>
        <a:p>
          <a:endParaRPr lang="en-US"/>
        </a:p>
      </dgm:t>
    </dgm:pt>
    <dgm:pt modelId="{2928E599-A110-420B-80CC-88E78D10F47D}" type="sibTrans" cxnId="{E33674F3-F2A9-47D9-A859-3999B7C5FC75}">
      <dgm:prSet/>
      <dgm:spPr/>
      <dgm:t>
        <a:bodyPr/>
        <a:lstStyle/>
        <a:p>
          <a:endParaRPr lang="en-US"/>
        </a:p>
      </dgm:t>
    </dgm:pt>
    <dgm:pt modelId="{609AE1E2-4C9E-4469-819A-6D8F2C829B9B}">
      <dgm:prSet/>
      <dgm:spPr/>
      <dgm:t>
        <a:bodyPr/>
        <a:lstStyle/>
        <a:p>
          <a:r>
            <a:rPr lang="en-GB"/>
            <a:t>Special pricing decisions</a:t>
          </a:r>
          <a:endParaRPr lang="en-US"/>
        </a:p>
      </dgm:t>
    </dgm:pt>
    <dgm:pt modelId="{AB17A928-2907-4AE7-9EF0-C3FC9EAB9752}" type="parTrans" cxnId="{3C63C80B-B21C-47A2-9E6F-B332BA458C47}">
      <dgm:prSet/>
      <dgm:spPr/>
      <dgm:t>
        <a:bodyPr/>
        <a:lstStyle/>
        <a:p>
          <a:endParaRPr lang="en-US"/>
        </a:p>
      </dgm:t>
    </dgm:pt>
    <dgm:pt modelId="{DF289F90-19C0-4735-86F4-BD599331670F}" type="sibTrans" cxnId="{3C63C80B-B21C-47A2-9E6F-B332BA458C47}">
      <dgm:prSet/>
      <dgm:spPr/>
      <dgm:t>
        <a:bodyPr/>
        <a:lstStyle/>
        <a:p>
          <a:endParaRPr lang="en-US"/>
        </a:p>
      </dgm:t>
    </dgm:pt>
    <dgm:pt modelId="{6266B58D-7E55-48D7-AA5A-B40146047995}">
      <dgm:prSet/>
      <dgm:spPr/>
      <dgm:t>
        <a:bodyPr/>
        <a:lstStyle/>
        <a:p>
          <a:r>
            <a:rPr lang="en-GB"/>
            <a:t>Transfer pricing. </a:t>
          </a:r>
          <a:endParaRPr lang="en-US"/>
        </a:p>
      </dgm:t>
    </dgm:pt>
    <dgm:pt modelId="{B0BAE556-6E0F-41D8-8253-D44D4DB41FF3}" type="parTrans" cxnId="{86E171DD-D99B-41AA-B4E6-80A4B1EBFDB1}">
      <dgm:prSet/>
      <dgm:spPr/>
      <dgm:t>
        <a:bodyPr/>
        <a:lstStyle/>
        <a:p>
          <a:endParaRPr lang="en-US"/>
        </a:p>
      </dgm:t>
    </dgm:pt>
    <dgm:pt modelId="{7E4CAFB3-0FAD-4561-A3AD-BE066960D8ED}" type="sibTrans" cxnId="{86E171DD-D99B-41AA-B4E6-80A4B1EBFDB1}">
      <dgm:prSet/>
      <dgm:spPr/>
      <dgm:t>
        <a:bodyPr/>
        <a:lstStyle/>
        <a:p>
          <a:endParaRPr lang="en-US"/>
        </a:p>
      </dgm:t>
    </dgm:pt>
    <dgm:pt modelId="{590A6441-F779-48EF-9E96-E1AB79ECFCF0}" type="pres">
      <dgm:prSet presAssocID="{35364CF1-1AC5-4966-8C15-CEC689ED5E6F}" presName="root" presStyleCnt="0">
        <dgm:presLayoutVars>
          <dgm:dir/>
          <dgm:resizeHandles val="exact"/>
        </dgm:presLayoutVars>
      </dgm:prSet>
      <dgm:spPr/>
    </dgm:pt>
    <dgm:pt modelId="{6C4A4EF1-F8BD-482A-B508-7806F2A3E3AD}" type="pres">
      <dgm:prSet presAssocID="{728B8052-8778-4E77-9781-CF3A4FD3F89F}" presName="compNode" presStyleCnt="0"/>
      <dgm:spPr/>
    </dgm:pt>
    <dgm:pt modelId="{7B13B595-F19D-4D4E-9661-5AE4411853FA}" type="pres">
      <dgm:prSet presAssocID="{728B8052-8778-4E77-9781-CF3A4FD3F89F}" presName="bgRect" presStyleLbl="bgShp" presStyleIdx="0" presStyleCnt="4"/>
      <dgm:spPr/>
    </dgm:pt>
    <dgm:pt modelId="{24680603-533D-420E-9AC9-0E10FAC3390B}" type="pres">
      <dgm:prSet presAssocID="{728B8052-8778-4E77-9781-CF3A4FD3F89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14A8ED54-5BB2-45E4-B88B-A9E8A8459B30}" type="pres">
      <dgm:prSet presAssocID="{728B8052-8778-4E77-9781-CF3A4FD3F89F}" presName="spaceRect" presStyleCnt="0"/>
      <dgm:spPr/>
    </dgm:pt>
    <dgm:pt modelId="{E7711065-3F4D-42A4-BA23-37C655FFBF8E}" type="pres">
      <dgm:prSet presAssocID="{728B8052-8778-4E77-9781-CF3A4FD3F89F}" presName="parTx" presStyleLbl="revTx" presStyleIdx="0" presStyleCnt="4">
        <dgm:presLayoutVars>
          <dgm:chMax val="0"/>
          <dgm:chPref val="0"/>
        </dgm:presLayoutVars>
      </dgm:prSet>
      <dgm:spPr/>
    </dgm:pt>
    <dgm:pt modelId="{35BCE15B-18D1-40EA-B8FE-496BBF0C3735}" type="pres">
      <dgm:prSet presAssocID="{8A4FD650-F1CB-4E1E-9D15-09EE23DA8E9A}" presName="sibTrans" presStyleCnt="0"/>
      <dgm:spPr/>
    </dgm:pt>
    <dgm:pt modelId="{5B2187E3-8BBC-462F-B604-9C57C9484CCB}" type="pres">
      <dgm:prSet presAssocID="{2B71A86D-8A64-4F18-821F-E877ABFD4FFF}" presName="compNode" presStyleCnt="0"/>
      <dgm:spPr/>
    </dgm:pt>
    <dgm:pt modelId="{6C7D7EB7-3D75-4C3C-A9CF-45A3A71A7B46}" type="pres">
      <dgm:prSet presAssocID="{2B71A86D-8A64-4F18-821F-E877ABFD4FFF}" presName="bgRect" presStyleLbl="bgShp" presStyleIdx="1" presStyleCnt="4"/>
      <dgm:spPr/>
    </dgm:pt>
    <dgm:pt modelId="{8D9C2F78-6714-4914-9CB1-7B33B7502C46}" type="pres">
      <dgm:prSet presAssocID="{2B71A86D-8A64-4F18-821F-E877ABFD4FF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EC5BBCE-42E3-45C0-9C59-7E12F21184F8}" type="pres">
      <dgm:prSet presAssocID="{2B71A86D-8A64-4F18-821F-E877ABFD4FFF}" presName="spaceRect" presStyleCnt="0"/>
      <dgm:spPr/>
    </dgm:pt>
    <dgm:pt modelId="{1F5DE8B0-6E6D-45C1-90F3-397E299D6B4C}" type="pres">
      <dgm:prSet presAssocID="{2B71A86D-8A64-4F18-821F-E877ABFD4FFF}" presName="parTx" presStyleLbl="revTx" presStyleIdx="1" presStyleCnt="4">
        <dgm:presLayoutVars>
          <dgm:chMax val="0"/>
          <dgm:chPref val="0"/>
        </dgm:presLayoutVars>
      </dgm:prSet>
      <dgm:spPr/>
    </dgm:pt>
    <dgm:pt modelId="{C0503651-343B-47BD-AC91-FB605CA04E22}" type="pres">
      <dgm:prSet presAssocID="{2928E599-A110-420B-80CC-88E78D10F47D}" presName="sibTrans" presStyleCnt="0"/>
      <dgm:spPr/>
    </dgm:pt>
    <dgm:pt modelId="{02FB89C9-063A-4E43-A605-9CAC1E25FAA8}" type="pres">
      <dgm:prSet presAssocID="{609AE1E2-4C9E-4469-819A-6D8F2C829B9B}" presName="compNode" presStyleCnt="0"/>
      <dgm:spPr/>
    </dgm:pt>
    <dgm:pt modelId="{A5EEA250-15FF-4D37-80A0-866AEFC90DE9}" type="pres">
      <dgm:prSet presAssocID="{609AE1E2-4C9E-4469-819A-6D8F2C829B9B}" presName="bgRect" presStyleLbl="bgShp" presStyleIdx="2" presStyleCnt="4"/>
      <dgm:spPr/>
    </dgm:pt>
    <dgm:pt modelId="{61D100A0-822D-4471-892F-13054320C329}" type="pres">
      <dgm:prSet presAssocID="{609AE1E2-4C9E-4469-819A-6D8F2C829B9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9E223DE-C429-4D9D-988B-E391258A0A7B}" type="pres">
      <dgm:prSet presAssocID="{609AE1E2-4C9E-4469-819A-6D8F2C829B9B}" presName="spaceRect" presStyleCnt="0"/>
      <dgm:spPr/>
    </dgm:pt>
    <dgm:pt modelId="{813287DA-4475-4134-8B5D-F001EFDDCE33}" type="pres">
      <dgm:prSet presAssocID="{609AE1E2-4C9E-4469-819A-6D8F2C829B9B}" presName="parTx" presStyleLbl="revTx" presStyleIdx="2" presStyleCnt="4">
        <dgm:presLayoutVars>
          <dgm:chMax val="0"/>
          <dgm:chPref val="0"/>
        </dgm:presLayoutVars>
      </dgm:prSet>
      <dgm:spPr/>
    </dgm:pt>
    <dgm:pt modelId="{A5A0D191-F977-48BD-A05E-556F474B5265}" type="pres">
      <dgm:prSet presAssocID="{DF289F90-19C0-4735-86F4-BD599331670F}" presName="sibTrans" presStyleCnt="0"/>
      <dgm:spPr/>
    </dgm:pt>
    <dgm:pt modelId="{5AE8236D-4AA9-4383-8985-0B6F553C8AB5}" type="pres">
      <dgm:prSet presAssocID="{6266B58D-7E55-48D7-AA5A-B40146047995}" presName="compNode" presStyleCnt="0"/>
      <dgm:spPr/>
    </dgm:pt>
    <dgm:pt modelId="{2ADCDE75-27D6-487E-9513-06237274C746}" type="pres">
      <dgm:prSet presAssocID="{6266B58D-7E55-48D7-AA5A-B40146047995}" presName="bgRect" presStyleLbl="bgShp" presStyleIdx="3" presStyleCnt="4"/>
      <dgm:spPr/>
    </dgm:pt>
    <dgm:pt modelId="{3D671A63-614B-4B5E-9BD0-1F255D148437}" type="pres">
      <dgm:prSet presAssocID="{6266B58D-7E55-48D7-AA5A-B4014604799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C52E845B-B11A-4828-9FD3-44CC1DDE8013}" type="pres">
      <dgm:prSet presAssocID="{6266B58D-7E55-48D7-AA5A-B40146047995}" presName="spaceRect" presStyleCnt="0"/>
      <dgm:spPr/>
    </dgm:pt>
    <dgm:pt modelId="{7656943D-3133-489B-B7FC-61AD099DB3BE}" type="pres">
      <dgm:prSet presAssocID="{6266B58D-7E55-48D7-AA5A-B4014604799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C63C80B-B21C-47A2-9E6F-B332BA458C47}" srcId="{35364CF1-1AC5-4966-8C15-CEC689ED5E6F}" destId="{609AE1E2-4C9E-4469-819A-6D8F2C829B9B}" srcOrd="2" destOrd="0" parTransId="{AB17A928-2907-4AE7-9EF0-C3FC9EAB9752}" sibTransId="{DF289F90-19C0-4735-86F4-BD599331670F}"/>
    <dgm:cxn modelId="{11563289-BC60-4E73-AF37-1BA118B8ACFF}" type="presOf" srcId="{609AE1E2-4C9E-4469-819A-6D8F2C829B9B}" destId="{813287DA-4475-4134-8B5D-F001EFDDCE33}" srcOrd="0" destOrd="0" presId="urn:microsoft.com/office/officeart/2018/2/layout/IconVerticalSolidList"/>
    <dgm:cxn modelId="{FF7CA297-C4FE-4884-9492-71B9FF72D282}" type="presOf" srcId="{35364CF1-1AC5-4966-8C15-CEC689ED5E6F}" destId="{590A6441-F779-48EF-9E96-E1AB79ECFCF0}" srcOrd="0" destOrd="0" presId="urn:microsoft.com/office/officeart/2018/2/layout/IconVerticalSolidList"/>
    <dgm:cxn modelId="{B74CC7A6-E0E5-489A-8F94-A406C18CE620}" srcId="{35364CF1-1AC5-4966-8C15-CEC689ED5E6F}" destId="{728B8052-8778-4E77-9781-CF3A4FD3F89F}" srcOrd="0" destOrd="0" parTransId="{058C985D-4A78-4D44-B442-0BC57BD279DD}" sibTransId="{8A4FD650-F1CB-4E1E-9D15-09EE23DA8E9A}"/>
    <dgm:cxn modelId="{8C38EAC7-81AD-40D8-9717-B0637A2DB89C}" type="presOf" srcId="{728B8052-8778-4E77-9781-CF3A4FD3F89F}" destId="{E7711065-3F4D-42A4-BA23-37C655FFBF8E}" srcOrd="0" destOrd="0" presId="urn:microsoft.com/office/officeart/2018/2/layout/IconVerticalSolidList"/>
    <dgm:cxn modelId="{BDCAF5D0-520C-4B51-9428-4937ED9938DF}" type="presOf" srcId="{2B71A86D-8A64-4F18-821F-E877ABFD4FFF}" destId="{1F5DE8B0-6E6D-45C1-90F3-397E299D6B4C}" srcOrd="0" destOrd="0" presId="urn:microsoft.com/office/officeart/2018/2/layout/IconVerticalSolidList"/>
    <dgm:cxn modelId="{86E171DD-D99B-41AA-B4E6-80A4B1EBFDB1}" srcId="{35364CF1-1AC5-4966-8C15-CEC689ED5E6F}" destId="{6266B58D-7E55-48D7-AA5A-B40146047995}" srcOrd="3" destOrd="0" parTransId="{B0BAE556-6E0F-41D8-8253-D44D4DB41FF3}" sibTransId="{7E4CAFB3-0FAD-4561-A3AD-BE066960D8ED}"/>
    <dgm:cxn modelId="{918FE8E6-CA5F-4333-B67D-1C03E631CD1E}" type="presOf" srcId="{6266B58D-7E55-48D7-AA5A-B40146047995}" destId="{7656943D-3133-489B-B7FC-61AD099DB3BE}" srcOrd="0" destOrd="0" presId="urn:microsoft.com/office/officeart/2018/2/layout/IconVerticalSolidList"/>
    <dgm:cxn modelId="{E33674F3-F2A9-47D9-A859-3999B7C5FC75}" srcId="{35364CF1-1AC5-4966-8C15-CEC689ED5E6F}" destId="{2B71A86D-8A64-4F18-821F-E877ABFD4FFF}" srcOrd="1" destOrd="0" parTransId="{8F55DBA7-1B19-4741-BDE1-666196E1965D}" sibTransId="{2928E599-A110-420B-80CC-88E78D10F47D}"/>
    <dgm:cxn modelId="{17BE4935-7691-4284-AF49-8E3D6992B9EA}" type="presParOf" srcId="{590A6441-F779-48EF-9E96-E1AB79ECFCF0}" destId="{6C4A4EF1-F8BD-482A-B508-7806F2A3E3AD}" srcOrd="0" destOrd="0" presId="urn:microsoft.com/office/officeart/2018/2/layout/IconVerticalSolidList"/>
    <dgm:cxn modelId="{6F951E5B-5257-4DCE-B2EA-82FD016B790B}" type="presParOf" srcId="{6C4A4EF1-F8BD-482A-B508-7806F2A3E3AD}" destId="{7B13B595-F19D-4D4E-9661-5AE4411853FA}" srcOrd="0" destOrd="0" presId="urn:microsoft.com/office/officeart/2018/2/layout/IconVerticalSolidList"/>
    <dgm:cxn modelId="{6C54AC46-746A-459D-8823-1329E6F3AC33}" type="presParOf" srcId="{6C4A4EF1-F8BD-482A-B508-7806F2A3E3AD}" destId="{24680603-533D-420E-9AC9-0E10FAC3390B}" srcOrd="1" destOrd="0" presId="urn:microsoft.com/office/officeart/2018/2/layout/IconVerticalSolidList"/>
    <dgm:cxn modelId="{607DE0D9-6261-4E1F-A054-0FE93B34CE79}" type="presParOf" srcId="{6C4A4EF1-F8BD-482A-B508-7806F2A3E3AD}" destId="{14A8ED54-5BB2-45E4-B88B-A9E8A8459B30}" srcOrd="2" destOrd="0" presId="urn:microsoft.com/office/officeart/2018/2/layout/IconVerticalSolidList"/>
    <dgm:cxn modelId="{AB22450B-E5BE-4A03-B0CB-1D89EC5EE860}" type="presParOf" srcId="{6C4A4EF1-F8BD-482A-B508-7806F2A3E3AD}" destId="{E7711065-3F4D-42A4-BA23-37C655FFBF8E}" srcOrd="3" destOrd="0" presId="urn:microsoft.com/office/officeart/2018/2/layout/IconVerticalSolidList"/>
    <dgm:cxn modelId="{F7EA93B7-D437-4D26-BD67-E37471F547BF}" type="presParOf" srcId="{590A6441-F779-48EF-9E96-E1AB79ECFCF0}" destId="{35BCE15B-18D1-40EA-B8FE-496BBF0C3735}" srcOrd="1" destOrd="0" presId="urn:microsoft.com/office/officeart/2018/2/layout/IconVerticalSolidList"/>
    <dgm:cxn modelId="{3D90E690-5B8A-4FE2-85A9-F2B430501EAA}" type="presParOf" srcId="{590A6441-F779-48EF-9E96-E1AB79ECFCF0}" destId="{5B2187E3-8BBC-462F-B604-9C57C9484CCB}" srcOrd="2" destOrd="0" presId="urn:microsoft.com/office/officeart/2018/2/layout/IconVerticalSolidList"/>
    <dgm:cxn modelId="{902DEB63-78AA-4D34-A819-99FAFA9F80D8}" type="presParOf" srcId="{5B2187E3-8BBC-462F-B604-9C57C9484CCB}" destId="{6C7D7EB7-3D75-4C3C-A9CF-45A3A71A7B46}" srcOrd="0" destOrd="0" presId="urn:microsoft.com/office/officeart/2018/2/layout/IconVerticalSolidList"/>
    <dgm:cxn modelId="{9A3322FC-4539-4865-9EA7-0EA389B9E68D}" type="presParOf" srcId="{5B2187E3-8BBC-462F-B604-9C57C9484CCB}" destId="{8D9C2F78-6714-4914-9CB1-7B33B7502C46}" srcOrd="1" destOrd="0" presId="urn:microsoft.com/office/officeart/2018/2/layout/IconVerticalSolidList"/>
    <dgm:cxn modelId="{90F6B5DD-E165-4231-90A6-D0B5B007C128}" type="presParOf" srcId="{5B2187E3-8BBC-462F-B604-9C57C9484CCB}" destId="{1EC5BBCE-42E3-45C0-9C59-7E12F21184F8}" srcOrd="2" destOrd="0" presId="urn:microsoft.com/office/officeart/2018/2/layout/IconVerticalSolidList"/>
    <dgm:cxn modelId="{58F6B6B5-77E6-4CA7-BBD3-746DB30A96BC}" type="presParOf" srcId="{5B2187E3-8BBC-462F-B604-9C57C9484CCB}" destId="{1F5DE8B0-6E6D-45C1-90F3-397E299D6B4C}" srcOrd="3" destOrd="0" presId="urn:microsoft.com/office/officeart/2018/2/layout/IconVerticalSolidList"/>
    <dgm:cxn modelId="{A3AC69C9-3E28-413E-B2DF-CA19CAD4ED15}" type="presParOf" srcId="{590A6441-F779-48EF-9E96-E1AB79ECFCF0}" destId="{C0503651-343B-47BD-AC91-FB605CA04E22}" srcOrd="3" destOrd="0" presId="urn:microsoft.com/office/officeart/2018/2/layout/IconVerticalSolidList"/>
    <dgm:cxn modelId="{68D6D68B-88E3-4962-ABF1-4EEC6302B536}" type="presParOf" srcId="{590A6441-F779-48EF-9E96-E1AB79ECFCF0}" destId="{02FB89C9-063A-4E43-A605-9CAC1E25FAA8}" srcOrd="4" destOrd="0" presId="urn:microsoft.com/office/officeart/2018/2/layout/IconVerticalSolidList"/>
    <dgm:cxn modelId="{5EEE34D3-E0BB-44CB-A150-AE23B3A72E51}" type="presParOf" srcId="{02FB89C9-063A-4E43-A605-9CAC1E25FAA8}" destId="{A5EEA250-15FF-4D37-80A0-866AEFC90DE9}" srcOrd="0" destOrd="0" presId="urn:microsoft.com/office/officeart/2018/2/layout/IconVerticalSolidList"/>
    <dgm:cxn modelId="{A8336235-7E44-42AD-98F7-66E0E4F3B580}" type="presParOf" srcId="{02FB89C9-063A-4E43-A605-9CAC1E25FAA8}" destId="{61D100A0-822D-4471-892F-13054320C329}" srcOrd="1" destOrd="0" presId="urn:microsoft.com/office/officeart/2018/2/layout/IconVerticalSolidList"/>
    <dgm:cxn modelId="{D585A7CD-23DA-4DD8-A151-87AFFCB3A41C}" type="presParOf" srcId="{02FB89C9-063A-4E43-A605-9CAC1E25FAA8}" destId="{09E223DE-C429-4D9D-988B-E391258A0A7B}" srcOrd="2" destOrd="0" presId="urn:microsoft.com/office/officeart/2018/2/layout/IconVerticalSolidList"/>
    <dgm:cxn modelId="{E5D21F88-FAF3-4BD7-AD42-EF13C426BBD8}" type="presParOf" srcId="{02FB89C9-063A-4E43-A605-9CAC1E25FAA8}" destId="{813287DA-4475-4134-8B5D-F001EFDDCE33}" srcOrd="3" destOrd="0" presId="urn:microsoft.com/office/officeart/2018/2/layout/IconVerticalSolidList"/>
    <dgm:cxn modelId="{BC08894F-0262-49E2-B21F-89F9F9787F16}" type="presParOf" srcId="{590A6441-F779-48EF-9E96-E1AB79ECFCF0}" destId="{A5A0D191-F977-48BD-A05E-556F474B5265}" srcOrd="5" destOrd="0" presId="urn:microsoft.com/office/officeart/2018/2/layout/IconVerticalSolidList"/>
    <dgm:cxn modelId="{6AAE1454-2038-400E-AE99-4A3036B9791B}" type="presParOf" srcId="{590A6441-F779-48EF-9E96-E1AB79ECFCF0}" destId="{5AE8236D-4AA9-4383-8985-0B6F553C8AB5}" srcOrd="6" destOrd="0" presId="urn:microsoft.com/office/officeart/2018/2/layout/IconVerticalSolidList"/>
    <dgm:cxn modelId="{CC42C2AF-80CE-4460-8A7A-1AFA6B528C79}" type="presParOf" srcId="{5AE8236D-4AA9-4383-8985-0B6F553C8AB5}" destId="{2ADCDE75-27D6-487E-9513-06237274C746}" srcOrd="0" destOrd="0" presId="urn:microsoft.com/office/officeart/2018/2/layout/IconVerticalSolidList"/>
    <dgm:cxn modelId="{DE86122A-27F3-4D17-A079-DE8CDE795F2F}" type="presParOf" srcId="{5AE8236D-4AA9-4383-8985-0B6F553C8AB5}" destId="{3D671A63-614B-4B5E-9BD0-1F255D148437}" srcOrd="1" destOrd="0" presId="urn:microsoft.com/office/officeart/2018/2/layout/IconVerticalSolidList"/>
    <dgm:cxn modelId="{DDFC21E3-0B9F-4A27-A3F1-3E9B823F5C42}" type="presParOf" srcId="{5AE8236D-4AA9-4383-8985-0B6F553C8AB5}" destId="{C52E845B-B11A-4828-9FD3-44CC1DDE8013}" srcOrd="2" destOrd="0" presId="urn:microsoft.com/office/officeart/2018/2/layout/IconVerticalSolidList"/>
    <dgm:cxn modelId="{E9E47E99-58E0-4102-A620-F940C74C2994}" type="presParOf" srcId="{5AE8236D-4AA9-4383-8985-0B6F553C8AB5}" destId="{7656943D-3133-489B-B7FC-61AD099DB3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0296B3-D474-41E1-AD94-D6B06A0098A3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E833D9B7-E80D-4536-8997-68D8203E6F85}">
      <dgm:prSet/>
      <dgm:spPr/>
      <dgm:t>
        <a:bodyPr/>
        <a:lstStyle/>
        <a:p>
          <a:pPr>
            <a:defRPr b="1"/>
          </a:pPr>
          <a:r>
            <a:rPr lang="en-GB"/>
            <a:t>Investment €1 million</a:t>
          </a:r>
          <a:endParaRPr lang="en-US"/>
        </a:p>
      </dgm:t>
    </dgm:pt>
    <dgm:pt modelId="{E52B5283-55B7-4D1F-91BA-70A9C41FD0A7}" type="parTrans" cxnId="{32DCB336-1905-4E77-9C95-D4FE2300FE68}">
      <dgm:prSet/>
      <dgm:spPr/>
      <dgm:t>
        <a:bodyPr/>
        <a:lstStyle/>
        <a:p>
          <a:endParaRPr lang="en-US"/>
        </a:p>
      </dgm:t>
    </dgm:pt>
    <dgm:pt modelId="{13958E50-8954-4BE8-9E21-9ACF7C75BC95}" type="sibTrans" cxnId="{32DCB336-1905-4E77-9C95-D4FE2300FE68}">
      <dgm:prSet/>
      <dgm:spPr/>
      <dgm:t>
        <a:bodyPr/>
        <a:lstStyle/>
        <a:p>
          <a:endParaRPr lang="en-US"/>
        </a:p>
      </dgm:t>
    </dgm:pt>
    <dgm:pt modelId="{B4EB7479-17DB-4653-9C00-DE80323F6E5D}">
      <dgm:prSet/>
      <dgm:spPr/>
      <dgm:t>
        <a:bodyPr/>
        <a:lstStyle/>
        <a:p>
          <a:pPr>
            <a:defRPr b="1"/>
          </a:pPr>
          <a:r>
            <a:rPr lang="en-GB"/>
            <a:t>Desired profit 12%</a:t>
          </a:r>
          <a:endParaRPr lang="en-US"/>
        </a:p>
      </dgm:t>
    </dgm:pt>
    <dgm:pt modelId="{F9B15992-9B45-441E-96A1-ABBB8B9F4D99}" type="parTrans" cxnId="{5AECC60D-70FD-4395-AB81-6E87FEC6E8DF}">
      <dgm:prSet/>
      <dgm:spPr/>
      <dgm:t>
        <a:bodyPr/>
        <a:lstStyle/>
        <a:p>
          <a:endParaRPr lang="en-US"/>
        </a:p>
      </dgm:t>
    </dgm:pt>
    <dgm:pt modelId="{302C99F2-A69D-456F-B082-75AEB099B365}" type="sibTrans" cxnId="{5AECC60D-70FD-4395-AB81-6E87FEC6E8DF}">
      <dgm:prSet/>
      <dgm:spPr/>
      <dgm:t>
        <a:bodyPr/>
        <a:lstStyle/>
        <a:p>
          <a:endParaRPr lang="en-US"/>
        </a:p>
      </dgm:t>
    </dgm:pt>
    <dgm:pt modelId="{1EDB5803-7CD1-42DD-BC4B-C1872CD48662}">
      <dgm:prSet/>
      <dgm:spPr/>
      <dgm:t>
        <a:bodyPr/>
        <a:lstStyle/>
        <a:p>
          <a:pPr>
            <a:defRPr b="1"/>
          </a:pPr>
          <a:r>
            <a:rPr lang="en-GB"/>
            <a:t>Expected no. units is 20,000</a:t>
          </a:r>
          <a:endParaRPr lang="en-US"/>
        </a:p>
      </dgm:t>
    </dgm:pt>
    <dgm:pt modelId="{D9077B3B-3221-4924-96AB-744C8FE2D2A6}" type="parTrans" cxnId="{57399747-D121-4E88-BC41-FE9F77141AD0}">
      <dgm:prSet/>
      <dgm:spPr/>
      <dgm:t>
        <a:bodyPr/>
        <a:lstStyle/>
        <a:p>
          <a:endParaRPr lang="en-US"/>
        </a:p>
      </dgm:t>
    </dgm:pt>
    <dgm:pt modelId="{D0D7487B-790B-4EB8-B460-E4ED364D18F1}" type="sibTrans" cxnId="{57399747-D121-4E88-BC41-FE9F77141AD0}">
      <dgm:prSet/>
      <dgm:spPr/>
      <dgm:t>
        <a:bodyPr/>
        <a:lstStyle/>
        <a:p>
          <a:endParaRPr lang="en-US"/>
        </a:p>
      </dgm:t>
    </dgm:pt>
    <dgm:pt modelId="{DAE4FA26-8146-4E84-B00F-E0ADD14EE020}">
      <dgm:prSet/>
      <dgm:spPr/>
      <dgm:t>
        <a:bodyPr/>
        <a:lstStyle/>
        <a:p>
          <a:r>
            <a:rPr lang="en-GB"/>
            <a:t>Desired profit is therefore €120,000</a:t>
          </a:r>
          <a:endParaRPr lang="en-US"/>
        </a:p>
      </dgm:t>
    </dgm:pt>
    <dgm:pt modelId="{7B1FA1BA-21FC-4F43-8600-5E1A995F2FB8}" type="parTrans" cxnId="{9FB0F882-626D-4816-8996-9210DB27D151}">
      <dgm:prSet/>
      <dgm:spPr/>
      <dgm:t>
        <a:bodyPr/>
        <a:lstStyle/>
        <a:p>
          <a:endParaRPr lang="en-US"/>
        </a:p>
      </dgm:t>
    </dgm:pt>
    <dgm:pt modelId="{1E0627FA-82A6-4558-8541-F3F850644AAD}" type="sibTrans" cxnId="{9FB0F882-626D-4816-8996-9210DB27D151}">
      <dgm:prSet/>
      <dgm:spPr/>
      <dgm:t>
        <a:bodyPr/>
        <a:lstStyle/>
        <a:p>
          <a:endParaRPr lang="en-US"/>
        </a:p>
      </dgm:t>
    </dgm:pt>
    <dgm:pt modelId="{D507A67E-BB6E-440D-A569-FB0758A50EEA}">
      <dgm:prSet/>
      <dgm:spPr/>
      <dgm:t>
        <a:bodyPr/>
        <a:lstStyle/>
        <a:p>
          <a:r>
            <a:rPr lang="en-GB"/>
            <a:t>i.e. €120,000/20,000 units = €6 profit per unit</a:t>
          </a:r>
          <a:endParaRPr lang="en-US"/>
        </a:p>
      </dgm:t>
    </dgm:pt>
    <dgm:pt modelId="{90E0A307-965A-4A01-B2DA-FEF0A78E34B3}" type="parTrans" cxnId="{2D8A8D58-A31B-4B68-AF58-9699E899282D}">
      <dgm:prSet/>
      <dgm:spPr/>
      <dgm:t>
        <a:bodyPr/>
        <a:lstStyle/>
        <a:p>
          <a:endParaRPr lang="en-US"/>
        </a:p>
      </dgm:t>
    </dgm:pt>
    <dgm:pt modelId="{29178517-E609-4160-BC8C-96DF74E9DE5C}" type="sibTrans" cxnId="{2D8A8D58-A31B-4B68-AF58-9699E899282D}">
      <dgm:prSet/>
      <dgm:spPr/>
      <dgm:t>
        <a:bodyPr/>
        <a:lstStyle/>
        <a:p>
          <a:endParaRPr lang="en-US"/>
        </a:p>
      </dgm:t>
    </dgm:pt>
    <dgm:pt modelId="{5FB57A0D-3DB6-4E5F-8B44-C71483458A8E}">
      <dgm:prSet/>
      <dgm:spPr/>
      <dgm:t>
        <a:bodyPr/>
        <a:lstStyle/>
        <a:p>
          <a:r>
            <a:rPr lang="en-GB"/>
            <a:t>Unit cost of €20 + Profit of €6 = Price of €26</a:t>
          </a:r>
          <a:endParaRPr lang="en-US"/>
        </a:p>
      </dgm:t>
    </dgm:pt>
    <dgm:pt modelId="{846797F7-E997-46AF-9F77-B2394A01B00A}" type="parTrans" cxnId="{7E01F68F-552B-4DBE-B122-1E1F9474D1BB}">
      <dgm:prSet/>
      <dgm:spPr/>
      <dgm:t>
        <a:bodyPr/>
        <a:lstStyle/>
        <a:p>
          <a:endParaRPr lang="en-US"/>
        </a:p>
      </dgm:t>
    </dgm:pt>
    <dgm:pt modelId="{C616DE02-4B56-49F8-AF23-985B93D235D0}" type="sibTrans" cxnId="{7E01F68F-552B-4DBE-B122-1E1F9474D1BB}">
      <dgm:prSet/>
      <dgm:spPr/>
      <dgm:t>
        <a:bodyPr/>
        <a:lstStyle/>
        <a:p>
          <a:endParaRPr lang="en-US"/>
        </a:p>
      </dgm:t>
    </dgm:pt>
    <dgm:pt modelId="{44AEF47E-2B59-453B-83D1-C858E678DB6B}" type="pres">
      <dgm:prSet presAssocID="{C10296B3-D474-41E1-AD94-D6B06A0098A3}" presName="root" presStyleCnt="0">
        <dgm:presLayoutVars>
          <dgm:dir/>
          <dgm:resizeHandles val="exact"/>
        </dgm:presLayoutVars>
      </dgm:prSet>
      <dgm:spPr/>
    </dgm:pt>
    <dgm:pt modelId="{18908B7A-7C46-4594-93E2-EB8CFBDF318E}" type="pres">
      <dgm:prSet presAssocID="{E833D9B7-E80D-4536-8997-68D8203E6F85}" presName="compNode" presStyleCnt="0"/>
      <dgm:spPr/>
    </dgm:pt>
    <dgm:pt modelId="{DA21E320-F939-4B11-8C4E-29CBB01B9EB9}" type="pres">
      <dgm:prSet presAssocID="{E833D9B7-E80D-4536-8997-68D8203E6F8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2DFF69D-9987-49BB-AA92-C61A2CF6DE08}" type="pres">
      <dgm:prSet presAssocID="{E833D9B7-E80D-4536-8997-68D8203E6F85}" presName="iconSpace" presStyleCnt="0"/>
      <dgm:spPr/>
    </dgm:pt>
    <dgm:pt modelId="{0F185DAC-CB4E-4A7C-A373-4232B46D95B1}" type="pres">
      <dgm:prSet presAssocID="{E833D9B7-E80D-4536-8997-68D8203E6F85}" presName="parTx" presStyleLbl="revTx" presStyleIdx="0" presStyleCnt="6">
        <dgm:presLayoutVars>
          <dgm:chMax val="0"/>
          <dgm:chPref val="0"/>
        </dgm:presLayoutVars>
      </dgm:prSet>
      <dgm:spPr/>
    </dgm:pt>
    <dgm:pt modelId="{A8032972-1998-4D27-A586-99AE8CBE29AB}" type="pres">
      <dgm:prSet presAssocID="{E833D9B7-E80D-4536-8997-68D8203E6F85}" presName="txSpace" presStyleCnt="0"/>
      <dgm:spPr/>
    </dgm:pt>
    <dgm:pt modelId="{FFD86813-F484-44B7-9F65-1D4833144A70}" type="pres">
      <dgm:prSet presAssocID="{E833D9B7-E80D-4536-8997-68D8203E6F85}" presName="desTx" presStyleLbl="revTx" presStyleIdx="1" presStyleCnt="6">
        <dgm:presLayoutVars/>
      </dgm:prSet>
      <dgm:spPr/>
    </dgm:pt>
    <dgm:pt modelId="{B0058255-FDAD-44E2-BE24-715A3D323B86}" type="pres">
      <dgm:prSet presAssocID="{13958E50-8954-4BE8-9E21-9ACF7C75BC95}" presName="sibTrans" presStyleCnt="0"/>
      <dgm:spPr/>
    </dgm:pt>
    <dgm:pt modelId="{7CB64A87-EE44-4827-8E0B-A45E55B9088D}" type="pres">
      <dgm:prSet presAssocID="{B4EB7479-17DB-4653-9C00-DE80323F6E5D}" presName="compNode" presStyleCnt="0"/>
      <dgm:spPr/>
    </dgm:pt>
    <dgm:pt modelId="{C31F58E3-162A-4B1B-A7C0-3BAA07F71DCD}" type="pres">
      <dgm:prSet presAssocID="{B4EB7479-17DB-4653-9C00-DE80323F6E5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D68422E2-9E0E-4218-A368-2C96070FCEC5}" type="pres">
      <dgm:prSet presAssocID="{B4EB7479-17DB-4653-9C00-DE80323F6E5D}" presName="iconSpace" presStyleCnt="0"/>
      <dgm:spPr/>
    </dgm:pt>
    <dgm:pt modelId="{FED6717D-7CE2-4F1E-8070-73321E54D4C5}" type="pres">
      <dgm:prSet presAssocID="{B4EB7479-17DB-4653-9C00-DE80323F6E5D}" presName="parTx" presStyleLbl="revTx" presStyleIdx="2" presStyleCnt="6">
        <dgm:presLayoutVars>
          <dgm:chMax val="0"/>
          <dgm:chPref val="0"/>
        </dgm:presLayoutVars>
      </dgm:prSet>
      <dgm:spPr/>
    </dgm:pt>
    <dgm:pt modelId="{0A48AC7C-881F-4D81-9AAB-8C656B18842A}" type="pres">
      <dgm:prSet presAssocID="{B4EB7479-17DB-4653-9C00-DE80323F6E5D}" presName="txSpace" presStyleCnt="0"/>
      <dgm:spPr/>
    </dgm:pt>
    <dgm:pt modelId="{8F783E89-5170-4CC8-BAC8-3312341DDD7D}" type="pres">
      <dgm:prSet presAssocID="{B4EB7479-17DB-4653-9C00-DE80323F6E5D}" presName="desTx" presStyleLbl="revTx" presStyleIdx="3" presStyleCnt="6">
        <dgm:presLayoutVars/>
      </dgm:prSet>
      <dgm:spPr/>
    </dgm:pt>
    <dgm:pt modelId="{7B58E546-79BC-44A9-96D8-B623EA7DDD6A}" type="pres">
      <dgm:prSet presAssocID="{302C99F2-A69D-456F-B082-75AEB099B365}" presName="sibTrans" presStyleCnt="0"/>
      <dgm:spPr/>
    </dgm:pt>
    <dgm:pt modelId="{974E7A62-BB26-4FFE-B6E2-DB2174DA6E06}" type="pres">
      <dgm:prSet presAssocID="{1EDB5803-7CD1-42DD-BC4B-C1872CD48662}" presName="compNode" presStyleCnt="0"/>
      <dgm:spPr/>
    </dgm:pt>
    <dgm:pt modelId="{249E4AFB-F8E5-4B75-BEAE-BDFEE5DCC499}" type="pres">
      <dgm:prSet presAssocID="{1EDB5803-7CD1-42DD-BC4B-C1872CD4866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A4EBBCCC-BE94-4F2B-87B6-6859DF983E32}" type="pres">
      <dgm:prSet presAssocID="{1EDB5803-7CD1-42DD-BC4B-C1872CD48662}" presName="iconSpace" presStyleCnt="0"/>
      <dgm:spPr/>
    </dgm:pt>
    <dgm:pt modelId="{4C5D2F89-4D6F-4E2E-A0DE-B32A3B55F30D}" type="pres">
      <dgm:prSet presAssocID="{1EDB5803-7CD1-42DD-BC4B-C1872CD48662}" presName="parTx" presStyleLbl="revTx" presStyleIdx="4" presStyleCnt="6">
        <dgm:presLayoutVars>
          <dgm:chMax val="0"/>
          <dgm:chPref val="0"/>
        </dgm:presLayoutVars>
      </dgm:prSet>
      <dgm:spPr/>
    </dgm:pt>
    <dgm:pt modelId="{2A71CC1D-9091-47BD-BC89-02020A89B7BD}" type="pres">
      <dgm:prSet presAssocID="{1EDB5803-7CD1-42DD-BC4B-C1872CD48662}" presName="txSpace" presStyleCnt="0"/>
      <dgm:spPr/>
    </dgm:pt>
    <dgm:pt modelId="{EBBF38B5-B9F3-4308-AD90-83590FA9B819}" type="pres">
      <dgm:prSet presAssocID="{1EDB5803-7CD1-42DD-BC4B-C1872CD48662}" presName="desTx" presStyleLbl="revTx" presStyleIdx="5" presStyleCnt="6">
        <dgm:presLayoutVars/>
      </dgm:prSet>
      <dgm:spPr/>
    </dgm:pt>
  </dgm:ptLst>
  <dgm:cxnLst>
    <dgm:cxn modelId="{5AECC60D-70FD-4395-AB81-6E87FEC6E8DF}" srcId="{C10296B3-D474-41E1-AD94-D6B06A0098A3}" destId="{B4EB7479-17DB-4653-9C00-DE80323F6E5D}" srcOrd="1" destOrd="0" parTransId="{F9B15992-9B45-441E-96A1-ABBB8B9F4D99}" sibTransId="{302C99F2-A69D-456F-B082-75AEB099B365}"/>
    <dgm:cxn modelId="{6EA99720-DE7F-4E3C-966F-14D2CD882FA8}" type="presOf" srcId="{C10296B3-D474-41E1-AD94-D6B06A0098A3}" destId="{44AEF47E-2B59-453B-83D1-C858E678DB6B}" srcOrd="0" destOrd="0" presId="urn:microsoft.com/office/officeart/2018/2/layout/IconLabelDescriptionList"/>
    <dgm:cxn modelId="{32DCB336-1905-4E77-9C95-D4FE2300FE68}" srcId="{C10296B3-D474-41E1-AD94-D6B06A0098A3}" destId="{E833D9B7-E80D-4536-8997-68D8203E6F85}" srcOrd="0" destOrd="0" parTransId="{E52B5283-55B7-4D1F-91BA-70A9C41FD0A7}" sibTransId="{13958E50-8954-4BE8-9E21-9ACF7C75BC95}"/>
    <dgm:cxn modelId="{E2669061-9841-4120-AFB7-03D005779A8B}" type="presOf" srcId="{1EDB5803-7CD1-42DD-BC4B-C1872CD48662}" destId="{4C5D2F89-4D6F-4E2E-A0DE-B32A3B55F30D}" srcOrd="0" destOrd="0" presId="urn:microsoft.com/office/officeart/2018/2/layout/IconLabelDescriptionList"/>
    <dgm:cxn modelId="{57399747-D121-4E88-BC41-FE9F77141AD0}" srcId="{C10296B3-D474-41E1-AD94-D6B06A0098A3}" destId="{1EDB5803-7CD1-42DD-BC4B-C1872CD48662}" srcOrd="2" destOrd="0" parTransId="{D9077B3B-3221-4924-96AB-744C8FE2D2A6}" sibTransId="{D0D7487B-790B-4EB8-B460-E4ED364D18F1}"/>
    <dgm:cxn modelId="{3669966E-BFE2-4F55-8645-661F03823ED2}" type="presOf" srcId="{B4EB7479-17DB-4653-9C00-DE80323F6E5D}" destId="{FED6717D-7CE2-4F1E-8070-73321E54D4C5}" srcOrd="0" destOrd="0" presId="urn:microsoft.com/office/officeart/2018/2/layout/IconLabelDescriptionList"/>
    <dgm:cxn modelId="{F4D7AD71-57B4-4F13-A4ED-FA364045B650}" type="presOf" srcId="{5FB57A0D-3DB6-4E5F-8B44-C71483458A8E}" destId="{EBBF38B5-B9F3-4308-AD90-83590FA9B819}" srcOrd="0" destOrd="2" presId="urn:microsoft.com/office/officeart/2018/2/layout/IconLabelDescriptionList"/>
    <dgm:cxn modelId="{2D8A8D58-A31B-4B68-AF58-9699E899282D}" srcId="{1EDB5803-7CD1-42DD-BC4B-C1872CD48662}" destId="{D507A67E-BB6E-440D-A569-FB0758A50EEA}" srcOrd="1" destOrd="0" parTransId="{90E0A307-965A-4A01-B2DA-FEF0A78E34B3}" sibTransId="{29178517-E609-4160-BC8C-96DF74E9DE5C}"/>
    <dgm:cxn modelId="{9FB0F882-626D-4816-8996-9210DB27D151}" srcId="{1EDB5803-7CD1-42DD-BC4B-C1872CD48662}" destId="{DAE4FA26-8146-4E84-B00F-E0ADD14EE020}" srcOrd="0" destOrd="0" parTransId="{7B1FA1BA-21FC-4F43-8600-5E1A995F2FB8}" sibTransId="{1E0627FA-82A6-4558-8541-F3F850644AAD}"/>
    <dgm:cxn modelId="{7E01F68F-552B-4DBE-B122-1E1F9474D1BB}" srcId="{1EDB5803-7CD1-42DD-BC4B-C1872CD48662}" destId="{5FB57A0D-3DB6-4E5F-8B44-C71483458A8E}" srcOrd="2" destOrd="0" parTransId="{846797F7-E997-46AF-9F77-B2394A01B00A}" sibTransId="{C616DE02-4B56-49F8-AF23-985B93D235D0}"/>
    <dgm:cxn modelId="{F2D9B7BE-1962-48B1-866A-FDFC0AAAA9B2}" type="presOf" srcId="{E833D9B7-E80D-4536-8997-68D8203E6F85}" destId="{0F185DAC-CB4E-4A7C-A373-4232B46D95B1}" srcOrd="0" destOrd="0" presId="urn:microsoft.com/office/officeart/2018/2/layout/IconLabelDescriptionList"/>
    <dgm:cxn modelId="{4F5D6CDF-8F09-42B4-98CF-ED978614B051}" type="presOf" srcId="{D507A67E-BB6E-440D-A569-FB0758A50EEA}" destId="{EBBF38B5-B9F3-4308-AD90-83590FA9B819}" srcOrd="0" destOrd="1" presId="urn:microsoft.com/office/officeart/2018/2/layout/IconLabelDescriptionList"/>
    <dgm:cxn modelId="{06FE2BF5-018E-4229-86FC-84AF434516B0}" type="presOf" srcId="{DAE4FA26-8146-4E84-B00F-E0ADD14EE020}" destId="{EBBF38B5-B9F3-4308-AD90-83590FA9B819}" srcOrd="0" destOrd="0" presId="urn:microsoft.com/office/officeart/2018/2/layout/IconLabelDescriptionList"/>
    <dgm:cxn modelId="{EAE1ABC0-7472-4809-8983-E29C7AF0B3DD}" type="presParOf" srcId="{44AEF47E-2B59-453B-83D1-C858E678DB6B}" destId="{18908B7A-7C46-4594-93E2-EB8CFBDF318E}" srcOrd="0" destOrd="0" presId="urn:microsoft.com/office/officeart/2018/2/layout/IconLabelDescriptionList"/>
    <dgm:cxn modelId="{00ED3E82-929B-4885-9B5C-78D04CBAA903}" type="presParOf" srcId="{18908B7A-7C46-4594-93E2-EB8CFBDF318E}" destId="{DA21E320-F939-4B11-8C4E-29CBB01B9EB9}" srcOrd="0" destOrd="0" presId="urn:microsoft.com/office/officeart/2018/2/layout/IconLabelDescriptionList"/>
    <dgm:cxn modelId="{B9D377FA-0445-47F4-9205-E3956ED814AB}" type="presParOf" srcId="{18908B7A-7C46-4594-93E2-EB8CFBDF318E}" destId="{D2DFF69D-9987-49BB-AA92-C61A2CF6DE08}" srcOrd="1" destOrd="0" presId="urn:microsoft.com/office/officeart/2018/2/layout/IconLabelDescriptionList"/>
    <dgm:cxn modelId="{610B1556-9566-48E4-AD6D-1B6B20572F01}" type="presParOf" srcId="{18908B7A-7C46-4594-93E2-EB8CFBDF318E}" destId="{0F185DAC-CB4E-4A7C-A373-4232B46D95B1}" srcOrd="2" destOrd="0" presId="urn:microsoft.com/office/officeart/2018/2/layout/IconLabelDescriptionList"/>
    <dgm:cxn modelId="{20F5DBE4-AAD0-4166-A1E6-F746DF99E45D}" type="presParOf" srcId="{18908B7A-7C46-4594-93E2-EB8CFBDF318E}" destId="{A8032972-1998-4D27-A586-99AE8CBE29AB}" srcOrd="3" destOrd="0" presId="urn:microsoft.com/office/officeart/2018/2/layout/IconLabelDescriptionList"/>
    <dgm:cxn modelId="{6DBE5EBF-1393-4642-AE18-532A709389A4}" type="presParOf" srcId="{18908B7A-7C46-4594-93E2-EB8CFBDF318E}" destId="{FFD86813-F484-44B7-9F65-1D4833144A70}" srcOrd="4" destOrd="0" presId="urn:microsoft.com/office/officeart/2018/2/layout/IconLabelDescriptionList"/>
    <dgm:cxn modelId="{33C6733B-46D6-4271-984F-7BD5355E4780}" type="presParOf" srcId="{44AEF47E-2B59-453B-83D1-C858E678DB6B}" destId="{B0058255-FDAD-44E2-BE24-715A3D323B86}" srcOrd="1" destOrd="0" presId="urn:microsoft.com/office/officeart/2018/2/layout/IconLabelDescriptionList"/>
    <dgm:cxn modelId="{C9578335-F14A-42C6-9224-93DF05BD3961}" type="presParOf" srcId="{44AEF47E-2B59-453B-83D1-C858E678DB6B}" destId="{7CB64A87-EE44-4827-8E0B-A45E55B9088D}" srcOrd="2" destOrd="0" presId="urn:microsoft.com/office/officeart/2018/2/layout/IconLabelDescriptionList"/>
    <dgm:cxn modelId="{05287C22-0133-4C33-995A-4D9F8A4B2CE2}" type="presParOf" srcId="{7CB64A87-EE44-4827-8E0B-A45E55B9088D}" destId="{C31F58E3-162A-4B1B-A7C0-3BAA07F71DCD}" srcOrd="0" destOrd="0" presId="urn:microsoft.com/office/officeart/2018/2/layout/IconLabelDescriptionList"/>
    <dgm:cxn modelId="{17BB32CB-0626-4F4E-851B-7D58DC6CC992}" type="presParOf" srcId="{7CB64A87-EE44-4827-8E0B-A45E55B9088D}" destId="{D68422E2-9E0E-4218-A368-2C96070FCEC5}" srcOrd="1" destOrd="0" presId="urn:microsoft.com/office/officeart/2018/2/layout/IconLabelDescriptionList"/>
    <dgm:cxn modelId="{BF617890-C614-4018-ABA8-5F5C55645757}" type="presParOf" srcId="{7CB64A87-EE44-4827-8E0B-A45E55B9088D}" destId="{FED6717D-7CE2-4F1E-8070-73321E54D4C5}" srcOrd="2" destOrd="0" presId="urn:microsoft.com/office/officeart/2018/2/layout/IconLabelDescriptionList"/>
    <dgm:cxn modelId="{C07FFCE3-C0FF-4431-8EB8-3702F7D66F65}" type="presParOf" srcId="{7CB64A87-EE44-4827-8E0B-A45E55B9088D}" destId="{0A48AC7C-881F-4D81-9AAB-8C656B18842A}" srcOrd="3" destOrd="0" presId="urn:microsoft.com/office/officeart/2018/2/layout/IconLabelDescriptionList"/>
    <dgm:cxn modelId="{5AE848BE-63FD-4C30-817C-066CBEC9AE2C}" type="presParOf" srcId="{7CB64A87-EE44-4827-8E0B-A45E55B9088D}" destId="{8F783E89-5170-4CC8-BAC8-3312341DDD7D}" srcOrd="4" destOrd="0" presId="urn:microsoft.com/office/officeart/2018/2/layout/IconLabelDescriptionList"/>
    <dgm:cxn modelId="{6AC89D20-32D2-4A89-B5F5-8AA3219E4741}" type="presParOf" srcId="{44AEF47E-2B59-453B-83D1-C858E678DB6B}" destId="{7B58E546-79BC-44A9-96D8-B623EA7DDD6A}" srcOrd="3" destOrd="0" presId="urn:microsoft.com/office/officeart/2018/2/layout/IconLabelDescriptionList"/>
    <dgm:cxn modelId="{863F11E4-BC2F-4932-BFDC-D78448709BC0}" type="presParOf" srcId="{44AEF47E-2B59-453B-83D1-C858E678DB6B}" destId="{974E7A62-BB26-4FFE-B6E2-DB2174DA6E06}" srcOrd="4" destOrd="0" presId="urn:microsoft.com/office/officeart/2018/2/layout/IconLabelDescriptionList"/>
    <dgm:cxn modelId="{1D119B0E-3128-41D3-961B-7C050B4F12DD}" type="presParOf" srcId="{974E7A62-BB26-4FFE-B6E2-DB2174DA6E06}" destId="{249E4AFB-F8E5-4B75-BEAE-BDFEE5DCC499}" srcOrd="0" destOrd="0" presId="urn:microsoft.com/office/officeart/2018/2/layout/IconLabelDescriptionList"/>
    <dgm:cxn modelId="{F371BF5E-F54C-42C9-BA58-8ECD6177EDCA}" type="presParOf" srcId="{974E7A62-BB26-4FFE-B6E2-DB2174DA6E06}" destId="{A4EBBCCC-BE94-4F2B-87B6-6859DF983E32}" srcOrd="1" destOrd="0" presId="urn:microsoft.com/office/officeart/2018/2/layout/IconLabelDescriptionList"/>
    <dgm:cxn modelId="{9C059F21-9D7E-4650-89A9-C90710205031}" type="presParOf" srcId="{974E7A62-BB26-4FFE-B6E2-DB2174DA6E06}" destId="{4C5D2F89-4D6F-4E2E-A0DE-B32A3B55F30D}" srcOrd="2" destOrd="0" presId="urn:microsoft.com/office/officeart/2018/2/layout/IconLabelDescriptionList"/>
    <dgm:cxn modelId="{2BA64EE8-D4FC-47F7-A722-CAD733BCDE06}" type="presParOf" srcId="{974E7A62-BB26-4FFE-B6E2-DB2174DA6E06}" destId="{2A71CC1D-9091-47BD-BC89-02020A89B7BD}" srcOrd="3" destOrd="0" presId="urn:microsoft.com/office/officeart/2018/2/layout/IconLabelDescriptionList"/>
    <dgm:cxn modelId="{A05DDB24-53A7-4E51-B93A-2FBE2CA31BD3}" type="presParOf" srcId="{974E7A62-BB26-4FFE-B6E2-DB2174DA6E06}" destId="{EBBF38B5-B9F3-4308-AD90-83590FA9B819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13B595-F19D-4D4E-9661-5AE4411853FA}">
      <dsp:nvSpPr>
        <dsp:cNvPr id="0" name=""/>
        <dsp:cNvSpPr/>
      </dsp:nvSpPr>
      <dsp:spPr>
        <a:xfrm>
          <a:off x="0" y="1924"/>
          <a:ext cx="4435078" cy="9754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680603-533D-420E-9AC9-0E10FAC3390B}">
      <dsp:nvSpPr>
        <dsp:cNvPr id="0" name=""/>
        <dsp:cNvSpPr/>
      </dsp:nvSpPr>
      <dsp:spPr>
        <a:xfrm>
          <a:off x="295064" y="221393"/>
          <a:ext cx="536480" cy="5364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711065-3F4D-42A4-BA23-37C655FFBF8E}">
      <dsp:nvSpPr>
        <dsp:cNvPr id="0" name=""/>
        <dsp:cNvSpPr/>
      </dsp:nvSpPr>
      <dsp:spPr>
        <a:xfrm>
          <a:off x="1126608" y="1924"/>
          <a:ext cx="3308469" cy="97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32" tIns="103232" rIns="103232" bIns="10323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Cost-plus pricing</a:t>
          </a:r>
          <a:endParaRPr lang="en-US" sz="2200" kern="1200"/>
        </a:p>
      </dsp:txBody>
      <dsp:txXfrm>
        <a:off x="1126608" y="1924"/>
        <a:ext cx="3308469" cy="975418"/>
      </dsp:txXfrm>
    </dsp:sp>
    <dsp:sp modelId="{6C7D7EB7-3D75-4C3C-A9CF-45A3A71A7B46}">
      <dsp:nvSpPr>
        <dsp:cNvPr id="0" name=""/>
        <dsp:cNvSpPr/>
      </dsp:nvSpPr>
      <dsp:spPr>
        <a:xfrm>
          <a:off x="0" y="1221197"/>
          <a:ext cx="4435078" cy="9754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9C2F78-6714-4914-9CB1-7B33B7502C46}">
      <dsp:nvSpPr>
        <dsp:cNvPr id="0" name=""/>
        <dsp:cNvSpPr/>
      </dsp:nvSpPr>
      <dsp:spPr>
        <a:xfrm>
          <a:off x="295064" y="1440667"/>
          <a:ext cx="536480" cy="5364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5DE8B0-6E6D-45C1-90F3-397E299D6B4C}">
      <dsp:nvSpPr>
        <dsp:cNvPr id="0" name=""/>
        <dsp:cNvSpPr/>
      </dsp:nvSpPr>
      <dsp:spPr>
        <a:xfrm>
          <a:off x="1126608" y="1221197"/>
          <a:ext cx="3308469" cy="97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32" tIns="103232" rIns="103232" bIns="10323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Target rate of return pricing</a:t>
          </a:r>
          <a:endParaRPr lang="en-US" sz="2200" kern="1200"/>
        </a:p>
      </dsp:txBody>
      <dsp:txXfrm>
        <a:off x="1126608" y="1221197"/>
        <a:ext cx="3308469" cy="975418"/>
      </dsp:txXfrm>
    </dsp:sp>
    <dsp:sp modelId="{A5EEA250-15FF-4D37-80A0-866AEFC90DE9}">
      <dsp:nvSpPr>
        <dsp:cNvPr id="0" name=""/>
        <dsp:cNvSpPr/>
      </dsp:nvSpPr>
      <dsp:spPr>
        <a:xfrm>
          <a:off x="0" y="2440471"/>
          <a:ext cx="4435078" cy="9754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D100A0-822D-4471-892F-13054320C329}">
      <dsp:nvSpPr>
        <dsp:cNvPr id="0" name=""/>
        <dsp:cNvSpPr/>
      </dsp:nvSpPr>
      <dsp:spPr>
        <a:xfrm>
          <a:off x="295064" y="2659940"/>
          <a:ext cx="536480" cy="5364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3287DA-4475-4134-8B5D-F001EFDDCE33}">
      <dsp:nvSpPr>
        <dsp:cNvPr id="0" name=""/>
        <dsp:cNvSpPr/>
      </dsp:nvSpPr>
      <dsp:spPr>
        <a:xfrm>
          <a:off x="1126608" y="2440471"/>
          <a:ext cx="3308469" cy="97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32" tIns="103232" rIns="103232" bIns="10323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Special pricing decisions</a:t>
          </a:r>
          <a:endParaRPr lang="en-US" sz="2200" kern="1200"/>
        </a:p>
      </dsp:txBody>
      <dsp:txXfrm>
        <a:off x="1126608" y="2440471"/>
        <a:ext cx="3308469" cy="975418"/>
      </dsp:txXfrm>
    </dsp:sp>
    <dsp:sp modelId="{2ADCDE75-27D6-487E-9513-06237274C746}">
      <dsp:nvSpPr>
        <dsp:cNvPr id="0" name=""/>
        <dsp:cNvSpPr/>
      </dsp:nvSpPr>
      <dsp:spPr>
        <a:xfrm>
          <a:off x="0" y="3659744"/>
          <a:ext cx="4435078" cy="9754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671A63-614B-4B5E-9BD0-1F255D148437}">
      <dsp:nvSpPr>
        <dsp:cNvPr id="0" name=""/>
        <dsp:cNvSpPr/>
      </dsp:nvSpPr>
      <dsp:spPr>
        <a:xfrm>
          <a:off x="295064" y="3879213"/>
          <a:ext cx="536480" cy="5364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56943D-3133-489B-B7FC-61AD099DB3BE}">
      <dsp:nvSpPr>
        <dsp:cNvPr id="0" name=""/>
        <dsp:cNvSpPr/>
      </dsp:nvSpPr>
      <dsp:spPr>
        <a:xfrm>
          <a:off x="1126608" y="3659744"/>
          <a:ext cx="3308469" cy="97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32" tIns="103232" rIns="103232" bIns="10323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Transfer pricing. </a:t>
          </a:r>
          <a:endParaRPr lang="en-US" sz="2200" kern="1200"/>
        </a:p>
      </dsp:txBody>
      <dsp:txXfrm>
        <a:off x="1126608" y="3659744"/>
        <a:ext cx="3308469" cy="9754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21E320-F939-4B11-8C4E-29CBB01B9EB9}">
      <dsp:nvSpPr>
        <dsp:cNvPr id="0" name=""/>
        <dsp:cNvSpPr/>
      </dsp:nvSpPr>
      <dsp:spPr>
        <a:xfrm>
          <a:off x="1306" y="609625"/>
          <a:ext cx="752308" cy="7523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185DAC-CB4E-4A7C-A373-4232B46D95B1}">
      <dsp:nvSpPr>
        <dsp:cNvPr id="0" name=""/>
        <dsp:cNvSpPr/>
      </dsp:nvSpPr>
      <dsp:spPr>
        <a:xfrm>
          <a:off x="1306" y="1452459"/>
          <a:ext cx="2149453" cy="372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Investment €1 million</a:t>
          </a:r>
          <a:endParaRPr lang="en-US" sz="1400" kern="1200"/>
        </a:p>
      </dsp:txBody>
      <dsp:txXfrm>
        <a:off x="1306" y="1452459"/>
        <a:ext cx="2149453" cy="372795"/>
      </dsp:txXfrm>
    </dsp:sp>
    <dsp:sp modelId="{FFD86813-F484-44B7-9F65-1D4833144A70}">
      <dsp:nvSpPr>
        <dsp:cNvPr id="0" name=""/>
        <dsp:cNvSpPr/>
      </dsp:nvSpPr>
      <dsp:spPr>
        <a:xfrm>
          <a:off x="1306" y="1867360"/>
          <a:ext cx="2149453" cy="8475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1F58E3-162A-4B1B-A7C0-3BAA07F71DCD}">
      <dsp:nvSpPr>
        <dsp:cNvPr id="0" name=""/>
        <dsp:cNvSpPr/>
      </dsp:nvSpPr>
      <dsp:spPr>
        <a:xfrm>
          <a:off x="2526913" y="609625"/>
          <a:ext cx="752308" cy="7523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D6717D-7CE2-4F1E-8070-73321E54D4C5}">
      <dsp:nvSpPr>
        <dsp:cNvPr id="0" name=""/>
        <dsp:cNvSpPr/>
      </dsp:nvSpPr>
      <dsp:spPr>
        <a:xfrm>
          <a:off x="2526913" y="1452459"/>
          <a:ext cx="2149453" cy="372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Desired profit 12%</a:t>
          </a:r>
          <a:endParaRPr lang="en-US" sz="1400" kern="1200"/>
        </a:p>
      </dsp:txBody>
      <dsp:txXfrm>
        <a:off x="2526913" y="1452459"/>
        <a:ext cx="2149453" cy="372795"/>
      </dsp:txXfrm>
    </dsp:sp>
    <dsp:sp modelId="{8F783E89-5170-4CC8-BAC8-3312341DDD7D}">
      <dsp:nvSpPr>
        <dsp:cNvPr id="0" name=""/>
        <dsp:cNvSpPr/>
      </dsp:nvSpPr>
      <dsp:spPr>
        <a:xfrm>
          <a:off x="2526913" y="1867360"/>
          <a:ext cx="2149453" cy="8475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9E4AFB-F8E5-4B75-BEAE-BDFEE5DCC499}">
      <dsp:nvSpPr>
        <dsp:cNvPr id="0" name=""/>
        <dsp:cNvSpPr/>
      </dsp:nvSpPr>
      <dsp:spPr>
        <a:xfrm>
          <a:off x="5052521" y="609625"/>
          <a:ext cx="752308" cy="7523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5D2F89-4D6F-4E2E-A0DE-B32A3B55F30D}">
      <dsp:nvSpPr>
        <dsp:cNvPr id="0" name=""/>
        <dsp:cNvSpPr/>
      </dsp:nvSpPr>
      <dsp:spPr>
        <a:xfrm>
          <a:off x="5052521" y="1452459"/>
          <a:ext cx="2149453" cy="372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Expected no. units is 20,000</a:t>
          </a:r>
          <a:endParaRPr lang="en-US" sz="1400" kern="1200"/>
        </a:p>
      </dsp:txBody>
      <dsp:txXfrm>
        <a:off x="5052521" y="1452459"/>
        <a:ext cx="2149453" cy="372795"/>
      </dsp:txXfrm>
    </dsp:sp>
    <dsp:sp modelId="{EBBF38B5-B9F3-4308-AD90-83590FA9B819}">
      <dsp:nvSpPr>
        <dsp:cNvPr id="0" name=""/>
        <dsp:cNvSpPr/>
      </dsp:nvSpPr>
      <dsp:spPr>
        <a:xfrm>
          <a:off x="5052521" y="1867360"/>
          <a:ext cx="2149453" cy="8475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Desired profit is therefore €120,000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i.e. €120,000/20,000 units = €6 profit per unit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Unit cost of €20 + Profit of €6 = Price of €26</a:t>
          </a:r>
          <a:endParaRPr lang="en-US" sz="1100" kern="1200"/>
        </a:p>
      </dsp:txBody>
      <dsp:txXfrm>
        <a:off x="5052521" y="1867360"/>
        <a:ext cx="2149453" cy="8475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12/1/2020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91018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12/1/2020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79238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D821C686-455B-4DBF-AF0A-DE9C2A29A8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98315D56-1854-4BC5-82CD-4A23CF44FF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34BB7DC4-C1D0-4605-AB80-8984FFC6C7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02E5DD0-F8AB-4A3B-B9C1-0F962383F980}" type="slidenum">
              <a:rPr lang="en-GB" altLang="en-US">
                <a:solidFill>
                  <a:srgbClr val="000000"/>
                </a:solidFill>
                <a:latin typeface="Calibri" panose="020F0502020204030204" pitchFamily="34" charset="0"/>
              </a:rPr>
              <a:pPr/>
              <a:t>1</a:t>
            </a:fld>
            <a:endParaRPr lang="en-GB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will quickly look at</a:t>
            </a:r>
            <a:r>
              <a:rPr lang="en-GB" baseline="0" dirty="0"/>
              <a:t> a few of these.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0563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margin is added to the total product/service costs to determine the selling</a:t>
            </a:r>
            <a:r>
              <a:rPr lang="en-GB" baseline="0" dirty="0"/>
              <a:t> price.</a:t>
            </a:r>
          </a:p>
          <a:p>
            <a:endParaRPr lang="en-GB" baseline="0" dirty="0"/>
          </a:p>
          <a:p>
            <a:r>
              <a:rPr lang="en-GB" baseline="0" dirty="0"/>
              <a:t>Can be a Mark Up on cost, or a Margin = percentage of the selling price which is represented by the profit.</a:t>
            </a:r>
          </a:p>
          <a:p>
            <a:endParaRPr lang="en-GB" baseline="0" dirty="0"/>
          </a:p>
          <a:p>
            <a:r>
              <a:rPr lang="en-GB" baseline="0" dirty="0"/>
              <a:t>Mark up is determined by past experience or trade sector stats.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2065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be driven by the cost of capital, the return required by the investors</a:t>
            </a:r>
            <a:r>
              <a:rPr lang="en-GB" baseline="0" dirty="0"/>
              <a:t> / shareholders.</a:t>
            </a:r>
          </a:p>
          <a:p>
            <a:endParaRPr lang="en-GB" baseline="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There are other approaches to pricing – please read up on these techniques in the text books.</a:t>
            </a: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1843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Increases or decreases in the selling price may, or may not affect the customer demand for that product/service.</a:t>
            </a:r>
          </a:p>
          <a:p>
            <a:endParaRPr lang="en-GB" baseline="0" dirty="0"/>
          </a:p>
          <a:p>
            <a:r>
              <a:rPr lang="en-GB" b="1" baseline="0" dirty="0"/>
              <a:t>Elastic demand </a:t>
            </a:r>
            <a:r>
              <a:rPr lang="en-GB" baseline="0" dirty="0"/>
              <a:t>= </a:t>
            </a:r>
            <a:r>
              <a:rPr lang="en-GB" b="1" baseline="0" dirty="0"/>
              <a:t>price increases </a:t>
            </a:r>
            <a:r>
              <a:rPr lang="en-GB" baseline="0" dirty="0"/>
              <a:t>cause a </a:t>
            </a:r>
            <a:r>
              <a:rPr lang="en-GB" b="1" baseline="0" dirty="0"/>
              <a:t>fall in demand </a:t>
            </a:r>
            <a:r>
              <a:rPr lang="en-GB" baseline="0" dirty="0"/>
              <a:t>- customers place little value in the product/service, or switch to substitutes.</a:t>
            </a:r>
          </a:p>
          <a:p>
            <a:r>
              <a:rPr lang="en-GB" b="1" baseline="0" dirty="0"/>
              <a:t>Inelastic demand </a:t>
            </a:r>
            <a:r>
              <a:rPr lang="en-GB" baseline="0" dirty="0"/>
              <a:t>= </a:t>
            </a:r>
            <a:r>
              <a:rPr lang="en-GB" b="1" baseline="0" dirty="0"/>
              <a:t>price changes </a:t>
            </a:r>
            <a:r>
              <a:rPr lang="en-GB" baseline="0" dirty="0"/>
              <a:t>cause </a:t>
            </a:r>
            <a:r>
              <a:rPr lang="en-GB" b="1" baseline="0" dirty="0"/>
              <a:t>little changes in demand </a:t>
            </a:r>
            <a:r>
              <a:rPr lang="en-GB" baseline="0" dirty="0"/>
              <a:t>– customers value/need the product/service because no substitute is available. 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918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BA43D-F6B0-46AE-B831-2A0F43F05C22}" type="datetime1">
              <a:rPr lang="en-US" smtClean="0"/>
              <a:t>12/1/2020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54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C4FD2-5020-4CCA-89DC-229345A71660}" type="datetime1">
              <a:rPr lang="en-US" smtClean="0"/>
              <a:t>12/1/2020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399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4A4AD-4A1F-4FF9-A008-72968EE69583}" type="datetime1">
              <a:rPr lang="en-US" smtClean="0"/>
              <a:t>12/1/2020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7509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2842D-D197-43D6-AF33-B8720EDAE7DC}" type="datetime1">
              <a:rPr lang="en-US" smtClean="0"/>
              <a:t>12/1/2020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2263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06F-2D65-4FD3-8D12-3662C3DDF02E}" type="datetime1">
              <a:rPr lang="en-US" smtClean="0"/>
              <a:t>12/1/2020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938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7C6A7-0789-462C-8293-D040CD83C217}" type="datetime1">
              <a:rPr lang="en-US" smtClean="0"/>
              <a:t>12/1/2020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59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DDDC-4F03-4218-80DA-6E1168558019}" type="datetime1">
              <a:rPr lang="en-US" smtClean="0"/>
              <a:t>12/1/2020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137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CC979-AA73-48EE-B35F-99C6EC5FB6B1}" type="datetime1">
              <a:rPr lang="en-US" smtClean="0"/>
              <a:t>12/1/2020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5230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4F99675A-8F37-4F24-BD3D-9408DEFB96A4}" type="datetime1">
              <a:rPr lang="en-US" smtClean="0"/>
              <a:t>12/1/2020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753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0435-D04C-4F72-B781-BDA7F702BA0B}" type="datetime1">
              <a:rPr lang="en-US" smtClean="0"/>
              <a:t>12/1/2020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8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EB8DD-679C-457D-8FC0-B15C08C5DE87}" type="datetime1">
              <a:rPr lang="en-US" smtClean="0"/>
              <a:t>12/1/2020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5197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1AD1D-7A17-49A0-BC35-7AD7F692A8C0}" type="datetime1">
              <a:rPr lang="en-US" smtClean="0"/>
              <a:t>12/1/2020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019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1669046F-5838-4C7A-BBE8-A77F40FD9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2D5E6CDB-92ED-43A1-9491-C46E2C8E9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EBB966BC-DC49-4138-8DEF-B1CD13033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4177" y="482171"/>
            <a:ext cx="4578249" cy="5149101"/>
            <a:chOff x="632237" y="482171"/>
            <a:chExt cx="6104331" cy="5149101"/>
          </a:xfrm>
        </p:grpSpPr>
        <p:sp>
          <p:nvSpPr>
            <p:cNvPr id="81" name="Rectangle 80">
              <a:extLst>
                <a:ext uri="{FF2B5EF4-FFF2-40B4-BE49-F238E27FC236}">
                  <a16:creationId xmlns:a16="http://schemas.microsoft.com/office/drawing/2014/main" id="{EDD0BD06-EC5B-4F0E-A221-562BC2BA6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7" y="482171"/>
              <a:ext cx="610433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81">
              <a:extLst>
                <a:ext uri="{FF2B5EF4-FFF2-40B4-BE49-F238E27FC236}">
                  <a16:creationId xmlns:a16="http://schemas.microsoft.com/office/drawing/2014/main" id="{634200B3-EC47-4A5B-A640-7118BF6AD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6" y="812507"/>
              <a:ext cx="5471355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4" name="Rectangle 83">
            <a:extLst>
              <a:ext uri="{FF2B5EF4-FFF2-40B4-BE49-F238E27FC236}">
                <a16:creationId xmlns:a16="http://schemas.microsoft.com/office/drawing/2014/main" id="{23B9DAF8-7DB4-40CB-85F8-7E02F95C6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281" y="984450"/>
            <a:ext cx="3859185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606AED2C-61BA-485C-9DD4-B23B6280F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3521" y="1847088"/>
            <a:ext cx="2640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101" name="TextBox 10">
            <a:extLst>
              <a:ext uri="{FF2B5EF4-FFF2-40B4-BE49-F238E27FC236}">
                <a16:creationId xmlns:a16="http://schemas.microsoft.com/office/drawing/2014/main" id="{0DFDBC65-B5B5-4C45-BF13-7342D09449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3522" y="804520"/>
            <a:ext cx="2640275" cy="10492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200" cap="all">
                <a:latin typeface="+mj-lt"/>
                <a:ea typeface="+mj-ea"/>
                <a:cs typeface="+mj-cs"/>
              </a:rPr>
              <a:t>Financial Performance Management</a:t>
            </a:r>
          </a:p>
        </p:txBody>
      </p:sp>
      <p:pic>
        <p:nvPicPr>
          <p:cNvPr id="4102" name="Picture 1">
            <a:extLst>
              <a:ext uri="{FF2B5EF4-FFF2-40B4-BE49-F238E27FC236}">
                <a16:creationId xmlns:a16="http://schemas.microsoft.com/office/drawing/2014/main" id="{7CF7B118-9C3B-4B2F-B0AD-1D8CDE6EEF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3417" y="2325659"/>
            <a:ext cx="3618861" cy="144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Slide Number Placeholder 5">
            <a:extLst>
              <a:ext uri="{FF2B5EF4-FFF2-40B4-BE49-F238E27FC236}">
                <a16:creationId xmlns:a16="http://schemas.microsoft.com/office/drawing/2014/main" id="{B59B41BC-3F9A-4A6A-B3E9-6126F260BB6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183709" y="798973"/>
            <a:ext cx="608265" cy="503579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lnSpc>
                <a:spcPct val="90000"/>
              </a:lnSpc>
              <a:spcAft>
                <a:spcPts val="600"/>
              </a:spcAft>
            </a:pPr>
            <a:fld id="{0E1F1002-4721-4F30-BF77-60EF57EA9DF1}" type="slidenum">
              <a:rPr lang="en-US" altLang="en-US">
                <a:solidFill>
                  <a:schemeClr val="accent1"/>
                </a:solidFill>
                <a:latin typeface="+mn-lt"/>
                <a:cs typeface="+mn-cs"/>
              </a:rPr>
              <a:pPr algn="l">
                <a:lnSpc>
                  <a:spcPct val="90000"/>
                </a:lnSpc>
                <a:spcAft>
                  <a:spcPts val="600"/>
                </a:spcAft>
              </a:pPr>
              <a:t>1</a:t>
            </a:fld>
            <a:endParaRPr lang="en-US" altLang="en-US">
              <a:solidFill>
                <a:schemeClr val="accent1"/>
              </a:solidFill>
              <a:latin typeface="+mn-lt"/>
              <a:cs typeface="+mn-cs"/>
            </a:endParaRPr>
          </a:p>
        </p:txBody>
      </p:sp>
      <p:sp>
        <p:nvSpPr>
          <p:cNvPr id="2059" name="Rectangle 11">
            <a:extLst>
              <a:ext uri="{FF2B5EF4-FFF2-40B4-BE49-F238E27FC236}">
                <a16:creationId xmlns:a16="http://schemas.microsoft.com/office/drawing/2014/main" id="{4A0D79BD-DEB8-40B5-B585-15AC21136F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413521" y="2015732"/>
            <a:ext cx="2640276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defTabSz="914400">
              <a:defRPr/>
            </a:pPr>
            <a:r>
              <a:rPr lang="en-US" b="1"/>
              <a:t>Cost-Volume-Profit (CVP) Analysis</a:t>
            </a:r>
          </a:p>
          <a:p>
            <a:pPr marL="0" defTabSz="914400">
              <a:defRPr/>
            </a:pPr>
            <a:endParaRPr lang="en-US" b="1"/>
          </a:p>
          <a:p>
            <a:pPr marL="0" defTabSz="914400">
              <a:defRPr/>
            </a:pPr>
            <a:endParaRPr lang="en-US" b="1"/>
          </a:p>
          <a:p>
            <a:pPr marL="0" defTabSz="914400">
              <a:defRPr/>
            </a:pPr>
            <a:endParaRPr lang="en-US" b="1"/>
          </a:p>
          <a:p>
            <a:pPr marL="0" defTabSz="914400">
              <a:defRPr/>
            </a:pPr>
            <a:endParaRPr lang="en-US" b="1"/>
          </a:p>
          <a:p>
            <a:pPr defTabSz="914400">
              <a:defRPr/>
            </a:pPr>
            <a:endParaRPr lang="en-US"/>
          </a:p>
          <a:p>
            <a:pPr defTabSz="914400">
              <a:defRPr/>
            </a:pPr>
            <a:endParaRPr lang="en-US"/>
          </a:p>
          <a:p>
            <a:pPr defTabSz="914400">
              <a:defRPr/>
            </a:pPr>
            <a:endParaRPr lang="en-US"/>
          </a:p>
        </p:txBody>
      </p:sp>
      <p:pic>
        <p:nvPicPr>
          <p:cNvPr id="88" name="Picture 87">
            <a:extLst>
              <a:ext uri="{FF2B5EF4-FFF2-40B4-BE49-F238E27FC236}">
                <a16:creationId xmlns:a16="http://schemas.microsoft.com/office/drawing/2014/main" id="{7EFCF05C-6070-460B-8E60-12BE3EFD1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CFD731F1-726F-453E-9516-3058095DE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8" name="Text Box 5">
            <a:extLst>
              <a:ext uri="{FF2B5EF4-FFF2-40B4-BE49-F238E27FC236}">
                <a16:creationId xmlns:a16="http://schemas.microsoft.com/office/drawing/2014/main" id="{2074EC23-63D7-454A-AE81-DDA4A12C3E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4580" name="Rectangle 2"/>
          <p:cNvSpPr>
            <a:spLocks noGrp="1" noChangeArrowheads="1"/>
          </p:cNvSpPr>
          <p:nvPr>
            <p:ph type="title"/>
          </p:nvPr>
        </p:nvSpPr>
        <p:spPr>
          <a:xfrm>
            <a:off x="1088684" y="2303047"/>
            <a:ext cx="2454070" cy="2674198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sz="2500">
                <a:latin typeface="Arial" charset="0"/>
              </a:rPr>
              <a:t>Alternative approaches to pricing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2146542"/>
            <a:ext cx="245407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1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685" y="3122496"/>
            <a:ext cx="264761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83" name="Picture 82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583" name="Rectangle 3">
            <a:extLst>
              <a:ext uri="{FF2B5EF4-FFF2-40B4-BE49-F238E27FC236}">
                <a16:creationId xmlns:a16="http://schemas.microsoft.com/office/drawing/2014/main" id="{F64B3845-1753-44CD-B608-3DA77B18E6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5261729"/>
              </p:ext>
            </p:extLst>
          </p:nvPr>
        </p:nvGraphicFramePr>
        <p:xfrm>
          <a:off x="3856434" y="803275"/>
          <a:ext cx="4435078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42684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3046595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title"/>
          </p:nvPr>
        </p:nvSpPr>
        <p:spPr>
          <a:xfrm>
            <a:off x="637262" y="1240076"/>
            <a:ext cx="2045860" cy="4584527"/>
          </a:xfrm>
        </p:spPr>
        <p:txBody>
          <a:bodyPr>
            <a:normAutofit/>
          </a:bodyPr>
          <a:lstStyle/>
          <a:p>
            <a:pPr eaLnBrk="1" hangingPunct="1"/>
            <a:r>
              <a:rPr lang="en-GB">
                <a:solidFill>
                  <a:srgbClr val="FFFFFF"/>
                </a:solidFill>
                <a:latin typeface="Arial" charset="0"/>
              </a:rPr>
              <a:t>Cost plus pricing</a:t>
            </a:r>
            <a:endParaRPr lang="en-AU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605" name="Rectangle 3"/>
          <p:cNvSpPr>
            <a:spLocks noGrp="1" noChangeArrowheads="1"/>
          </p:cNvSpPr>
          <p:nvPr>
            <p:ph idx="1"/>
          </p:nvPr>
        </p:nvSpPr>
        <p:spPr>
          <a:xfrm>
            <a:off x="3529195" y="1240077"/>
            <a:ext cx="4526120" cy="4916465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>
                <a:latin typeface="Arial" charset="0"/>
              </a:rPr>
              <a:t>Full cost + mark-up on cost = Selling price</a:t>
            </a:r>
          </a:p>
          <a:p>
            <a:pPr lvl="1" eaLnBrk="1" hangingPunct="1">
              <a:buFont typeface="Wingdings" charset="0"/>
              <a:buNone/>
            </a:pPr>
            <a:r>
              <a:rPr lang="en-GB">
                <a:latin typeface="Arial" charset="0"/>
              </a:rPr>
              <a:t>	£20 + (25% of £20) = £25</a:t>
            </a:r>
          </a:p>
          <a:p>
            <a:pPr lvl="1" eaLnBrk="1" hangingPunct="1">
              <a:buFont typeface="Wingdings" charset="0"/>
              <a:buNone/>
            </a:pPr>
            <a:r>
              <a:rPr lang="en-GB">
                <a:latin typeface="Arial" charset="0"/>
              </a:rPr>
              <a:t>	Margin of 20% (£5/£25)</a:t>
            </a:r>
          </a:p>
          <a:p>
            <a:pPr lvl="1" eaLnBrk="1" hangingPunct="1">
              <a:buFont typeface="Wingdings" charset="0"/>
              <a:buNone/>
            </a:pPr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1043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2"/>
          <p:cNvSpPr>
            <a:spLocks noGrp="1" noChangeArrowheads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pPr eaLnBrk="1" hangingPunct="1"/>
            <a:r>
              <a:rPr lang="en-GB">
                <a:latin typeface="Arial" charset="0"/>
              </a:rPr>
              <a:t>Target rate of return pricing</a:t>
            </a:r>
            <a:endParaRPr lang="en-AU">
              <a:latin typeface="Arial" charset="0"/>
            </a:endParaRPr>
          </a:p>
        </p:txBody>
      </p:sp>
      <p:graphicFrame>
        <p:nvGraphicFramePr>
          <p:cNvPr id="26633" name="Rectangle 3">
            <a:extLst>
              <a:ext uri="{FF2B5EF4-FFF2-40B4-BE49-F238E27FC236}">
                <a16:creationId xmlns:a16="http://schemas.microsoft.com/office/drawing/2014/main" id="{45C7F545-9D82-4E08-943B-73C3EB4D21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2017578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5706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3046595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28" name="Rectangle 2"/>
          <p:cNvSpPr>
            <a:spLocks noGrp="1" noChangeArrowheads="1"/>
          </p:cNvSpPr>
          <p:nvPr>
            <p:ph type="title"/>
          </p:nvPr>
        </p:nvSpPr>
        <p:spPr>
          <a:xfrm>
            <a:off x="637262" y="1240076"/>
            <a:ext cx="2045860" cy="4584527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500">
                <a:solidFill>
                  <a:srgbClr val="FFFFFF"/>
                </a:solidFill>
                <a:latin typeface="Arial" charset="0"/>
              </a:rPr>
              <a:t>Price Elasticity of demand</a:t>
            </a:r>
            <a:endParaRPr lang="en-AU" sz="2500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629" name="Rectangle 3"/>
          <p:cNvSpPr>
            <a:spLocks noGrp="1" noChangeArrowheads="1"/>
          </p:cNvSpPr>
          <p:nvPr>
            <p:ph idx="1"/>
          </p:nvPr>
        </p:nvSpPr>
        <p:spPr>
          <a:xfrm>
            <a:off x="3529195" y="1240077"/>
            <a:ext cx="4526120" cy="4916465"/>
          </a:xfrm>
        </p:spPr>
        <p:txBody>
          <a:bodyPr anchor="t">
            <a:normAutofit/>
          </a:bodyPr>
          <a:lstStyle/>
          <a:p>
            <a:pPr marL="0" indent="0" eaLnBrk="1" hangingPunct="1">
              <a:buNone/>
            </a:pPr>
            <a:r>
              <a:rPr lang="en-AU" u="sng" dirty="0">
                <a:latin typeface="Arial" charset="0"/>
              </a:rPr>
              <a:t>Relationship of price and demand</a:t>
            </a:r>
          </a:p>
          <a:p>
            <a:pPr marL="0" indent="0" eaLnBrk="1" hangingPunct="1">
              <a:buNone/>
            </a:pPr>
            <a:endParaRPr lang="en-AU" dirty="0">
              <a:latin typeface="Arial" charset="0"/>
            </a:endParaRPr>
          </a:p>
          <a:p>
            <a:pPr marL="0" indent="0" eaLnBrk="1" hangingPunct="1">
              <a:buNone/>
            </a:pPr>
            <a:r>
              <a:rPr lang="en-AU" b="1" dirty="0">
                <a:latin typeface="Arial" charset="0"/>
              </a:rPr>
              <a:t>Elastic</a:t>
            </a:r>
            <a:r>
              <a:rPr lang="en-AU" dirty="0">
                <a:latin typeface="Arial" charset="0"/>
              </a:rPr>
              <a:t> demand exists when:</a:t>
            </a:r>
          </a:p>
          <a:p>
            <a:pPr eaLnBrk="1" hangingPunct="1"/>
            <a:r>
              <a:rPr lang="en-AU" dirty="0">
                <a:latin typeface="Arial" charset="0"/>
              </a:rPr>
              <a:t>Price increase causes a fall in demand.</a:t>
            </a:r>
          </a:p>
          <a:p>
            <a:pPr eaLnBrk="1" hangingPunct="1"/>
            <a:endParaRPr lang="en-AU" dirty="0">
              <a:latin typeface="Arial" charset="0"/>
            </a:endParaRPr>
          </a:p>
          <a:p>
            <a:pPr marL="0" indent="0">
              <a:buNone/>
            </a:pPr>
            <a:r>
              <a:rPr lang="en-AU" b="1" dirty="0">
                <a:latin typeface="Arial" charset="0"/>
              </a:rPr>
              <a:t>Inelastic</a:t>
            </a:r>
            <a:r>
              <a:rPr lang="en-AU" dirty="0">
                <a:latin typeface="Arial" charset="0"/>
              </a:rPr>
              <a:t> demand exists when:</a:t>
            </a:r>
          </a:p>
          <a:p>
            <a:pPr eaLnBrk="1" hangingPunct="1"/>
            <a:r>
              <a:rPr lang="en-AU" dirty="0">
                <a:latin typeface="Arial" charset="0"/>
              </a:rPr>
              <a:t>Price increases/decreases cause little changes in demand.</a:t>
            </a:r>
          </a:p>
          <a:p>
            <a:pPr eaLnBrk="1" hangingPunct="1"/>
            <a:endParaRPr lang="en-AU" dirty="0">
              <a:latin typeface="Arial" charset="0"/>
            </a:endParaRPr>
          </a:p>
          <a:p>
            <a:pPr eaLnBrk="1" hangingPunct="1"/>
            <a:endParaRPr lang="en-AU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4607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3046595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637262" y="1240076"/>
            <a:ext cx="2045860" cy="4584527"/>
          </a:xfrm>
        </p:spPr>
        <p:txBody>
          <a:bodyPr>
            <a:normAutofit/>
          </a:bodyPr>
          <a:lstStyle/>
          <a:p>
            <a:pPr eaLnBrk="1" hangingPunct="1"/>
            <a:r>
              <a:rPr lang="en-AU">
                <a:solidFill>
                  <a:srgbClr val="FFFFFF"/>
                </a:solidFill>
                <a:latin typeface="Arial" charset="0"/>
              </a:rPr>
              <a:t>Key points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3529195" y="1240077"/>
            <a:ext cx="4526120" cy="4916465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AU" dirty="0">
                <a:latin typeface="Arial" charset="0"/>
              </a:rPr>
              <a:t>Using accounting to help make marketing decisions</a:t>
            </a:r>
            <a:endParaRPr lang="en-AU">
              <a:latin typeface="Arial" charset="0"/>
            </a:endParaRPr>
          </a:p>
          <a:p>
            <a:pPr lvl="1" eaLnBrk="1" hangingPunct="1"/>
            <a:r>
              <a:rPr lang="en-AU">
                <a:latin typeface="Arial" charset="0"/>
              </a:rPr>
              <a:t>Cost behaviour and CVP analysis</a:t>
            </a:r>
          </a:p>
          <a:p>
            <a:pPr lvl="2" eaLnBrk="1" hangingPunct="1"/>
            <a:r>
              <a:rPr lang="en-AU" dirty="0">
                <a:latin typeface="Arial" charset="0"/>
              </a:rPr>
              <a:t>Contribution, breakeven &amp; margin of safety calculations, operating leverage</a:t>
            </a:r>
            <a:endParaRPr lang="en-AU">
              <a:latin typeface="Arial" charset="0"/>
            </a:endParaRPr>
          </a:p>
          <a:p>
            <a:pPr lvl="1" eaLnBrk="1" hangingPunct="1"/>
            <a:r>
              <a:rPr lang="en-AU">
                <a:latin typeface="Arial" charset="0"/>
              </a:rPr>
              <a:t>Alternative approaches to pricing</a:t>
            </a:r>
          </a:p>
          <a:p>
            <a:pPr lvl="2" eaLnBrk="1" hangingPunct="1"/>
            <a:r>
              <a:rPr lang="en-AU" dirty="0">
                <a:latin typeface="Arial" charset="0"/>
              </a:rPr>
              <a:t>Cost-plus, target rate of return, optimum selling price, special pricing decisions, Segmental and customer profitability</a:t>
            </a:r>
            <a:endParaRPr lang="en-AU">
              <a:latin typeface="Arial" charset="0"/>
            </a:endParaRPr>
          </a:p>
          <a:p>
            <a:pPr eaLnBrk="1" hangingPunct="1"/>
            <a:endParaRPr lang="en-AU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534953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520</TotalTime>
  <Words>353</Words>
  <Application>Microsoft Office PowerPoint</Application>
  <PresentationFormat>On-screen Show (4:3)</PresentationFormat>
  <Paragraphs>56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Gill Sans MT</vt:lpstr>
      <vt:lpstr>Wingdings</vt:lpstr>
      <vt:lpstr>Gallery</vt:lpstr>
      <vt:lpstr>PowerPoint Presentation</vt:lpstr>
      <vt:lpstr>Alternative approaches to pricing</vt:lpstr>
      <vt:lpstr>Cost plus pricing</vt:lpstr>
      <vt:lpstr>Target rate of return pricing</vt:lpstr>
      <vt:lpstr>Price Elasticity of demand</vt:lpstr>
      <vt:lpstr>Key points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Marie Pitson</dc:creator>
  <cp:lastModifiedBy>Marie Pitson</cp:lastModifiedBy>
  <cp:revision>20</cp:revision>
  <dcterms:created xsi:type="dcterms:W3CDTF">2020-09-08T15:09:20Z</dcterms:created>
  <dcterms:modified xsi:type="dcterms:W3CDTF">2020-12-01T16:04:33Z</dcterms:modified>
</cp:coreProperties>
</file>