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7"/>
  </p:notesMasterIdLst>
  <p:sldIdLst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8490E2-B02A-4F62-8A79-18A239A30CF7}" v="9" dt="2026-06-09T15:31:31.6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48" y="6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E34918-30C8-414A-9202-0A0BE51C6A91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071DAE-55A0-44FA-BD70-D2EE075667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7499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071DAE-55A0-44FA-BD70-D2EE0756672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109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8E9C-A2BD-41B7-87F1-F5059402503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43E67DA1-1FE5-4951-8550-74984E86CB3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0594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8E9C-A2BD-41B7-87F1-F5059402503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7DA1-1FE5-4951-8550-74984E86CB3A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1001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8E9C-A2BD-41B7-87F1-F5059402503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7DA1-1FE5-4951-8550-74984E86CB3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8921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8E9C-A2BD-41B7-87F1-F5059402503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7DA1-1FE5-4951-8550-74984E86CB3A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244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8E9C-A2BD-41B7-87F1-F5059402503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7DA1-1FE5-4951-8550-74984E86CB3A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8755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8E9C-A2BD-41B7-87F1-F5059402503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7DA1-1FE5-4951-8550-74984E86CB3A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23131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8E9C-A2BD-41B7-87F1-F5059402503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7DA1-1FE5-4951-8550-74984E86CB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7954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8E9C-A2BD-41B7-87F1-F5059402503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7DA1-1FE5-4951-8550-74984E86CB3A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9229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6C838E9C-A2BD-41B7-87F1-F5059402503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7DA1-1FE5-4951-8550-74984E86CB3A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6563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8E9C-A2BD-41B7-87F1-F5059402503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7DA1-1FE5-4951-8550-74984E86CB3A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9113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8E9C-A2BD-41B7-87F1-F5059402503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7DA1-1FE5-4951-8550-74984E86CB3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9541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838E9C-A2BD-41B7-87F1-F5059402503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43E67DA1-1FE5-4951-8550-74984E86CB3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7675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healthforunder5s.co.uk/" TargetMode="External"/><Relationship Id="rId2" Type="http://schemas.openxmlformats.org/officeDocument/2006/relationships/hyperlink" Target="https://www.gov.uk/government/publications/early-years-foundation-stage-framework--2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learning.nspcc.org.uk/child-health-development/attachment-early-years" TargetMode="External"/><Relationship Id="rId4" Type="http://schemas.openxmlformats.org/officeDocument/2006/relationships/hyperlink" Target="https://www.ncb.org.uk/abou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Rectangle 160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3" name="Picture 162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5" name="Straight Connector 164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Straight Connector 166">
            <a:extLst>
              <a:ext uri="{FF2B5EF4-FFF2-40B4-BE49-F238E27FC236}">
                <a16:creationId xmlns:a16="http://schemas.microsoft.com/office/drawing/2014/main" id="{14C12901-9FCC-461E-A64A-89B479123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69" name="Rectangle 168">
            <a:extLst>
              <a:ext uri="{FF2B5EF4-FFF2-40B4-BE49-F238E27FC236}">
                <a16:creationId xmlns:a16="http://schemas.microsoft.com/office/drawing/2014/main" id="{E9E5E629-7060-41F9-8B50-02B2E85F7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439C95-0B66-EA08-ED70-E98FFFF21C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1455" y="1268898"/>
            <a:ext cx="3441845" cy="43616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0" i="0" kern="1200" cap="all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Applying Bowlby’s attachment theory to Isaac’s early development</a:t>
            </a:r>
          </a:p>
        </p:txBody>
      </p:sp>
      <p:grpSp>
        <p:nvGrpSpPr>
          <p:cNvPr id="171" name="Group 170">
            <a:extLst>
              <a:ext uri="{FF2B5EF4-FFF2-40B4-BE49-F238E27FC236}">
                <a16:creationId xmlns:a16="http://schemas.microsoft.com/office/drawing/2014/main" id="{F0A74D93-ED7F-4633-8594-99D9FA43D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3005" y="676656"/>
            <a:ext cx="6945528" cy="5546173"/>
            <a:chOff x="4603005" y="1286439"/>
            <a:chExt cx="6292376" cy="4289488"/>
          </a:xfrm>
        </p:grpSpPr>
        <p:sp>
          <p:nvSpPr>
            <p:cNvPr id="172" name="Rectangle 171">
              <a:extLst>
                <a:ext uri="{FF2B5EF4-FFF2-40B4-BE49-F238E27FC236}">
                  <a16:creationId xmlns:a16="http://schemas.microsoft.com/office/drawing/2014/main" id="{88493448-FE74-4227-AC61-AF38A22278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03005" y="1286439"/>
              <a:ext cx="6292376" cy="428948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3" name="Rectangle 172">
              <a:extLst>
                <a:ext uri="{FF2B5EF4-FFF2-40B4-BE49-F238E27FC236}">
                  <a16:creationId xmlns:a16="http://schemas.microsoft.com/office/drawing/2014/main" id="{1BDA5412-7A0F-451B-86FE-5B4B38E05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02049" y="1490915"/>
              <a:ext cx="5894288" cy="3880536"/>
            </a:xfrm>
            <a:prstGeom prst="rect">
              <a:avLst/>
            </a:prstGeom>
            <a:solidFill>
              <a:schemeClr val="bg1">
                <a:alpha val="98000"/>
              </a:schemeClr>
            </a:soli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5" name="Rectangle 174">
            <a:extLst>
              <a:ext uri="{FF2B5EF4-FFF2-40B4-BE49-F238E27FC236}">
                <a16:creationId xmlns:a16="http://schemas.microsoft.com/office/drawing/2014/main" id="{D1598E19-BACC-4AD6-8E51-F08B186A0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5097" y="1104306"/>
            <a:ext cx="6181344" cy="4690872"/>
          </a:xfrm>
          <a:prstGeom prst="rect">
            <a:avLst/>
          </a:prstGeom>
          <a:solidFill>
            <a:schemeClr val="tx2"/>
          </a:solidFill>
          <a:ln w="6350">
            <a:solidFill>
              <a:schemeClr val="bg2"/>
            </a:solidFill>
          </a:ln>
          <a:effectLst>
            <a:innerShdw blurRad="114300">
              <a:prstClr val="black">
                <a:alpha val="78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7A8D208-57D0-16C5-67BE-CF9487FA56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49689" y="1268898"/>
            <a:ext cx="5852160" cy="43616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Name : Nimra Ali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Student ID: 2507357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Module: Psychology in health and social    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care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Module code: LCHS4010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98752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41F2AA-5D5C-0EB1-722F-58C0499BEA7E}"/>
              </a:ext>
            </a:extLst>
          </p:cNvPr>
          <p:cNvSpPr txBox="1"/>
          <p:nvPr/>
        </p:nvSpPr>
        <p:spPr>
          <a:xfrm>
            <a:off x="-491612" y="153572"/>
            <a:ext cx="61353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Isaac’s case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1E4F02-06AA-1716-AE21-277DDE9A388D}"/>
              </a:ext>
            </a:extLst>
          </p:cNvPr>
          <p:cNvSpPr txBox="1"/>
          <p:nvPr/>
        </p:nvSpPr>
        <p:spPr>
          <a:xfrm flipH="1">
            <a:off x="109883" y="1081444"/>
            <a:ext cx="2153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4 years old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407886-2C47-5B4D-4B04-1CB2FF712648}"/>
              </a:ext>
            </a:extLst>
          </p:cNvPr>
          <p:cNvSpPr txBox="1"/>
          <p:nvPr/>
        </p:nvSpPr>
        <p:spPr>
          <a:xfrm>
            <a:off x="83412" y="1490295"/>
            <a:ext cx="49728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Lives with single mother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FD71E3-1F7B-2F75-23AA-6A64C7CF6B81}"/>
              </a:ext>
            </a:extLst>
          </p:cNvPr>
          <p:cNvSpPr txBox="1"/>
          <p:nvPr/>
        </p:nvSpPr>
        <p:spPr>
          <a:xfrm>
            <a:off x="104891" y="1917079"/>
            <a:ext cx="69143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Mother experiencing post-natal depression</a:t>
            </a:r>
          </a:p>
          <a:p>
            <a:r>
              <a:rPr lang="en-GB" sz="2800" dirty="0"/>
              <a:t>(NHS, 2023)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CA77E-DC2B-2189-7441-7CD320781CA4}"/>
              </a:ext>
            </a:extLst>
          </p:cNvPr>
          <p:cNvSpPr txBox="1"/>
          <p:nvPr/>
        </p:nvSpPr>
        <p:spPr>
          <a:xfrm>
            <a:off x="109883" y="2846935"/>
            <a:ext cx="5211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Recently moved to London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F0B2BA7-1FF5-0C82-3227-3A14ACF5C0E2}"/>
              </a:ext>
            </a:extLst>
          </p:cNvPr>
          <p:cNvSpPr txBox="1"/>
          <p:nvPr/>
        </p:nvSpPr>
        <p:spPr>
          <a:xfrm>
            <a:off x="-785459" y="3256982"/>
            <a:ext cx="50610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800" dirty="0"/>
              <a:t>Limited support network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33514DC-B1F1-CF9C-021B-A356B43C3F41}"/>
              </a:ext>
            </a:extLst>
          </p:cNvPr>
          <p:cNvSpPr txBox="1"/>
          <p:nvPr/>
        </p:nvSpPr>
        <p:spPr>
          <a:xfrm>
            <a:off x="-1749252" y="3741879"/>
            <a:ext cx="5175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114550" lvl="4" indent="-285750">
              <a:buFont typeface="Arial" panose="020B0604020202020204" pitchFamily="34" charset="0"/>
              <a:buChar char="•"/>
            </a:pPr>
            <a:r>
              <a:rPr lang="en-GB" sz="2800" dirty="0"/>
              <a:t>Disrupted childcare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F03DEE-52E5-0483-4B1E-A87143370D57}"/>
              </a:ext>
            </a:extLst>
          </p:cNvPr>
          <p:cNvSpPr txBox="1"/>
          <p:nvPr/>
        </p:nvSpPr>
        <p:spPr>
          <a:xfrm>
            <a:off x="6365351" y="122794"/>
            <a:ext cx="648437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2"/>
            <a:r>
              <a:rPr lang="en-GB" sz="4000" dirty="0"/>
              <a:t>Staff observation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FAFCCED-AD38-65F0-856E-5ED82D9A9009}"/>
              </a:ext>
            </a:extLst>
          </p:cNvPr>
          <p:cNvSpPr txBox="1"/>
          <p:nvPr/>
        </p:nvSpPr>
        <p:spPr>
          <a:xfrm>
            <a:off x="7283954" y="1256435"/>
            <a:ext cx="7064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Quiet during free play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F017ADD-889E-2E14-30BB-E850E3FD320B}"/>
              </a:ext>
            </a:extLst>
          </p:cNvPr>
          <p:cNvSpPr txBox="1"/>
          <p:nvPr/>
        </p:nvSpPr>
        <p:spPr>
          <a:xfrm>
            <a:off x="3627217" y="1779655"/>
            <a:ext cx="858421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943350" lvl="8" indent="-285750">
              <a:buFont typeface="Arial" panose="020B0604020202020204" pitchFamily="34" charset="0"/>
              <a:buChar char="•"/>
            </a:pPr>
            <a:r>
              <a:rPr lang="en-GB" sz="2800" dirty="0"/>
              <a:t>Distressed when separated from mum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B165B00-6EFA-E204-DCB2-B282E729DEC2}"/>
              </a:ext>
            </a:extLst>
          </p:cNvPr>
          <p:cNvSpPr txBox="1"/>
          <p:nvPr/>
        </p:nvSpPr>
        <p:spPr>
          <a:xfrm>
            <a:off x="7283954" y="2632981"/>
            <a:ext cx="801858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Language delay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0046A20-AA71-0713-3A23-BE1F5E1B380D}"/>
              </a:ext>
            </a:extLst>
          </p:cNvPr>
          <p:cNvSpPr txBox="1"/>
          <p:nvPr/>
        </p:nvSpPr>
        <p:spPr>
          <a:xfrm>
            <a:off x="7283954" y="3008610"/>
            <a:ext cx="84958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Struggle in group activities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E246860-6E4B-A726-89FC-5F6C59EC386C}"/>
              </a:ext>
            </a:extLst>
          </p:cNvPr>
          <p:cNvSpPr txBox="1"/>
          <p:nvPr/>
        </p:nvSpPr>
        <p:spPr>
          <a:xfrm>
            <a:off x="7283954" y="3431049"/>
            <a:ext cx="87521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Clingy and difficulty sleeping</a:t>
            </a:r>
          </a:p>
        </p:txBody>
      </p:sp>
    </p:spTree>
    <p:extLst>
      <p:ext uri="{BB962C8B-B14F-4D97-AF65-F5344CB8AC3E}">
        <p14:creationId xmlns:p14="http://schemas.microsoft.com/office/powerpoint/2010/main" val="3452847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334C8F-FD93-123E-B62C-215D8F67F6C0}"/>
              </a:ext>
            </a:extLst>
          </p:cNvPr>
          <p:cNvSpPr txBox="1"/>
          <p:nvPr/>
        </p:nvSpPr>
        <p:spPr>
          <a:xfrm>
            <a:off x="4066401" y="0"/>
            <a:ext cx="35494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Main ideas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9BA253-6932-90A1-CCF3-BB22BDFD02E0}"/>
              </a:ext>
            </a:extLst>
          </p:cNvPr>
          <p:cNvSpPr txBox="1"/>
          <p:nvPr/>
        </p:nvSpPr>
        <p:spPr>
          <a:xfrm>
            <a:off x="-2758862" y="744699"/>
            <a:ext cx="10544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943350" lvl="8" indent="-285750">
              <a:buFont typeface="Arial" panose="020B0604020202020204" pitchFamily="34" charset="0"/>
              <a:buChar char="•"/>
            </a:pPr>
            <a:r>
              <a:rPr lang="en-GB" sz="2800" dirty="0"/>
              <a:t>Children need strong emotional attachment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A61DBB-6B87-1C6C-BE2B-55154BE75190}"/>
              </a:ext>
            </a:extLst>
          </p:cNvPr>
          <p:cNvSpPr txBox="1"/>
          <p:nvPr/>
        </p:nvSpPr>
        <p:spPr>
          <a:xfrm>
            <a:off x="879576" y="1250063"/>
            <a:ext cx="6356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Attachment provides safety and comfort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591D2D-66AC-8DA5-C3FD-837CAEE3DEC5}"/>
              </a:ext>
            </a:extLst>
          </p:cNvPr>
          <p:cNvSpPr txBox="1"/>
          <p:nvPr/>
        </p:nvSpPr>
        <p:spPr>
          <a:xfrm>
            <a:off x="912822" y="1712125"/>
            <a:ext cx="61642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Caregiver becomes a secure base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9BAE27-FED7-810A-9224-A27F3C3DAA61}"/>
              </a:ext>
            </a:extLst>
          </p:cNvPr>
          <p:cNvSpPr txBox="1"/>
          <p:nvPr/>
        </p:nvSpPr>
        <p:spPr>
          <a:xfrm>
            <a:off x="912822" y="2194529"/>
            <a:ext cx="49666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Helps child feel safe to explore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F322BC-DFEB-EB06-FA6D-6F998E303FA1}"/>
              </a:ext>
            </a:extLst>
          </p:cNvPr>
          <p:cNvSpPr txBox="1"/>
          <p:nvPr/>
        </p:nvSpPr>
        <p:spPr>
          <a:xfrm>
            <a:off x="912822" y="3662215"/>
            <a:ext cx="68568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Attachment is important in early childhood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2971E75-C4E0-90F5-BDBE-5E2AFEFF126A}"/>
              </a:ext>
            </a:extLst>
          </p:cNvPr>
          <p:cNvSpPr txBox="1"/>
          <p:nvPr/>
        </p:nvSpPr>
        <p:spPr>
          <a:xfrm>
            <a:off x="912822" y="4163768"/>
            <a:ext cx="55331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Children need consistent caregiver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EF7B60-B1F3-E6D2-7679-2F5D0DC41BB4}"/>
              </a:ext>
            </a:extLst>
          </p:cNvPr>
          <p:cNvSpPr txBox="1"/>
          <p:nvPr/>
        </p:nvSpPr>
        <p:spPr>
          <a:xfrm>
            <a:off x="879576" y="4586339"/>
            <a:ext cx="77704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Secure attachment supports healthy development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E2B737-3036-B840-9339-1D26DECAC42B}"/>
              </a:ext>
            </a:extLst>
          </p:cNvPr>
          <p:cNvSpPr txBox="1"/>
          <p:nvPr/>
        </p:nvSpPr>
        <p:spPr>
          <a:xfrm>
            <a:off x="3060529" y="2841842"/>
            <a:ext cx="35357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Bowlby believed</a:t>
            </a:r>
          </a:p>
        </p:txBody>
      </p:sp>
    </p:spTree>
    <p:extLst>
      <p:ext uri="{BB962C8B-B14F-4D97-AF65-F5344CB8AC3E}">
        <p14:creationId xmlns:p14="http://schemas.microsoft.com/office/powerpoint/2010/main" val="4174180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B5BCD6-C458-AA81-2812-91B63CDFEC0F}"/>
              </a:ext>
            </a:extLst>
          </p:cNvPr>
          <p:cNvSpPr txBox="1"/>
          <p:nvPr/>
        </p:nvSpPr>
        <p:spPr>
          <a:xfrm>
            <a:off x="3116911" y="127221"/>
            <a:ext cx="55341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Applying theory to Isaac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C1434F-1154-C258-B310-9A01CB9D043A}"/>
              </a:ext>
            </a:extLst>
          </p:cNvPr>
          <p:cNvSpPr txBox="1"/>
          <p:nvPr/>
        </p:nvSpPr>
        <p:spPr>
          <a:xfrm>
            <a:off x="3177354" y="1049314"/>
            <a:ext cx="38142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Separation distress: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63FC88-F6FF-56D6-F5CF-64CA4CB3D944}"/>
              </a:ext>
            </a:extLst>
          </p:cNvPr>
          <p:cNvSpPr txBox="1"/>
          <p:nvPr/>
        </p:nvSpPr>
        <p:spPr>
          <a:xfrm>
            <a:off x="874643" y="1847732"/>
            <a:ext cx="50996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Becomes upset leaving mother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16E188-4B85-C890-1EEC-7FDFDA3F7A95}"/>
              </a:ext>
            </a:extLst>
          </p:cNvPr>
          <p:cNvSpPr txBox="1"/>
          <p:nvPr/>
        </p:nvSpPr>
        <p:spPr>
          <a:xfrm>
            <a:off x="874643" y="2360270"/>
            <a:ext cx="69930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  Suggests attachment anxiety (Bowlby, 1969)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0D0745-99AB-E2C1-6A3F-9074241B5277}"/>
              </a:ext>
            </a:extLst>
          </p:cNvPr>
          <p:cNvSpPr txBox="1"/>
          <p:nvPr/>
        </p:nvSpPr>
        <p:spPr>
          <a:xfrm>
            <a:off x="3116911" y="3035577"/>
            <a:ext cx="39279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Disrupted childcare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6583E9-265B-A3A8-2F1F-88EDC99AE9C1}"/>
              </a:ext>
            </a:extLst>
          </p:cNvPr>
          <p:cNvSpPr txBox="1"/>
          <p:nvPr/>
        </p:nvSpPr>
        <p:spPr>
          <a:xfrm>
            <a:off x="-1033671" y="3681908"/>
            <a:ext cx="48173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114550" lvl="4" indent="-285750">
              <a:buFont typeface="Arial" panose="020B0604020202020204" pitchFamily="34" charset="0"/>
              <a:buChar char="•"/>
            </a:pPr>
            <a:r>
              <a:rPr lang="en-GB" sz="2800" dirty="0"/>
              <a:t>Less consistency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16B287-0329-450A-C91E-59CC1AA7883E}"/>
              </a:ext>
            </a:extLst>
          </p:cNvPr>
          <p:cNvSpPr txBox="1"/>
          <p:nvPr/>
        </p:nvSpPr>
        <p:spPr>
          <a:xfrm>
            <a:off x="771276" y="4194446"/>
            <a:ext cx="3539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Harder to build trust</a:t>
            </a:r>
          </a:p>
        </p:txBody>
      </p:sp>
    </p:spTree>
    <p:extLst>
      <p:ext uri="{BB962C8B-B14F-4D97-AF65-F5344CB8AC3E}">
        <p14:creationId xmlns:p14="http://schemas.microsoft.com/office/powerpoint/2010/main" val="3979311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5A82563-E34F-4CE4-207D-968C82251AC2}"/>
              </a:ext>
            </a:extLst>
          </p:cNvPr>
          <p:cNvSpPr txBox="1"/>
          <p:nvPr/>
        </p:nvSpPr>
        <p:spPr>
          <a:xfrm>
            <a:off x="6938998" y="472347"/>
            <a:ext cx="50540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Behaviour seen in nursery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9CB4CA-AA16-559B-4292-32C810938236}"/>
              </a:ext>
            </a:extLst>
          </p:cNvPr>
          <p:cNvSpPr txBox="1"/>
          <p:nvPr/>
        </p:nvSpPr>
        <p:spPr>
          <a:xfrm>
            <a:off x="7117983" y="1894180"/>
            <a:ext cx="947306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Withdrawn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Avoids group play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Less confidence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1B1309-FDE3-3AE1-5855-CDD1F0BDBCD1}"/>
              </a:ext>
            </a:extLst>
          </p:cNvPr>
          <p:cNvSpPr txBox="1"/>
          <p:nvPr/>
        </p:nvSpPr>
        <p:spPr>
          <a:xfrm>
            <a:off x="4271392" y="3429000"/>
            <a:ext cx="15604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Overall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0AFF45-D451-1606-7856-85019376A595}"/>
              </a:ext>
            </a:extLst>
          </p:cNvPr>
          <p:cNvSpPr txBox="1"/>
          <p:nvPr/>
        </p:nvSpPr>
        <p:spPr>
          <a:xfrm>
            <a:off x="1929104" y="4271322"/>
            <a:ext cx="658616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Isaac may not feel emotionally secure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This can affect development and wellbeing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16A9DD-EEA1-1F38-0DBB-8384CF92B4E3}"/>
              </a:ext>
            </a:extLst>
          </p:cNvPr>
          <p:cNvSpPr txBox="1"/>
          <p:nvPr/>
        </p:nvSpPr>
        <p:spPr>
          <a:xfrm>
            <a:off x="130088" y="472347"/>
            <a:ext cx="786075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Mother’s post-natal depression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6164F35-F8C0-C1A2-002C-77C47169EA67}"/>
              </a:ext>
            </a:extLst>
          </p:cNvPr>
          <p:cNvSpPr txBox="1"/>
          <p:nvPr/>
        </p:nvSpPr>
        <p:spPr>
          <a:xfrm>
            <a:off x="337484" y="1716507"/>
            <a:ext cx="610262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May affect emotional availability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Could impact bonding</a:t>
            </a:r>
          </a:p>
        </p:txBody>
      </p:sp>
    </p:spTree>
    <p:extLst>
      <p:ext uri="{BB962C8B-B14F-4D97-AF65-F5344CB8AC3E}">
        <p14:creationId xmlns:p14="http://schemas.microsoft.com/office/powerpoint/2010/main" val="3623639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424F84-BC68-90C0-0177-84CD2FE18121}"/>
              </a:ext>
            </a:extLst>
          </p:cNvPr>
          <p:cNvSpPr txBox="1"/>
          <p:nvPr/>
        </p:nvSpPr>
        <p:spPr>
          <a:xfrm>
            <a:off x="1482450" y="215443"/>
            <a:ext cx="2215671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Language 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C5AB88-13A0-B579-575C-7B508778BD8B}"/>
              </a:ext>
            </a:extLst>
          </p:cNvPr>
          <p:cNvSpPr txBox="1"/>
          <p:nvPr/>
        </p:nvSpPr>
        <p:spPr>
          <a:xfrm>
            <a:off x="224356" y="1200328"/>
            <a:ext cx="5685724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Stress can affect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Fewer chances to practise language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Less confidence speaking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09BBD8-D9EF-A721-68BF-5C0CD85718A7}"/>
              </a:ext>
            </a:extLst>
          </p:cNvPr>
          <p:cNvSpPr txBox="1"/>
          <p:nvPr/>
        </p:nvSpPr>
        <p:spPr>
          <a:xfrm>
            <a:off x="7041599" y="215443"/>
            <a:ext cx="39148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/>
              <a:t>Social interaction </a:t>
            </a:r>
            <a:endParaRPr lang="en-GB" sz="4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54C242-8AF6-0542-03D1-3B4A08CE8913}"/>
              </a:ext>
            </a:extLst>
          </p:cNvPr>
          <p:cNvSpPr txBox="1"/>
          <p:nvPr/>
        </p:nvSpPr>
        <p:spPr>
          <a:xfrm>
            <a:off x="6651812" y="1200328"/>
            <a:ext cx="508254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Struggle joining group activities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May avoid new situation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Difficulty building friendships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AC8355-530D-6145-8A53-1E56EDC2AB02}"/>
              </a:ext>
            </a:extLst>
          </p:cNvPr>
          <p:cNvSpPr txBox="1"/>
          <p:nvPr/>
        </p:nvSpPr>
        <p:spPr>
          <a:xfrm>
            <a:off x="3911776" y="3103022"/>
            <a:ext cx="37994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Emotional impact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4E0CC4-611B-76BF-72E8-B400621AD7C9}"/>
              </a:ext>
            </a:extLst>
          </p:cNvPr>
          <p:cNvSpPr txBox="1"/>
          <p:nvPr/>
        </p:nvSpPr>
        <p:spPr>
          <a:xfrm>
            <a:off x="4705234" y="3810908"/>
            <a:ext cx="2781531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Clinginess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Anxiety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Sleep difficulties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3966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DC13FD8-F024-77C8-AA41-B9860910819A}"/>
              </a:ext>
            </a:extLst>
          </p:cNvPr>
          <p:cNvSpPr txBox="1"/>
          <p:nvPr/>
        </p:nvSpPr>
        <p:spPr>
          <a:xfrm>
            <a:off x="3065929" y="71717"/>
            <a:ext cx="6310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Practical strategies in nursery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BD0401-EE42-FB8C-B36B-4A109FF94AB2}"/>
              </a:ext>
            </a:extLst>
          </p:cNvPr>
          <p:cNvSpPr txBox="1"/>
          <p:nvPr/>
        </p:nvSpPr>
        <p:spPr>
          <a:xfrm>
            <a:off x="883633" y="779603"/>
            <a:ext cx="5337487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Assign consistent key worker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Predictable daily routine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Gentle support during separation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Small group play activities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Praise and reassurance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198C5B-2BBC-E915-D00B-6E7BF2B315A8}"/>
              </a:ext>
            </a:extLst>
          </p:cNvPr>
          <p:cNvSpPr txBox="1"/>
          <p:nvPr/>
        </p:nvSpPr>
        <p:spPr>
          <a:xfrm>
            <a:off x="4051692" y="3026372"/>
            <a:ext cx="38513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Language support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B5D4DB-C046-C289-C148-812E60D13CA4}"/>
              </a:ext>
            </a:extLst>
          </p:cNvPr>
          <p:cNvSpPr txBox="1"/>
          <p:nvPr/>
        </p:nvSpPr>
        <p:spPr>
          <a:xfrm>
            <a:off x="1174375" y="3980330"/>
            <a:ext cx="644562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Story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Singing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Talking during play (NSPCC, 2023)</a:t>
            </a:r>
          </a:p>
        </p:txBody>
      </p:sp>
    </p:spTree>
    <p:extLst>
      <p:ext uri="{BB962C8B-B14F-4D97-AF65-F5344CB8AC3E}">
        <p14:creationId xmlns:p14="http://schemas.microsoft.com/office/powerpoint/2010/main" val="34295333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C5F4BBD-42B4-958A-D564-5BDBFEEC5251}"/>
              </a:ext>
            </a:extLst>
          </p:cNvPr>
          <p:cNvSpPr txBox="1"/>
          <p:nvPr/>
        </p:nvSpPr>
        <p:spPr>
          <a:xfrm>
            <a:off x="2922495" y="215153"/>
            <a:ext cx="34531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Parent support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5EA9B2-4F4E-9DDD-B64F-72B62642104B}"/>
              </a:ext>
            </a:extLst>
          </p:cNvPr>
          <p:cNvSpPr txBox="1"/>
          <p:nvPr/>
        </p:nvSpPr>
        <p:spPr>
          <a:xfrm>
            <a:off x="1023815" y="1169260"/>
            <a:ext cx="817672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Emotional support for mother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Parenting support (National Children’s Bureau, 2023)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51DDF2-0416-86CB-EB28-DA975E0D0D1B}"/>
              </a:ext>
            </a:extLst>
          </p:cNvPr>
          <p:cNvSpPr txBox="1"/>
          <p:nvPr/>
        </p:nvSpPr>
        <p:spPr>
          <a:xfrm>
            <a:off x="2665212" y="2457086"/>
            <a:ext cx="39677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Multi-agency team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BA5E6A-794A-7827-CCF1-0721DE7DF0C9}"/>
              </a:ext>
            </a:extLst>
          </p:cNvPr>
          <p:cNvSpPr txBox="1"/>
          <p:nvPr/>
        </p:nvSpPr>
        <p:spPr>
          <a:xfrm>
            <a:off x="1023815" y="3411193"/>
            <a:ext cx="481702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Early years staff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Health visitor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Speech and language therapist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GP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Family support worker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4403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C64DE8-50C6-7B13-54A5-F6A8B1DDBA96}"/>
              </a:ext>
            </a:extLst>
          </p:cNvPr>
          <p:cNvSpPr txBox="1"/>
          <p:nvPr/>
        </p:nvSpPr>
        <p:spPr>
          <a:xfrm>
            <a:off x="3874708" y="963851"/>
            <a:ext cx="39669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Nature vs nurture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4DFB62-B5A9-D07C-9501-34917083F455}"/>
              </a:ext>
            </a:extLst>
          </p:cNvPr>
          <p:cNvSpPr txBox="1"/>
          <p:nvPr/>
        </p:nvSpPr>
        <p:spPr>
          <a:xfrm>
            <a:off x="1966451" y="2128100"/>
            <a:ext cx="16229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Nature: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E94339-BC34-644D-0C45-F47F64453A42}"/>
              </a:ext>
            </a:extLst>
          </p:cNvPr>
          <p:cNvSpPr txBox="1"/>
          <p:nvPr/>
        </p:nvSpPr>
        <p:spPr>
          <a:xfrm>
            <a:off x="435722" y="2951946"/>
            <a:ext cx="542244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Possible sensitive temperament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Different children react differently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47CA79-76B0-10EC-3491-BC7689A23C48}"/>
              </a:ext>
            </a:extLst>
          </p:cNvPr>
          <p:cNvSpPr txBox="1"/>
          <p:nvPr/>
        </p:nvSpPr>
        <p:spPr>
          <a:xfrm>
            <a:off x="8264420" y="2128099"/>
            <a:ext cx="21574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Nurture: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3A6CE8-63A6-3BEA-AF81-F5890F79BF48}"/>
              </a:ext>
            </a:extLst>
          </p:cNvPr>
          <p:cNvSpPr txBox="1"/>
          <p:nvPr/>
        </p:nvSpPr>
        <p:spPr>
          <a:xfrm>
            <a:off x="7533000" y="2951946"/>
            <a:ext cx="381719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Disrupted childcare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Family move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Mother’s mental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Limited social support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EA4449-52AA-0C18-9681-007CAFE70269}"/>
              </a:ext>
            </a:extLst>
          </p:cNvPr>
          <p:cNvSpPr txBox="1"/>
          <p:nvPr/>
        </p:nvSpPr>
        <p:spPr>
          <a:xfrm>
            <a:off x="709168" y="4083568"/>
            <a:ext cx="28405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800" dirty="0"/>
          </a:p>
          <a:p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49155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4F53EDF-29DF-5DD8-BDCA-023FC8049116}"/>
              </a:ext>
            </a:extLst>
          </p:cNvPr>
          <p:cNvSpPr txBox="1"/>
          <p:nvPr/>
        </p:nvSpPr>
        <p:spPr>
          <a:xfrm>
            <a:off x="592393" y="1315289"/>
            <a:ext cx="610091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Strengths of Bowlby: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55A54A-EE8D-B4F9-7619-CD0A39A573A0}"/>
              </a:ext>
            </a:extLst>
          </p:cNvPr>
          <p:cNvSpPr txBox="1"/>
          <p:nvPr/>
        </p:nvSpPr>
        <p:spPr>
          <a:xfrm>
            <a:off x="216311" y="2626382"/>
            <a:ext cx="549377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Explain Isaac’s behaviour clearly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Useful in early years practice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Supports early intervention (Bowlby, 1969)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70F97F-5CAE-EE4E-C5E7-AEF16B01B71A}"/>
              </a:ext>
            </a:extLst>
          </p:cNvPr>
          <p:cNvSpPr txBox="1"/>
          <p:nvPr/>
        </p:nvSpPr>
        <p:spPr>
          <a:xfrm>
            <a:off x="7585587" y="1315289"/>
            <a:ext cx="610091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Limitations: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DDB59A-0300-B2AA-E2AD-B5E848144B2A}"/>
              </a:ext>
            </a:extLst>
          </p:cNvPr>
          <p:cNvSpPr txBox="1"/>
          <p:nvPr/>
        </p:nvSpPr>
        <p:spPr>
          <a:xfrm>
            <a:off x="6245941" y="2584765"/>
            <a:ext cx="572974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Focuses mainly on attachment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Less attention to wider influences</a:t>
            </a:r>
          </a:p>
        </p:txBody>
      </p:sp>
    </p:spTree>
    <p:extLst>
      <p:ext uri="{BB962C8B-B14F-4D97-AF65-F5344CB8AC3E}">
        <p14:creationId xmlns:p14="http://schemas.microsoft.com/office/powerpoint/2010/main" val="3493943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34AAD1-51AC-5F07-9743-B503B1544571}"/>
              </a:ext>
            </a:extLst>
          </p:cNvPr>
          <p:cNvSpPr txBox="1"/>
          <p:nvPr/>
        </p:nvSpPr>
        <p:spPr>
          <a:xfrm>
            <a:off x="3982066" y="0"/>
            <a:ext cx="2643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/>
              <a:t>Conclusion: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5FDA46-F941-214A-8423-1C3EA0DD3208}"/>
              </a:ext>
            </a:extLst>
          </p:cNvPr>
          <p:cNvSpPr txBox="1"/>
          <p:nvPr/>
        </p:nvSpPr>
        <p:spPr>
          <a:xfrm>
            <a:off x="2109103" y="1099380"/>
            <a:ext cx="7520392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Bowlby helps explain Isaac’s behaviour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Early relationships affect emotional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Isaac needs stability and consistent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Nursery and family support both important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Psychology helps professionals plan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06CD45-37FB-FDB1-2B6C-70385E9F41AC}"/>
              </a:ext>
            </a:extLst>
          </p:cNvPr>
          <p:cNvSpPr txBox="1"/>
          <p:nvPr/>
        </p:nvSpPr>
        <p:spPr>
          <a:xfrm>
            <a:off x="4433900" y="3661620"/>
            <a:ext cx="30578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Final point: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403348-0016-F076-BD15-6B3138AA3469}"/>
              </a:ext>
            </a:extLst>
          </p:cNvPr>
          <p:cNvSpPr txBox="1"/>
          <p:nvPr/>
        </p:nvSpPr>
        <p:spPr>
          <a:xfrm>
            <a:off x="2121017" y="4532669"/>
            <a:ext cx="90094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Secure early relationships can make a big difference to children’s development and wellbeing</a:t>
            </a:r>
          </a:p>
        </p:txBody>
      </p:sp>
    </p:spTree>
    <p:extLst>
      <p:ext uri="{BB962C8B-B14F-4D97-AF65-F5344CB8AC3E}">
        <p14:creationId xmlns:p14="http://schemas.microsoft.com/office/powerpoint/2010/main" val="36879073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DB8391E-C5A6-BBCF-09BA-F55F72520C48}"/>
              </a:ext>
            </a:extLst>
          </p:cNvPr>
          <p:cNvSpPr txBox="1"/>
          <p:nvPr/>
        </p:nvSpPr>
        <p:spPr>
          <a:xfrm>
            <a:off x="4524285" y="80788"/>
            <a:ext cx="39381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21550E-DA10-9AE0-549C-CFBD37FC46FE}"/>
              </a:ext>
            </a:extLst>
          </p:cNvPr>
          <p:cNvSpPr txBox="1"/>
          <p:nvPr/>
        </p:nvSpPr>
        <p:spPr>
          <a:xfrm>
            <a:off x="491613" y="788674"/>
            <a:ext cx="11503742" cy="52603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Bowlby, J. (1969) </a:t>
            </a:r>
            <a:r>
              <a:rPr lang="en-GB" i="1" dirty="0"/>
              <a:t>Attachment and loss: Vol 1. </a:t>
            </a:r>
            <a:r>
              <a:rPr lang="en-GB" dirty="0"/>
              <a:t>Basic Books.</a:t>
            </a:r>
          </a:p>
          <a:p>
            <a:pPr>
              <a:lnSpc>
                <a:spcPct val="150000"/>
              </a:lnSpc>
            </a:pPr>
            <a:r>
              <a:rPr lang="en-GB" dirty="0"/>
              <a:t>Department for Education (2024) </a:t>
            </a:r>
            <a:r>
              <a:rPr lang="en-GB" i="1" dirty="0"/>
              <a:t>Early Years Foundation Stage</a:t>
            </a:r>
            <a:r>
              <a:rPr lang="en-GB" dirty="0"/>
              <a:t>. Department for Education.  Available at: </a:t>
            </a:r>
            <a:r>
              <a:rPr lang="en-GB" dirty="0">
                <a:hlinkClick r:id="rId2"/>
              </a:rPr>
              <a:t>https://www.gov.uk/government/publications/early-years-foundation-stage-framework--2</a:t>
            </a:r>
            <a:r>
              <a:rPr lang="en-GB" dirty="0"/>
              <a:t> (Accessed: 09 June 2026).</a:t>
            </a:r>
          </a:p>
          <a:p>
            <a:pPr>
              <a:lnSpc>
                <a:spcPct val="150000"/>
              </a:lnSpc>
            </a:pPr>
            <a:r>
              <a:rPr lang="en-GB" dirty="0"/>
              <a:t>Health for Under 5s (2024) Health for Under 5.  Available at: </a:t>
            </a:r>
            <a:r>
              <a:rPr lang="en-GB" dirty="0">
                <a:hlinkClick r:id="rId3"/>
              </a:rPr>
              <a:t>https://healthforunder5s.co.uk</a:t>
            </a:r>
            <a:r>
              <a:rPr lang="en-GB" dirty="0"/>
              <a:t> (Accessed: 09 June 2026). </a:t>
            </a:r>
          </a:p>
          <a:p>
            <a:pPr>
              <a:lnSpc>
                <a:spcPct val="150000"/>
              </a:lnSpc>
            </a:pPr>
            <a:r>
              <a:rPr lang="en-GB" dirty="0"/>
              <a:t>National Children’s Bureau (2023) </a:t>
            </a:r>
            <a:r>
              <a:rPr lang="en-GB" i="1" dirty="0"/>
              <a:t>National Children’s Bureau</a:t>
            </a:r>
            <a:r>
              <a:rPr lang="en-GB" dirty="0"/>
              <a:t>.  Available at: </a:t>
            </a:r>
            <a:r>
              <a:rPr lang="en-GB" dirty="0">
                <a:hlinkClick r:id="rId4"/>
              </a:rPr>
              <a:t>https://www.ncb.org.uk/about</a:t>
            </a:r>
            <a:r>
              <a:rPr lang="en-GB" dirty="0"/>
              <a:t> (Accessed: 09 June 2026). </a:t>
            </a:r>
          </a:p>
          <a:p>
            <a:pPr>
              <a:lnSpc>
                <a:spcPct val="150000"/>
              </a:lnSpc>
            </a:pPr>
            <a:r>
              <a:rPr lang="en-GB" dirty="0"/>
              <a:t>NHS (2023) ‘Postnatal depression. </a:t>
            </a:r>
            <a:r>
              <a:rPr lang="en-GB" i="1" dirty="0"/>
              <a:t>NHS postnatal depression </a:t>
            </a:r>
            <a:r>
              <a:rPr lang="en-GB" dirty="0"/>
              <a:t>Available at: https://www.nhs.uk/mental-health/conditions/postnatal-depression/ (Accessed: 09 June 2026). </a:t>
            </a:r>
          </a:p>
          <a:p>
            <a:pPr>
              <a:lnSpc>
                <a:spcPct val="150000"/>
              </a:lnSpc>
            </a:pPr>
            <a:r>
              <a:rPr lang="en-GB" dirty="0"/>
              <a:t>NSPCC (2023) </a:t>
            </a:r>
            <a:r>
              <a:rPr lang="en-GB" i="1" dirty="0"/>
              <a:t>Attachment and child development </a:t>
            </a:r>
            <a:r>
              <a:rPr lang="en-GB" dirty="0"/>
              <a:t>NSPCC.  Available at: </a:t>
            </a:r>
            <a:r>
              <a:rPr lang="en-GB" dirty="0">
                <a:hlinkClick r:id="rId5"/>
              </a:rPr>
              <a:t>https://learning.nspcc.org.uk/child-health-development/attachment-early-years</a:t>
            </a:r>
            <a:r>
              <a:rPr lang="en-GB" dirty="0"/>
              <a:t> (Accessed: 09 June 2026).</a:t>
            </a:r>
          </a:p>
          <a:p>
            <a:pPr>
              <a:lnSpc>
                <a:spcPct val="150000"/>
              </a:lnSpc>
            </a:pPr>
            <a:endParaRPr lang="en-GB" sz="2800" dirty="0"/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754392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b0aad2dc94f3377b7499fec579854985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c7db95eb6039fe7fa6c7be5244be7411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4D74948A-2B7F-4828-A000-7E23318C9C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1A66F42-FA65-4D25-8591-226C882A857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A9F6E74-7AD3-46B3-94D9-648ECEE78965}">
  <ds:schemaRefs>
    <ds:schemaRef ds:uri="http://schemas.microsoft.com/office/2006/documentManagement/types"/>
    <ds:schemaRef ds:uri="http://purl.org/dc/elements/1.1/"/>
    <ds:schemaRef ds:uri="3ef5847a-e696-4fee-a2c0-6c3f87568321"/>
    <ds:schemaRef ds:uri="http://www.w3.org/XML/1998/namespace"/>
    <ds:schemaRef ds:uri="http://purl.org/dc/terms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1095</TotalTime>
  <Words>564</Words>
  <Application>Microsoft Office PowerPoint</Application>
  <PresentationFormat>Widescreen</PresentationFormat>
  <Paragraphs>112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Gallery</vt:lpstr>
      <vt:lpstr>Applying Bowlby’s attachment theory to Isaac’s early development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Nimra Ali (2507357)</dc:creator>
  <cp:lastModifiedBy>Nimra Ali (2507357)</cp:lastModifiedBy>
  <cp:revision>2</cp:revision>
  <dcterms:created xsi:type="dcterms:W3CDTF">2026-06-02T18:13:37Z</dcterms:created>
  <dcterms:modified xsi:type="dcterms:W3CDTF">2026-06-09T15:42:50Z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