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handoutMasterIdLst>
    <p:handoutMasterId r:id="rId24"/>
  </p:handoutMasterIdLst>
  <p:sldIdLst>
    <p:sldId id="297" r:id="rId5"/>
    <p:sldId id="300" r:id="rId6"/>
    <p:sldId id="298" r:id="rId7"/>
    <p:sldId id="303" r:id="rId8"/>
    <p:sldId id="299" r:id="rId9"/>
    <p:sldId id="301" r:id="rId10"/>
    <p:sldId id="302" r:id="rId11"/>
    <p:sldId id="304" r:id="rId12"/>
    <p:sldId id="305" r:id="rId13"/>
    <p:sldId id="306" r:id="rId14"/>
    <p:sldId id="307" r:id="rId15"/>
    <p:sldId id="308" r:id="rId16"/>
    <p:sldId id="309" r:id="rId17"/>
    <p:sldId id="310" r:id="rId18"/>
    <p:sldId id="311" r:id="rId19"/>
    <p:sldId id="312" r:id="rId20"/>
    <p:sldId id="313" r:id="rId21"/>
    <p:sldId id="31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9179" autoAdjust="0"/>
  </p:normalViewPr>
  <p:slideViewPr>
    <p:cSldViewPr>
      <p:cViewPr>
        <p:scale>
          <a:sx n="63" d="100"/>
          <a:sy n="63" d="100"/>
        </p:scale>
        <p:origin x="285" y="42"/>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05/10/2019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9A401A-15FF-431A-B23A-67E3E3C860F1}" type="datetimeFigureOut">
              <a:rPr lang="en-GB" smtClean="0"/>
              <a:t>05/10/2019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640009-F439-4916-801E-BA2064851CB0}" type="slidenum">
              <a:rPr lang="en-GB" smtClean="0"/>
              <a:t>‹#›</a:t>
            </a:fld>
            <a:endParaRPr lang="en-GB"/>
          </a:p>
        </p:txBody>
      </p:sp>
    </p:spTree>
    <p:extLst>
      <p:ext uri="{BB962C8B-B14F-4D97-AF65-F5344CB8AC3E}">
        <p14:creationId xmlns:p14="http://schemas.microsoft.com/office/powerpoint/2010/main" val="16180385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640009-F439-4916-801E-BA2064851CB0}" type="slidenum">
              <a:rPr lang="en-GB" smtClean="0"/>
              <a:t>1</a:t>
            </a:fld>
            <a:endParaRPr lang="en-GB"/>
          </a:p>
        </p:txBody>
      </p:sp>
    </p:spTree>
    <p:extLst>
      <p:ext uri="{BB962C8B-B14F-4D97-AF65-F5344CB8AC3E}">
        <p14:creationId xmlns:p14="http://schemas.microsoft.com/office/powerpoint/2010/main" val="6903048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smtClean="0"/>
              <a:t>Note: These PET scans compare the brain of an individual with a history of cocaine use disorder (middle and right) to the brain of an individual without a history of cocaine use (left). The person who has had a cocaine use disorder has lower levels of the D2 dopamine receptor (depicted in red) in the striatum one month (middle) and four months (right) after stopping cocaine use compared to the non-user. The level of dopamine receptors in the brain of the cocaine user are higher at the 4-month mark (right), but have not returned to the levels observed in the non-user (left).</a:t>
            </a:r>
            <a:r>
              <a:rPr lang="en-GB" dirty="0" smtClean="0"/>
              <a:t> </a:t>
            </a:r>
            <a:endParaRPr lang="en-GB" dirty="0"/>
          </a:p>
        </p:txBody>
      </p:sp>
      <p:sp>
        <p:nvSpPr>
          <p:cNvPr id="4" name="Slide Number Placeholder 3"/>
          <p:cNvSpPr>
            <a:spLocks noGrp="1"/>
          </p:cNvSpPr>
          <p:nvPr>
            <p:ph type="sldNum" sz="quarter" idx="10"/>
          </p:nvPr>
        </p:nvSpPr>
        <p:spPr/>
        <p:txBody>
          <a:bodyPr/>
          <a:lstStyle/>
          <a:p>
            <a:fld id="{A5640009-F439-4916-801E-BA2064851CB0}" type="slidenum">
              <a:rPr lang="en-GB" smtClean="0"/>
              <a:t>7</a:t>
            </a:fld>
            <a:endParaRPr lang="en-GB"/>
          </a:p>
        </p:txBody>
      </p:sp>
    </p:spTree>
    <p:extLst>
      <p:ext uri="{BB962C8B-B14F-4D97-AF65-F5344CB8AC3E}">
        <p14:creationId xmlns:p14="http://schemas.microsoft.com/office/powerpoint/2010/main" val="3001943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640009-F439-4916-801E-BA2064851CB0}" type="slidenum">
              <a:rPr lang="en-GB" smtClean="0"/>
              <a:t>12</a:t>
            </a:fld>
            <a:endParaRPr lang="en-GB"/>
          </a:p>
        </p:txBody>
      </p:sp>
    </p:spTree>
    <p:extLst>
      <p:ext uri="{BB962C8B-B14F-4D97-AF65-F5344CB8AC3E}">
        <p14:creationId xmlns:p14="http://schemas.microsoft.com/office/powerpoint/2010/main" val="34498315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05/10/2019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05/10/2019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05/10/2019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05/10/2019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05/10/2019</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nhs.uk/live-well/healthy-body/drug-addiction-getting-help/" TargetMode="External"/><Relationship Id="rId2" Type="http://schemas.openxmlformats.org/officeDocument/2006/relationships/hyperlink" Target="https://www.nhs.uk/live-well/healthy-body/gambling-addiction/" TargetMode="External"/><Relationship Id="rId1" Type="http://schemas.openxmlformats.org/officeDocument/2006/relationships/slideLayout" Target="../slideLayouts/slideLayout2.xml"/><Relationship Id="rId6" Type="http://schemas.openxmlformats.org/officeDocument/2006/relationships/image" Target="../media/image2.jpg"/><Relationship Id="rId5" Type="http://schemas.openxmlformats.org/officeDocument/2006/relationships/hyperlink" Target="https://www.nhs.uk/live-well/quit-smoking/10-self-help-tips-to-stop-smoking/" TargetMode="External"/><Relationship Id="rId4" Type="http://schemas.openxmlformats.org/officeDocument/2006/relationships/hyperlink" Target="https://www.nhs.uk/live-well/alcohol-support/"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drugabuse.gov/publications/drugs-brains-behavior-science-addiction/introduction"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portofcall.com/find-rehab/wales/swansea/" TargetMode="External"/><Relationship Id="rId2" Type="http://schemas.openxmlformats.org/officeDocument/2006/relationships/hyperlink" Target="http://www.wcada.org/aboutwcada.html" TargetMode="External"/><Relationship Id="rId1" Type="http://schemas.openxmlformats.org/officeDocument/2006/relationships/slideLayout" Target="../slideLayouts/slideLayout2.xml"/><Relationship Id="rId5" Type="http://schemas.openxmlformats.org/officeDocument/2006/relationships/hyperlink" Target="http://www.informswansea.co.uk/advice-support-centre/support/drug-alcohol-gambling/" TargetMode="External"/><Relationship Id="rId4" Type="http://schemas.openxmlformats.org/officeDocument/2006/relationships/hyperlink" Target="https://barod.cymr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7408" y="692696"/>
            <a:ext cx="10801200" cy="5184576"/>
          </a:xfrm>
          <a:prstGeom prst="rect">
            <a:avLst/>
          </a:prstGeom>
        </p:spPr>
      </p:pic>
      <p:sp>
        <p:nvSpPr>
          <p:cNvPr id="2" name="Title 1"/>
          <p:cNvSpPr>
            <a:spLocks noGrp="1"/>
          </p:cNvSpPr>
          <p:nvPr>
            <p:ph type="ctrTitle"/>
          </p:nvPr>
        </p:nvSpPr>
        <p:spPr>
          <a:xfrm>
            <a:off x="2279576" y="1700808"/>
            <a:ext cx="7992888" cy="3528392"/>
          </a:xfrm>
        </p:spPr>
        <p:txBody>
          <a:bodyPr>
            <a:noAutofit/>
          </a:bodyPr>
          <a:lstStyle/>
          <a:p>
            <a:r>
              <a:rPr lang="en-GB" b="1" dirty="0" smtClean="0"/>
              <a:t>COUNSELLING SPECIALISMS AND POPULATIONS </a:t>
            </a:r>
            <a:br>
              <a:rPr lang="en-GB" b="1" dirty="0" smtClean="0"/>
            </a:br>
            <a:r>
              <a:rPr lang="en-GB" b="1" dirty="0" smtClean="0"/>
              <a:t>ECHC6002</a:t>
            </a:r>
            <a:r>
              <a:rPr lang="en-US" b="1" dirty="0" smtClean="0"/>
              <a:t/>
            </a:r>
            <a:br>
              <a:rPr lang="en-US" b="1" dirty="0" smtClean="0"/>
            </a:br>
            <a:r>
              <a:rPr lang="en-GB" dirty="0"/>
              <a:t/>
            </a:r>
            <a:br>
              <a:rPr lang="en-GB" dirty="0"/>
            </a:br>
            <a:r>
              <a:rPr lang="en-GB" dirty="0" smtClean="0"/>
              <a:t>Module Lead – Ruth Groff</a:t>
            </a:r>
            <a:endParaRPr lang="en-GB" dirty="0"/>
          </a:p>
        </p:txBody>
      </p:sp>
    </p:spTree>
    <p:extLst>
      <p:ext uri="{BB962C8B-B14F-4D97-AF65-F5344CB8AC3E}">
        <p14:creationId xmlns:p14="http://schemas.microsoft.com/office/powerpoint/2010/main" val="415248994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70C0"/>
                </a:solidFill>
              </a:rPr>
              <a:t>Schedule for today</a:t>
            </a:r>
            <a:endParaRPr lang="en-GB" b="1" dirty="0">
              <a:solidFill>
                <a:srgbClr val="0070C0"/>
              </a:solidFill>
            </a:endParaRPr>
          </a:p>
        </p:txBody>
      </p:sp>
      <p:sp>
        <p:nvSpPr>
          <p:cNvPr id="3" name="Content Placeholder 2"/>
          <p:cNvSpPr>
            <a:spLocks noGrp="1"/>
          </p:cNvSpPr>
          <p:nvPr>
            <p:ph idx="1"/>
          </p:nvPr>
        </p:nvSpPr>
        <p:spPr>
          <a:xfrm>
            <a:off x="695400" y="1556792"/>
            <a:ext cx="10972800" cy="4536504"/>
          </a:xfrm>
        </p:spPr>
        <p:txBody>
          <a:bodyPr>
            <a:normAutofit/>
          </a:bodyPr>
          <a:lstStyle/>
          <a:p>
            <a:pPr marL="0" indent="0">
              <a:buNone/>
            </a:pPr>
            <a:r>
              <a:rPr lang="en-GB" dirty="0" smtClean="0">
                <a:solidFill>
                  <a:srgbClr val="0070C0"/>
                </a:solidFill>
              </a:rPr>
              <a:t>9-10 Background – Theory </a:t>
            </a:r>
          </a:p>
          <a:p>
            <a:pPr marL="0" indent="0">
              <a:buNone/>
            </a:pPr>
            <a:r>
              <a:rPr lang="en-GB" dirty="0" smtClean="0">
                <a:solidFill>
                  <a:srgbClr val="0070C0"/>
                </a:solidFill>
              </a:rPr>
              <a:t>10-11Theoretical Approaches – Interventions</a:t>
            </a:r>
          </a:p>
          <a:p>
            <a:pPr marL="0" indent="0">
              <a:buNone/>
            </a:pPr>
            <a:r>
              <a:rPr lang="en-GB" dirty="0" smtClean="0">
                <a:solidFill>
                  <a:srgbClr val="0070C0"/>
                </a:solidFill>
              </a:rPr>
              <a:t>11-12 Evidence-based or Practice-Base research  Journal Articles</a:t>
            </a:r>
          </a:p>
          <a:p>
            <a:pPr marL="0" indent="0">
              <a:buNone/>
            </a:pPr>
            <a:r>
              <a:rPr lang="en-GB" dirty="0" smtClean="0">
                <a:solidFill>
                  <a:srgbClr val="0070C0"/>
                </a:solidFill>
              </a:rPr>
              <a:t>12-1pm Assessment Queries  - Tutorial time</a:t>
            </a:r>
          </a:p>
          <a:p>
            <a:pPr marL="0" indent="0">
              <a:buNone/>
            </a:pPr>
            <a:endParaRPr lang="en-GB" dirty="0" smtClean="0"/>
          </a:p>
          <a:p>
            <a:pPr marL="0" indent="0">
              <a:buNone/>
            </a:pPr>
            <a:r>
              <a:rPr lang="en-GB" b="1" dirty="0" smtClean="0">
                <a:solidFill>
                  <a:srgbClr val="0070C0"/>
                </a:solidFill>
              </a:rPr>
              <a:t>There will be breaks, but this is just to give you an idea of the overall structure for the day.</a:t>
            </a:r>
            <a:endParaRPr lang="en-GB" b="1" dirty="0">
              <a:solidFill>
                <a:srgbClr val="0070C0"/>
              </a:solidFill>
            </a:endParaRPr>
          </a:p>
        </p:txBody>
      </p:sp>
    </p:spTree>
    <p:extLst>
      <p:ext uri="{BB962C8B-B14F-4D97-AF65-F5344CB8AC3E}">
        <p14:creationId xmlns:p14="http://schemas.microsoft.com/office/powerpoint/2010/main" val="38153317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70C0"/>
                </a:solidFill>
              </a:rPr>
              <a:t>Addiction</a:t>
            </a:r>
            <a:r>
              <a:rPr lang="en-GB" dirty="0" smtClean="0"/>
              <a:t>  - </a:t>
            </a:r>
            <a:r>
              <a:rPr lang="en-GB" dirty="0" smtClean="0">
                <a:solidFill>
                  <a:srgbClr val="0070C0"/>
                </a:solidFill>
              </a:rPr>
              <a:t>NHS</a:t>
            </a:r>
            <a:endParaRPr lang="en-GB" dirty="0">
              <a:solidFill>
                <a:srgbClr val="0070C0"/>
              </a:solidFill>
            </a:endParaRPr>
          </a:p>
        </p:txBody>
      </p:sp>
      <p:sp>
        <p:nvSpPr>
          <p:cNvPr id="3" name="Content Placeholder 2"/>
          <p:cNvSpPr>
            <a:spLocks noGrp="1"/>
          </p:cNvSpPr>
          <p:nvPr>
            <p:ph idx="1"/>
          </p:nvPr>
        </p:nvSpPr>
        <p:spPr>
          <a:xfrm>
            <a:off x="609600" y="1997075"/>
            <a:ext cx="10972800" cy="4312244"/>
          </a:xfrm>
        </p:spPr>
        <p:txBody>
          <a:bodyPr/>
          <a:lstStyle/>
          <a:p>
            <a:r>
              <a:rPr lang="en-GB" dirty="0">
                <a:solidFill>
                  <a:srgbClr val="0070C0"/>
                </a:solidFill>
              </a:rPr>
              <a:t>Addiction is defined as not having control over doing, taking or using something to the point where it could be harmful to you. </a:t>
            </a:r>
            <a:endParaRPr lang="en-GB" dirty="0" smtClean="0">
              <a:solidFill>
                <a:srgbClr val="0070C0"/>
              </a:solidFill>
            </a:endParaRPr>
          </a:p>
          <a:p>
            <a:endParaRPr lang="en-GB" dirty="0">
              <a:solidFill>
                <a:srgbClr val="0070C0"/>
              </a:solidFill>
            </a:endParaRPr>
          </a:p>
          <a:p>
            <a:r>
              <a:rPr lang="en-GB" dirty="0">
                <a:solidFill>
                  <a:srgbClr val="0070C0"/>
                </a:solidFill>
              </a:rPr>
              <a:t>Addiction is most commonly associated with </a:t>
            </a:r>
            <a:r>
              <a:rPr lang="en-GB" dirty="0">
                <a:solidFill>
                  <a:srgbClr val="0070C0"/>
                </a:solidFill>
                <a:hlinkClick r:id="rId2"/>
              </a:rPr>
              <a:t>gambling</a:t>
            </a:r>
            <a:r>
              <a:rPr lang="en-GB" dirty="0">
                <a:solidFill>
                  <a:srgbClr val="0070C0"/>
                </a:solidFill>
              </a:rPr>
              <a:t>, </a:t>
            </a:r>
            <a:r>
              <a:rPr lang="en-GB" dirty="0">
                <a:solidFill>
                  <a:srgbClr val="0070C0"/>
                </a:solidFill>
                <a:hlinkClick r:id="rId3"/>
              </a:rPr>
              <a:t>drugs</a:t>
            </a:r>
            <a:r>
              <a:rPr lang="en-GB" dirty="0">
                <a:solidFill>
                  <a:srgbClr val="0070C0"/>
                </a:solidFill>
              </a:rPr>
              <a:t>, </a:t>
            </a:r>
            <a:r>
              <a:rPr lang="en-GB" dirty="0">
                <a:solidFill>
                  <a:srgbClr val="0070C0"/>
                </a:solidFill>
                <a:hlinkClick r:id="rId4"/>
              </a:rPr>
              <a:t>alcohol</a:t>
            </a:r>
            <a:r>
              <a:rPr lang="en-GB" dirty="0">
                <a:solidFill>
                  <a:srgbClr val="0070C0"/>
                </a:solidFill>
              </a:rPr>
              <a:t> and </a:t>
            </a:r>
            <a:r>
              <a:rPr lang="en-GB" dirty="0">
                <a:solidFill>
                  <a:srgbClr val="0070C0"/>
                </a:solidFill>
                <a:hlinkClick r:id="rId5"/>
              </a:rPr>
              <a:t>nicotine</a:t>
            </a:r>
            <a:r>
              <a:rPr lang="en-GB" dirty="0">
                <a:solidFill>
                  <a:srgbClr val="0070C0"/>
                </a:solidFill>
              </a:rPr>
              <a:t>, but it's possible to be addicted to just about anything, including: </a:t>
            </a:r>
          </a:p>
          <a:p>
            <a:endParaRPr lang="en-GB" dirty="0"/>
          </a:p>
        </p:txBody>
      </p:sp>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79376" y="28228"/>
            <a:ext cx="2819400" cy="1905000"/>
          </a:xfrm>
          <a:prstGeom prst="rect">
            <a:avLst/>
          </a:prstGeom>
        </p:spPr>
      </p:pic>
    </p:spTree>
    <p:extLst>
      <p:ext uri="{BB962C8B-B14F-4D97-AF65-F5344CB8AC3E}">
        <p14:creationId xmlns:p14="http://schemas.microsoft.com/office/powerpoint/2010/main" val="32513466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09600" y="274638"/>
            <a:ext cx="10972800" cy="6178698"/>
          </a:xfrm>
        </p:spPr>
        <p:txBody>
          <a:bodyPr>
            <a:normAutofit fontScale="92500" lnSpcReduction="10000"/>
          </a:bodyPr>
          <a:lstStyle/>
          <a:p>
            <a:r>
              <a:rPr lang="en-GB" b="1" dirty="0">
                <a:solidFill>
                  <a:srgbClr val="0070C0"/>
                </a:solidFill>
              </a:rPr>
              <a:t>work</a:t>
            </a:r>
            <a:r>
              <a:rPr lang="en-GB" dirty="0">
                <a:solidFill>
                  <a:srgbClr val="0070C0"/>
                </a:solidFill>
              </a:rPr>
              <a:t> – some people are obsessed with their work to the extent that they become physically exhausted; if your relationship, family and social life are affected and you never take holidays, you may be addicted to work</a:t>
            </a:r>
          </a:p>
          <a:p>
            <a:r>
              <a:rPr lang="en-GB" b="1" dirty="0">
                <a:solidFill>
                  <a:srgbClr val="0070C0"/>
                </a:solidFill>
              </a:rPr>
              <a:t>internet</a:t>
            </a:r>
            <a:r>
              <a:rPr lang="en-GB" dirty="0">
                <a:solidFill>
                  <a:srgbClr val="0070C0"/>
                </a:solidFill>
              </a:rPr>
              <a:t> – as computer and mobile phone use has increased, so too have computer and internet addictions; people may spend hours each day and night surfing the internet or gaming while neglecting other aspects of their lives</a:t>
            </a:r>
          </a:p>
          <a:p>
            <a:r>
              <a:rPr lang="en-GB" b="1" dirty="0">
                <a:solidFill>
                  <a:srgbClr val="0070C0"/>
                </a:solidFill>
              </a:rPr>
              <a:t>solvents</a:t>
            </a:r>
            <a:r>
              <a:rPr lang="en-GB" dirty="0">
                <a:solidFill>
                  <a:srgbClr val="0070C0"/>
                </a:solidFill>
              </a:rPr>
              <a:t> – volatile substance abuse is when you inhale substances such as glue, aerosols, petrol or lighter fuel to give you a feeling of intoxication </a:t>
            </a:r>
          </a:p>
          <a:p>
            <a:r>
              <a:rPr lang="en-GB" b="1" dirty="0">
                <a:solidFill>
                  <a:srgbClr val="0070C0"/>
                </a:solidFill>
              </a:rPr>
              <a:t>shopping</a:t>
            </a:r>
            <a:r>
              <a:rPr lang="en-GB" dirty="0">
                <a:solidFill>
                  <a:srgbClr val="0070C0"/>
                </a:solidFill>
              </a:rPr>
              <a:t> – shopping becomes an addiction when you buy things you don't need or want to achieve a buzz; this is quickly followed by feelings of guilt, shame or despair</a:t>
            </a:r>
          </a:p>
          <a:p>
            <a:endParaRPr lang="en-GB" dirty="0"/>
          </a:p>
        </p:txBody>
      </p:sp>
    </p:spTree>
    <p:extLst>
      <p:ext uri="{BB962C8B-B14F-4D97-AF65-F5344CB8AC3E}">
        <p14:creationId xmlns:p14="http://schemas.microsoft.com/office/powerpoint/2010/main" val="408526360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solidFill>
                  <a:srgbClr val="0070C0"/>
                </a:solidFill>
              </a:rPr>
              <a:t>National Institute of Drug Abuse (NIDA)</a:t>
            </a:r>
            <a:r>
              <a:rPr lang="en-GB" sz="2800" b="1" dirty="0">
                <a:solidFill>
                  <a:srgbClr val="0070C0"/>
                </a:solidFill>
                <a:hlinkClick r:id="rId2"/>
              </a:rPr>
              <a:t> </a:t>
            </a:r>
            <a:r>
              <a:rPr lang="en-GB" sz="2000" dirty="0">
                <a:hlinkClick r:id="rId2"/>
              </a:rPr>
              <a:t>https://www.drugabuse.gov/publications/drugs-brains-behavior-science-addiction/introduction</a:t>
            </a:r>
            <a:r>
              <a:rPr lang="en-GB" sz="2000" dirty="0"/>
              <a:t/>
            </a:r>
            <a:br>
              <a:rPr lang="en-GB" sz="2000" dirty="0"/>
            </a:br>
            <a:r>
              <a:rPr lang="en-GB" sz="2400" dirty="0" smtClean="0"/>
              <a:t> </a:t>
            </a:r>
            <a:endParaRPr lang="en-GB" sz="2400" dirty="0"/>
          </a:p>
        </p:txBody>
      </p:sp>
      <p:sp>
        <p:nvSpPr>
          <p:cNvPr id="3" name="Content Placeholder 2"/>
          <p:cNvSpPr>
            <a:spLocks noGrp="1"/>
          </p:cNvSpPr>
          <p:nvPr>
            <p:ph idx="1"/>
          </p:nvPr>
        </p:nvSpPr>
        <p:spPr>
          <a:xfrm>
            <a:off x="609600" y="1638300"/>
            <a:ext cx="10972800" cy="4925143"/>
          </a:xfrm>
        </p:spPr>
        <p:txBody>
          <a:bodyPr>
            <a:normAutofit/>
          </a:bodyPr>
          <a:lstStyle/>
          <a:p>
            <a:pPr marL="0" indent="0">
              <a:buNone/>
            </a:pPr>
            <a:r>
              <a:rPr lang="en-GB" dirty="0" smtClean="0">
                <a:solidFill>
                  <a:srgbClr val="0070C0"/>
                </a:solidFill>
              </a:rPr>
              <a:t>Addiction </a:t>
            </a:r>
            <a:r>
              <a:rPr lang="en-GB" dirty="0">
                <a:solidFill>
                  <a:srgbClr val="0070C0"/>
                </a:solidFill>
              </a:rPr>
              <a:t>is defined as a chronic, relapsing disorder characterized by compulsive drug seeking and use despite adverse consequences</a:t>
            </a:r>
            <a:r>
              <a:rPr lang="en-GB" dirty="0" smtClean="0">
                <a:solidFill>
                  <a:srgbClr val="0070C0"/>
                </a:solidFill>
              </a:rPr>
              <a:t>.</a:t>
            </a:r>
            <a:endParaRPr lang="en-GB" u="sng" baseline="30000" dirty="0" smtClean="0">
              <a:solidFill>
                <a:srgbClr val="0070C0"/>
              </a:solidFill>
            </a:endParaRPr>
          </a:p>
          <a:p>
            <a:pPr marL="0" indent="0">
              <a:buNone/>
            </a:pPr>
            <a:r>
              <a:rPr lang="en-GB" dirty="0" smtClean="0">
                <a:solidFill>
                  <a:srgbClr val="0070C0"/>
                </a:solidFill>
              </a:rPr>
              <a:t> </a:t>
            </a:r>
          </a:p>
          <a:p>
            <a:pPr marL="0" indent="0">
              <a:buNone/>
            </a:pPr>
            <a:r>
              <a:rPr lang="en-GB" dirty="0" smtClean="0">
                <a:solidFill>
                  <a:srgbClr val="0070C0"/>
                </a:solidFill>
              </a:rPr>
              <a:t>It </a:t>
            </a:r>
            <a:r>
              <a:rPr lang="en-GB" dirty="0">
                <a:solidFill>
                  <a:srgbClr val="0070C0"/>
                </a:solidFill>
              </a:rPr>
              <a:t>is considered a brain disorder, because it involves functional changes to brain circuits involved in reward, stress, and self-control, and those changes may last a long time after a person has stopped taking </a:t>
            </a:r>
            <a:r>
              <a:rPr lang="en-GB" dirty="0" smtClean="0">
                <a:solidFill>
                  <a:srgbClr val="0070C0"/>
                </a:solidFill>
              </a:rPr>
              <a:t>drugs.</a:t>
            </a:r>
            <a:endParaRPr lang="en-GB" dirty="0">
              <a:solidFill>
                <a:srgbClr val="0070C0"/>
              </a:solidFill>
            </a:endParaRPr>
          </a:p>
        </p:txBody>
      </p:sp>
    </p:spTree>
    <p:extLst>
      <p:ext uri="{BB962C8B-B14F-4D97-AF65-F5344CB8AC3E}">
        <p14:creationId xmlns:p14="http://schemas.microsoft.com/office/powerpoint/2010/main" val="23924753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solidFill>
                  <a:srgbClr val="0070C0"/>
                </a:solidFill>
              </a:rPr>
              <a:t>Addiction is a lot like other diseases, such as heart disease. Both disrupt the normal, healthy functioning of an organ in the body, both have serious harmful effects, and both are, in many cases, preventable and treatable. If left untreated, they can last a lifetime and may lead to death. </a:t>
            </a:r>
            <a:endParaRPr lang="en-GB" dirty="0">
              <a:solidFill>
                <a:srgbClr val="0070C0"/>
              </a:solidFill>
            </a:endParaRPr>
          </a:p>
        </p:txBody>
      </p:sp>
    </p:spTree>
    <p:extLst>
      <p:ext uri="{BB962C8B-B14F-4D97-AF65-F5344CB8AC3E}">
        <p14:creationId xmlns:p14="http://schemas.microsoft.com/office/powerpoint/2010/main" val="24531859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70C0"/>
                </a:solidFill>
              </a:rPr>
              <a:t>Brain images</a:t>
            </a:r>
            <a:endParaRPr lang="en-GB" b="1" dirty="0">
              <a:solidFill>
                <a:srgbClr val="0070C0"/>
              </a:solidFill>
            </a:endParaRPr>
          </a:p>
        </p:txBody>
      </p:sp>
      <p:sp>
        <p:nvSpPr>
          <p:cNvPr id="5" name="Content Placeholder 4"/>
          <p:cNvSpPr>
            <a:spLocks noGrp="1"/>
          </p:cNvSpPr>
          <p:nvPr>
            <p:ph idx="1"/>
          </p:nvPr>
        </p:nvSpPr>
        <p:spPr>
          <a:xfrm>
            <a:off x="609600" y="1600200"/>
            <a:ext cx="10972800" cy="4997151"/>
          </a:xfrm>
        </p:spPr>
        <p:txBody>
          <a:bodyPr>
            <a:normAutofit/>
          </a:bodyPr>
          <a:lstStyle/>
          <a:p>
            <a:r>
              <a:rPr lang="en-GB" i="1" dirty="0">
                <a:solidFill>
                  <a:srgbClr val="0070C0"/>
                </a:solidFill>
              </a:rPr>
              <a:t>Source: Facing Addiction in America: The Surgeon General's Report on Alcohol, Drugs, and Health.</a:t>
            </a:r>
            <a:br>
              <a:rPr lang="en-GB" i="1" dirty="0">
                <a:solidFill>
                  <a:srgbClr val="0070C0"/>
                </a:solidFill>
              </a:rPr>
            </a:br>
            <a:r>
              <a:rPr lang="en-GB" i="1" dirty="0">
                <a:solidFill>
                  <a:srgbClr val="0070C0"/>
                </a:solidFill>
              </a:rPr>
              <a:t/>
            </a:r>
            <a:br>
              <a:rPr lang="en-GB" i="1" dirty="0">
                <a:solidFill>
                  <a:srgbClr val="0070C0"/>
                </a:solidFill>
              </a:rPr>
            </a:br>
            <a:r>
              <a:rPr lang="en-GB" i="1" dirty="0">
                <a:solidFill>
                  <a:srgbClr val="0070C0"/>
                </a:solidFill>
              </a:rPr>
              <a:t>Modified with permission from </a:t>
            </a:r>
            <a:r>
              <a:rPr lang="en-GB" i="1" dirty="0" err="1">
                <a:solidFill>
                  <a:srgbClr val="0070C0"/>
                </a:solidFill>
              </a:rPr>
              <a:t>Volkow</a:t>
            </a:r>
            <a:r>
              <a:rPr lang="en-GB" i="1" dirty="0">
                <a:solidFill>
                  <a:srgbClr val="0070C0"/>
                </a:solidFill>
              </a:rPr>
              <a:t> et al. 1993.</a:t>
            </a:r>
            <a:r>
              <a:rPr lang="en-GB" i="1" dirty="0"/>
              <a:t/>
            </a:r>
            <a:br>
              <a:rPr lang="en-GB" i="1" dirty="0"/>
            </a:br>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1384" y="3933056"/>
            <a:ext cx="9950896" cy="1933575"/>
          </a:xfrm>
          <a:prstGeom prst="rect">
            <a:avLst/>
          </a:prstGeom>
        </p:spPr>
      </p:pic>
    </p:spTree>
    <p:extLst>
      <p:ext uri="{BB962C8B-B14F-4D97-AF65-F5344CB8AC3E}">
        <p14:creationId xmlns:p14="http://schemas.microsoft.com/office/powerpoint/2010/main" val="34881972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70C0"/>
                </a:solidFill>
              </a:rPr>
              <a:t>What causes addictions?</a:t>
            </a:r>
            <a:endParaRPr lang="en-GB" b="1" dirty="0">
              <a:solidFill>
                <a:srgbClr val="0070C0"/>
              </a:solidFill>
            </a:endParaRPr>
          </a:p>
        </p:txBody>
      </p:sp>
      <p:sp>
        <p:nvSpPr>
          <p:cNvPr id="3" name="Content Placeholder 2"/>
          <p:cNvSpPr>
            <a:spLocks noGrp="1"/>
          </p:cNvSpPr>
          <p:nvPr>
            <p:ph idx="1"/>
          </p:nvPr>
        </p:nvSpPr>
        <p:spPr>
          <a:xfrm>
            <a:off x="609600" y="1600200"/>
            <a:ext cx="10972800" cy="4565103"/>
          </a:xfrm>
        </p:spPr>
        <p:txBody>
          <a:bodyPr/>
          <a:lstStyle/>
          <a:p>
            <a:r>
              <a:rPr lang="en-GB" dirty="0">
                <a:solidFill>
                  <a:srgbClr val="0070C0"/>
                </a:solidFill>
              </a:rPr>
              <a:t>There are lots of reasons why addictions begin. In the case of drugs, alcohol and nicotine, these substances affect the way you </a:t>
            </a:r>
            <a:r>
              <a:rPr lang="en-GB" b="1" i="1" dirty="0">
                <a:solidFill>
                  <a:srgbClr val="0070C0"/>
                </a:solidFill>
              </a:rPr>
              <a:t>feel,</a:t>
            </a:r>
            <a:r>
              <a:rPr lang="en-GB" dirty="0">
                <a:solidFill>
                  <a:srgbClr val="0070C0"/>
                </a:solidFill>
              </a:rPr>
              <a:t> both </a:t>
            </a:r>
            <a:r>
              <a:rPr lang="en-GB" b="1" i="1" dirty="0">
                <a:solidFill>
                  <a:srgbClr val="0070C0"/>
                </a:solidFill>
              </a:rPr>
              <a:t>physically and mentally</a:t>
            </a:r>
            <a:r>
              <a:rPr lang="en-GB" dirty="0">
                <a:solidFill>
                  <a:srgbClr val="0070C0"/>
                </a:solidFill>
              </a:rPr>
              <a:t>. </a:t>
            </a:r>
            <a:endParaRPr lang="en-GB" dirty="0" smtClean="0">
              <a:solidFill>
                <a:srgbClr val="0070C0"/>
              </a:solidFill>
            </a:endParaRPr>
          </a:p>
          <a:p>
            <a:endParaRPr lang="en-GB" dirty="0">
              <a:solidFill>
                <a:srgbClr val="0070C0"/>
              </a:solidFill>
            </a:endParaRPr>
          </a:p>
          <a:p>
            <a:r>
              <a:rPr lang="en-GB" dirty="0" smtClean="0">
                <a:solidFill>
                  <a:srgbClr val="0070C0"/>
                </a:solidFill>
              </a:rPr>
              <a:t>These </a:t>
            </a:r>
            <a:r>
              <a:rPr lang="en-GB" dirty="0">
                <a:solidFill>
                  <a:srgbClr val="0070C0"/>
                </a:solidFill>
              </a:rPr>
              <a:t>feelings can be enjoyable and create a powerful urge to use the substances again. </a:t>
            </a:r>
            <a:endParaRPr lang="en-GB" dirty="0">
              <a:solidFill>
                <a:srgbClr val="0070C0"/>
              </a:solidFill>
            </a:endParaRPr>
          </a:p>
        </p:txBody>
      </p:sp>
    </p:spTree>
    <p:extLst>
      <p:ext uri="{BB962C8B-B14F-4D97-AF65-F5344CB8AC3E}">
        <p14:creationId xmlns:p14="http://schemas.microsoft.com/office/powerpoint/2010/main" val="1795545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70C0"/>
                </a:solidFill>
              </a:rPr>
              <a:t>Gambling</a:t>
            </a:r>
            <a:endParaRPr lang="en-GB" b="1" dirty="0">
              <a:solidFill>
                <a:srgbClr val="0070C0"/>
              </a:solidFill>
            </a:endParaRPr>
          </a:p>
        </p:txBody>
      </p:sp>
      <p:sp>
        <p:nvSpPr>
          <p:cNvPr id="3" name="Content Placeholder 2"/>
          <p:cNvSpPr>
            <a:spLocks noGrp="1"/>
          </p:cNvSpPr>
          <p:nvPr>
            <p:ph idx="1"/>
          </p:nvPr>
        </p:nvSpPr>
        <p:spPr/>
        <p:txBody>
          <a:bodyPr/>
          <a:lstStyle/>
          <a:p>
            <a:endParaRPr lang="en-GB" dirty="0" smtClean="0">
              <a:solidFill>
                <a:srgbClr val="0070C0"/>
              </a:solidFill>
            </a:endParaRPr>
          </a:p>
          <a:p>
            <a:r>
              <a:rPr lang="en-GB" dirty="0" smtClean="0">
                <a:solidFill>
                  <a:srgbClr val="0070C0"/>
                </a:solidFill>
              </a:rPr>
              <a:t>Gambling </a:t>
            </a:r>
            <a:r>
              <a:rPr lang="en-GB" dirty="0">
                <a:solidFill>
                  <a:srgbClr val="0070C0"/>
                </a:solidFill>
              </a:rPr>
              <a:t>may result in a similar mental "high" after a win, followed by a strong urge to try again and recreate that feeling. This can develop into a habit that becomes very hard to stop</a:t>
            </a:r>
            <a:r>
              <a:rPr lang="en-GB" dirty="0"/>
              <a:t>.</a:t>
            </a:r>
            <a:endParaRPr lang="en-GB" dirty="0"/>
          </a:p>
        </p:txBody>
      </p:sp>
    </p:spTree>
    <p:extLst>
      <p:ext uri="{BB962C8B-B14F-4D97-AF65-F5344CB8AC3E}">
        <p14:creationId xmlns:p14="http://schemas.microsoft.com/office/powerpoint/2010/main" val="3460001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70C0"/>
                </a:solidFill>
              </a:rPr>
              <a:t>Withdrawal</a:t>
            </a:r>
            <a:endParaRPr lang="en-GB" b="1" dirty="0">
              <a:solidFill>
                <a:srgbClr val="0070C0"/>
              </a:solidFill>
            </a:endParaRPr>
          </a:p>
        </p:txBody>
      </p:sp>
      <p:sp>
        <p:nvSpPr>
          <p:cNvPr id="3" name="Content Placeholder 2"/>
          <p:cNvSpPr>
            <a:spLocks noGrp="1"/>
          </p:cNvSpPr>
          <p:nvPr>
            <p:ph idx="1"/>
          </p:nvPr>
        </p:nvSpPr>
        <p:spPr/>
        <p:txBody>
          <a:bodyPr>
            <a:normAutofit lnSpcReduction="10000"/>
          </a:bodyPr>
          <a:lstStyle/>
          <a:p>
            <a:r>
              <a:rPr lang="en-GB" dirty="0">
                <a:solidFill>
                  <a:srgbClr val="0070C0"/>
                </a:solidFill>
              </a:rPr>
              <a:t>Being addicted to something means that not having it causes withdrawal symptoms, or a "come down". Because this can be unpleasant, it's easier to carry on having or doing what you crave, and so the cycle continues. </a:t>
            </a:r>
          </a:p>
          <a:p>
            <a:r>
              <a:rPr lang="en-GB" dirty="0">
                <a:solidFill>
                  <a:srgbClr val="0070C0"/>
                </a:solidFill>
              </a:rPr>
              <a:t>Often, an addiction gets out of control because you need more and more to satisfy a craving and achieve the "high".</a:t>
            </a:r>
          </a:p>
          <a:p>
            <a:endParaRPr lang="en-GB" dirty="0"/>
          </a:p>
        </p:txBody>
      </p:sp>
    </p:spTree>
    <p:extLst>
      <p:ext uri="{BB962C8B-B14F-4D97-AF65-F5344CB8AC3E}">
        <p14:creationId xmlns:p14="http://schemas.microsoft.com/office/powerpoint/2010/main" val="3851055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36538"/>
            <a:ext cx="10972800" cy="1143000"/>
          </a:xfrm>
        </p:spPr>
        <p:txBody>
          <a:bodyPr/>
          <a:lstStyle/>
          <a:p>
            <a:r>
              <a:rPr lang="en-GB" b="1" dirty="0" smtClean="0">
                <a:solidFill>
                  <a:srgbClr val="0070C0"/>
                </a:solidFill>
              </a:rPr>
              <a:t>What are the effects of Addiction</a:t>
            </a:r>
            <a:endParaRPr lang="en-GB" b="1" dirty="0">
              <a:solidFill>
                <a:srgbClr val="0070C0"/>
              </a:solidFill>
            </a:endParaRPr>
          </a:p>
        </p:txBody>
      </p:sp>
      <p:sp>
        <p:nvSpPr>
          <p:cNvPr id="3" name="Content Placeholder 2"/>
          <p:cNvSpPr>
            <a:spLocks noGrp="1"/>
          </p:cNvSpPr>
          <p:nvPr>
            <p:ph idx="1"/>
          </p:nvPr>
        </p:nvSpPr>
        <p:spPr>
          <a:xfrm>
            <a:off x="609600" y="1638301"/>
            <a:ext cx="10972800" cy="3917032"/>
          </a:xfrm>
        </p:spPr>
        <p:txBody>
          <a:bodyPr/>
          <a:lstStyle/>
          <a:p>
            <a:endParaRPr lang="en-GB" dirty="0" smtClean="0">
              <a:solidFill>
                <a:srgbClr val="0070C0"/>
              </a:solidFill>
            </a:endParaRPr>
          </a:p>
          <a:p>
            <a:endParaRPr lang="en-GB" dirty="0">
              <a:solidFill>
                <a:srgbClr val="0070C0"/>
              </a:solidFill>
            </a:endParaRPr>
          </a:p>
          <a:p>
            <a:r>
              <a:rPr lang="en-GB" dirty="0" smtClean="0">
                <a:solidFill>
                  <a:srgbClr val="0070C0"/>
                </a:solidFill>
              </a:rPr>
              <a:t>Damage work life, and relationships.</a:t>
            </a:r>
          </a:p>
          <a:p>
            <a:r>
              <a:rPr lang="en-GB" dirty="0" smtClean="0">
                <a:solidFill>
                  <a:srgbClr val="0070C0"/>
                </a:solidFill>
              </a:rPr>
              <a:t>Psychological and physical implications</a:t>
            </a:r>
          </a:p>
          <a:p>
            <a:pPr marL="0" indent="0">
              <a:buNone/>
            </a:pPr>
            <a:endParaRPr lang="en-GB" dirty="0"/>
          </a:p>
        </p:txBody>
      </p:sp>
    </p:spTree>
    <p:extLst>
      <p:ext uri="{BB962C8B-B14F-4D97-AF65-F5344CB8AC3E}">
        <p14:creationId xmlns:p14="http://schemas.microsoft.com/office/powerpoint/2010/main" val="56948588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70C0"/>
                </a:solidFill>
              </a:rPr>
              <a:t>Biological Factors</a:t>
            </a:r>
            <a:endParaRPr lang="en-GB" b="1" dirty="0">
              <a:solidFill>
                <a:srgbClr val="0070C0"/>
              </a:solidFill>
            </a:endParaRPr>
          </a:p>
        </p:txBody>
      </p:sp>
      <p:sp>
        <p:nvSpPr>
          <p:cNvPr id="3" name="Content Placeholder 2"/>
          <p:cNvSpPr>
            <a:spLocks noGrp="1"/>
          </p:cNvSpPr>
          <p:nvPr>
            <p:ph idx="1"/>
          </p:nvPr>
        </p:nvSpPr>
        <p:spPr>
          <a:xfrm>
            <a:off x="609600" y="1600200"/>
            <a:ext cx="10972800" cy="4781127"/>
          </a:xfrm>
        </p:spPr>
        <p:txBody>
          <a:bodyPr>
            <a:normAutofit fontScale="92500" lnSpcReduction="10000"/>
          </a:bodyPr>
          <a:lstStyle/>
          <a:p>
            <a:r>
              <a:rPr lang="en-GB" dirty="0">
                <a:solidFill>
                  <a:srgbClr val="0070C0"/>
                </a:solidFill>
              </a:rPr>
              <a:t>Biological factors that can affect a person’s risk of addiction include their genes, stage of development, and even gender or ethnicity. Scientists estimate that genes, including the effects environmental factors have on a person’s gene expression, called epigenetics, account for between 40 and 60 percent of a person’s risk of addiction.27 Also, teens and people with mental disorders are at greater risk of drug use and addiction than others</a:t>
            </a:r>
            <a:r>
              <a:rPr lang="en-GB" dirty="0" smtClean="0">
                <a:solidFill>
                  <a:srgbClr val="0070C0"/>
                </a:solidFill>
              </a:rPr>
              <a:t>.</a:t>
            </a:r>
          </a:p>
          <a:p>
            <a:pPr marL="0" indent="0">
              <a:buNone/>
            </a:pPr>
            <a:r>
              <a:rPr lang="en-GB" sz="2600" dirty="0" smtClean="0"/>
              <a:t>Substance </a:t>
            </a:r>
            <a:r>
              <a:rPr lang="en-GB" sz="2600" dirty="0"/>
              <a:t>Abuse and Mental Health Services Administration. Mental and Substance Use Disorders. https://www.samhsa.gov/ disorders. Published June 20, 2014. Accessed June 4, 2018. </a:t>
            </a:r>
          </a:p>
        </p:txBody>
      </p:sp>
    </p:spTree>
    <p:extLst>
      <p:ext uri="{BB962C8B-B14F-4D97-AF65-F5344CB8AC3E}">
        <p14:creationId xmlns:p14="http://schemas.microsoft.com/office/powerpoint/2010/main" val="218261526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t/>
            </a:r>
            <a:br>
              <a:rPr lang="en-GB" sz="3200" dirty="0" smtClean="0"/>
            </a:br>
            <a:r>
              <a:rPr lang="en-GB" sz="3200" b="1" dirty="0" smtClean="0">
                <a:solidFill>
                  <a:srgbClr val="0070C0"/>
                </a:solidFill>
              </a:rPr>
              <a:t>WHAT </a:t>
            </a:r>
            <a:r>
              <a:rPr lang="en-GB" sz="3200" b="1" dirty="0">
                <a:solidFill>
                  <a:srgbClr val="0070C0"/>
                </a:solidFill>
              </a:rPr>
              <a:t>ENVIRONMENTAL FACTORS</a:t>
            </a:r>
            <a:br>
              <a:rPr lang="en-GB" sz="3200" b="1" dirty="0">
                <a:solidFill>
                  <a:srgbClr val="0070C0"/>
                </a:solidFill>
              </a:rPr>
            </a:br>
            <a:r>
              <a:rPr lang="en-GB" sz="3200" b="1" dirty="0">
                <a:solidFill>
                  <a:srgbClr val="0070C0"/>
                </a:solidFill>
              </a:rPr>
              <a:t> increase the risk of addiction?</a:t>
            </a:r>
            <a:br>
              <a:rPr lang="en-GB" sz="3200" b="1" dirty="0">
                <a:solidFill>
                  <a:srgbClr val="0070C0"/>
                </a:solidFill>
              </a:rPr>
            </a:br>
            <a:endParaRPr lang="en-GB" sz="3200" b="1" dirty="0">
              <a:solidFill>
                <a:srgbClr val="0070C0"/>
              </a:solidFill>
            </a:endParaRPr>
          </a:p>
        </p:txBody>
      </p:sp>
      <p:sp>
        <p:nvSpPr>
          <p:cNvPr id="3" name="Content Placeholder 2"/>
          <p:cNvSpPr>
            <a:spLocks noGrp="1"/>
          </p:cNvSpPr>
          <p:nvPr>
            <p:ph idx="1"/>
          </p:nvPr>
        </p:nvSpPr>
        <p:spPr>
          <a:xfrm>
            <a:off x="609600" y="1600200"/>
            <a:ext cx="10972800" cy="4853135"/>
          </a:xfrm>
        </p:spPr>
        <p:txBody>
          <a:bodyPr>
            <a:normAutofit fontScale="92500"/>
          </a:bodyPr>
          <a:lstStyle/>
          <a:p>
            <a:r>
              <a:rPr lang="en-GB" b="1" i="1" dirty="0">
                <a:solidFill>
                  <a:srgbClr val="0070C0"/>
                </a:solidFill>
              </a:rPr>
              <a:t>Home and family</a:t>
            </a:r>
            <a:r>
              <a:rPr lang="en-GB" dirty="0"/>
              <a:t>. </a:t>
            </a:r>
            <a:r>
              <a:rPr lang="en-GB" dirty="0">
                <a:solidFill>
                  <a:srgbClr val="0070C0"/>
                </a:solidFill>
              </a:rPr>
              <a:t>The home environment, especially during childhood, is a very important factor. Parents or older family  members who use drugs or misuse alcohol, or who break the  law, can increase children’s risk of future drug </a:t>
            </a:r>
            <a:r>
              <a:rPr lang="en-GB" dirty="0" smtClean="0">
                <a:solidFill>
                  <a:srgbClr val="0070C0"/>
                </a:solidFill>
              </a:rPr>
              <a:t>problems</a:t>
            </a:r>
            <a:r>
              <a:rPr lang="en-GB" dirty="0" smtClean="0"/>
              <a:t>.</a:t>
            </a:r>
          </a:p>
          <a:p>
            <a:r>
              <a:rPr lang="en-GB" b="1" i="1" dirty="0" smtClean="0">
                <a:solidFill>
                  <a:srgbClr val="0070C0"/>
                </a:solidFill>
              </a:rPr>
              <a:t>Peers </a:t>
            </a:r>
            <a:r>
              <a:rPr lang="en-GB" b="1" i="1" dirty="0">
                <a:solidFill>
                  <a:srgbClr val="0070C0"/>
                </a:solidFill>
              </a:rPr>
              <a:t>and school. </a:t>
            </a:r>
            <a:r>
              <a:rPr lang="en-GB" dirty="0" smtClean="0">
                <a:solidFill>
                  <a:srgbClr val="0070C0"/>
                </a:solidFill>
              </a:rPr>
              <a:t>Friends </a:t>
            </a:r>
            <a:r>
              <a:rPr lang="en-GB" dirty="0">
                <a:solidFill>
                  <a:srgbClr val="0070C0"/>
                </a:solidFill>
              </a:rPr>
              <a:t>and other peers can have an increasingly strong influence during the teen years. Teens who use drugs can sway even those without risk factors to try drugs for the first time. Struggling in school or having poor social skills can put a child at further risk for using or becoming addicted to </a:t>
            </a:r>
            <a:r>
              <a:rPr lang="en-GB" dirty="0" smtClean="0">
                <a:solidFill>
                  <a:srgbClr val="0070C0"/>
                </a:solidFill>
              </a:rPr>
              <a:t>drugs.</a:t>
            </a:r>
            <a:endParaRPr lang="en-GB" dirty="0">
              <a:solidFill>
                <a:srgbClr val="0070C0"/>
              </a:solidFill>
            </a:endParaRPr>
          </a:p>
        </p:txBody>
      </p:sp>
    </p:spTree>
    <p:extLst>
      <p:ext uri="{BB962C8B-B14F-4D97-AF65-F5344CB8AC3E}">
        <p14:creationId xmlns:p14="http://schemas.microsoft.com/office/powerpoint/2010/main" val="216768393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rgbClr val="0070C0"/>
                </a:solidFill>
              </a:rPr>
              <a:t>RISK OF ADDICTION?</a:t>
            </a:r>
            <a:r>
              <a:rPr lang="en-GB" b="1" dirty="0"/>
              <a:t/>
            </a:r>
            <a:br>
              <a:rPr lang="en-GB" b="1" dirty="0"/>
            </a:br>
            <a:endParaRPr lang="en-GB" b="1" dirty="0"/>
          </a:p>
        </p:txBody>
      </p:sp>
      <p:sp>
        <p:nvSpPr>
          <p:cNvPr id="3" name="Content Placeholder 2"/>
          <p:cNvSpPr>
            <a:spLocks noGrp="1"/>
          </p:cNvSpPr>
          <p:nvPr>
            <p:ph idx="1"/>
          </p:nvPr>
        </p:nvSpPr>
        <p:spPr/>
        <p:txBody>
          <a:bodyPr/>
          <a:lstStyle/>
          <a:p>
            <a:r>
              <a:rPr lang="en-GB" dirty="0">
                <a:solidFill>
                  <a:srgbClr val="0070C0"/>
                </a:solidFill>
              </a:rPr>
              <a:t>Early </a:t>
            </a:r>
            <a:r>
              <a:rPr lang="en-GB" dirty="0" smtClean="0">
                <a:solidFill>
                  <a:srgbClr val="0070C0"/>
                </a:solidFill>
              </a:rPr>
              <a:t>use</a:t>
            </a:r>
            <a:endParaRPr lang="en-GB" dirty="0">
              <a:solidFill>
                <a:srgbClr val="0070C0"/>
              </a:solidFill>
            </a:endParaRPr>
          </a:p>
          <a:p>
            <a:pPr marL="0" indent="0">
              <a:buNone/>
            </a:pPr>
            <a:endParaRPr lang="en-GB" dirty="0" smtClean="0">
              <a:solidFill>
                <a:srgbClr val="0070C0"/>
              </a:solidFill>
            </a:endParaRPr>
          </a:p>
          <a:p>
            <a:r>
              <a:rPr lang="en-GB" dirty="0" smtClean="0">
                <a:solidFill>
                  <a:srgbClr val="0070C0"/>
                </a:solidFill>
              </a:rPr>
              <a:t> </a:t>
            </a:r>
            <a:r>
              <a:rPr lang="en-GB" dirty="0">
                <a:solidFill>
                  <a:srgbClr val="0070C0"/>
                </a:solidFill>
              </a:rPr>
              <a:t>How the drug is taken. </a:t>
            </a:r>
          </a:p>
        </p:txBody>
      </p:sp>
    </p:spTree>
    <p:extLst>
      <p:ext uri="{BB962C8B-B14F-4D97-AF65-F5344CB8AC3E}">
        <p14:creationId xmlns:p14="http://schemas.microsoft.com/office/powerpoint/2010/main" val="53315761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70C0"/>
                </a:solidFill>
              </a:rPr>
              <a:t>The Science</a:t>
            </a:r>
            <a:endParaRPr lang="en-GB" b="1" dirty="0">
              <a:solidFill>
                <a:srgbClr val="0070C0"/>
              </a:solidFill>
            </a:endParaRPr>
          </a:p>
        </p:txBody>
      </p:sp>
      <p:sp>
        <p:nvSpPr>
          <p:cNvPr id="3" name="Content Placeholder 2"/>
          <p:cNvSpPr>
            <a:spLocks noGrp="1"/>
          </p:cNvSpPr>
          <p:nvPr>
            <p:ph idx="1"/>
          </p:nvPr>
        </p:nvSpPr>
        <p:spPr/>
        <p:txBody>
          <a:bodyPr/>
          <a:lstStyle/>
          <a:p>
            <a:r>
              <a:rPr lang="en-GB" dirty="0" smtClean="0">
                <a:solidFill>
                  <a:srgbClr val="0070C0"/>
                </a:solidFill>
              </a:rPr>
              <a:t>Take a look at the NIDA Report</a:t>
            </a:r>
          </a:p>
          <a:p>
            <a:r>
              <a:rPr lang="en-GB" dirty="0" smtClean="0">
                <a:solidFill>
                  <a:srgbClr val="0070C0"/>
                </a:solidFill>
              </a:rPr>
              <a:t>What is this saying? </a:t>
            </a:r>
            <a:endParaRPr lang="en-GB" dirty="0">
              <a:solidFill>
                <a:srgbClr val="0070C0"/>
              </a:solidFill>
            </a:endParaRPr>
          </a:p>
        </p:txBody>
      </p:sp>
    </p:spTree>
    <p:extLst>
      <p:ext uri="{BB962C8B-B14F-4D97-AF65-F5344CB8AC3E}">
        <p14:creationId xmlns:p14="http://schemas.microsoft.com/office/powerpoint/2010/main" val="53095140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70C0"/>
                </a:solidFill>
              </a:rPr>
              <a:t>Therapeutic Approaches/Treatments </a:t>
            </a:r>
            <a:endParaRPr lang="en-GB" b="1" dirty="0">
              <a:solidFill>
                <a:srgbClr val="0070C0"/>
              </a:solidFill>
            </a:endParaRPr>
          </a:p>
        </p:txBody>
      </p:sp>
      <p:sp>
        <p:nvSpPr>
          <p:cNvPr id="3" name="Content Placeholder 2"/>
          <p:cNvSpPr>
            <a:spLocks noGrp="1"/>
          </p:cNvSpPr>
          <p:nvPr>
            <p:ph idx="1"/>
          </p:nvPr>
        </p:nvSpPr>
        <p:spPr/>
        <p:txBody>
          <a:bodyPr/>
          <a:lstStyle/>
          <a:p>
            <a:r>
              <a:rPr lang="en-GB" b="1" dirty="0" smtClean="0">
                <a:solidFill>
                  <a:srgbClr val="0070C0"/>
                </a:solidFill>
              </a:rPr>
              <a:t>What is out there?</a:t>
            </a:r>
          </a:p>
          <a:p>
            <a:endParaRPr lang="en-GB" b="1" dirty="0">
              <a:solidFill>
                <a:srgbClr val="0070C0"/>
              </a:solidFill>
            </a:endParaRPr>
          </a:p>
          <a:p>
            <a:r>
              <a:rPr lang="en-GB" b="1" dirty="0" smtClean="0">
                <a:solidFill>
                  <a:srgbClr val="0070C0"/>
                </a:solidFill>
              </a:rPr>
              <a:t>Working in groups of 2-3, utilise the next 30 minutes of outlining therapeutic treatments and interventions.</a:t>
            </a:r>
          </a:p>
          <a:p>
            <a:pPr marL="0" indent="0">
              <a:buNone/>
            </a:pPr>
            <a:endParaRPr lang="en-GB" b="1" dirty="0" smtClean="0">
              <a:solidFill>
                <a:srgbClr val="0070C0"/>
              </a:solidFill>
            </a:endParaRPr>
          </a:p>
          <a:p>
            <a:r>
              <a:rPr lang="en-GB" b="1" dirty="0" smtClean="0">
                <a:solidFill>
                  <a:srgbClr val="0070C0"/>
                </a:solidFill>
              </a:rPr>
              <a:t>What are your experiences? </a:t>
            </a:r>
          </a:p>
          <a:p>
            <a:endParaRPr lang="en-GB" b="1" dirty="0">
              <a:solidFill>
                <a:srgbClr val="0070C0"/>
              </a:solidFill>
            </a:endParaRPr>
          </a:p>
          <a:p>
            <a:endParaRPr lang="en-GB" b="1" dirty="0" smtClean="0">
              <a:solidFill>
                <a:srgbClr val="0070C0"/>
              </a:solidFill>
            </a:endParaRPr>
          </a:p>
        </p:txBody>
      </p:sp>
    </p:spTree>
    <p:extLst>
      <p:ext uri="{BB962C8B-B14F-4D97-AF65-F5344CB8AC3E}">
        <p14:creationId xmlns:p14="http://schemas.microsoft.com/office/powerpoint/2010/main" val="224679371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rgbClr val="0070C0"/>
                </a:solidFill>
              </a:rPr>
              <a:t>Research – Evidence-based, Practice Based Evidence.</a:t>
            </a:r>
            <a:endParaRPr lang="en-GB" b="1" dirty="0">
              <a:solidFill>
                <a:srgbClr val="0070C0"/>
              </a:solidFill>
            </a:endParaRPr>
          </a:p>
        </p:txBody>
      </p:sp>
      <p:sp>
        <p:nvSpPr>
          <p:cNvPr id="3" name="Content Placeholder 2"/>
          <p:cNvSpPr>
            <a:spLocks noGrp="1"/>
          </p:cNvSpPr>
          <p:nvPr>
            <p:ph idx="1"/>
          </p:nvPr>
        </p:nvSpPr>
        <p:spPr/>
        <p:txBody>
          <a:bodyPr/>
          <a:lstStyle/>
          <a:p>
            <a:r>
              <a:rPr lang="en-GB" b="1" dirty="0" smtClean="0">
                <a:solidFill>
                  <a:srgbClr val="0070C0"/>
                </a:solidFill>
              </a:rPr>
              <a:t>Journal Articles?</a:t>
            </a:r>
          </a:p>
          <a:p>
            <a:r>
              <a:rPr lang="en-GB" b="1" dirty="0" smtClean="0">
                <a:solidFill>
                  <a:srgbClr val="0070C0"/>
                </a:solidFill>
              </a:rPr>
              <a:t>Current Organisations</a:t>
            </a:r>
          </a:p>
          <a:p>
            <a:endParaRPr lang="en-GB" b="1" dirty="0">
              <a:solidFill>
                <a:srgbClr val="0070C0"/>
              </a:solidFill>
            </a:endParaRPr>
          </a:p>
          <a:p>
            <a:endParaRPr lang="en-GB" b="1" dirty="0">
              <a:solidFill>
                <a:srgbClr val="0070C0"/>
              </a:solidFill>
            </a:endParaRPr>
          </a:p>
        </p:txBody>
      </p:sp>
    </p:spTree>
    <p:extLst>
      <p:ext uri="{BB962C8B-B14F-4D97-AF65-F5344CB8AC3E}">
        <p14:creationId xmlns:p14="http://schemas.microsoft.com/office/powerpoint/2010/main" val="291134882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70C0"/>
                </a:solidFill>
              </a:rPr>
              <a:t>Support is Swansea Area</a:t>
            </a:r>
            <a:endParaRPr lang="en-GB" b="1" dirty="0">
              <a:solidFill>
                <a:srgbClr val="0070C0"/>
              </a:solidFill>
            </a:endParaRPr>
          </a:p>
        </p:txBody>
      </p:sp>
      <p:sp>
        <p:nvSpPr>
          <p:cNvPr id="3" name="Content Placeholder 2"/>
          <p:cNvSpPr>
            <a:spLocks noGrp="1"/>
          </p:cNvSpPr>
          <p:nvPr>
            <p:ph idx="1"/>
          </p:nvPr>
        </p:nvSpPr>
        <p:spPr/>
        <p:txBody>
          <a:bodyPr/>
          <a:lstStyle/>
          <a:p>
            <a:pPr marL="0" indent="0">
              <a:buNone/>
            </a:pPr>
            <a:r>
              <a:rPr lang="en-GB" dirty="0" smtClean="0"/>
              <a:t>WCADA Welsh Centre for Action on Dependency and </a:t>
            </a:r>
            <a:r>
              <a:rPr lang="en-GB" dirty="0"/>
              <a:t>Drug </a:t>
            </a:r>
            <a:r>
              <a:rPr lang="en-GB" dirty="0" smtClean="0"/>
              <a:t>Addiction </a:t>
            </a:r>
            <a:r>
              <a:rPr lang="en-GB" dirty="0">
                <a:hlinkClick r:id="rId2"/>
              </a:rPr>
              <a:t>http://</a:t>
            </a:r>
            <a:r>
              <a:rPr lang="en-GB" dirty="0" smtClean="0">
                <a:hlinkClick r:id="rId2"/>
              </a:rPr>
              <a:t>www.wcada.org/aboutwcada.html</a:t>
            </a:r>
            <a:endParaRPr lang="en-GB" dirty="0" smtClean="0"/>
          </a:p>
          <a:p>
            <a:pPr marL="0" indent="0">
              <a:buNone/>
            </a:pPr>
            <a:r>
              <a:rPr lang="en-GB" dirty="0"/>
              <a:t>Port of Call </a:t>
            </a:r>
            <a:r>
              <a:rPr lang="en-GB" dirty="0">
                <a:hlinkClick r:id="rId3"/>
              </a:rPr>
              <a:t>https://portofcall.com/find-rehab/wales/swansea</a:t>
            </a:r>
            <a:r>
              <a:rPr lang="en-GB" dirty="0" smtClean="0">
                <a:hlinkClick r:id="rId3"/>
              </a:rPr>
              <a:t>/</a:t>
            </a:r>
            <a:endParaRPr lang="en-GB" dirty="0" smtClean="0"/>
          </a:p>
          <a:p>
            <a:pPr marL="0" indent="0">
              <a:buNone/>
            </a:pPr>
            <a:r>
              <a:rPr lang="en-GB" dirty="0" err="1" smtClean="0"/>
              <a:t>Barod</a:t>
            </a:r>
            <a:r>
              <a:rPr lang="en-GB" dirty="0" smtClean="0"/>
              <a:t> </a:t>
            </a:r>
            <a:r>
              <a:rPr lang="en-GB" dirty="0" smtClean="0">
                <a:hlinkClick r:id="rId4"/>
              </a:rPr>
              <a:t>https</a:t>
            </a:r>
            <a:r>
              <a:rPr lang="en-GB" dirty="0">
                <a:hlinkClick r:id="rId4"/>
              </a:rPr>
              <a:t>://barod.cymru</a:t>
            </a:r>
            <a:r>
              <a:rPr lang="en-GB" dirty="0" smtClean="0">
                <a:hlinkClick r:id="rId4"/>
              </a:rPr>
              <a:t>/</a:t>
            </a:r>
            <a:endParaRPr lang="en-GB" dirty="0" smtClean="0"/>
          </a:p>
          <a:p>
            <a:pPr marL="0" indent="0">
              <a:buNone/>
            </a:pPr>
            <a:r>
              <a:rPr lang="en-GB" dirty="0"/>
              <a:t>Inform Swansea </a:t>
            </a:r>
            <a:r>
              <a:rPr lang="en-GB" dirty="0">
                <a:hlinkClick r:id="rId5"/>
              </a:rPr>
              <a:t>http://www.informswansea.co.uk/advice-support-centre/support/drug-alcohol-gambling</a:t>
            </a:r>
            <a:r>
              <a:rPr lang="en-GB" dirty="0" smtClean="0">
                <a:hlinkClick r:id="rId5"/>
              </a:rPr>
              <a:t>/</a:t>
            </a:r>
            <a:endParaRPr lang="en-GB" dirty="0" smtClean="0"/>
          </a:p>
          <a:p>
            <a:pPr marL="0" indent="0">
              <a:buNone/>
            </a:pPr>
            <a:endParaRPr lang="en-GB" dirty="0"/>
          </a:p>
        </p:txBody>
      </p:sp>
    </p:spTree>
    <p:extLst>
      <p:ext uri="{BB962C8B-B14F-4D97-AF65-F5344CB8AC3E}">
        <p14:creationId xmlns:p14="http://schemas.microsoft.com/office/powerpoint/2010/main" val="2719131089"/>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purl.org/dc/dcmitype/"/>
    <ds:schemaRef ds:uri="http://schemas.microsoft.com/office/2006/documentManagement/types"/>
    <ds:schemaRef ds:uri="http://purl.org/dc/elements/1.1/"/>
    <ds:schemaRef ds:uri="http://schemas.microsoft.com/office/2006/metadata/properties"/>
    <ds:schemaRef ds:uri="303dbf9b-b85b-46a0-94f1-894078c07ecd"/>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1220</TotalTime>
  <Words>865</Words>
  <Application>Microsoft Office PowerPoint</Application>
  <PresentationFormat>Widescreen</PresentationFormat>
  <Paragraphs>69</Paragraphs>
  <Slides>18</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Myriad Pro</vt:lpstr>
      <vt:lpstr>20140311PresentationUWTSDTemplate</vt:lpstr>
      <vt:lpstr>COUNSELLING SPECIALISMS AND POPULATIONS  ECHC6002  Module Lead – Ruth Groff</vt:lpstr>
      <vt:lpstr>Schedule for today</vt:lpstr>
      <vt:lpstr>Addiction  - NHS</vt:lpstr>
      <vt:lpstr>PowerPoint Presentation</vt:lpstr>
      <vt:lpstr>National Institute of Drug Abuse (NIDA) https://www.drugabuse.gov/publications/drugs-brains-behavior-science-addiction/introduction  </vt:lpstr>
      <vt:lpstr>PowerPoint Presentation</vt:lpstr>
      <vt:lpstr>Brain images</vt:lpstr>
      <vt:lpstr>What causes addictions?</vt:lpstr>
      <vt:lpstr>Gambling</vt:lpstr>
      <vt:lpstr>Withdrawal</vt:lpstr>
      <vt:lpstr>What are the effects of Addiction</vt:lpstr>
      <vt:lpstr>Biological Factors</vt:lpstr>
      <vt:lpstr> WHAT ENVIRONMENTAL FACTORS  increase the risk of addiction? </vt:lpstr>
      <vt:lpstr>RISK OF ADDICTION? </vt:lpstr>
      <vt:lpstr>The Science</vt:lpstr>
      <vt:lpstr>Therapeutic Approaches/Treatments </vt:lpstr>
      <vt:lpstr>Research – Evidence-based, Practice Based Evidence.</vt:lpstr>
      <vt:lpstr>Support is Swansea Area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Ruth Groff</cp:lastModifiedBy>
  <cp:revision>79</cp:revision>
  <dcterms:created xsi:type="dcterms:W3CDTF">2015-04-14T15:21:28Z</dcterms:created>
  <dcterms:modified xsi:type="dcterms:W3CDTF">2019-10-05T15:09:58Z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