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  <p:sldMasterId id="2147483724" r:id="rId7"/>
  </p:sldMasterIdLst>
  <p:notesMasterIdLst>
    <p:notesMasterId r:id="rId62"/>
  </p:notesMasterIdLst>
  <p:sldIdLst>
    <p:sldId id="313" r:id="rId8"/>
    <p:sldId id="490" r:id="rId9"/>
    <p:sldId id="1158" r:id="rId10"/>
    <p:sldId id="432" r:id="rId11"/>
    <p:sldId id="537" r:id="rId12"/>
    <p:sldId id="508" r:id="rId13"/>
    <p:sldId id="501" r:id="rId14"/>
    <p:sldId id="500" r:id="rId15"/>
    <p:sldId id="431" r:id="rId16"/>
    <p:sldId id="510" r:id="rId17"/>
    <p:sldId id="480" r:id="rId18"/>
    <p:sldId id="454" r:id="rId19"/>
    <p:sldId id="456" r:id="rId20"/>
    <p:sldId id="457" r:id="rId21"/>
    <p:sldId id="459" r:id="rId22"/>
    <p:sldId id="511" r:id="rId23"/>
    <p:sldId id="504" r:id="rId24"/>
    <p:sldId id="513" r:id="rId25"/>
    <p:sldId id="535" r:id="rId26"/>
    <p:sldId id="287" r:id="rId27"/>
    <p:sldId id="516" r:id="rId28"/>
    <p:sldId id="517" r:id="rId29"/>
    <p:sldId id="355" r:id="rId30"/>
    <p:sldId id="273" r:id="rId31"/>
    <p:sldId id="518" r:id="rId32"/>
    <p:sldId id="522" r:id="rId33"/>
    <p:sldId id="525" r:id="rId34"/>
    <p:sldId id="524" r:id="rId35"/>
    <p:sldId id="526" r:id="rId36"/>
    <p:sldId id="527" r:id="rId37"/>
    <p:sldId id="528" r:id="rId38"/>
    <p:sldId id="529" r:id="rId39"/>
    <p:sldId id="530" r:id="rId40"/>
    <p:sldId id="446" r:id="rId41"/>
    <p:sldId id="444" r:id="rId42"/>
    <p:sldId id="539" r:id="rId43"/>
    <p:sldId id="531" r:id="rId44"/>
    <p:sldId id="471" r:id="rId45"/>
    <p:sldId id="447" r:id="rId46"/>
    <p:sldId id="451" r:id="rId47"/>
    <p:sldId id="452" r:id="rId48"/>
    <p:sldId id="469" r:id="rId49"/>
    <p:sldId id="470" r:id="rId50"/>
    <p:sldId id="411" r:id="rId51"/>
    <p:sldId id="366" r:id="rId52"/>
    <p:sldId id="282" r:id="rId53"/>
    <p:sldId id="285" r:id="rId54"/>
    <p:sldId id="506" r:id="rId55"/>
    <p:sldId id="538" r:id="rId56"/>
    <p:sldId id="534" r:id="rId57"/>
    <p:sldId id="1176" r:id="rId58"/>
    <p:sldId id="1177" r:id="rId59"/>
    <p:sldId id="1175" r:id="rId60"/>
    <p:sldId id="430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08D0"/>
    <a:srgbClr val="E7E6E6"/>
    <a:srgbClr val="FF00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42" y="6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viewProps" Target="view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microsoft.com/office/2016/11/relationships/changesInfo" Target="changesInfos/changesInfo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80AA50D9-4FB5-4D38-A605-B1DA9D52445D}"/>
    <pc:docChg chg="undo custSel addSld delSld">
      <pc:chgData name="Maria Trevino Gonzalez" userId="aa36a5e4-cd30-4109-a581-5f2fc96aeea0" providerId="ADAL" clId="{80AA50D9-4FB5-4D38-A605-B1DA9D52445D}" dt="2025-11-17T11:26:07.626" v="2" actId="47"/>
      <pc:docMkLst>
        <pc:docMk/>
      </pc:docMkLst>
      <pc:sldChg chg="del">
        <pc:chgData name="Maria Trevino Gonzalez" userId="aa36a5e4-cd30-4109-a581-5f2fc96aeea0" providerId="ADAL" clId="{80AA50D9-4FB5-4D38-A605-B1DA9D52445D}" dt="2025-11-17T11:26:07.626" v="2" actId="47"/>
        <pc:sldMkLst>
          <pc:docMk/>
          <pc:sldMk cId="2244658493" sldId="481"/>
        </pc:sldMkLst>
      </pc:sldChg>
      <pc:sldChg chg="del">
        <pc:chgData name="Maria Trevino Gonzalez" userId="aa36a5e4-cd30-4109-a581-5f2fc96aeea0" providerId="ADAL" clId="{80AA50D9-4FB5-4D38-A605-B1DA9D52445D}" dt="2025-11-17T11:26:07.626" v="2" actId="47"/>
        <pc:sldMkLst>
          <pc:docMk/>
          <pc:sldMk cId="4079562049" sldId="503"/>
        </pc:sldMkLst>
      </pc:sldChg>
      <pc:sldChg chg="add del">
        <pc:chgData name="Maria Trevino Gonzalez" userId="aa36a5e4-cd30-4109-a581-5f2fc96aeea0" providerId="ADAL" clId="{80AA50D9-4FB5-4D38-A605-B1DA9D52445D}" dt="2025-11-17T11:25:58.970" v="1" actId="47"/>
        <pc:sldMkLst>
          <pc:docMk/>
          <pc:sldMk cId="615937419" sldId="506"/>
        </pc:sldMkLst>
      </pc:sldChg>
      <pc:sldChg chg="add del">
        <pc:chgData name="Maria Trevino Gonzalez" userId="aa36a5e4-cd30-4109-a581-5f2fc96aeea0" providerId="ADAL" clId="{80AA50D9-4FB5-4D38-A605-B1DA9D52445D}" dt="2025-11-17T11:25:58.970" v="1" actId="47"/>
        <pc:sldMkLst>
          <pc:docMk/>
          <pc:sldMk cId="313116650" sldId="538"/>
        </pc:sldMkLst>
      </pc:sldChg>
    </pc:docChg>
  </pc:docChgLst>
  <pc:docChgLst>
    <pc:chgData name="Heddwen Davies" userId="S::heddwen.davies@uwtsd.ac.uk::b3b4628a-d1d7-4a79-b47e-b6ca4059bab0" providerId="AD" clId="Web-{BACE565B-883D-73CF-257C-059B61410D4C}"/>
    <pc:docChg chg="addSld modSld sldOrd">
      <pc:chgData name="Heddwen Davies" userId="S::heddwen.davies@uwtsd.ac.uk::b3b4628a-d1d7-4a79-b47e-b6ca4059bab0" providerId="AD" clId="Web-{BACE565B-883D-73CF-257C-059B61410D4C}" dt="2025-10-16T09:22:25.763" v="108"/>
      <pc:docMkLst>
        <pc:docMk/>
      </pc:docMkLst>
      <pc:sldChg chg="addSp delSp modSp modNotes">
        <pc:chgData name="Heddwen Davies" userId="S::heddwen.davies@uwtsd.ac.uk::b3b4628a-d1d7-4a79-b47e-b6ca4059bab0" providerId="AD" clId="Web-{BACE565B-883D-73CF-257C-059B61410D4C}" dt="2025-10-16T09:21:56.339" v="106"/>
        <pc:sldMkLst>
          <pc:docMk/>
          <pc:sldMk cId="722069838" sldId="490"/>
        </pc:sldMkLst>
      </pc:sldChg>
      <pc:sldChg chg="modSp">
        <pc:chgData name="Heddwen Davies" userId="S::heddwen.davies@uwtsd.ac.uk::b3b4628a-d1d7-4a79-b47e-b6ca4059bab0" providerId="AD" clId="Web-{BACE565B-883D-73CF-257C-059B61410D4C}" dt="2025-10-16T09:14:42.860" v="0" actId="1076"/>
        <pc:sldMkLst>
          <pc:docMk/>
          <pc:sldMk cId="313116650" sldId="538"/>
        </pc:sldMkLst>
      </pc:sldChg>
      <pc:sldChg chg="modSp add ord">
        <pc:chgData name="Heddwen Davies" userId="S::heddwen.davies@uwtsd.ac.uk::b3b4628a-d1d7-4a79-b47e-b6ca4059bab0" providerId="AD" clId="Web-{BACE565B-883D-73CF-257C-059B61410D4C}" dt="2025-10-16T09:19:31.416" v="82"/>
        <pc:sldMkLst>
          <pc:docMk/>
          <pc:sldMk cId="1840939748" sldId="1158"/>
        </pc:sldMkLst>
      </pc:sldChg>
      <pc:sldChg chg="add modNotes">
        <pc:chgData name="Heddwen Davies" userId="S::heddwen.davies@uwtsd.ac.uk::b3b4628a-d1d7-4a79-b47e-b6ca4059bab0" providerId="AD" clId="Web-{BACE565B-883D-73CF-257C-059B61410D4C}" dt="2025-10-16T09:22:25.763" v="108"/>
        <pc:sldMkLst>
          <pc:docMk/>
          <pc:sldMk cId="1283687663" sldId="1175"/>
        </pc:sldMkLst>
      </pc:sldChg>
      <pc:sldMasterChg chg="addSldLayout">
        <pc:chgData name="Heddwen Davies" userId="S::heddwen.davies@uwtsd.ac.uk::b3b4628a-d1d7-4a79-b47e-b6ca4059bab0" providerId="AD" clId="Web-{BACE565B-883D-73CF-257C-059B61410D4C}" dt="2025-10-16T09:16:39.647" v="1"/>
        <pc:sldMasterMkLst>
          <pc:docMk/>
          <pc:sldMasterMk cId="1384196811" sldId="2147483658"/>
        </pc:sldMasterMkLst>
        <pc:sldLayoutChg chg="add">
          <pc:chgData name="Heddwen Davies" userId="S::heddwen.davies@uwtsd.ac.uk::b3b4628a-d1d7-4a79-b47e-b6ca4059bab0" providerId="AD" clId="Web-{BACE565B-883D-73CF-257C-059B61410D4C}" dt="2025-10-16T09:16:39.647" v="1"/>
          <pc:sldLayoutMkLst>
            <pc:docMk/>
            <pc:sldMasterMk cId="1384196811" sldId="2147483658"/>
            <pc:sldLayoutMk cId="1625422005" sldId="2147483723"/>
          </pc:sldLayoutMkLst>
        </pc:sldLayoutChg>
      </pc:sldMasterChg>
    </pc:docChg>
  </pc:docChgLst>
  <pc:docChgLst>
    <pc:chgData name="Maria Trevino Gonzalez" userId="S::m.tgonzalez@uwtsd.ac.uk::aa36a5e4-cd30-4109-a581-5f2fc96aeea0" providerId="AD" clId="Web-{9325C9ED-2845-CA76-5B1B-D818696F4F00}"/>
    <pc:docChg chg="modSld">
      <pc:chgData name="Maria Trevino Gonzalez" userId="S::m.tgonzalez@uwtsd.ac.uk::aa36a5e4-cd30-4109-a581-5f2fc96aeea0" providerId="AD" clId="Web-{9325C9ED-2845-CA76-5B1B-D818696F4F00}" dt="2025-10-20T07:52:37.818" v="180" actId="1076"/>
      <pc:docMkLst>
        <pc:docMk/>
      </pc:docMkLst>
      <pc:sldChg chg="delSp modSp">
        <pc:chgData name="Maria Trevino Gonzalez" userId="S::m.tgonzalez@uwtsd.ac.uk::aa36a5e4-cd30-4109-a581-5f2fc96aeea0" providerId="AD" clId="Web-{9325C9ED-2845-CA76-5B1B-D818696F4F00}" dt="2025-10-20T07:37:34.484" v="4" actId="14100"/>
        <pc:sldMkLst>
          <pc:docMk/>
          <pc:sldMk cId="1558481421" sldId="431"/>
        </pc:sldMkLst>
        <pc:picChg chg="mod">
          <ac:chgData name="Maria Trevino Gonzalez" userId="S::m.tgonzalez@uwtsd.ac.uk::aa36a5e4-cd30-4109-a581-5f2fc96aeea0" providerId="AD" clId="Web-{9325C9ED-2845-CA76-5B1B-D818696F4F00}" dt="2025-10-20T07:37:34.484" v="4" actId="14100"/>
          <ac:picMkLst>
            <pc:docMk/>
            <pc:sldMk cId="1558481421" sldId="431"/>
            <ac:picMk id="2" creationId="{39E591E0-F727-5E3B-5F13-3ECE5BE5F5CB}"/>
          </ac:picMkLst>
        </pc:picChg>
      </pc:sldChg>
      <pc:sldChg chg="mod modShow">
        <pc:chgData name="Maria Trevino Gonzalez" userId="S::m.tgonzalez@uwtsd.ac.uk::aa36a5e4-cd30-4109-a581-5f2fc96aeea0" providerId="AD" clId="Web-{9325C9ED-2845-CA76-5B1B-D818696F4F00}" dt="2025-10-20T07:36:32.499" v="0"/>
        <pc:sldMkLst>
          <pc:docMk/>
          <pc:sldMk cId="722069838" sldId="490"/>
        </pc:sldMkLst>
      </pc:sldChg>
      <pc:sldChg chg="mod modShow">
        <pc:chgData name="Maria Trevino Gonzalez" userId="S::m.tgonzalez@uwtsd.ac.uk::aa36a5e4-cd30-4109-a581-5f2fc96aeea0" providerId="AD" clId="Web-{9325C9ED-2845-CA76-5B1B-D818696F4F00}" dt="2025-10-20T07:37:51.453" v="5"/>
        <pc:sldMkLst>
          <pc:docMk/>
          <pc:sldMk cId="4079562049" sldId="503"/>
        </pc:sldMkLst>
      </pc:sldChg>
      <pc:sldChg chg="addSp delSp modSp">
        <pc:chgData name="Maria Trevino Gonzalez" userId="S::m.tgonzalez@uwtsd.ac.uk::aa36a5e4-cd30-4109-a581-5f2fc96aeea0" providerId="AD" clId="Web-{9325C9ED-2845-CA76-5B1B-D818696F4F00}" dt="2025-10-20T07:52:37.818" v="180" actId="1076"/>
        <pc:sldMkLst>
          <pc:docMk/>
          <pc:sldMk cId="1323162804" sldId="534"/>
        </pc:sldMkLst>
        <pc:spChg chg="mod">
          <ac:chgData name="Maria Trevino Gonzalez" userId="S::m.tgonzalez@uwtsd.ac.uk::aa36a5e4-cd30-4109-a581-5f2fc96aeea0" providerId="AD" clId="Web-{9325C9ED-2845-CA76-5B1B-D818696F4F00}" dt="2025-10-20T07:47:03.568" v="100" actId="20577"/>
          <ac:spMkLst>
            <pc:docMk/>
            <pc:sldMk cId="1323162804" sldId="534"/>
            <ac:spMk id="2" creationId="{C661A4C1-7ADD-2C40-A9AC-157E3B636038}"/>
          </ac:spMkLst>
        </pc:spChg>
        <pc:spChg chg="mod">
          <ac:chgData name="Maria Trevino Gonzalez" userId="S::m.tgonzalez@uwtsd.ac.uk::aa36a5e4-cd30-4109-a581-5f2fc96aeea0" providerId="AD" clId="Web-{9325C9ED-2845-CA76-5B1B-D818696F4F00}" dt="2025-10-20T07:51:34.598" v="143" actId="20577"/>
          <ac:spMkLst>
            <pc:docMk/>
            <pc:sldMk cId="1323162804" sldId="534"/>
            <ac:spMk id="3" creationId="{64486335-BE45-14BC-9989-B56107A1A224}"/>
          </ac:spMkLst>
        </pc:spChg>
        <pc:spChg chg="mod">
          <ac:chgData name="Maria Trevino Gonzalez" userId="S::m.tgonzalez@uwtsd.ac.uk::aa36a5e4-cd30-4109-a581-5f2fc96aeea0" providerId="AD" clId="Web-{9325C9ED-2845-CA76-5B1B-D818696F4F00}" dt="2025-10-20T07:52:37.740" v="179" actId="1076"/>
          <ac:spMkLst>
            <pc:docMk/>
            <pc:sldMk cId="1323162804" sldId="534"/>
            <ac:spMk id="5" creationId="{787A2045-D3C7-43CA-5763-62218928B87E}"/>
          </ac:spMkLst>
        </pc:spChg>
        <pc:picChg chg="add mod">
          <ac:chgData name="Maria Trevino Gonzalez" userId="S::m.tgonzalez@uwtsd.ac.uk::aa36a5e4-cd30-4109-a581-5f2fc96aeea0" providerId="AD" clId="Web-{9325C9ED-2845-CA76-5B1B-D818696F4F00}" dt="2025-10-20T07:52:37.818" v="180" actId="1076"/>
          <ac:picMkLst>
            <pc:docMk/>
            <pc:sldMk cId="1323162804" sldId="534"/>
            <ac:picMk id="4" creationId="{C1FB4C37-895B-8DB4-3F6F-D7FE83D41302}"/>
          </ac:picMkLst>
        </pc:picChg>
      </pc:sldChg>
      <pc:sldChg chg="modSp">
        <pc:chgData name="Maria Trevino Gonzalez" userId="S::m.tgonzalez@uwtsd.ac.uk::aa36a5e4-cd30-4109-a581-5f2fc96aeea0" providerId="AD" clId="Web-{9325C9ED-2845-CA76-5B1B-D818696F4F00}" dt="2025-10-20T07:36:43.687" v="2" actId="20577"/>
        <pc:sldMkLst>
          <pc:docMk/>
          <pc:sldMk cId="1840939748" sldId="1158"/>
        </pc:sldMkLst>
        <pc:spChg chg="mod">
          <ac:chgData name="Maria Trevino Gonzalez" userId="S::m.tgonzalez@uwtsd.ac.uk::aa36a5e4-cd30-4109-a581-5f2fc96aeea0" providerId="AD" clId="Web-{9325C9ED-2845-CA76-5B1B-D818696F4F00}" dt="2025-10-20T07:36:43.687" v="2" actId="20577"/>
          <ac:spMkLst>
            <pc:docMk/>
            <pc:sldMk cId="1840939748" sldId="1158"/>
            <ac:spMk id="21" creationId="{8F99F01F-1410-6677-CDBB-BDCC148B104E}"/>
          </ac:spMkLst>
        </pc:spChg>
      </pc:sldChg>
    </pc:docChg>
  </pc:docChgLst>
  <pc:docChgLst>
    <pc:chgData name="Maria Trevino Gonzalez" userId="aa36a5e4-cd30-4109-a581-5f2fc96aeea0" providerId="ADAL" clId="{D5814C06-C269-4252-B992-47BC81F1DB14}"/>
    <pc:docChg chg="custSel addSld delSld modSld">
      <pc:chgData name="Maria Trevino Gonzalez" userId="aa36a5e4-cd30-4109-a581-5f2fc96aeea0" providerId="ADAL" clId="{D5814C06-C269-4252-B992-47BC81F1DB14}" dt="2025-10-21T12:30:03.912" v="337" actId="20577"/>
      <pc:docMkLst>
        <pc:docMk/>
      </pc:docMkLst>
      <pc:sldChg chg="modSp mod">
        <pc:chgData name="Maria Trevino Gonzalez" userId="aa36a5e4-cd30-4109-a581-5f2fc96aeea0" providerId="ADAL" clId="{D5814C06-C269-4252-B992-47BC81F1DB14}" dt="2025-10-17T14:51:57.114" v="101" actId="13926"/>
        <pc:sldMkLst>
          <pc:docMk/>
          <pc:sldMk cId="1317179176" sldId="355"/>
        </pc:sldMkLst>
      </pc:sldChg>
      <pc:sldChg chg="mod modShow">
        <pc:chgData name="Maria Trevino Gonzalez" userId="aa36a5e4-cd30-4109-a581-5f2fc96aeea0" providerId="ADAL" clId="{D5814C06-C269-4252-B992-47BC81F1DB14}" dt="2025-10-21T11:27:48.195" v="193" actId="729"/>
        <pc:sldMkLst>
          <pc:docMk/>
          <pc:sldMk cId="2995264797" sldId="411"/>
        </pc:sldMkLst>
      </pc:sldChg>
      <pc:sldChg chg="modSp mod">
        <pc:chgData name="Maria Trevino Gonzalez" userId="aa36a5e4-cd30-4109-a581-5f2fc96aeea0" providerId="ADAL" clId="{D5814C06-C269-4252-B992-47BC81F1DB14}" dt="2025-10-17T15:16:32.673" v="146" actId="13926"/>
        <pc:sldMkLst>
          <pc:docMk/>
          <pc:sldMk cId="3782617535" sldId="430"/>
        </pc:sldMkLst>
      </pc:sldChg>
      <pc:sldChg chg="modSp mod">
        <pc:chgData name="Maria Trevino Gonzalez" userId="aa36a5e4-cd30-4109-a581-5f2fc96aeea0" providerId="ADAL" clId="{D5814C06-C269-4252-B992-47BC81F1DB14}" dt="2025-10-17T14:55:13.706" v="140" actId="13926"/>
        <pc:sldMkLst>
          <pc:docMk/>
          <pc:sldMk cId="3867489291" sldId="444"/>
        </pc:sldMkLst>
      </pc:sldChg>
      <pc:sldChg chg="modSp mod">
        <pc:chgData name="Maria Trevino Gonzalez" userId="aa36a5e4-cd30-4109-a581-5f2fc96aeea0" providerId="ADAL" clId="{D5814C06-C269-4252-B992-47BC81F1DB14}" dt="2025-10-17T14:54:49.083" v="137" actId="13926"/>
        <pc:sldMkLst>
          <pc:docMk/>
          <pc:sldMk cId="1173574030" sldId="446"/>
        </pc:sldMkLst>
      </pc:sldChg>
      <pc:sldChg chg="modSp mod">
        <pc:chgData name="Maria Trevino Gonzalez" userId="aa36a5e4-cd30-4109-a581-5f2fc96aeea0" providerId="ADAL" clId="{D5814C06-C269-4252-B992-47BC81F1DB14}" dt="2025-10-21T11:27:17.910" v="192" actId="20577"/>
        <pc:sldMkLst>
          <pc:docMk/>
          <pc:sldMk cId="2426639284" sldId="452"/>
        </pc:sldMkLst>
        <pc:spChg chg="mod">
          <ac:chgData name="Maria Trevino Gonzalez" userId="aa36a5e4-cd30-4109-a581-5f2fc96aeea0" providerId="ADAL" clId="{D5814C06-C269-4252-B992-47BC81F1DB14}" dt="2025-10-21T11:27:17.910" v="192" actId="20577"/>
          <ac:spMkLst>
            <pc:docMk/>
            <pc:sldMk cId="2426639284" sldId="452"/>
            <ac:spMk id="5" creationId="{A9609E7E-9E0A-C072-9415-F63239D04EC9}"/>
          </ac:spMkLst>
        </pc:spChg>
      </pc:sldChg>
      <pc:sldChg chg="modSp add del mod">
        <pc:chgData name="Maria Trevino Gonzalez" userId="aa36a5e4-cd30-4109-a581-5f2fc96aeea0" providerId="ADAL" clId="{D5814C06-C269-4252-B992-47BC81F1DB14}" dt="2025-10-21T11:25:24.183" v="180" actId="114"/>
        <pc:sldMkLst>
          <pc:docMk/>
          <pc:sldMk cId="549088621" sldId="454"/>
        </pc:sldMkLst>
        <pc:spChg chg="mod">
          <ac:chgData name="Maria Trevino Gonzalez" userId="aa36a5e4-cd30-4109-a581-5f2fc96aeea0" providerId="ADAL" clId="{D5814C06-C269-4252-B992-47BC81F1DB14}" dt="2025-10-21T11:25:24.183" v="180" actId="114"/>
          <ac:spMkLst>
            <pc:docMk/>
            <pc:sldMk cId="549088621" sldId="454"/>
            <ac:spMk id="3" creationId="{7AF5986A-AE48-DA44-88F6-8C0374A9D22C}"/>
          </ac:spMkLst>
        </pc:spChg>
      </pc:sldChg>
      <pc:sldChg chg="modSp add del">
        <pc:chgData name="Maria Trevino Gonzalez" userId="aa36a5e4-cd30-4109-a581-5f2fc96aeea0" providerId="ADAL" clId="{D5814C06-C269-4252-B992-47BC81F1DB14}" dt="2025-10-21T11:25:19.173" v="179" actId="114"/>
        <pc:sldMkLst>
          <pc:docMk/>
          <pc:sldMk cId="1445244144" sldId="456"/>
        </pc:sldMkLst>
        <pc:spChg chg="mod">
          <ac:chgData name="Maria Trevino Gonzalez" userId="aa36a5e4-cd30-4109-a581-5f2fc96aeea0" providerId="ADAL" clId="{D5814C06-C269-4252-B992-47BC81F1DB14}" dt="2025-10-21T11:25:19.173" v="179" actId="114"/>
          <ac:spMkLst>
            <pc:docMk/>
            <pc:sldMk cId="1445244144" sldId="456"/>
            <ac:spMk id="3" creationId="{38427CAF-F315-FB46-9919-33530A353820}"/>
          </ac:spMkLst>
        </pc:spChg>
      </pc:sldChg>
      <pc:sldChg chg="modSp add del mod">
        <pc:chgData name="Maria Trevino Gonzalez" userId="aa36a5e4-cd30-4109-a581-5f2fc96aeea0" providerId="ADAL" clId="{D5814C06-C269-4252-B992-47BC81F1DB14}" dt="2025-10-21T11:25:12.881" v="178" actId="114"/>
        <pc:sldMkLst>
          <pc:docMk/>
          <pc:sldMk cId="2738516040" sldId="457"/>
        </pc:sldMkLst>
        <pc:spChg chg="mod">
          <ac:chgData name="Maria Trevino Gonzalez" userId="aa36a5e4-cd30-4109-a581-5f2fc96aeea0" providerId="ADAL" clId="{D5814C06-C269-4252-B992-47BC81F1DB14}" dt="2025-10-21T11:25:12.881" v="178" actId="114"/>
          <ac:spMkLst>
            <pc:docMk/>
            <pc:sldMk cId="2738516040" sldId="457"/>
            <ac:spMk id="3" creationId="{32887E44-95A3-7A48-AD07-11A889D48E28}"/>
          </ac:spMkLst>
        </pc:spChg>
      </pc:sldChg>
      <pc:sldChg chg="modSp add del">
        <pc:chgData name="Maria Trevino Gonzalez" userId="aa36a5e4-cd30-4109-a581-5f2fc96aeea0" providerId="ADAL" clId="{D5814C06-C269-4252-B992-47BC81F1DB14}" dt="2025-10-21T11:25:01.516" v="176" actId="20577"/>
        <pc:sldMkLst>
          <pc:docMk/>
          <pc:sldMk cId="3053309010" sldId="459"/>
        </pc:sldMkLst>
        <pc:spChg chg="mod">
          <ac:chgData name="Maria Trevino Gonzalez" userId="aa36a5e4-cd30-4109-a581-5f2fc96aeea0" providerId="ADAL" clId="{D5814C06-C269-4252-B992-47BC81F1DB14}" dt="2025-10-21T11:25:01.516" v="176" actId="20577"/>
          <ac:spMkLst>
            <pc:docMk/>
            <pc:sldMk cId="3053309010" sldId="459"/>
            <ac:spMk id="3" creationId="{DB99C309-1203-9D4D-955A-DD84BE19958A}"/>
          </ac:spMkLst>
        </pc:spChg>
      </pc:sldChg>
      <pc:sldChg chg="addSp modSp add del mod">
        <pc:chgData name="Maria Trevino Gonzalez" userId="aa36a5e4-cd30-4109-a581-5f2fc96aeea0" providerId="ADAL" clId="{D5814C06-C269-4252-B992-47BC81F1DB14}" dt="2025-10-21T11:24:27.825" v="174" actId="13926"/>
        <pc:sldMkLst>
          <pc:docMk/>
          <pc:sldMk cId="3453913578" sldId="480"/>
        </pc:sldMkLst>
        <pc:spChg chg="mod">
          <ac:chgData name="Maria Trevino Gonzalez" userId="aa36a5e4-cd30-4109-a581-5f2fc96aeea0" providerId="ADAL" clId="{D5814C06-C269-4252-B992-47BC81F1DB14}" dt="2025-10-21T11:24:27.825" v="174" actId="13926"/>
          <ac:spMkLst>
            <pc:docMk/>
            <pc:sldMk cId="3453913578" sldId="480"/>
            <ac:spMk id="2" creationId="{2C7C7426-5430-19A9-508E-F17A14C2DC2D}"/>
          </ac:spMkLst>
        </pc:spChg>
        <pc:picChg chg="add mod ord modCrop">
          <ac:chgData name="Maria Trevino Gonzalez" userId="aa36a5e4-cd30-4109-a581-5f2fc96aeea0" providerId="ADAL" clId="{D5814C06-C269-4252-B992-47BC81F1DB14}" dt="2025-10-21T11:23:53.789" v="169" actId="732"/>
          <ac:picMkLst>
            <pc:docMk/>
            <pc:sldMk cId="3453913578" sldId="480"/>
            <ac:picMk id="4" creationId="{1497D463-1A71-E260-8741-65D8DF135358}"/>
          </ac:picMkLst>
        </pc:picChg>
      </pc:sldChg>
      <pc:sldChg chg="modSp mod">
        <pc:chgData name="Maria Trevino Gonzalez" userId="aa36a5e4-cd30-4109-a581-5f2fc96aeea0" providerId="ADAL" clId="{D5814C06-C269-4252-B992-47BC81F1DB14}" dt="2025-10-17T14:50:57.174" v="93" actId="207"/>
        <pc:sldMkLst>
          <pc:docMk/>
          <pc:sldMk cId="509491178" sldId="516"/>
        </pc:sldMkLst>
      </pc:sldChg>
      <pc:sldChg chg="modSp mod">
        <pc:chgData name="Maria Trevino Gonzalez" userId="aa36a5e4-cd30-4109-a581-5f2fc96aeea0" providerId="ADAL" clId="{D5814C06-C269-4252-B992-47BC81F1DB14}" dt="2025-10-17T14:51:34.140" v="97" actId="108"/>
        <pc:sldMkLst>
          <pc:docMk/>
          <pc:sldMk cId="725509213" sldId="517"/>
        </pc:sldMkLst>
      </pc:sldChg>
      <pc:sldChg chg="addSp modSp mod">
        <pc:chgData name="Maria Trevino Gonzalez" userId="aa36a5e4-cd30-4109-a581-5f2fc96aeea0" providerId="ADAL" clId="{D5814C06-C269-4252-B992-47BC81F1DB14}" dt="2025-10-17T14:53:42.413" v="129" actId="1036"/>
        <pc:sldMkLst>
          <pc:docMk/>
          <pc:sldMk cId="2736219088" sldId="518"/>
        </pc:sldMkLst>
      </pc:sldChg>
      <pc:sldChg chg="modSp mod">
        <pc:chgData name="Maria Trevino Gonzalez" userId="aa36a5e4-cd30-4109-a581-5f2fc96aeea0" providerId="ADAL" clId="{D5814C06-C269-4252-B992-47BC81F1DB14}" dt="2025-10-17T14:54:23.447" v="131" actId="207"/>
        <pc:sldMkLst>
          <pc:docMk/>
          <pc:sldMk cId="1325234517" sldId="525"/>
        </pc:sldMkLst>
      </pc:sldChg>
      <pc:sldChg chg="modSp mod">
        <pc:chgData name="Maria Trevino Gonzalez" userId="aa36a5e4-cd30-4109-a581-5f2fc96aeea0" providerId="ADAL" clId="{D5814C06-C269-4252-B992-47BC81F1DB14}" dt="2025-10-17T14:54:33.993" v="133" actId="13926"/>
        <pc:sldMkLst>
          <pc:docMk/>
          <pc:sldMk cId="1615485203" sldId="528"/>
        </pc:sldMkLst>
      </pc:sldChg>
      <pc:sldChg chg="modSp mod">
        <pc:chgData name="Maria Trevino Gonzalez" userId="aa36a5e4-cd30-4109-a581-5f2fc96aeea0" providerId="ADAL" clId="{D5814C06-C269-4252-B992-47BC81F1DB14}" dt="2025-10-21T12:30:03.912" v="337" actId="20577"/>
        <pc:sldMkLst>
          <pc:docMk/>
          <pc:sldMk cId="1323162804" sldId="534"/>
        </pc:sldMkLst>
        <pc:spChg chg="mod">
          <ac:chgData name="Maria Trevino Gonzalez" userId="aa36a5e4-cd30-4109-a581-5f2fc96aeea0" providerId="ADAL" clId="{D5814C06-C269-4252-B992-47BC81F1DB14}" dt="2025-10-21T12:30:03.912" v="337" actId="20577"/>
          <ac:spMkLst>
            <pc:docMk/>
            <pc:sldMk cId="1323162804" sldId="534"/>
            <ac:spMk id="3" creationId="{64486335-BE45-14BC-9989-B56107A1A224}"/>
          </ac:spMkLst>
        </pc:spChg>
        <pc:picChg chg="mod">
          <ac:chgData name="Maria Trevino Gonzalez" userId="aa36a5e4-cd30-4109-a581-5f2fc96aeea0" providerId="ADAL" clId="{D5814C06-C269-4252-B992-47BC81F1DB14}" dt="2025-10-21T12:29:20.540" v="293" actId="1076"/>
          <ac:picMkLst>
            <pc:docMk/>
            <pc:sldMk cId="1323162804" sldId="534"/>
            <ac:picMk id="4" creationId="{C1FB4C37-895B-8DB4-3F6F-D7FE83D41302}"/>
          </ac:picMkLst>
        </pc:picChg>
      </pc:sldChg>
      <pc:sldChg chg="modSp mod">
        <pc:chgData name="Maria Trevino Gonzalez" userId="aa36a5e4-cd30-4109-a581-5f2fc96aeea0" providerId="ADAL" clId="{D5814C06-C269-4252-B992-47BC81F1DB14}" dt="2025-10-17T14:55:23.589" v="142" actId="13926"/>
        <pc:sldMkLst>
          <pc:docMk/>
          <pc:sldMk cId="2943271857" sldId="539"/>
        </pc:sldMkLst>
      </pc:sldChg>
      <pc:sldChg chg="modSp mod">
        <pc:chgData name="Maria Trevino Gonzalez" userId="aa36a5e4-cd30-4109-a581-5f2fc96aeea0" providerId="ADAL" clId="{D5814C06-C269-4252-B992-47BC81F1DB14}" dt="2025-10-17T14:48:13.135" v="69" actId="1035"/>
        <pc:sldMkLst>
          <pc:docMk/>
          <pc:sldMk cId="1840939748" sldId="1158"/>
        </pc:sldMkLst>
      </pc:sldChg>
    </pc:docChg>
  </pc:docChgLst>
  <pc:docChgLst>
    <pc:chgData clId="Web-{1D6DAC24-7467-F665-763E-CEE41B568E85}"/>
    <pc:docChg chg="modSld">
      <pc:chgData name="" userId="" providerId="" clId="Web-{1D6DAC24-7467-F665-763E-CEE41B568E85}" dt="2025-10-17T13:26:12.325" v="1" actId="20577"/>
      <pc:docMkLst>
        <pc:docMk/>
      </pc:docMkLst>
      <pc:sldChg chg="modSp">
        <pc:chgData name="" userId="" providerId="" clId="Web-{1D6DAC24-7467-F665-763E-CEE41B568E85}" dt="2025-10-17T13:26:12.325" v="1" actId="20577"/>
        <pc:sldMkLst>
          <pc:docMk/>
          <pc:sldMk cId="1494912364" sldId="313"/>
        </pc:sldMkLst>
      </pc:sldChg>
    </pc:docChg>
  </pc:docChgLst>
  <pc:docChgLst>
    <pc:chgData name="Maria Trevino Gonzalez" userId="S::m.tgonzalez@uwtsd.ac.uk::aa36a5e4-cd30-4109-a581-5f2fc96aeea0" providerId="AD" clId="Web-{15C06A6F-475E-09C7-6A9F-84DD92CCC809}"/>
    <pc:docChg chg="addSld modSld">
      <pc:chgData name="Maria Trevino Gonzalez" userId="S::m.tgonzalez@uwtsd.ac.uk::aa36a5e4-cd30-4109-a581-5f2fc96aeea0" providerId="AD" clId="Web-{15C06A6F-475E-09C7-6A9F-84DD92CCC809}" dt="2025-10-27T08:54:05.731" v="292" actId="1076"/>
      <pc:docMkLst>
        <pc:docMk/>
      </pc:docMkLst>
      <pc:sldChg chg="mod modShow">
        <pc:chgData name="Maria Trevino Gonzalez" userId="S::m.tgonzalez@uwtsd.ac.uk::aa36a5e4-cd30-4109-a581-5f2fc96aeea0" providerId="AD" clId="Web-{15C06A6F-475E-09C7-6A9F-84DD92CCC809}" dt="2025-10-27T08:51:47.506" v="285"/>
        <pc:sldMkLst>
          <pc:docMk/>
          <pc:sldMk cId="615937419" sldId="506"/>
        </pc:sldMkLst>
      </pc:sldChg>
      <pc:sldChg chg="addSp modSp">
        <pc:chgData name="Maria Trevino Gonzalez" userId="S::m.tgonzalez@uwtsd.ac.uk::aa36a5e4-cd30-4109-a581-5f2fc96aeea0" providerId="AD" clId="Web-{15C06A6F-475E-09C7-6A9F-84DD92CCC809}" dt="2025-10-27T08:49:41.094" v="260" actId="20577"/>
        <pc:sldMkLst>
          <pc:docMk/>
          <pc:sldMk cId="1323162804" sldId="534"/>
        </pc:sldMkLst>
        <pc:spChg chg="mod">
          <ac:chgData name="Maria Trevino Gonzalez" userId="S::m.tgonzalez@uwtsd.ac.uk::aa36a5e4-cd30-4109-a581-5f2fc96aeea0" providerId="AD" clId="Web-{15C06A6F-475E-09C7-6A9F-84DD92CCC809}" dt="2025-10-27T08:35:58.078" v="59" actId="20577"/>
          <ac:spMkLst>
            <pc:docMk/>
            <pc:sldMk cId="1323162804" sldId="534"/>
            <ac:spMk id="2" creationId="{C661A4C1-7ADD-2C40-A9AC-157E3B636038}"/>
          </ac:spMkLst>
        </pc:spChg>
        <pc:spChg chg="mod">
          <ac:chgData name="Maria Trevino Gonzalez" userId="S::m.tgonzalez@uwtsd.ac.uk::aa36a5e4-cd30-4109-a581-5f2fc96aeea0" providerId="AD" clId="Web-{15C06A6F-475E-09C7-6A9F-84DD92CCC809}" dt="2025-10-27T08:47:01.421" v="196" actId="20577"/>
          <ac:spMkLst>
            <pc:docMk/>
            <pc:sldMk cId="1323162804" sldId="534"/>
            <ac:spMk id="3" creationId="{64486335-BE45-14BC-9989-B56107A1A224}"/>
          </ac:spMkLst>
        </pc:spChg>
        <pc:spChg chg="mod">
          <ac:chgData name="Maria Trevino Gonzalez" userId="S::m.tgonzalez@uwtsd.ac.uk::aa36a5e4-cd30-4109-a581-5f2fc96aeea0" providerId="AD" clId="Web-{15C06A6F-475E-09C7-6A9F-84DD92CCC809}" dt="2025-10-27T08:49:41.094" v="260" actId="20577"/>
          <ac:spMkLst>
            <pc:docMk/>
            <pc:sldMk cId="1323162804" sldId="534"/>
            <ac:spMk id="5" creationId="{787A2045-D3C7-43CA-5763-62218928B87E}"/>
          </ac:spMkLst>
        </pc:spChg>
        <pc:spChg chg="add mod">
          <ac:chgData name="Maria Trevino Gonzalez" userId="S::m.tgonzalez@uwtsd.ac.uk::aa36a5e4-cd30-4109-a581-5f2fc96aeea0" providerId="AD" clId="Web-{15C06A6F-475E-09C7-6A9F-84DD92CCC809}" dt="2025-10-27T08:41:22.697" v="89" actId="1076"/>
          <ac:spMkLst>
            <pc:docMk/>
            <pc:sldMk cId="1323162804" sldId="534"/>
            <ac:spMk id="7" creationId="{E5724322-9A1C-D202-7E6D-57DD52FD5F42}"/>
          </ac:spMkLst>
        </pc:spChg>
        <pc:spChg chg="add mod">
          <ac:chgData name="Maria Trevino Gonzalez" userId="S::m.tgonzalez@uwtsd.ac.uk::aa36a5e4-cd30-4109-a581-5f2fc96aeea0" providerId="AD" clId="Web-{15C06A6F-475E-09C7-6A9F-84DD92CCC809}" dt="2025-10-27T08:41:18.056" v="88" actId="14100"/>
          <ac:spMkLst>
            <pc:docMk/>
            <pc:sldMk cId="1323162804" sldId="534"/>
            <ac:spMk id="8" creationId="{BB9DCB2B-F725-1988-50E2-1BFEAEEDCCD0}"/>
          </ac:spMkLst>
        </pc:spChg>
        <pc:spChg chg="add mod">
          <ac:chgData name="Maria Trevino Gonzalez" userId="S::m.tgonzalez@uwtsd.ac.uk::aa36a5e4-cd30-4109-a581-5f2fc96aeea0" providerId="AD" clId="Web-{15C06A6F-475E-09C7-6A9F-84DD92CCC809}" dt="2025-10-27T08:48:48.344" v="228" actId="1076"/>
          <ac:spMkLst>
            <pc:docMk/>
            <pc:sldMk cId="1323162804" sldId="534"/>
            <ac:spMk id="9" creationId="{905F7832-4815-5E59-11C9-784E120DE192}"/>
          </ac:spMkLst>
        </pc:spChg>
        <pc:spChg chg="add mod">
          <ac:chgData name="Maria Trevino Gonzalez" userId="S::m.tgonzalez@uwtsd.ac.uk::aa36a5e4-cd30-4109-a581-5f2fc96aeea0" providerId="AD" clId="Web-{15C06A6F-475E-09C7-6A9F-84DD92CCC809}" dt="2025-10-27T08:49:23.484" v="259" actId="14100"/>
          <ac:spMkLst>
            <pc:docMk/>
            <pc:sldMk cId="1323162804" sldId="534"/>
            <ac:spMk id="10" creationId="{7BD7B4B7-F58B-2B0F-880A-3C3A9FB395E5}"/>
          </ac:spMkLst>
        </pc:spChg>
        <pc:picChg chg="mod">
          <ac:chgData name="Maria Trevino Gonzalez" userId="S::m.tgonzalez@uwtsd.ac.uk::aa36a5e4-cd30-4109-a581-5f2fc96aeea0" providerId="AD" clId="Web-{15C06A6F-475E-09C7-6A9F-84DD92CCC809}" dt="2025-10-27T08:40:24.446" v="71" actId="1076"/>
          <ac:picMkLst>
            <pc:docMk/>
            <pc:sldMk cId="1323162804" sldId="534"/>
            <ac:picMk id="4" creationId="{C1FB4C37-895B-8DB4-3F6F-D7FE83D41302}"/>
          </ac:picMkLst>
        </pc:picChg>
      </pc:sldChg>
      <pc:sldChg chg="mod modShow">
        <pc:chgData name="Maria Trevino Gonzalez" userId="S::m.tgonzalez@uwtsd.ac.uk::aa36a5e4-cd30-4109-a581-5f2fc96aeea0" providerId="AD" clId="Web-{15C06A6F-475E-09C7-6A9F-84DD92CCC809}" dt="2025-10-27T08:49:55.047" v="261"/>
        <pc:sldMkLst>
          <pc:docMk/>
          <pc:sldMk cId="313116650" sldId="538"/>
        </pc:sldMkLst>
      </pc:sldChg>
      <pc:sldChg chg="addSp delSp modSp new">
        <pc:chgData name="Maria Trevino Gonzalez" userId="S::m.tgonzalez@uwtsd.ac.uk::aa36a5e4-cd30-4109-a581-5f2fc96aeea0" providerId="AD" clId="Web-{15C06A6F-475E-09C7-6A9F-84DD92CCC809}" dt="2025-10-27T08:51:41.052" v="284" actId="14100"/>
        <pc:sldMkLst>
          <pc:docMk/>
          <pc:sldMk cId="2512796188" sldId="1176"/>
        </pc:sldMkLst>
        <pc:spChg chg="add mod">
          <ac:chgData name="Maria Trevino Gonzalez" userId="S::m.tgonzalez@uwtsd.ac.uk::aa36a5e4-cd30-4109-a581-5f2fc96aeea0" providerId="AD" clId="Web-{15C06A6F-475E-09C7-6A9F-84DD92CCC809}" dt="2025-10-27T08:51:25.910" v="280" actId="14100"/>
          <ac:spMkLst>
            <pc:docMk/>
            <pc:sldMk cId="2512796188" sldId="1176"/>
            <ac:spMk id="5" creationId="{3724C5A4-84AA-EF20-BF15-46017F74F795}"/>
          </ac:spMkLst>
        </pc:spChg>
        <pc:spChg chg="add mod">
          <ac:chgData name="Maria Trevino Gonzalez" userId="S::m.tgonzalez@uwtsd.ac.uk::aa36a5e4-cd30-4109-a581-5f2fc96aeea0" providerId="AD" clId="Web-{15C06A6F-475E-09C7-6A9F-84DD92CCC809}" dt="2025-10-27T08:51:41.052" v="284" actId="14100"/>
          <ac:spMkLst>
            <pc:docMk/>
            <pc:sldMk cId="2512796188" sldId="1176"/>
            <ac:spMk id="7" creationId="{C3AA63F5-431F-2454-D86E-9C2B8E01EEF4}"/>
          </ac:spMkLst>
        </pc:spChg>
        <pc:picChg chg="add mod">
          <ac:chgData name="Maria Trevino Gonzalez" userId="S::m.tgonzalez@uwtsd.ac.uk::aa36a5e4-cd30-4109-a581-5f2fc96aeea0" providerId="AD" clId="Web-{15C06A6F-475E-09C7-6A9F-84DD92CCC809}" dt="2025-10-27T08:50:28.235" v="266" actId="1076"/>
          <ac:picMkLst>
            <pc:docMk/>
            <pc:sldMk cId="2512796188" sldId="1176"/>
            <ac:picMk id="4" creationId="{40EE5243-E459-0780-9E93-D498576BC701}"/>
          </ac:picMkLst>
        </pc:picChg>
      </pc:sldChg>
      <pc:sldChg chg="addSp delSp modSp new">
        <pc:chgData name="Maria Trevino Gonzalez" userId="S::m.tgonzalez@uwtsd.ac.uk::aa36a5e4-cd30-4109-a581-5f2fc96aeea0" providerId="AD" clId="Web-{15C06A6F-475E-09C7-6A9F-84DD92CCC809}" dt="2025-10-27T08:54:05.731" v="292" actId="1076"/>
        <pc:sldMkLst>
          <pc:docMk/>
          <pc:sldMk cId="242587450" sldId="1177"/>
        </pc:sldMkLst>
        <pc:spChg chg="add mod">
          <ac:chgData name="Maria Trevino Gonzalez" userId="S::m.tgonzalez@uwtsd.ac.uk::aa36a5e4-cd30-4109-a581-5f2fc96aeea0" providerId="AD" clId="Web-{15C06A6F-475E-09C7-6A9F-84DD92CCC809}" dt="2025-10-27T08:54:05.731" v="292" actId="1076"/>
          <ac:spMkLst>
            <pc:docMk/>
            <pc:sldMk cId="242587450" sldId="1177"/>
            <ac:spMk id="6" creationId="{1C5C8402-7195-4E0D-BCB2-CDC4905DF0F8}"/>
          </ac:spMkLst>
        </pc:spChg>
        <pc:picChg chg="add mod">
          <ac:chgData name="Maria Trevino Gonzalez" userId="S::m.tgonzalez@uwtsd.ac.uk::aa36a5e4-cd30-4109-a581-5f2fc96aeea0" providerId="AD" clId="Web-{15C06A6F-475E-09C7-6A9F-84DD92CCC809}" dt="2025-10-27T08:53:50.762" v="289"/>
          <ac:picMkLst>
            <pc:docMk/>
            <pc:sldMk cId="242587450" sldId="1177"/>
            <ac:picMk id="4" creationId="{756E0C65-5AC1-E141-2375-F8FF48066C1D}"/>
          </ac:picMkLst>
        </pc:picChg>
      </pc:sldChg>
    </pc:docChg>
  </pc:docChgLst>
  <pc:docChgLst>
    <pc:chgData clId="Web-{9325C9ED-2845-CA76-5B1B-D818696F4F00}"/>
    <pc:docChg chg="modSld">
      <pc:chgData name="" userId="" providerId="" clId="Web-{9325C9ED-2845-CA76-5B1B-D818696F4F00}" dt="2025-10-20T07:36:22.530" v="0" actId="20577"/>
      <pc:docMkLst>
        <pc:docMk/>
      </pc:docMkLst>
      <pc:sldChg chg="modSp">
        <pc:chgData name="" userId="" providerId="" clId="Web-{9325C9ED-2845-CA76-5B1B-D818696F4F00}" dt="2025-10-20T07:36:22.530" v="0" actId="20577"/>
        <pc:sldMkLst>
          <pc:docMk/>
          <pc:sldMk cId="722069838" sldId="490"/>
        </pc:sldMkLst>
        <pc:spChg chg="mod">
          <ac:chgData name="" userId="" providerId="" clId="Web-{9325C9ED-2845-CA76-5B1B-D818696F4F00}" dt="2025-10-20T07:36:22.530" v="0" actId="20577"/>
          <ac:spMkLst>
            <pc:docMk/>
            <pc:sldMk cId="722069838" sldId="490"/>
            <ac:spMk id="2" creationId="{48024301-6E56-1EDD-A961-053C613AE932}"/>
          </ac:spMkLst>
        </pc:spChg>
      </pc:sldChg>
    </pc:docChg>
  </pc:docChgLst>
  <pc:docChgLst>
    <pc:chgData name="Heddwen Davies" userId="S::heddwen.davies@uwtsd.ac.uk::b3b4628a-d1d7-4a79-b47e-b6ca4059bab0" providerId="AD" clId="Web-{1D6DAC24-7467-F665-763E-CEE41B568E85}"/>
    <pc:docChg chg="modSld">
      <pc:chgData name="Heddwen Davies" userId="S::heddwen.davies@uwtsd.ac.uk::b3b4628a-d1d7-4a79-b47e-b6ca4059bab0" providerId="AD" clId="Web-{1D6DAC24-7467-F665-763E-CEE41B568E85}" dt="2025-10-17T13:29:12.460" v="129" actId="1076"/>
      <pc:docMkLst>
        <pc:docMk/>
      </pc:docMkLst>
      <pc:sldChg chg="addSp delSp modSp">
        <pc:chgData name="Heddwen Davies" userId="S::heddwen.davies@uwtsd.ac.uk::b3b4628a-d1d7-4a79-b47e-b6ca4059bab0" providerId="AD" clId="Web-{1D6DAC24-7467-F665-763E-CEE41B568E85}" dt="2025-10-17T13:26:34.686" v="9"/>
        <pc:sldMkLst>
          <pc:docMk/>
          <pc:sldMk cId="1494912364" sldId="313"/>
        </pc:sldMkLst>
      </pc:sldChg>
      <pc:sldChg chg="modSp">
        <pc:chgData name="Heddwen Davies" userId="S::heddwen.davies@uwtsd.ac.uk::b3b4628a-d1d7-4a79-b47e-b6ca4059bab0" providerId="AD" clId="Web-{1D6DAC24-7467-F665-763E-CEE41B568E85}" dt="2025-10-17T13:29:12.460" v="129" actId="1076"/>
        <pc:sldMkLst>
          <pc:docMk/>
          <pc:sldMk cId="1840939748" sldId="11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rgbClr val="003E5B"/>
                </a:solidFill>
              </a:rPr>
              <a:t>Reminder from last week they were asked to </a:t>
            </a:r>
            <a:endParaRPr lang="en-US">
              <a:solidFill>
                <a:srgbClr val="00000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research article and to read &amp; make note as result of reading the abstract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How did they get on with their own research? What did they use? Where did they go? Virtually and physically! Get them to share …? But why?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Today we're going to look closer on the skill of researching and finding academic sources - using digital platforms and physical location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Did they complete 500 words? Draft </a:t>
            </a:r>
            <a:r>
              <a:rPr lang="en-GB" err="1">
                <a:solidFill>
                  <a:srgbClr val="003E5B"/>
                </a:solidFill>
              </a:rPr>
              <a:t>fot</a:t>
            </a:r>
            <a:r>
              <a:rPr lang="en-GB">
                <a:solidFill>
                  <a:srgbClr val="003E5B"/>
                </a:solidFill>
              </a:rPr>
              <a:t> day?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In this session we will also consider how to build a reference list that comes at the very end of every assessment</a:t>
            </a:r>
            <a:endParaRPr lang="en-GB">
              <a:solidFill>
                <a:srgbClr val="003E5B"/>
              </a:solidFill>
              <a:ea typeface="Calibri"/>
              <a:cs typeface="Calibri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How to use sources in our writing by using prompts / key vocab to introduce authors to support what we write. </a:t>
            </a:r>
            <a:endParaRPr lang="en-GB">
              <a:solidFill>
                <a:srgbClr val="003E5B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35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94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2120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490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Potentially reorganise to look like the previous slide but in Welsh?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30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New slide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8251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Record references in your own </a:t>
            </a:r>
            <a:r>
              <a:rPr lang="en-US" b="1"/>
              <a:t>search log </a:t>
            </a: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Keep track of important references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Stops you from going down any rabbit holes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972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+mn-ea"/>
                <a:cs typeface="+mn-cs"/>
              </a:rPr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B92DC3B-2A25-6948-8956-04ECCC6D902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33886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+mn-ea"/>
                <a:cs typeface="+mn-cs"/>
              </a:rPr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B92DC3B-2A25-6948-8956-04ECCC6D902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82143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+mn-ea"/>
                <a:cs typeface="+mn-cs"/>
              </a:rPr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B92DC3B-2A25-6948-8956-04ECCC6D902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13080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AI</a:t>
            </a:r>
          </a:p>
          <a:p>
            <a:r>
              <a:rPr lang="en-US">
                <a:ea typeface="Calibri"/>
                <a:cs typeface="Calibri"/>
              </a:rPr>
              <a:t>Guidance from UWTSD on how to use AI with your assignment (box in the assignment document demonstrating what is allowed)</a:t>
            </a:r>
          </a:p>
          <a:p>
            <a:r>
              <a:rPr lang="en-US">
                <a:ea typeface="Calibri"/>
                <a:cs typeface="Calibri"/>
              </a:rPr>
              <a:t>CHATGPT</a:t>
            </a:r>
          </a:p>
          <a:p>
            <a:r>
              <a:rPr lang="en-US">
                <a:ea typeface="Calibri"/>
                <a:cs typeface="Calibri"/>
              </a:rPr>
              <a:t>For this specific assignment please try not to use AI with your writing so we can see where you are at.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There </a:t>
            </a:r>
            <a:r>
              <a:rPr lang="en-US" err="1">
                <a:ea typeface="Calibri"/>
                <a:cs typeface="Calibri"/>
              </a:rPr>
              <a:t>willb</a:t>
            </a:r>
            <a:r>
              <a:rPr lang="en-US">
                <a:ea typeface="Calibri"/>
                <a:cs typeface="Calibri"/>
              </a:rPr>
              <a:t> e a session on AI use to support your work after the first assignment.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Keep all evidence and drafts that you have of writing your assignment. IF lecturers suspect AI use you will be contacted for a VIVA – where you bring your information (evidence, drafts </a:t>
            </a:r>
            <a:r>
              <a:rPr lang="en-US" err="1">
                <a:ea typeface="Calibri"/>
                <a:cs typeface="Calibri"/>
              </a:rPr>
              <a:t>etc</a:t>
            </a:r>
            <a:r>
              <a:rPr lang="en-US">
                <a:ea typeface="Calibri"/>
                <a:cs typeface="Calibri"/>
              </a:rPr>
              <a:t>) and answer questions to demonstrate your </a:t>
            </a:r>
            <a:r>
              <a:rPr lang="en-US" err="1">
                <a:ea typeface="Calibri"/>
                <a:cs typeface="Calibri"/>
              </a:rPr>
              <a:t>understnading</a:t>
            </a:r>
            <a:r>
              <a:rPr lang="en-US">
                <a:ea typeface="Calibri"/>
                <a:cs typeface="Calibri"/>
              </a:rPr>
              <a:t> and knowledge. </a:t>
            </a:r>
          </a:p>
          <a:p>
            <a:r>
              <a:rPr lang="en-US">
                <a:ea typeface="Calibri"/>
                <a:cs typeface="Calibri"/>
              </a:rPr>
              <a:t>This is also good practice and it might be something that you are brought in to do even if AI </a:t>
            </a:r>
            <a:r>
              <a:rPr lang="en-US" err="1">
                <a:ea typeface="Calibri"/>
                <a:cs typeface="Calibri"/>
              </a:rPr>
              <a:t>isnt</a:t>
            </a:r>
            <a:r>
              <a:rPr lang="en-US">
                <a:ea typeface="Calibri"/>
                <a:cs typeface="Calibri"/>
              </a:rPr>
              <a:t> suspected.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5605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One of the key purposes of referencing is to acknowledge the role that the work of others has played in developing your ideas. </a:t>
            </a:r>
            <a:endParaRPr lang="en-GB"/>
          </a:p>
          <a:p>
            <a:endParaRPr lang="en-GB"/>
          </a:p>
          <a:p>
            <a:r>
              <a:rPr lang="en-US"/>
              <a:t>This means that </a:t>
            </a:r>
            <a:r>
              <a:rPr lang="en-US" b="1"/>
              <a:t>you must include a citation every time you use an idea that you got from someone else – not just when you quote directly. </a:t>
            </a:r>
            <a:r>
              <a:rPr lang="en-US"/>
              <a:t>That includes images, tables, graphs etc. if they’re not your own work.</a:t>
            </a:r>
            <a:endParaRPr lang="en-GB"/>
          </a:p>
          <a:p>
            <a:endParaRPr lang="en-US"/>
          </a:p>
          <a:p>
            <a:r>
              <a:rPr lang="en-US">
                <a:cs typeface="Calibri"/>
              </a:rPr>
              <a:t>Good note taking skills are important. You must record the information as you go along and highlight which words</a:t>
            </a:r>
            <a:r>
              <a:rPr lang="en-GB">
                <a:cs typeface="Calibri"/>
              </a:rPr>
              <a:t> are</a:t>
            </a:r>
            <a:r>
              <a:rPr lang="en-US">
                <a:cs typeface="Calibri"/>
              </a:rPr>
              <a:t> exact quotes and which are paraphrased.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GB"/>
              <a:t>Lecture notes / PowerPoints from Moodle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766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When you try to create a reference – have a copy of example from book or Cite them right: find a match, or a close example. If not, you can construct one by using who-when-what-and where elements</a:t>
            </a:r>
          </a:p>
          <a:p>
            <a:r>
              <a:rPr lang="en-GB"/>
              <a:t>Be consistent, watch out the detail – capitalisation, punctuation etc, down to attention to detail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539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There are 5 errors in this reference? Using ‘who-when-what-where’ element to check</a:t>
            </a:r>
          </a:p>
          <a:p>
            <a:endParaRPr lang="en-GB"/>
          </a:p>
          <a:p>
            <a:r>
              <a:rPr lang="en-GB"/>
              <a:t>Give 5 seconds then give out the clue 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rPr lang="en-GB" err="1">
                <a:ea typeface="Calibri"/>
                <a:cs typeface="Calibri"/>
              </a:rPr>
              <a:t>Infoskill</a:t>
            </a:r>
            <a:r>
              <a:rPr lang="en-GB">
                <a:ea typeface="Calibri"/>
                <a:cs typeface="Calibri"/>
              </a:rPr>
              <a:t> landing page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6222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812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025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5295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837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1101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6394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8439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722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70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44197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You need to decide how you cite paraphrase or direct quote.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It is nice to mix it up. Direct quotes don't fully show YOUR OWN UNDERSTANDING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19048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Paper – Check where?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5848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Cite them Right, p. 26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319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Library searching</a:t>
            </a:r>
          </a:p>
          <a:p>
            <a:r>
              <a:rPr lang="en-US">
                <a:ea typeface="Calibri"/>
                <a:cs typeface="Calibri"/>
              </a:rPr>
              <a:t>Different module reading lists</a:t>
            </a:r>
          </a:p>
          <a:p>
            <a:r>
              <a:rPr lang="en-US">
                <a:ea typeface="Calibri"/>
                <a:cs typeface="Calibri"/>
              </a:rPr>
              <a:t>(some reading on LIDE reading list – specific to degree </a:t>
            </a:r>
            <a:r>
              <a:rPr lang="en-US" err="1">
                <a:ea typeface="Calibri"/>
                <a:cs typeface="Calibri"/>
              </a:rPr>
              <a:t>programmes</a:t>
            </a:r>
            <a:r>
              <a:rPr lang="en-US">
                <a:ea typeface="Calibri"/>
                <a:cs typeface="Calibri"/>
              </a:rPr>
              <a:t>)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Make notes on papers – encourage to use Uni Planner</a:t>
            </a:r>
          </a:p>
          <a:p>
            <a:r>
              <a:rPr lang="en-US" err="1"/>
              <a:t>Cadwch</a:t>
            </a:r>
            <a:r>
              <a:rPr lang="en-US"/>
              <a:t> </a:t>
            </a:r>
            <a:r>
              <a:rPr lang="en-US" err="1"/>
              <a:t>nodiadau</a:t>
            </a:r>
            <a:r>
              <a:rPr lang="en-US"/>
              <a:t> – </a:t>
            </a:r>
            <a:r>
              <a:rPr lang="en-US" err="1"/>
              <a:t>annog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 </a:t>
            </a:r>
            <a:r>
              <a:rPr lang="en-US" err="1"/>
              <a:t>ddefnyddio</a:t>
            </a:r>
            <a:r>
              <a:rPr lang="en-US"/>
              <a:t> Uni Planner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2847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F77F2-8780-702C-F215-1E2033EA3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D9746C-80AE-575E-CB09-39F8405AA3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FCC851-4F46-DDF9-BF58-44C69AF2AF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01128B-BB87-84EC-F55B-13A6A59106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006240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4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741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30BD95-3350-E33B-0E3B-C39FA2AF9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71247-DCB1-416E-B6A2-6B2233F95A3C}" type="datetimeFigureOut">
              <a:rPr lang="en-GB"/>
              <a:pPr>
                <a:defRPr/>
              </a:pPr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198D5-5875-1677-BE05-4E3492BCF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A98E4-227E-40B1-DF74-DB91E59D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38D23-948E-4B2A-9E54-BFA2DF2F1D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2403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706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43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961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229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4220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FFA1F-0F85-9C4F-A223-8063A022E2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B23CB-5E95-C24C-A13A-81EC091A1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43073-1A77-4F4D-A5AE-ABD29F7D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F7A7D-A5E4-4149-BCEA-8DEBE686440A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295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2B545-4F83-BB47-8333-BBCDFD096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03C2B-E5D3-1A40-A2AF-689C0B012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58BEF-D2D3-FD4C-816C-42BFE7BF4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EDD575-4F6C-4640-B12B-B00B4144E005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567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70D73-E11E-4F4A-95DA-012633626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C06DA4-4989-E149-8C69-A5057ADBE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3C8777-07DD-D344-A957-65701FFC0F31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371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2FDDA2-21C9-CA4A-9FC7-7D6C9915B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1C076-425A-9A42-894D-E1A8798460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67A594-9CFB-784D-B81A-5A53415B9B42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6349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1E68C40-4454-444E-805B-595AAAC8C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CD44A6F-0382-8B45-8EAD-9A1DEDA19C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CFB9157-6E10-0E42-AC6E-61A114D3069C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106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24EB1ED-2172-574A-8B37-86D3BBDE0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9DEA58E-6CA2-2349-8EBE-504A2933B2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69D2B9A-3E5D-9A43-945A-3233D721B09D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1067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2FCEAD5-80E0-2C43-AD67-C70ABFAD4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DA5FA1A-FFA1-1045-A952-D912BF3C13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8AF042B-6070-A746-9134-76932B5D8546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877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12FABF-328E-7A40-8FC7-8ED264505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D58E5-4513-F44D-B482-55BA934C0E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D60E530-4DBE-704D-B8E4-AADDD46F770D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726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27044C-9247-2A40-99F2-8599C947F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06BD2-8A7A-8B4F-A88A-A3C4EC2F00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53BF6B-FF0A-E440-B909-A81507C0D532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024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E86F8-293E-0046-9C53-F74CDB74B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B15F816-1CC1-8049-A403-02B74EF534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E968D7-8598-A947-8A80-ECC200C7DDDC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7951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3E1AB-1087-3A43-85D1-82BAA38A0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7CB534-E4C3-9749-B5A1-FB99AA91C4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E666DB-6164-AF40-974A-89EB8DF2D6AF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561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9.jpe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71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18" r:id="rId3"/>
    <p:sldLayoutId id="2147483720" r:id="rId4"/>
    <p:sldLayoutId id="2147483721" r:id="rId5"/>
    <p:sldLayoutId id="2147483722" r:id="rId6"/>
    <p:sldLayoutId id="214748372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367D8DD-A0E6-624D-94E0-26277978B58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3BE80DD-716F-6740-BDF5-1997CF8A1A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0F92-52F9-9E48-A4B1-A137C31EF2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D261B-10E8-7E41-8723-A872C607FA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A0578919-CACD-2143-8748-2D3323941B2F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745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5.jpe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7&amp;currentorg=articulate_rise&amp;scoid=16124&amp;sesskey=8lTY5SBgOC&amp;display=popup&amp;mode=normal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80/02619761003602246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coronavirus-covid-19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bitesize/articles/z3bqfcw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png"/><Relationship Id="rId5" Type="http://schemas.openxmlformats.org/officeDocument/2006/relationships/hyperlink" Target="NULL" TargetMode="External"/><Relationship Id="rId4" Type="http://schemas.openxmlformats.org/officeDocument/2006/relationships/hyperlink" Target="NULL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png"/><Relationship Id="rId5" Type="http://schemas.openxmlformats.org/officeDocument/2006/relationships/hyperlink" Target="NULL" TargetMode="External"/><Relationship Id="rId4" Type="http://schemas.openxmlformats.org/officeDocument/2006/relationships/hyperlink" Target="http://www.bbc.com/bitesize/articles/z3bqfcw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80/02619761003602246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s://moodle.uwtsd.ac.uk/mod/scorm/player.php?a=7378&amp;currentorg=articulate_rise&amp;scoid=16126&amp;sesskey=8lTY5SBgOC&amp;display=popup&amp;mode=normal" TargetMode="Externa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5769-submit-button-image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jpeg"/><Relationship Id="rId7" Type="http://schemas.openxmlformats.org/officeDocument/2006/relationships/image" Target="../media/image42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1.png"/><Relationship Id="rId11" Type="http://schemas.openxmlformats.org/officeDocument/2006/relationships/image" Target="../media/image46.svg"/><Relationship Id="rId5" Type="http://schemas.openxmlformats.org/officeDocument/2006/relationships/image" Target="../media/image40.sv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sv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7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55179"/>
            <a:ext cx="10438977" cy="3947641"/>
          </a:xfrm>
        </p:spPr>
        <p:txBody>
          <a:bodyPr/>
          <a:lstStyle/>
          <a:p>
            <a:pPr algn="ctr"/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3600" b="1"/>
              <a:t>Level / </a:t>
            </a:r>
            <a:r>
              <a:rPr lang="en-GB" sz="3600" b="1" err="1"/>
              <a:t>Lefel</a:t>
            </a:r>
            <a:r>
              <a:rPr lang="en-GB" sz="3600" b="1"/>
              <a:t>  4</a:t>
            </a:r>
            <a:endParaRPr lang="en-GB" sz="3600" b="1">
              <a:ea typeface="Calibri"/>
              <a:cs typeface="Calibri"/>
            </a:endParaRPr>
          </a:p>
          <a:p>
            <a:pPr algn="ctr"/>
            <a:endParaRPr lang="en-GB" sz="3600" b="1"/>
          </a:p>
          <a:p>
            <a:pPr algn="ctr"/>
            <a:r>
              <a:rPr lang="en-GB" sz="3600" b="1"/>
              <a:t>Study Skills / </a:t>
            </a:r>
            <a:r>
              <a:rPr lang="en-GB" sz="3600" b="1" err="1"/>
              <a:t>Sgiliau</a:t>
            </a:r>
            <a:r>
              <a:rPr lang="en-GB" sz="3600" b="1"/>
              <a:t> </a:t>
            </a:r>
            <a:r>
              <a:rPr lang="en-GB" sz="3600" b="1" err="1"/>
              <a:t>Astudio</a:t>
            </a:r>
            <a:r>
              <a:rPr lang="en-GB" sz="3600" b="1"/>
              <a:t> </a:t>
            </a:r>
            <a:endParaRPr lang="en-GB" sz="3600" b="1">
              <a:ea typeface="Calibri"/>
              <a:cs typeface="Calibri"/>
            </a:endParaRPr>
          </a:p>
          <a:p>
            <a:pPr algn="ctr"/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3600" b="1">
                <a:ea typeface="Calibri"/>
                <a:cs typeface="Calibri"/>
              </a:rPr>
              <a:t>               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D2372B-8146-14F3-79C9-1A2A15C81F2D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912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4301-6E56-1EDD-A961-053C613AE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Learning Outline / </a:t>
            </a:r>
            <a:r>
              <a:rPr lang="en-US" b="1" dirty="0" err="1">
                <a:ea typeface="Calibri Light"/>
                <a:cs typeface="Calibri Light"/>
              </a:rPr>
              <a:t>Amlinelliad</a:t>
            </a:r>
            <a:r>
              <a:rPr lang="en-US" b="1" dirty="0">
                <a:ea typeface="Calibri Light"/>
                <a:cs typeface="Calibri Light"/>
              </a:rPr>
              <a:t> </a:t>
            </a:r>
            <a:r>
              <a:rPr lang="en-US" b="1" dirty="0" err="1">
                <a:ea typeface="Calibri Light" panose="020F0302020204030204"/>
                <a:cs typeface="Calibri Light" panose="020F0302020204030204"/>
              </a:rPr>
              <a:t>Dysgu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818B-010D-A2B8-DAEB-97E649D3D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925" y="1646331"/>
            <a:ext cx="5139319" cy="359834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>
                <a:ea typeface="Calibri"/>
                <a:cs typeface="Calibri"/>
              </a:rPr>
              <a:t>Recap </a:t>
            </a:r>
            <a:r>
              <a:rPr lang="en-US" b="1">
                <a:ea typeface="Calibri"/>
                <a:cs typeface="Calibri"/>
              </a:rPr>
              <a:t>Library Searching</a:t>
            </a:r>
            <a:r>
              <a:rPr lang="en-US">
                <a:ea typeface="Calibri"/>
                <a:cs typeface="Calibri"/>
              </a:rPr>
              <a:t> for Information</a:t>
            </a:r>
          </a:p>
          <a:p>
            <a:r>
              <a:rPr lang="en-US">
                <a:ea typeface="Calibri"/>
                <a:cs typeface="Calibri"/>
              </a:rPr>
              <a:t>Strategies for </a:t>
            </a:r>
            <a:r>
              <a:rPr lang="en-US" b="1">
                <a:ea typeface="Calibri"/>
                <a:cs typeface="Calibri"/>
              </a:rPr>
              <a:t>Resource Reading </a:t>
            </a:r>
            <a:r>
              <a:rPr lang="en-US">
                <a:ea typeface="Calibri"/>
                <a:cs typeface="Calibri"/>
              </a:rPr>
              <a:t>and </a:t>
            </a:r>
            <a:r>
              <a:rPr lang="en-US" b="1">
                <a:ea typeface="Calibri"/>
                <a:cs typeface="Calibri"/>
              </a:rPr>
              <a:t>Storing Relevant Information</a:t>
            </a:r>
          </a:p>
          <a:p>
            <a:endParaRPr lang="en-US" b="1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What is referencing?</a:t>
            </a:r>
          </a:p>
          <a:p>
            <a:r>
              <a:rPr lang="en-US" err="1">
                <a:ea typeface="Calibri"/>
                <a:cs typeface="Calibri"/>
              </a:rPr>
              <a:t>Plagarism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Creating in text citations</a:t>
            </a:r>
          </a:p>
          <a:p>
            <a:r>
              <a:rPr lang="en-US">
                <a:ea typeface="Calibri"/>
                <a:cs typeface="Calibri"/>
              </a:rPr>
              <a:t>Creating your Reference List</a:t>
            </a:r>
          </a:p>
          <a:p>
            <a:r>
              <a:rPr lang="en-US">
                <a:ea typeface="Calibri"/>
                <a:cs typeface="Calibri"/>
              </a:rPr>
              <a:t>Paraphrasing &amp; </a:t>
            </a:r>
            <a:r>
              <a:rPr lang="en-US" err="1">
                <a:ea typeface="Calibri"/>
                <a:cs typeface="Calibri"/>
              </a:rPr>
              <a:t>Summarising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Direct Quotations (long and short)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Tips before I begin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B1D1F4D-D771-4572-DD3E-F68CA342AB4C}"/>
              </a:ext>
            </a:extLst>
          </p:cNvPr>
          <p:cNvSpPr txBox="1">
            <a:spLocks/>
          </p:cNvSpPr>
          <p:nvPr/>
        </p:nvSpPr>
        <p:spPr>
          <a:xfrm>
            <a:off x="6404913" y="1709085"/>
            <a:ext cx="5139319" cy="376643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a typeface="Calibri"/>
                <a:cs typeface="Calibri"/>
              </a:rPr>
              <a:t>Ail </a:t>
            </a:r>
            <a:r>
              <a:rPr lang="en-US" err="1">
                <a:ea typeface="Calibri"/>
                <a:cs typeface="Calibri"/>
              </a:rPr>
              <a:t>ymweld</a:t>
            </a:r>
            <a:r>
              <a:rPr lang="en-US">
                <a:ea typeface="Calibri"/>
                <a:cs typeface="Calibri"/>
              </a:rPr>
              <a:t> : </a:t>
            </a:r>
            <a:r>
              <a:rPr lang="en-US" b="1" err="1">
                <a:ea typeface="Calibri"/>
                <a:cs typeface="Calibri"/>
              </a:rPr>
              <a:t>Ymchwilio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llyfrgell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am </a:t>
            </a:r>
            <a:r>
              <a:rPr lang="en-US" err="1">
                <a:ea typeface="Calibri"/>
                <a:cs typeface="Calibri"/>
              </a:rPr>
              <a:t>wybodaeth</a:t>
            </a:r>
            <a:endParaRPr lang="en-US" err="1"/>
          </a:p>
          <a:p>
            <a:r>
              <a:rPr lang="en-US" err="1">
                <a:ea typeface="Calibri"/>
                <a:cs typeface="Calibri"/>
              </a:rPr>
              <a:t>Strategaethau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Darllen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Adnoddau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a </a:t>
            </a:r>
            <a:r>
              <a:rPr lang="en-US" b="1" err="1">
                <a:ea typeface="Calibri"/>
                <a:cs typeface="Calibri"/>
              </a:rPr>
              <a:t>Storio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Gwybodaeth</a:t>
            </a:r>
            <a:r>
              <a:rPr lang="en-US" b="1">
                <a:ea typeface="Calibri"/>
                <a:cs typeface="Calibri"/>
              </a:rPr>
              <a:t> </a:t>
            </a:r>
            <a:r>
              <a:rPr lang="en-US" b="1" err="1">
                <a:ea typeface="Calibri"/>
                <a:cs typeface="Calibri"/>
              </a:rPr>
              <a:t>Perthnasol</a:t>
            </a:r>
            <a:endParaRPr lang="en-US" b="1">
              <a:ea typeface="Calibri"/>
              <a:cs typeface="Calibri"/>
            </a:endParaRPr>
          </a:p>
          <a:p>
            <a:endParaRPr lang="en-US" b="1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Beth </a:t>
            </a:r>
            <a:r>
              <a:rPr lang="en-US" err="1">
                <a:ea typeface="Calibri"/>
                <a:cs typeface="Calibri"/>
              </a:rPr>
              <a:t>yw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cyfeirnodi</a:t>
            </a:r>
            <a:r>
              <a:rPr lang="en-US">
                <a:ea typeface="Calibri"/>
                <a:cs typeface="Calibri"/>
              </a:rPr>
              <a:t>?</a:t>
            </a:r>
          </a:p>
          <a:p>
            <a:r>
              <a:rPr lang="en-US" err="1">
                <a:ea typeface="Calibri"/>
                <a:cs typeface="Calibri"/>
              </a:rPr>
              <a:t>Llên-ladrata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Creu </a:t>
            </a:r>
            <a:r>
              <a:rPr lang="en-US" err="1">
                <a:ea typeface="Calibri"/>
                <a:cs typeface="Calibri"/>
              </a:rPr>
              <a:t>cyfeiriadau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y </a:t>
            </a:r>
            <a:r>
              <a:rPr lang="en-US" err="1">
                <a:ea typeface="Calibri"/>
                <a:cs typeface="Calibri"/>
              </a:rPr>
              <a:t>testun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Creu </a:t>
            </a:r>
            <a:r>
              <a:rPr lang="en-US" err="1">
                <a:ea typeface="Calibri"/>
                <a:cs typeface="Calibri"/>
              </a:rPr>
              <a:t>Rhestr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 err="1">
                <a:ea typeface="Calibri"/>
                <a:cs typeface="Calibri"/>
              </a:rPr>
              <a:t>Gyfeiriadau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err="1">
                <a:ea typeface="Calibri"/>
                <a:cs typeface="Calibri"/>
              </a:rPr>
              <a:t>Aralleirio</a:t>
            </a:r>
            <a:r>
              <a:rPr lang="en-US">
                <a:ea typeface="Calibri"/>
                <a:cs typeface="Calibri"/>
              </a:rPr>
              <a:t> a </a:t>
            </a:r>
            <a:r>
              <a:rPr lang="en-US" err="1">
                <a:ea typeface="Calibri"/>
                <a:cs typeface="Calibri"/>
              </a:rPr>
              <a:t>Chrynhoi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err="1">
                <a:ea typeface="Calibri"/>
                <a:cs typeface="Calibri"/>
              </a:rPr>
              <a:t>Dyfyniadau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Uniongyrchol</a:t>
            </a:r>
            <a:r>
              <a:rPr lang="en-US">
                <a:ea typeface="Calibri"/>
                <a:cs typeface="Calibri"/>
              </a:rPr>
              <a:t> (hir a </a:t>
            </a:r>
            <a:r>
              <a:rPr lang="en-US" err="1">
                <a:ea typeface="Calibri"/>
                <a:cs typeface="Calibri"/>
              </a:rPr>
              <a:t>byr</a:t>
            </a:r>
            <a:r>
              <a:rPr lang="en-US">
                <a:ea typeface="Calibri"/>
                <a:cs typeface="Calibri"/>
              </a:rPr>
              <a:t>)</a:t>
            </a:r>
          </a:p>
          <a:p>
            <a:r>
              <a:rPr lang="en-US" err="1">
                <a:ea typeface="Calibri"/>
                <a:cs typeface="Calibri"/>
              </a:rPr>
              <a:t>Cyngor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dechrau</a:t>
            </a:r>
          </a:p>
        </p:txBody>
      </p:sp>
    </p:spTree>
    <p:extLst>
      <p:ext uri="{BB962C8B-B14F-4D97-AF65-F5344CB8AC3E}">
        <p14:creationId xmlns:p14="http://schemas.microsoft.com/office/powerpoint/2010/main" val="722069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A3095-0607-5FF4-5403-F1D7B46EE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9C67D-AF97-FE5A-464C-FE3012287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3" y="457200"/>
            <a:ext cx="11965781" cy="400050"/>
          </a:xfrm>
        </p:spPr>
        <p:txBody>
          <a:bodyPr anchor="b">
            <a:noAutofit/>
          </a:bodyPr>
          <a:lstStyle/>
          <a:p>
            <a:r>
              <a:rPr lang="en-GB" err="1">
                <a:latin typeface="AkzidenzGrotesk"/>
              </a:rPr>
              <a:t>Dysgu</a:t>
            </a:r>
            <a:r>
              <a:rPr lang="en-GB">
                <a:latin typeface="AkzidenzGrotesk"/>
              </a:rPr>
              <a:t> </a:t>
            </a:r>
            <a:r>
              <a:rPr lang="en-GB" err="1">
                <a:latin typeface="AkzidenzGrotesk"/>
              </a:rPr>
              <a:t>Annibynnol</a:t>
            </a:r>
            <a:r>
              <a:rPr lang="en-GB">
                <a:latin typeface="AkzidenzGrotesk"/>
              </a:rPr>
              <a:t>                                  </a:t>
            </a:r>
            <a:r>
              <a:rPr lang="en-GB" i="1" noProof="0">
                <a:latin typeface="AkzidenzGrotesk"/>
              </a:rPr>
              <a:t>Independent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82EAA5-9977-B323-F06B-224CFA4601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5499" y="1584279"/>
            <a:ext cx="3993023" cy="4768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err="1">
                <a:latin typeface="Helvetica"/>
                <a:cs typeface="Helvetica"/>
              </a:rPr>
              <a:t>Dysgu'n</a:t>
            </a:r>
            <a:r>
              <a:rPr lang="en-GB" sz="2400" b="1">
                <a:latin typeface="Helvetica"/>
                <a:cs typeface="Helvetica"/>
              </a:rPr>
              <a:t> </a:t>
            </a:r>
            <a:r>
              <a:rPr lang="en-GB" sz="2400" b="1" err="1">
                <a:latin typeface="Helvetica"/>
                <a:cs typeface="Helvetica"/>
              </a:rPr>
              <a:t>Annibynnol</a:t>
            </a:r>
            <a:r>
              <a:rPr lang="en-GB" sz="2400" b="1">
                <a:latin typeface="Helvetica"/>
                <a:cs typeface="Helvetica"/>
              </a:rPr>
              <a:t> </a:t>
            </a:r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2400">
                <a:latin typeface="Helvetica"/>
                <a:cs typeface="Helvetica"/>
              </a:rPr>
              <a:t>Dylai </a:t>
            </a:r>
            <a:r>
              <a:rPr lang="en-GB" sz="2400" err="1">
                <a:latin typeface="Helvetica"/>
                <a:cs typeface="Helvetica"/>
              </a:rPr>
              <a:t>fod</a:t>
            </a:r>
            <a:r>
              <a:rPr lang="en-GB" sz="2400">
                <a:latin typeface="Helvetica"/>
                <a:cs typeface="Helvetica"/>
              </a:rPr>
              <a:t> y </a:t>
            </a:r>
            <a:r>
              <a:rPr lang="en-GB" sz="2400" err="1">
                <a:latin typeface="Helvetica"/>
                <a:cs typeface="Helvetica"/>
              </a:rPr>
              <a:t>canlynol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gyda</a:t>
            </a:r>
            <a:r>
              <a:rPr lang="en-GB" sz="2400">
                <a:latin typeface="Helvetica"/>
                <a:cs typeface="Helvetica"/>
              </a:rPr>
              <a:t> chi </a:t>
            </a:r>
            <a:r>
              <a:rPr lang="en-GB" sz="2400" err="1">
                <a:latin typeface="Helvetica"/>
                <a:cs typeface="Helvetica"/>
              </a:rPr>
              <a:t>wedi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cwblhau</a:t>
            </a:r>
            <a:r>
              <a:rPr lang="en-GB" sz="2400">
                <a:latin typeface="Helvetica"/>
                <a:cs typeface="Helvetica"/>
              </a:rPr>
              <a:t> </a:t>
            </a:r>
            <a:r>
              <a:rPr lang="en-GB" sz="2400" err="1">
                <a:latin typeface="Helvetica"/>
                <a:cs typeface="Helvetica"/>
              </a:rPr>
              <a:t>yn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ystod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eich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amser</a:t>
            </a:r>
            <a:r>
              <a:rPr lang="en-GB" sz="2400">
                <a:latin typeface="Helvetica"/>
                <a:cs typeface="Helvetica"/>
              </a:rPr>
              <a:t> di-</a:t>
            </a:r>
            <a:r>
              <a:rPr lang="en-GB" sz="2400" err="1">
                <a:latin typeface="Helvetica"/>
                <a:cs typeface="Helvetica"/>
              </a:rPr>
              <a:t>gyswllt</a:t>
            </a:r>
            <a:endParaRPr lang="en-GB" sz="2400">
              <a:latin typeface="Helvetica"/>
              <a:ea typeface="Calibri" panose="020F0502020204030204"/>
              <a:cs typeface="Helvetica"/>
            </a:endParaRPr>
          </a:p>
          <a:p>
            <a:endParaRPr lang="en-GB" sz="2400">
              <a:latin typeface="Helvetica"/>
              <a:cs typeface="Helvetica"/>
            </a:endParaRPr>
          </a:p>
          <a:p>
            <a:r>
              <a:rPr lang="en-GB" sz="2400" b="1" noProof="0">
                <a:latin typeface="Helvetica"/>
                <a:cs typeface="Helvetica"/>
              </a:rPr>
              <a:t>Independent Learning</a:t>
            </a:r>
            <a:r>
              <a:rPr lang="en-GB" sz="2400" noProof="0">
                <a:latin typeface="Helvetica"/>
                <a:cs typeface="Helvetica"/>
              </a:rPr>
              <a:t> </a:t>
            </a:r>
            <a:endParaRPr lang="en-GB" sz="2400">
              <a:latin typeface="Helvetica"/>
              <a:cs typeface="Helvetica"/>
            </a:endParaRPr>
          </a:p>
          <a:p>
            <a:r>
              <a:rPr lang="en-GB" sz="2400">
                <a:latin typeface="Helvetica"/>
                <a:cs typeface="Helvetica"/>
              </a:rPr>
              <a:t>The following should be with you in preparation for today – you would've  completed during</a:t>
            </a:r>
            <a:r>
              <a:rPr lang="en-GB" sz="2400" noProof="0">
                <a:latin typeface="Helvetica"/>
                <a:cs typeface="Helvetica"/>
              </a:rPr>
              <a:t> the week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24D5BE-813F-82BC-D1AB-F8AD7B1E403A}"/>
              </a:ext>
            </a:extLst>
          </p:cNvPr>
          <p:cNvSpPr txBox="1"/>
          <p:nvPr/>
        </p:nvSpPr>
        <p:spPr>
          <a:xfrm>
            <a:off x="4470779" y="860699"/>
            <a:ext cx="278116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2400" b="1" i="1">
                <a:solidFill>
                  <a:prstClr val="white"/>
                </a:solidFill>
                <a:highlight>
                  <a:srgbClr val="000080"/>
                </a:highlight>
                <a:latin typeface="Helvetica"/>
                <a:cs typeface="Helvetica"/>
              </a:rPr>
              <a:t>From last week:</a:t>
            </a:r>
            <a:endParaRPr lang="en-GB" sz="2400" b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Helvetica"/>
              <a:cs typeface="Helvetica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212554B-C47F-F6F6-7839-FDA91390A896}"/>
              </a:ext>
            </a:extLst>
          </p:cNvPr>
          <p:cNvGrpSpPr/>
          <p:nvPr/>
        </p:nvGrpSpPr>
        <p:grpSpPr>
          <a:xfrm>
            <a:off x="4319524" y="1442408"/>
            <a:ext cx="7335048" cy="1895150"/>
            <a:chOff x="4211632" y="2052426"/>
            <a:chExt cx="7335048" cy="1895150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90A4A660-3EDC-3FAE-9647-E077BB7A9D0D}"/>
                </a:ext>
              </a:extLst>
            </p:cNvPr>
            <p:cNvSpPr/>
            <p:nvPr/>
          </p:nvSpPr>
          <p:spPr>
            <a:xfrm>
              <a:off x="4749799" y="3044631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B5E45901-A766-12C0-914F-F2148EEAFCAA}"/>
                </a:ext>
              </a:extLst>
            </p:cNvPr>
            <p:cNvSpPr/>
            <p:nvPr/>
          </p:nvSpPr>
          <p:spPr>
            <a:xfrm>
              <a:off x="4211632" y="2077343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85FF8C9-5AC2-CB98-CD24-B2E77D1D421F}"/>
                </a:ext>
              </a:extLst>
            </p:cNvPr>
            <p:cNvSpPr/>
            <p:nvPr/>
          </p:nvSpPr>
          <p:spPr>
            <a:xfrm>
              <a:off x="5815014" y="3105993"/>
              <a:ext cx="5467275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latin typeface="Calibri" panose="020F0502020204030204"/>
                </a:rPr>
                <a:t>Draft</a:t>
              </a:r>
              <a:r>
                <a:rPr kumimoji="0" lang="en-GB" sz="2400" b="1" i="1" u="none" strike="noStrike" kern="1200" cap="none" spc="0" normalizeH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of 500-word Academic Writing</a:t>
              </a:r>
              <a:endParaRPr kumimoji="0" lang="en-GB" sz="2400" b="1" i="1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D04F8F1-40AE-2C17-48CE-428D43603E4B}"/>
                </a:ext>
              </a:extLst>
            </p:cNvPr>
            <p:cNvSpPr/>
            <p:nvPr/>
          </p:nvSpPr>
          <p:spPr>
            <a:xfrm>
              <a:off x="5008882" y="2075335"/>
              <a:ext cx="616267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Drafft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o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Ysgrifennu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Academaidd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500 gair</a:t>
              </a: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6" name="Graphic 5" descr="Signature with solid fill">
              <a:extLst>
                <a:ext uri="{FF2B5EF4-FFF2-40B4-BE49-F238E27FC236}">
                  <a16:creationId xmlns:a16="http://schemas.microsoft.com/office/drawing/2014/main" id="{827FC6AA-E6F0-6590-08A0-D83B93984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900614" y="3033176"/>
              <a:ext cx="914400" cy="914400"/>
            </a:xfrm>
            <a:prstGeom prst="rect">
              <a:avLst/>
            </a:prstGeom>
          </p:spPr>
        </p:pic>
        <p:pic>
          <p:nvPicPr>
            <p:cNvPr id="7" name="Graphic 6" descr="Signature with solid fill">
              <a:extLst>
                <a:ext uri="{FF2B5EF4-FFF2-40B4-BE49-F238E27FC236}">
                  <a16:creationId xmlns:a16="http://schemas.microsoft.com/office/drawing/2014/main" id="{015FA758-13BA-039B-6536-6BF27AA4A6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211632" y="2052426"/>
              <a:ext cx="914400" cy="9144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A417F09-8C20-8288-D71D-C64A5DAECDFE}"/>
              </a:ext>
            </a:extLst>
          </p:cNvPr>
          <p:cNvGrpSpPr/>
          <p:nvPr/>
        </p:nvGrpSpPr>
        <p:grpSpPr>
          <a:xfrm>
            <a:off x="4645021" y="3552429"/>
            <a:ext cx="7474296" cy="2056662"/>
            <a:chOff x="4645021" y="3552429"/>
            <a:chExt cx="7474296" cy="2056662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19FEA2DB-C803-4CB9-33F8-4A7F232A34FE}"/>
                </a:ext>
              </a:extLst>
            </p:cNvPr>
            <p:cNvSpPr/>
            <p:nvPr/>
          </p:nvSpPr>
          <p:spPr>
            <a:xfrm>
              <a:off x="5183188" y="4706146"/>
              <a:ext cx="6796881" cy="89149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23E4B3EA-F86F-BD21-77A7-F91692C82BFB}"/>
                </a:ext>
              </a:extLst>
            </p:cNvPr>
            <p:cNvSpPr/>
            <p:nvPr/>
          </p:nvSpPr>
          <p:spPr>
            <a:xfrm>
              <a:off x="4645021" y="3552429"/>
              <a:ext cx="7420773" cy="108090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327339-6D82-A0CF-1587-F50F2C230C06}"/>
                </a:ext>
              </a:extLst>
            </p:cNvPr>
            <p:cNvSpPr/>
            <p:nvPr/>
          </p:nvSpPr>
          <p:spPr>
            <a:xfrm>
              <a:off x="5922907" y="4767508"/>
              <a:ext cx="5792772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latin typeface="Calibri" panose="020F0502020204030204"/>
                </a:rPr>
                <a:t>List</a:t>
              </a: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of all sources and references (with links) – we will work in referencing!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F99F01F-1410-6677-CDBB-BDCC148B104E}"/>
                </a:ext>
              </a:extLst>
            </p:cNvPr>
            <p:cNvSpPr/>
            <p:nvPr/>
          </p:nvSpPr>
          <p:spPr>
            <a:xfrm>
              <a:off x="5437163" y="3645408"/>
              <a:ext cx="668215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Rhestr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o'ch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holl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ffynonellau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a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chyfeiriadau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(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gyda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dolenni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) –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byddwn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ni'n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gweithio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ar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gyfeirnodi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!</a:t>
              </a:r>
              <a:endParaRPr lang="en-GB" sz="2400" b="1" dirty="0"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a typeface="Calibri"/>
                <a:cs typeface="Calibri"/>
              </a:endParaRPr>
            </a:p>
          </p:txBody>
        </p:sp>
        <p:pic>
          <p:nvPicPr>
            <p:cNvPr id="25" name="Graphic 24" descr="List with solid fill">
              <a:extLst>
                <a:ext uri="{FF2B5EF4-FFF2-40B4-BE49-F238E27FC236}">
                  <a16:creationId xmlns:a16="http://schemas.microsoft.com/office/drawing/2014/main" id="{24186BED-7D26-FAC5-E56C-BA7D522FD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645021" y="3645408"/>
              <a:ext cx="914400" cy="914400"/>
            </a:xfrm>
            <a:prstGeom prst="rect">
              <a:avLst/>
            </a:prstGeom>
          </p:spPr>
        </p:pic>
        <p:pic>
          <p:nvPicPr>
            <p:cNvPr id="26" name="Graphic 25" descr="List with solid fill">
              <a:extLst>
                <a:ext uri="{FF2B5EF4-FFF2-40B4-BE49-F238E27FC236}">
                  <a16:creationId xmlns:a16="http://schemas.microsoft.com/office/drawing/2014/main" id="{276107E1-BF0E-47AC-017A-0F06610CD0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199321" y="469469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4093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/>
              <a:t>Library Searching recap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784598" y="1344719"/>
            <a:ext cx="7859108" cy="5016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/>
              <a:t>How did it go finding articles over the past week?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How did you find reading &amp; understanding journal articles?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How did you keep track of what you found?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 b="1">
                <a:ea typeface="Calibri"/>
                <a:cs typeface="Calibri"/>
              </a:rPr>
              <a:t>What did you do when you didn’t understand something?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1072928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 err="1"/>
              <a:t>Atgoffa</a:t>
            </a:r>
            <a:r>
              <a:rPr lang="en-GB" b="1"/>
              <a:t> </a:t>
            </a:r>
            <a:r>
              <a:rPr lang="en-GB" b="1" err="1"/>
              <a:t>Ymchwilio</a:t>
            </a:r>
            <a:r>
              <a:rPr lang="en-GB" b="1"/>
              <a:t> </a:t>
            </a:r>
            <a:r>
              <a:rPr lang="en-GB" b="1" err="1"/>
              <a:t>Llyfrgell</a:t>
            </a:r>
            <a:r>
              <a:rPr lang="en-GB" b="1"/>
              <a:t> </a:t>
            </a:r>
            <a:br>
              <a:rPr lang="en-GB" b="1"/>
            </a:br>
            <a:endParaRPr lang="en-GB" b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784598" y="1344719"/>
            <a:ext cx="7859108" cy="5016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/>
              <a:t>Sut </a:t>
            </a:r>
            <a:r>
              <a:rPr lang="en-GB" sz="3200" err="1"/>
              <a:t>aethoch</a:t>
            </a:r>
            <a:r>
              <a:rPr lang="en-GB" sz="3200"/>
              <a:t> chi </a:t>
            </a:r>
            <a:r>
              <a:rPr lang="en-GB" sz="3200" err="1"/>
              <a:t>ambiti</a:t>
            </a:r>
            <a:r>
              <a:rPr lang="en-GB" sz="3200"/>
              <a:t> </a:t>
            </a:r>
            <a:r>
              <a:rPr lang="en-GB" sz="3200" err="1"/>
              <a:t>ymchwilio</a:t>
            </a:r>
            <a:r>
              <a:rPr lang="en-GB" sz="3200"/>
              <a:t> </a:t>
            </a:r>
            <a:r>
              <a:rPr lang="en-GB" sz="3200" err="1"/>
              <a:t>erthyglau</a:t>
            </a:r>
            <a:r>
              <a:rPr lang="en-GB" sz="3200"/>
              <a:t>? 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Beth </a:t>
            </a:r>
            <a:r>
              <a:rPr lang="en-GB" sz="3200" err="1">
                <a:ea typeface="Calibri"/>
                <a:cs typeface="Calibri"/>
              </a:rPr>
              <a:t>yw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eich</a:t>
            </a:r>
            <a:r>
              <a:rPr lang="en-GB" sz="3200">
                <a:ea typeface="Calibri"/>
                <a:cs typeface="Calibri"/>
              </a:rPr>
              <a:t> barn </a:t>
            </a:r>
            <a:r>
              <a:rPr lang="en-GB" sz="3200" err="1">
                <a:ea typeface="Calibri"/>
                <a:cs typeface="Calibri"/>
              </a:rPr>
              <a:t>yn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gyffredinol</a:t>
            </a:r>
            <a:r>
              <a:rPr lang="en-GB" sz="3200">
                <a:ea typeface="Calibri"/>
                <a:cs typeface="Calibri"/>
              </a:rPr>
              <a:t> am </a:t>
            </a:r>
            <a:r>
              <a:rPr lang="en-GB" sz="3200" err="1">
                <a:ea typeface="Calibri"/>
                <a:cs typeface="Calibri"/>
              </a:rPr>
              <a:t>yr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erthyglau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gwnaethoch</a:t>
            </a:r>
            <a:r>
              <a:rPr lang="en-GB" sz="3200">
                <a:ea typeface="Calibri"/>
                <a:cs typeface="Calibri"/>
              </a:rPr>
              <a:t> chi </a:t>
            </a:r>
            <a:r>
              <a:rPr lang="en-GB" sz="3200" err="1">
                <a:ea typeface="Calibri"/>
                <a:cs typeface="Calibri"/>
              </a:rPr>
              <a:t>darllen</a:t>
            </a:r>
            <a:r>
              <a:rPr lang="en-GB" sz="3200">
                <a:ea typeface="Calibri"/>
                <a:cs typeface="Calibri"/>
              </a:rPr>
              <a:t>? 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Sut </a:t>
            </a:r>
            <a:r>
              <a:rPr lang="en-GB" sz="3200" err="1">
                <a:ea typeface="Calibri"/>
                <a:cs typeface="Calibri"/>
              </a:rPr>
              <a:t>gwnaethoch</a:t>
            </a:r>
            <a:r>
              <a:rPr lang="en-GB" sz="3200">
                <a:ea typeface="Calibri"/>
                <a:cs typeface="Calibri"/>
              </a:rPr>
              <a:t> chi </a:t>
            </a:r>
            <a:r>
              <a:rPr lang="en-GB" sz="3200" err="1">
                <a:ea typeface="Calibri"/>
                <a:cs typeface="Calibri"/>
              </a:rPr>
              <a:t>cadw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trefn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o'r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hyn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yr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oeddech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wedi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darganfod</a:t>
            </a:r>
            <a:r>
              <a:rPr lang="en-GB" sz="3200">
                <a:ea typeface="Calibri"/>
                <a:cs typeface="Calibri"/>
              </a:rPr>
              <a:t>? 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 b="1">
                <a:ea typeface="Calibri"/>
                <a:cs typeface="Calibri"/>
              </a:rPr>
              <a:t>Beth </a:t>
            </a:r>
            <a:r>
              <a:rPr lang="en-GB" sz="3200" b="1" err="1">
                <a:ea typeface="Calibri"/>
                <a:cs typeface="Calibri"/>
              </a:rPr>
              <a:t>o'ch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chi'n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gwneud</a:t>
            </a:r>
            <a:r>
              <a:rPr lang="en-GB" sz="3200" b="1">
                <a:ea typeface="Calibri"/>
                <a:cs typeface="Calibri"/>
              </a:rPr>
              <a:t> pan </a:t>
            </a:r>
            <a:r>
              <a:rPr lang="en-GB" sz="3200" b="1" err="1">
                <a:ea typeface="Calibri"/>
                <a:cs typeface="Calibri"/>
              </a:rPr>
              <a:t>nad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oeddech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chi'n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deall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rhywbeth</a:t>
            </a:r>
            <a:r>
              <a:rPr lang="en-GB" sz="3200" b="1">
                <a:ea typeface="Calibri"/>
                <a:cs typeface="Calibri"/>
              </a:rPr>
              <a:t>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3103797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5752" y="165245"/>
            <a:ext cx="4753309" cy="1443218"/>
          </a:xfrm>
        </p:spPr>
        <p:txBody>
          <a:bodyPr>
            <a:normAutofit/>
          </a:bodyPr>
          <a:lstStyle/>
          <a:p>
            <a:r>
              <a:rPr lang="en-GB" b="1"/>
              <a:t>Resource Reading</a:t>
            </a:r>
            <a:endParaRPr lang="en-GB" b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7039189" y="1603696"/>
            <a:ext cx="5866620" cy="4031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/>
              <a:t>Key information from 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Full reference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Summary</a:t>
            </a:r>
            <a:endParaRPr lang="en-GB" sz="280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Big quotes</a:t>
            </a:r>
            <a:endParaRPr lang="en-GB" sz="2800"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Opinions/ ideas</a:t>
            </a:r>
            <a:endParaRPr lang="en-GB" sz="2800">
              <a:ea typeface="Calibri"/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Findings/ Results</a:t>
            </a:r>
            <a:endParaRPr lang="en-GB" sz="2800">
              <a:ea typeface="Calibri"/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Considerations </a:t>
            </a:r>
            <a:endParaRPr lang="en-GB" sz="2800">
              <a:ea typeface="Calibri"/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Definitions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Links/ further reading</a:t>
            </a:r>
            <a:endParaRPr lang="en-GB" sz="28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8C0309F3-E1AB-E02D-F0BD-212370799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1675" y="2850931"/>
            <a:ext cx="3881479" cy="361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273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>
            <a:extLst>
              <a:ext uri="{FF2B5EF4-FFF2-40B4-BE49-F238E27FC236}">
                <a16:creationId xmlns:a16="http://schemas.microsoft.com/office/drawing/2014/main" id="{9E2536F9-15C3-52D3-C140-B059F3726C1A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and white rectangle&#10;&#10;Description automatically generated">
            <a:extLst>
              <a:ext uri="{FF2B5EF4-FFF2-40B4-BE49-F238E27FC236}">
                <a16:creationId xmlns:a16="http://schemas.microsoft.com/office/drawing/2014/main" id="{C2C166FC-D692-89D5-F68A-2BE3714944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3087" y="608978"/>
            <a:ext cx="6856369" cy="666841"/>
          </a:xfrm>
        </p:spPr>
        <p:txBody>
          <a:bodyPr>
            <a:normAutofit/>
          </a:bodyPr>
          <a:lstStyle/>
          <a:p>
            <a:r>
              <a:rPr lang="en-GB" sz="4000" b="1" err="1">
                <a:ea typeface="+mj-lt"/>
                <a:cs typeface="+mj-lt"/>
              </a:rPr>
              <a:t>Darllen</a:t>
            </a:r>
            <a:r>
              <a:rPr lang="en-GB" sz="4000" b="1">
                <a:ea typeface="+mj-lt"/>
                <a:cs typeface="+mj-lt"/>
              </a:rPr>
              <a:t> o </a:t>
            </a:r>
            <a:r>
              <a:rPr lang="en-GB" sz="4000" b="1" err="1">
                <a:ea typeface="+mj-lt"/>
                <a:cs typeface="+mj-lt"/>
              </a:rPr>
              <a:t>ffynhonnell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800051" y="2021571"/>
            <a:ext cx="5890187" cy="38472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err="1">
                <a:latin typeface="Calibri"/>
                <a:ea typeface="Calibri"/>
                <a:cs typeface="Calibri"/>
              </a:rPr>
              <a:t>Gwybodaeth</a:t>
            </a:r>
            <a:r>
              <a:rPr lang="en-GB" sz="2800" b="1">
                <a:latin typeface="Calibri"/>
                <a:ea typeface="Calibri"/>
                <a:cs typeface="Calibri"/>
              </a:rPr>
              <a:t> </a:t>
            </a:r>
            <a:r>
              <a:rPr lang="en-GB" sz="2800" b="1" err="1">
                <a:latin typeface="Calibri"/>
                <a:ea typeface="Calibri"/>
                <a:cs typeface="Calibri"/>
              </a:rPr>
              <a:t>allweddol</a:t>
            </a:r>
            <a:r>
              <a:rPr lang="en-GB" sz="2800" b="1">
                <a:latin typeface="Calibri"/>
                <a:ea typeface="Calibri"/>
                <a:cs typeface="Calibri"/>
              </a:rPr>
              <a:t> o </a:t>
            </a:r>
            <a:r>
              <a:rPr lang="en-GB" sz="2800" b="1" err="1">
                <a:latin typeface="Calibri"/>
                <a:ea typeface="Calibri"/>
                <a:cs typeface="Calibri"/>
              </a:rPr>
              <a:t>ffynhonnell</a:t>
            </a:r>
            <a:r>
              <a:rPr lang="en-GB" sz="2800" b="1">
                <a:latin typeface="Calibri"/>
                <a:ea typeface="Calibri"/>
                <a:cs typeface="Calibri"/>
              </a:rPr>
              <a:t> </a:t>
            </a:r>
            <a:endParaRPr lang="en-GB" sz="28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Cyfeirnod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latin typeface="Calibri"/>
                <a:ea typeface="Calibri"/>
                <a:cs typeface="Calibri"/>
              </a:rPr>
              <a:t>llawn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Crynhoi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Argymhellion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latin typeface="Calibri"/>
                <a:ea typeface="Calibri"/>
                <a:cs typeface="Calibri"/>
              </a:rPr>
              <a:t>Allweddol</a:t>
            </a:r>
            <a:r>
              <a:rPr lang="en-GB" sz="2400">
                <a:latin typeface="Calibri"/>
                <a:ea typeface="Calibri"/>
                <a:cs typeface="Calibri"/>
              </a:rPr>
              <a:t> a </a:t>
            </a:r>
            <a:r>
              <a:rPr lang="en-GB" sz="2400" err="1">
                <a:latin typeface="Calibri"/>
                <a:ea typeface="Calibri"/>
                <a:cs typeface="Calibri"/>
              </a:rPr>
              <a:t>Dyfyniadau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 err="1">
                <a:latin typeface="Calibri"/>
                <a:ea typeface="Calibri"/>
                <a:cs typeface="Calibri"/>
              </a:rPr>
              <a:t>Pwysig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742950" lvl="1" indent="-285750">
              <a:buFont typeface="Wingdings,Sans-Serif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Barn / </a:t>
            </a:r>
            <a:r>
              <a:rPr lang="en-GB" sz="2400" err="1">
                <a:latin typeface="Calibri"/>
                <a:ea typeface="Calibri"/>
                <a:cs typeface="Calibri"/>
              </a:rPr>
              <a:t>syniadau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742950" lvl="1" indent="-285750">
              <a:buFont typeface="Wingdings,Sans-Serif"/>
              <a:buChar char="Ø"/>
            </a:pPr>
            <a:r>
              <a:rPr lang="en-GB" sz="2400" err="1">
                <a:latin typeface="Calibri"/>
                <a:ea typeface="Calibri"/>
                <a:cs typeface="Calibri"/>
              </a:rPr>
              <a:t>Canlyniadau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Wingdings,Sans-Serif"/>
              <a:buChar char="Ø"/>
            </a:pPr>
            <a:r>
              <a:rPr lang="en-GB" sz="2400" err="1">
                <a:latin typeface="Calibri"/>
                <a:ea typeface="Calibri"/>
                <a:cs typeface="Calibri"/>
              </a:rPr>
              <a:t>Ystyriaethau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Wingdings,Sans-Serif"/>
              <a:buChar char="Ø"/>
            </a:pPr>
            <a:r>
              <a:rPr lang="en-GB" sz="2400" err="1">
                <a:latin typeface="Calibri"/>
                <a:ea typeface="Calibri"/>
                <a:cs typeface="Calibri"/>
              </a:rPr>
              <a:t>Dyfyniadau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Cyswllt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latin typeface="Calibri"/>
                <a:ea typeface="Calibri"/>
                <a:cs typeface="Calibri"/>
              </a:rPr>
              <a:t>gyda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 err="1">
                <a:latin typeface="Calibri"/>
                <a:ea typeface="Calibri"/>
                <a:cs typeface="Calibri"/>
              </a:rPr>
              <a:t>mwy</a:t>
            </a:r>
            <a:r>
              <a:rPr lang="en-GB" sz="2400">
                <a:latin typeface="Calibri"/>
                <a:ea typeface="Calibri"/>
                <a:cs typeface="Calibri"/>
              </a:rPr>
              <a:t> o </a:t>
            </a:r>
            <a:r>
              <a:rPr lang="en-GB" sz="2400" err="1">
                <a:latin typeface="Calibri"/>
                <a:ea typeface="Calibri"/>
                <a:cs typeface="Calibri"/>
              </a:rPr>
              <a:t>ddarllen</a:t>
            </a:r>
            <a:endParaRPr lang="en-GB" err="1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4B5A2BD3-F48D-1EA7-7142-786353A1D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6640" y="2903483"/>
            <a:ext cx="3881479" cy="361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094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A1E0EB02-E052-0597-5975-BD4A50383701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and white rectangle&#10;&#10;Description automatically generated">
            <a:extLst>
              <a:ext uri="{FF2B5EF4-FFF2-40B4-BE49-F238E27FC236}">
                <a16:creationId xmlns:a16="http://schemas.microsoft.com/office/drawing/2014/main" id="{E2EA8AA9-FAC7-9D3D-318C-BA2E02DBAC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226" y="374100"/>
            <a:ext cx="8425191" cy="673244"/>
          </a:xfrm>
        </p:spPr>
        <p:txBody>
          <a:bodyPr>
            <a:normAutofit fontScale="90000"/>
          </a:bodyPr>
          <a:lstStyle/>
          <a:p>
            <a:r>
              <a:rPr lang="en-GB" b="1"/>
              <a:t>Resource Reading / </a:t>
            </a:r>
            <a:r>
              <a:rPr lang="en-GB" b="1" err="1"/>
              <a:t>Darllen</a:t>
            </a:r>
            <a:r>
              <a:rPr lang="en-GB" b="1"/>
              <a:t> </a:t>
            </a:r>
            <a:r>
              <a:rPr lang="en-GB" b="1" err="1"/>
              <a:t>Academaidd</a:t>
            </a:r>
            <a:endParaRPr lang="en-GB" b="1" err="1">
              <a:ea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920911" y="3070743"/>
            <a:ext cx="7342699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>
                <a:ea typeface="+mn-lt"/>
                <a:cs typeface="+mn-lt"/>
              </a:rPr>
              <a:t>Scan Reading</a:t>
            </a:r>
            <a:endParaRPr lang="en-US" sz="36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Abstract</a:t>
            </a:r>
          </a:p>
          <a:p>
            <a:pPr marL="285750" indent="-285750">
              <a:buFont typeface="Arial,Sans-Serif"/>
              <a:buChar char="•"/>
            </a:pPr>
            <a:r>
              <a:rPr lang="en-US" sz="3600" b="1">
                <a:latin typeface="Calibri"/>
                <a:ea typeface="Calibri"/>
                <a:cs typeface="Arial"/>
              </a:rPr>
              <a:t>Conclusion -</a:t>
            </a:r>
            <a:r>
              <a:rPr lang="en-US" sz="3600">
                <a:latin typeface="Calibri"/>
                <a:ea typeface="Calibri"/>
                <a:cs typeface="Arial"/>
              </a:rPr>
              <a:t> key findings </a:t>
            </a:r>
            <a:endParaRPr lang="en-GB" sz="36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Find Key words/concepts</a:t>
            </a: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Search with Control F</a:t>
            </a: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Note taking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880D5C-3991-2299-72AF-054F366BC783}"/>
              </a:ext>
            </a:extLst>
          </p:cNvPr>
          <p:cNvSpPr txBox="1"/>
          <p:nvPr/>
        </p:nvSpPr>
        <p:spPr>
          <a:xfrm>
            <a:off x="3604474" y="1369703"/>
            <a:ext cx="797849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444444"/>
                </a:solidFill>
                <a:ea typeface="Calibri"/>
                <a:cs typeface="Calibri"/>
              </a:rPr>
              <a:t>What sections are there in journal articles?</a:t>
            </a:r>
            <a:r>
              <a:rPr lang="en-US" sz="2000" b="1">
                <a:solidFill>
                  <a:srgbClr val="444444"/>
                </a:solidFill>
                <a:ea typeface="Calibri"/>
                <a:cs typeface="Calibri"/>
              </a:rPr>
              <a:t>​</a:t>
            </a:r>
          </a:p>
          <a:p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Pa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adrannau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sydd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mewn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erthyglau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academaidd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?</a:t>
            </a:r>
          </a:p>
          <a:p>
            <a:endParaRPr lang="en-US" sz="2000" b="1" i="1">
              <a:solidFill>
                <a:srgbClr val="444444"/>
              </a:solidFill>
              <a:ea typeface="Calibri"/>
              <a:cs typeface="Calibri"/>
            </a:endParaRPr>
          </a:p>
          <a:p>
            <a:r>
              <a:rPr lang="en-GB" sz="2000" b="1">
                <a:solidFill>
                  <a:srgbClr val="444444"/>
                </a:solidFill>
                <a:ea typeface="Calibri"/>
                <a:cs typeface="Calibri"/>
              </a:rPr>
              <a:t>What do we highlight – how do we take notes? What do we notes down?</a:t>
            </a:r>
          </a:p>
          <a:p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Beth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 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ni'n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uwcholeuo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–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sut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 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ni'n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cymryd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nodiadau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? Beth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 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ni'n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cofnodi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? </a:t>
            </a:r>
          </a:p>
          <a:p>
            <a:endParaRPr lang="en-GB" sz="2000" b="1" i="1">
              <a:solidFill>
                <a:srgbClr val="444444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0087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65A762FB-9E6F-E904-6AF5-858C14A11B8C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and white rectangle&#10;&#10;Description automatically generated">
            <a:extLst>
              <a:ext uri="{FF2B5EF4-FFF2-40B4-BE49-F238E27FC236}">
                <a16:creationId xmlns:a16="http://schemas.microsoft.com/office/drawing/2014/main" id="{149F480E-C598-77CB-D407-A9BBCE13C5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EFF21B-7550-7AD8-B6EA-F5DE3A24ED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786" t="20382" r="22321" b="5999"/>
          <a:stretch/>
        </p:blipFill>
        <p:spPr>
          <a:xfrm>
            <a:off x="9162710" y="1366832"/>
            <a:ext cx="2777598" cy="387602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3519091-EB9E-36B8-B4B3-BFDCF1EB24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19644" y="2283012"/>
            <a:ext cx="911604" cy="86177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2E873AA-5DF3-DA7B-C9D5-CA29D80B13B3}"/>
              </a:ext>
            </a:extLst>
          </p:cNvPr>
          <p:cNvSpPr txBox="1">
            <a:spLocks/>
          </p:cNvSpPr>
          <p:nvPr/>
        </p:nvSpPr>
        <p:spPr>
          <a:xfrm>
            <a:off x="3529760" y="935338"/>
            <a:ext cx="8324441" cy="666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>
                <a:ea typeface="Calibri Light"/>
                <a:cs typeface="Calibri Light"/>
              </a:rPr>
              <a:t>There are a range of templates for storying information available on </a:t>
            </a:r>
            <a:r>
              <a:rPr lang="en-GB" sz="2000" b="1" err="1">
                <a:ea typeface="Calibri Light"/>
                <a:cs typeface="Calibri Light"/>
              </a:rPr>
              <a:t>moodle</a:t>
            </a:r>
            <a:r>
              <a:rPr lang="en-GB" sz="2000" b="1">
                <a:ea typeface="Calibri Light"/>
                <a:cs typeface="Calibri Light"/>
              </a:rPr>
              <a:t> 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71F6C2-1297-2692-70EE-E2B618CE0FA4}"/>
              </a:ext>
            </a:extLst>
          </p:cNvPr>
          <p:cNvSpPr txBox="1"/>
          <p:nvPr/>
        </p:nvSpPr>
        <p:spPr>
          <a:xfrm>
            <a:off x="3804421" y="173504"/>
            <a:ext cx="813485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libri Light"/>
                <a:ea typeface="Calibri Light"/>
                <a:cs typeface="Calibri Light"/>
              </a:rPr>
              <a:t>Storing Information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82A40A-0CE1-3114-EA37-A71E51D6EC60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86261B-813A-41C1-ED75-A7661CF10813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CAA5B9-FD59-CDA9-E222-D5ED905BE329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EADDA5-5010-F27C-533E-4B74DC01EA8D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36A6F4-8F03-7B46-857D-30962ADC1FEC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C41B1DF-3A06-7209-BDDE-5F66EBA01603}"/>
              </a:ext>
            </a:extLst>
          </p:cNvPr>
          <p:cNvSpPr txBox="1"/>
          <p:nvPr/>
        </p:nvSpPr>
        <p:spPr>
          <a:xfrm>
            <a:off x="186912" y="4344042"/>
            <a:ext cx="2128647" cy="83099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FB743085-9A61-4938-352A-73AE56774E6C}"/>
              </a:ext>
            </a:extLst>
          </p:cNvPr>
          <p:cNvGraphicFramePr>
            <a:graphicFrameLocks noGrp="1"/>
          </p:cNvGraphicFramePr>
          <p:nvPr/>
        </p:nvGraphicFramePr>
        <p:xfrm>
          <a:off x="2937628" y="5437989"/>
          <a:ext cx="8610600" cy="100965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47750">
                  <a:extLst>
                    <a:ext uri="{9D8B030D-6E8A-4147-A177-3AD203B41FA5}">
                      <a16:colId xmlns:a16="http://schemas.microsoft.com/office/drawing/2014/main" val="3791929226"/>
                    </a:ext>
                  </a:extLst>
                </a:gridCol>
                <a:gridCol w="2266950">
                  <a:extLst>
                    <a:ext uri="{9D8B030D-6E8A-4147-A177-3AD203B41FA5}">
                      <a16:colId xmlns:a16="http://schemas.microsoft.com/office/drawing/2014/main" val="3766343368"/>
                    </a:ext>
                  </a:extLst>
                </a:gridCol>
                <a:gridCol w="962025">
                  <a:extLst>
                    <a:ext uri="{9D8B030D-6E8A-4147-A177-3AD203B41FA5}">
                      <a16:colId xmlns:a16="http://schemas.microsoft.com/office/drawing/2014/main" val="538019304"/>
                    </a:ext>
                  </a:extLst>
                </a:gridCol>
                <a:gridCol w="1619250">
                  <a:extLst>
                    <a:ext uri="{9D8B030D-6E8A-4147-A177-3AD203B41FA5}">
                      <a16:colId xmlns:a16="http://schemas.microsoft.com/office/drawing/2014/main" val="72118655"/>
                    </a:ext>
                  </a:extLst>
                </a:gridCol>
                <a:gridCol w="857250">
                  <a:extLst>
                    <a:ext uri="{9D8B030D-6E8A-4147-A177-3AD203B41FA5}">
                      <a16:colId xmlns:a16="http://schemas.microsoft.com/office/drawing/2014/main" val="1845765365"/>
                    </a:ext>
                  </a:extLst>
                </a:gridCol>
                <a:gridCol w="504825">
                  <a:extLst>
                    <a:ext uri="{9D8B030D-6E8A-4147-A177-3AD203B41FA5}">
                      <a16:colId xmlns:a16="http://schemas.microsoft.com/office/drawing/2014/main" val="867271570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3451103785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Full Reference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Summary</a:t>
                      </a:r>
                      <a:r>
                        <a:rPr lang="en-GB" sz="1050" b="1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050" b="1" i="1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or Copy </a:t>
                      </a:r>
                      <a:r>
                        <a:rPr lang="en-GB" sz="105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050" b="1" i="1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Abstract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Topic for essay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Key findings - Why this paper is important?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Big Quotes</a:t>
                      </a:r>
                      <a:r>
                        <a:rPr lang="en-GB" sz="1050" b="1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800" b="1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Methods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Links/Further reading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177223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fontAlgn="auto"/>
                      <a:endParaRPr lang="en-GB" sz="1400" b="1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496550"/>
                  </a:ext>
                </a:extLst>
              </a:tr>
            </a:tbl>
          </a:graphicData>
        </a:graphic>
      </p:graphicFrame>
      <p:sp>
        <p:nvSpPr>
          <p:cNvPr id="28" name="TextBox 5">
            <a:extLst>
              <a:ext uri="{FF2B5EF4-FFF2-40B4-BE49-F238E27FC236}">
                <a16:creationId xmlns:a16="http://schemas.microsoft.com/office/drawing/2014/main" id="{8358A6B9-48AF-C4D9-AF2A-D0A055997980}"/>
              </a:ext>
            </a:extLst>
          </p:cNvPr>
          <p:cNvSpPr txBox="1"/>
          <p:nvPr/>
        </p:nvSpPr>
        <p:spPr>
          <a:xfrm>
            <a:off x="2939327" y="5064977"/>
            <a:ext cx="489350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i="1">
                <a:cs typeface="Calibri"/>
              </a:rPr>
              <a:t>Search Log – document available on </a:t>
            </a:r>
            <a:r>
              <a:rPr lang="en-GB" b="1" i="1" err="1">
                <a:cs typeface="Calibri"/>
              </a:rPr>
              <a:t>moodle</a:t>
            </a:r>
            <a:r>
              <a:rPr lang="en-GB" b="1" i="1">
                <a:cs typeface="Calibri"/>
              </a:rPr>
              <a:t> 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95F1139-2D1A-E371-BE23-3E16BA241D9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0225" t="25783" r="-150" b="35267"/>
          <a:stretch/>
        </p:blipFill>
        <p:spPr>
          <a:xfrm>
            <a:off x="3529533" y="3450029"/>
            <a:ext cx="5210912" cy="1263177"/>
          </a:xfrm>
          <a:prstGeom prst="rect">
            <a:avLst/>
          </a:prstGeom>
        </p:spPr>
      </p:pic>
      <p:pic>
        <p:nvPicPr>
          <p:cNvPr id="30" name="Picture 29" descr="A green square with a white x on it&#10;&#10;Description automatically generated">
            <a:extLst>
              <a:ext uri="{FF2B5EF4-FFF2-40B4-BE49-F238E27FC236}">
                <a16:creationId xmlns:a16="http://schemas.microsoft.com/office/drawing/2014/main" id="{98633DB7-C411-B4D3-33C1-5186BC236A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6595" y="2980244"/>
            <a:ext cx="1171575" cy="1095375"/>
          </a:xfrm>
          <a:prstGeom prst="rect">
            <a:avLst/>
          </a:prstGeom>
        </p:spPr>
      </p:pic>
      <p:pic>
        <p:nvPicPr>
          <p:cNvPr id="2" name="Picture 1" descr="Microsoft OneNote - Dr. Ware Technology Services - Microsoft Silver Partner">
            <a:extLst>
              <a:ext uri="{FF2B5EF4-FFF2-40B4-BE49-F238E27FC236}">
                <a16:creationId xmlns:a16="http://schemas.microsoft.com/office/drawing/2014/main" id="{39E591E0-F727-5E3B-5F13-3ECE5BE5F5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36583" y="1659325"/>
            <a:ext cx="1408053" cy="1393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481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751" y="1608860"/>
            <a:ext cx="5195479" cy="3947641"/>
          </a:xfrm>
        </p:spPr>
        <p:txBody>
          <a:bodyPr/>
          <a:lstStyle/>
          <a:p>
            <a:pPr algn="ctr"/>
            <a:r>
              <a:rPr lang="en-GB" sz="8800"/>
              <a:t>Referencing</a:t>
            </a:r>
            <a:endParaRPr lang="en-US" sz="8800">
              <a:ea typeface="Calibri"/>
              <a:cs typeface="Calibri"/>
            </a:endParaRPr>
          </a:p>
          <a:p>
            <a:pPr algn="ctr"/>
            <a:r>
              <a:rPr lang="en-GB" sz="1400">
                <a:ea typeface="Calibri"/>
                <a:cs typeface="Calibri"/>
              </a:rPr>
              <a:t> </a:t>
            </a:r>
          </a:p>
          <a:p>
            <a:pPr algn="ctr"/>
            <a:r>
              <a:rPr lang="en-GB" sz="8800" err="1">
                <a:ea typeface="Calibri" panose="020F0502020204030204"/>
                <a:cs typeface="Calibri" panose="020F0502020204030204"/>
              </a:rPr>
              <a:t>Cyfeirnodi</a:t>
            </a:r>
          </a:p>
          <a:p>
            <a:pPr algn="ctr"/>
            <a:endParaRPr lang="en-GB" sz="36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66895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1497D463-1A71-E260-8741-65D8DF1353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431"/>
          <a:stretch>
            <a:fillRect/>
          </a:stretch>
        </p:blipFill>
        <p:spPr>
          <a:xfrm>
            <a:off x="0" y="-10522"/>
            <a:ext cx="12192000" cy="57210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7C7426-5430-19A9-508E-F17A14C2D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379" y="714579"/>
            <a:ext cx="8926707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Use of Language to give shape</a:t>
            </a:r>
            <a:b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</a:br>
            <a:b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</a:b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Defnydd</a:t>
            </a:r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 o Iaith </a:t>
            </a: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i</a:t>
            </a:r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 </a:t>
            </a: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roi</a:t>
            </a:r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 </a:t>
            </a: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siap</a:t>
            </a:r>
            <a:endParaRPr lang="en-GB" dirty="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913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F31D-CE5B-E54E-9622-7FF4A465B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person change to 3rd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5986A-AE48-DA44-88F6-8C0374A9D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8884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4400" dirty="0"/>
              <a:t>I think that adventurous activities can develop the physical domain of learning (Bailey </a:t>
            </a:r>
            <a:r>
              <a:rPr lang="en-US" sz="4400" i="1" dirty="0"/>
              <a:t>et al</a:t>
            </a:r>
            <a:r>
              <a:rPr lang="en-US" sz="4400" dirty="0"/>
              <a:t>.,2009).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088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CB5A2-2807-DD40-8098-11266497A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143000"/>
          </a:xfrm>
        </p:spPr>
        <p:txBody>
          <a:bodyPr/>
          <a:lstStyle/>
          <a:p>
            <a:r>
              <a:rPr lang="en-US" dirty="0"/>
              <a:t>Answer 3</a:t>
            </a:r>
            <a:r>
              <a:rPr lang="en-US" baseline="30000" dirty="0"/>
              <a:t>rd</a:t>
            </a:r>
            <a:r>
              <a:rPr lang="en-US" dirty="0"/>
              <a:t>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27CAF-F315-FB46-9919-33530A353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8884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4400" dirty="0"/>
              <a:t>Adventurous activities can develop the physical domain of learning (Bailey </a:t>
            </a:r>
            <a:r>
              <a:rPr lang="en-US" sz="4400" i="1" dirty="0"/>
              <a:t>et al.,</a:t>
            </a:r>
            <a:r>
              <a:rPr lang="en-US" sz="4400" dirty="0"/>
              <a:t>2009).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24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D0683-9C77-5541-86B0-583A27C28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person change to 3</a:t>
            </a:r>
            <a:r>
              <a:rPr lang="en-US" baseline="30000" dirty="0"/>
              <a:t>rd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87E44-95A3-7A48-AD07-11A889D48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believe it is important that I know the stages of group development so that I can deal with each stage when taking children on adventurous activities so that I help the children avoid conflict which may also impact on other domains of learning (Tuckman &amp; Jensen, 1977 and Bailey </a:t>
            </a:r>
            <a:r>
              <a:rPr lang="en-US" i="1" dirty="0"/>
              <a:t>et al</a:t>
            </a:r>
            <a:r>
              <a:rPr lang="en-US" dirty="0"/>
              <a:t>., 2009)</a:t>
            </a:r>
          </a:p>
        </p:txBody>
      </p:sp>
    </p:spTree>
    <p:extLst>
      <p:ext uri="{BB962C8B-B14F-4D97-AF65-F5344CB8AC3E}">
        <p14:creationId xmlns:p14="http://schemas.microsoft.com/office/powerpoint/2010/main" val="27385160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4C792-6189-704E-8FF6-E37C3B820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 3</a:t>
            </a:r>
            <a:r>
              <a:rPr lang="en-US" baseline="30000" dirty="0"/>
              <a:t>rd</a:t>
            </a:r>
            <a:r>
              <a:rPr lang="en-US" dirty="0"/>
              <a:t> person.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9C309-1203-9D4D-955A-DD84BE199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It is </a:t>
            </a:r>
            <a:r>
              <a:rPr lang="en-US" dirty="0"/>
              <a:t>important that </a:t>
            </a:r>
            <a:r>
              <a:rPr lang="en-US" b="1" dirty="0"/>
              <a:t>facilitators</a:t>
            </a:r>
            <a:r>
              <a:rPr lang="en-US" dirty="0"/>
              <a:t> know the stages of group development so that </a:t>
            </a:r>
            <a:r>
              <a:rPr lang="en-US" b="1" dirty="0"/>
              <a:t>they</a:t>
            </a:r>
            <a:r>
              <a:rPr lang="en-US" dirty="0"/>
              <a:t> can deal with each stage when taking children on adventurous activities</a:t>
            </a:r>
            <a:r>
              <a:rPr lang="en-US" b="1" dirty="0"/>
              <a:t>. This will help</a:t>
            </a:r>
            <a:r>
              <a:rPr lang="en-US" dirty="0"/>
              <a:t> the children avoid conflict which may also impact on other domains of learning (Tuckman &amp; Jensen, 1977 and Bailey </a:t>
            </a:r>
            <a:r>
              <a:rPr lang="en-US" i="1" dirty="0"/>
              <a:t>et al</a:t>
            </a:r>
            <a:r>
              <a:rPr lang="en-US" dirty="0"/>
              <a:t>., 2009)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30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/>
        </p:nvSpPr>
        <p:spPr>
          <a:xfrm>
            <a:off x="698242" y="355606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rgbClr val="000000"/>
                </a:solidFill>
              </a:rPr>
              <a:t>Why we use referencing …    Pam </a:t>
            </a:r>
            <a:r>
              <a:rPr lang="en-GB" b="1" err="1">
                <a:solidFill>
                  <a:srgbClr val="000000"/>
                </a:solidFill>
              </a:rPr>
              <a:t>cyfeirnodi</a:t>
            </a:r>
            <a:r>
              <a:rPr lang="en-GB" b="1">
                <a:solidFill>
                  <a:srgbClr val="000000"/>
                </a:solidFill>
              </a:rPr>
              <a:t>...</a:t>
            </a:r>
            <a:endParaRPr lang="en-GB" b="1">
              <a:solidFill>
                <a:srgbClr val="000000"/>
              </a:solidFill>
              <a:ea typeface="Calibri Light"/>
              <a:cs typeface="Calibri Light"/>
            </a:endParaRP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814478" y="3880338"/>
            <a:ext cx="1543401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Back up our arguments with evidence</a:t>
            </a:r>
            <a:endParaRPr lang="en-US"/>
          </a:p>
          <a:p>
            <a:endParaRPr lang="en-GB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498" y="1711967"/>
            <a:ext cx="11105411" cy="2069429"/>
          </a:xfrm>
          <a:prstGeom prst="rect">
            <a:avLst/>
          </a:prstGeom>
        </p:spPr>
      </p:pic>
      <p:sp>
        <p:nvSpPr>
          <p:cNvPr id="7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594355" y="3880338"/>
            <a:ext cx="167931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Which ideas belong to others</a:t>
            </a: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932423" y="3866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42962" y="3880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510143" y="3880338"/>
            <a:ext cx="1482252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Range of sources in assignment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086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53375-EE10-91FB-D6FD-70805D00B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946" y="3431116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>
                <a:ea typeface="Calibri Light"/>
                <a:cs typeface="Calibri Light"/>
              </a:rPr>
              <a:t>Academic Integrity </a:t>
            </a:r>
            <a:endParaRPr lang="en-US" sz="3600"/>
          </a:p>
        </p:txBody>
      </p:sp>
      <p:pic>
        <p:nvPicPr>
          <p:cNvPr id="4" name="Picture 3" descr="A acorn with a face and a parachute drawn on it&#10;&#10;Description automatically generated">
            <a:extLst>
              <a:ext uri="{FF2B5EF4-FFF2-40B4-BE49-F238E27FC236}">
                <a16:creationId xmlns:a16="http://schemas.microsoft.com/office/drawing/2014/main" id="{1E135495-D506-6232-31CE-6B31281330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117" b="8013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3182D-D7F8-7922-1F8E-1D2213CF1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827" y="3724629"/>
            <a:ext cx="8755413" cy="24809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  <a:hlinkClick r:id="rId3"/>
              </a:rPr>
              <a:t>https://moodle.uwtsd.ac.uk/mod/scorm/player.php?a=7377&amp;currentorg=articulate_rise&amp;scoid=16124&amp;sesskey=8lTY5SBgOC&amp;display=popup&amp;mode=normal</a:t>
            </a:r>
            <a:endParaRPr lang="en-US" sz="2400">
              <a:ea typeface="+mn-lt"/>
              <a:cs typeface="+mn-lt"/>
            </a:endParaRPr>
          </a:p>
          <a:p>
            <a:endParaRPr lang="en-US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0711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E03AB6-907A-41EE-BF8A-7CC6996EB829}"/>
              </a:ext>
            </a:extLst>
          </p:cNvPr>
          <p:cNvSpPr>
            <a:spLocks noGrp="1"/>
          </p:cNvSpPr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Plagiarism</a:t>
            </a:r>
          </a:p>
          <a:p>
            <a:pPr algn="r">
              <a:spcAft>
                <a:spcPts val="600"/>
              </a:spcAft>
            </a:pPr>
            <a:endParaRPr lang="en-US" sz="4000">
              <a:solidFill>
                <a:srgbClr val="FFFFFF"/>
              </a:solidFill>
              <a:ea typeface="Calibri Light"/>
              <a:cs typeface="Calibri Light"/>
            </a:endParaRPr>
          </a:p>
          <a:p>
            <a:pPr algn="r">
              <a:spcAft>
                <a:spcPts val="600"/>
              </a:spcAft>
            </a:pPr>
            <a:r>
              <a:rPr lang="en-US" sz="4000" err="1">
                <a:solidFill>
                  <a:srgbClr val="FFFFFF"/>
                </a:solidFill>
                <a:ea typeface="Calibri Light"/>
                <a:cs typeface="Calibri Light"/>
              </a:rPr>
              <a:t>Llên-ladrata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6DEBCC0-7FBC-4743-8A6E-2A77D1FBDDE7}"/>
              </a:ext>
            </a:extLst>
          </p:cNvPr>
          <p:cNvSpPr>
            <a:spLocks noGrp="1"/>
          </p:cNvSpPr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b="1" u="sng"/>
              <a:t>Different types of plagiarism</a:t>
            </a: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Deliberate or accidental 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Presenting someone else’s work as your own / Copying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Forgetting to reference correctly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Self-plagiarism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AI misconduct / Essay Mills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36486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robot with a brain&#10;&#10;Description automatically generated">
            <a:extLst>
              <a:ext uri="{FF2B5EF4-FFF2-40B4-BE49-F238E27FC236}">
                <a16:creationId xmlns:a16="http://schemas.microsoft.com/office/drawing/2014/main" id="{399ECF98-8E91-5A52-6FA4-4935C924699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559647" y="232289"/>
            <a:ext cx="11082663" cy="5301403"/>
          </a:xfrm>
        </p:spPr>
      </p:pic>
    </p:spTree>
    <p:extLst>
      <p:ext uri="{BB962C8B-B14F-4D97-AF65-F5344CB8AC3E}">
        <p14:creationId xmlns:p14="http://schemas.microsoft.com/office/powerpoint/2010/main" val="3872677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DC06B-488C-4A37-9A04-8BFC3296A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096" y="254370"/>
            <a:ext cx="5513915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When do we need to reference?</a:t>
            </a:r>
            <a:endParaRPr lang="en-US" b="1" kern="1200">
              <a:latin typeface="+mj-lt"/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9B2E8-48EB-4ADD-9CB8-7D50384A6C7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878" y="1715414"/>
            <a:ext cx="5301434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b="1">
                <a:latin typeface="Calibri"/>
                <a:cs typeface="Calibri"/>
              </a:rPr>
              <a:t>Every </a:t>
            </a:r>
            <a:r>
              <a:rPr lang="en-GB" sz="3200">
                <a:latin typeface="Calibri"/>
                <a:ea typeface="+mn-lt"/>
                <a:cs typeface="Calibri"/>
              </a:rPr>
              <a:t>time you use some-one else's work / ideas</a:t>
            </a: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Direct quotes " &amp; "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Paraphrased material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Summarising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Images, tables &amp; graphs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endParaRPr lang="en-GB" sz="24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3200">
              <a:latin typeface="Calibri"/>
              <a:ea typeface="Calibri"/>
              <a:cs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DBE64B3-B009-490C-BF39-5A1A84B6F121}"/>
              </a:ext>
            </a:extLst>
          </p:cNvPr>
          <p:cNvSpPr txBox="1">
            <a:spLocks/>
          </p:cNvSpPr>
          <p:nvPr/>
        </p:nvSpPr>
        <p:spPr>
          <a:xfrm>
            <a:off x="6095109" y="253089"/>
            <a:ext cx="5513915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err="1">
                <a:latin typeface="Calibri"/>
                <a:cs typeface="Calibri"/>
              </a:rPr>
              <a:t>Pryd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mae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angen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cyfeirnodi</a:t>
            </a:r>
            <a:r>
              <a:rPr lang="en-GB">
                <a:latin typeface="Calibri"/>
                <a:cs typeface="Calibri"/>
              </a:rPr>
              <a:t>?  </a:t>
            </a:r>
            <a:endParaRPr lang="en-GB">
              <a:latin typeface="Calibri"/>
              <a:ea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942853-3B8F-9D1A-4B25-843D3F354ACF}"/>
              </a:ext>
            </a:extLst>
          </p:cNvPr>
          <p:cNvSpPr txBox="1"/>
          <p:nvPr/>
        </p:nvSpPr>
        <p:spPr>
          <a:xfrm>
            <a:off x="6325240" y="1970954"/>
            <a:ext cx="5996107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err="1">
                <a:cs typeface="Arial"/>
              </a:rPr>
              <a:t>Pob</a:t>
            </a:r>
            <a:r>
              <a:rPr lang="en-GB" sz="3200" b="1">
                <a:cs typeface="Arial"/>
              </a:rPr>
              <a:t> </a:t>
            </a:r>
            <a:r>
              <a:rPr lang="en-GB" sz="3200" err="1">
                <a:cs typeface="Arial"/>
              </a:rPr>
              <a:t>tro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chi'n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defnyddio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gwaith</a:t>
            </a:r>
            <a:r>
              <a:rPr lang="en-GB" sz="3200">
                <a:cs typeface="Arial"/>
              </a:rPr>
              <a:t> / </a:t>
            </a:r>
            <a:r>
              <a:rPr lang="en-GB" sz="3200" err="1">
                <a:cs typeface="Arial"/>
              </a:rPr>
              <a:t>syniadau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rhywun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arall</a:t>
            </a:r>
            <a:r>
              <a:rPr lang="en-GB" sz="3200">
                <a:cs typeface="Arial"/>
              </a:rPr>
              <a:t> </a:t>
            </a:r>
            <a:r>
              <a:rPr lang="en-US" sz="3200">
                <a:cs typeface="Arial"/>
              </a:rPr>
              <a:t>​</a:t>
            </a: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Dyfyniadau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uniongyrchol</a:t>
            </a:r>
            <a:r>
              <a:rPr lang="en-GB" sz="2400">
                <a:latin typeface="Arial"/>
                <a:cs typeface="Arial"/>
              </a:rPr>
              <a:t> " &amp; "</a:t>
            </a:r>
            <a:endParaRPr lang="en-US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Deunydd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wedi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ei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aralleirio</a:t>
            </a: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Crynhoi</a:t>
            </a: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Lluniau</a:t>
            </a:r>
            <a:r>
              <a:rPr lang="en-GB" sz="2400">
                <a:latin typeface="Arial"/>
                <a:cs typeface="Arial"/>
              </a:rPr>
              <a:t>, </a:t>
            </a:r>
            <a:r>
              <a:rPr lang="en-GB" sz="2400" err="1">
                <a:latin typeface="Arial"/>
                <a:cs typeface="Arial"/>
              </a:rPr>
              <a:t>tablau</a:t>
            </a:r>
            <a:r>
              <a:rPr lang="en-GB" sz="2400">
                <a:latin typeface="Arial"/>
                <a:cs typeface="Arial"/>
              </a:rPr>
              <a:t> a </a:t>
            </a:r>
            <a:r>
              <a:rPr lang="en-GB" sz="2400" err="1">
                <a:latin typeface="Arial"/>
                <a:cs typeface="Arial"/>
              </a:rPr>
              <a:t>graffiau</a:t>
            </a: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905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Timeline&#10;&#10;Description automatically generated">
            <a:extLst>
              <a:ext uri="{FF2B5EF4-FFF2-40B4-BE49-F238E27FC236}">
                <a16:creationId xmlns:a16="http://schemas.microsoft.com/office/drawing/2014/main" id="{A430EA5B-B876-F00E-CFCC-D62B4065E5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453" y="707461"/>
            <a:ext cx="7294605" cy="48237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59CBA6-7A52-3EED-1703-84C54AF80B11}"/>
              </a:ext>
            </a:extLst>
          </p:cNvPr>
          <p:cNvSpPr txBox="1"/>
          <p:nvPr/>
        </p:nvSpPr>
        <p:spPr>
          <a:xfrm>
            <a:off x="468754" y="1323724"/>
            <a:ext cx="320365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>
                <a:cs typeface="Calibri"/>
              </a:rPr>
              <a:t>1. In-text citation </a:t>
            </a:r>
            <a:endParaRPr lang="en-GB" sz="30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B0DB30-6E45-4219-36D5-4D1DF0474B40}"/>
              </a:ext>
            </a:extLst>
          </p:cNvPr>
          <p:cNvSpPr txBox="1"/>
          <p:nvPr/>
        </p:nvSpPr>
        <p:spPr>
          <a:xfrm>
            <a:off x="417529" y="3888631"/>
            <a:ext cx="330740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>
                <a:cs typeface="Calibri"/>
              </a:rPr>
              <a:t>2. Full reference list</a:t>
            </a:r>
            <a:endParaRPr lang="en-GB" sz="3000">
              <a:cs typeface="Calibri"/>
            </a:endParaRPr>
          </a:p>
        </p:txBody>
      </p:sp>
      <p:sp>
        <p:nvSpPr>
          <p:cNvPr id="11" name="Arrow: Bent-Up 10">
            <a:extLst>
              <a:ext uri="{FF2B5EF4-FFF2-40B4-BE49-F238E27FC236}">
                <a16:creationId xmlns:a16="http://schemas.microsoft.com/office/drawing/2014/main" id="{C373FEE5-DC05-F39A-EDAB-149C6995524D}"/>
              </a:ext>
            </a:extLst>
          </p:cNvPr>
          <p:cNvSpPr/>
          <p:nvPr/>
        </p:nvSpPr>
        <p:spPr>
          <a:xfrm>
            <a:off x="2505678" y="4264165"/>
            <a:ext cx="7981436" cy="549050"/>
          </a:xfrm>
          <a:prstGeom prst="bent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10E52E63-DFE0-1B5C-E8C7-CDB67B6B38CA}"/>
              </a:ext>
            </a:extLst>
          </p:cNvPr>
          <p:cNvSpPr/>
          <p:nvPr/>
        </p:nvSpPr>
        <p:spPr>
          <a:xfrm>
            <a:off x="3563557" y="1452054"/>
            <a:ext cx="916840" cy="263120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53B583-9E2A-9E94-DBF3-7F06CC9A969F}"/>
              </a:ext>
            </a:extLst>
          </p:cNvPr>
          <p:cNvSpPr txBox="1"/>
          <p:nvPr/>
        </p:nvSpPr>
        <p:spPr>
          <a:xfrm>
            <a:off x="449288" y="110247"/>
            <a:ext cx="570275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cs typeface="Calibri"/>
              </a:rPr>
              <a:t>Two parts to referencing</a:t>
            </a:r>
            <a:endParaRPr lang="en-US" sz="4000" b="1">
              <a:solidFill>
                <a:schemeClr val="bg1"/>
              </a:solidFill>
              <a:highlight>
                <a:srgbClr val="FF00FF"/>
              </a:highlight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9491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49239D1-60E3-44DF-81F3-CA1336CA8BD9}"/>
              </a:ext>
            </a:extLst>
          </p:cNvPr>
          <p:cNvSpPr>
            <a:spLocks noGrp="1"/>
          </p:cNvSpPr>
          <p:nvPr/>
        </p:nvSpPr>
        <p:spPr>
          <a:xfrm>
            <a:off x="485319" y="1208099"/>
            <a:ext cx="5160963" cy="373186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000" b="1">
                <a:latin typeface="Calibri"/>
                <a:ea typeface="Calibri"/>
                <a:cs typeface="Calibri"/>
              </a:rPr>
              <a:t>(In-text) Citation:</a:t>
            </a:r>
            <a:endParaRPr lang="en-GB" sz="3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 b="1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In a recent study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</a:rPr>
              <a:t>(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Smith, 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2019</a:t>
            </a:r>
            <a:r>
              <a:rPr lang="en-GB" sz="2400">
                <a:latin typeface="Calibri"/>
                <a:ea typeface="Calibri"/>
                <a:cs typeface="Calibri"/>
              </a:rPr>
              <a:t>) ...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 </a:t>
            </a:r>
            <a:r>
              <a:rPr lang="en-GB" sz="2400">
                <a:latin typeface="Calibri"/>
                <a:ea typeface="Calibri"/>
                <a:cs typeface="Calibri"/>
              </a:rPr>
              <a:t>(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2019,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p. 5</a:t>
            </a:r>
            <a:r>
              <a:rPr lang="en-GB" sz="2400">
                <a:latin typeface="Calibri"/>
                <a:ea typeface="Calibri"/>
                <a:cs typeface="Calibri"/>
              </a:rPr>
              <a:t>) argued that ...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b="1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Author surname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Year of publication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Page number, if required (quote)</a:t>
            </a:r>
          </a:p>
          <a:p>
            <a:pPr marL="0" indent="0">
              <a:buNone/>
            </a:pPr>
            <a:endParaRPr lang="en-GB" sz="2400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01FC1871-FDE5-474D-93D9-FDD312B890F0}"/>
              </a:ext>
            </a:extLst>
          </p:cNvPr>
          <p:cNvSpPr txBox="1"/>
          <p:nvPr/>
        </p:nvSpPr>
        <p:spPr>
          <a:xfrm>
            <a:off x="6549106" y="1206275"/>
            <a:ext cx="5296765" cy="36933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b="1">
                <a:latin typeface="Calibri"/>
                <a:ea typeface="Calibri"/>
                <a:cs typeface="Calibri"/>
              </a:rPr>
              <a:t>Reference:</a:t>
            </a:r>
            <a:endParaRPr lang="en-US" sz="3000">
              <a:latin typeface="Calibri"/>
              <a:ea typeface="Calibri"/>
              <a:cs typeface="Calibri"/>
            </a:endParaRPr>
          </a:p>
          <a:p>
            <a:r>
              <a:rPr lang="en-GB" sz="1200" b="1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Smith, E.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(2019)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 i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How to improve your research project. </a:t>
            </a: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Plymouth: Kiln Press.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Author details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Year of publication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Title information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Source</a:t>
            </a:r>
          </a:p>
          <a:p>
            <a:endParaRPr lang="en-GB" sz="240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07C07B-16C7-45D9-CEA0-6E56E8094FB3}"/>
              </a:ext>
            </a:extLst>
          </p:cNvPr>
          <p:cNvSpPr txBox="1"/>
          <p:nvPr/>
        </p:nvSpPr>
        <p:spPr>
          <a:xfrm>
            <a:off x="549578" y="204636"/>
            <a:ext cx="570275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cs typeface="Calibri"/>
              </a:rPr>
              <a:t>Examples...</a:t>
            </a:r>
            <a:endParaRPr lang="en-US" sz="4000" b="1">
              <a:solidFill>
                <a:schemeClr val="bg1"/>
              </a:solidFill>
              <a:highlight>
                <a:srgbClr val="FF00FF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5509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54D4-B7D6-4FE7-B5B3-9FDEDC42A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Where to find the information: article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CCFD7-6927-46A8-BEBB-8A15471C27B4}"/>
              </a:ext>
            </a:extLst>
          </p:cNvPr>
          <p:cNvSpPr txBox="1"/>
          <p:nvPr/>
        </p:nvSpPr>
        <p:spPr>
          <a:xfrm>
            <a:off x="842472" y="3540216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Article title</a:t>
            </a:r>
            <a:endParaRPr lang="en-US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66618-A276-4F54-9237-EDFD65D72B33}"/>
              </a:ext>
            </a:extLst>
          </p:cNvPr>
          <p:cNvSpPr txBox="1"/>
          <p:nvPr/>
        </p:nvSpPr>
        <p:spPr>
          <a:xfrm>
            <a:off x="1007584" y="4395422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Authors</a:t>
            </a:r>
            <a:endParaRPr lang="en-US"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ED6D7F-9720-4B1E-99A0-C13BFC764DB8}"/>
              </a:ext>
            </a:extLst>
          </p:cNvPr>
          <p:cNvSpPr txBox="1"/>
          <p:nvPr/>
        </p:nvSpPr>
        <p:spPr>
          <a:xfrm>
            <a:off x="698242" y="1732459"/>
            <a:ext cx="17394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Journal</a:t>
            </a:r>
            <a:r>
              <a:rPr lang="en-GB"/>
              <a:t> </a:t>
            </a:r>
            <a:r>
              <a:rPr lang="en-GB" b="1"/>
              <a:t>title</a:t>
            </a:r>
            <a:endParaRPr lang="en-US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6D3518-CD5A-4D37-80A6-C1E022F88C58}"/>
              </a:ext>
            </a:extLst>
          </p:cNvPr>
          <p:cNvSpPr txBox="1"/>
          <p:nvPr/>
        </p:nvSpPr>
        <p:spPr>
          <a:xfrm>
            <a:off x="259524" y="2098228"/>
            <a:ext cx="27896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Date &amp; issue information</a:t>
            </a:r>
            <a:endParaRPr lang="en-GB" b="1">
              <a:cs typeface="Calibri Ligh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8B875D-ED35-78E2-0124-3F7DF77C1B9A}"/>
              </a:ext>
            </a:extLst>
          </p:cNvPr>
          <p:cNvSpPr txBox="1"/>
          <p:nvPr/>
        </p:nvSpPr>
        <p:spPr>
          <a:xfrm>
            <a:off x="1334998" y="2402881"/>
            <a:ext cx="638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DOI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A0DB407-E74A-5363-5911-75A997877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962" y="1256200"/>
            <a:ext cx="8984939" cy="4705914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0406044-37C0-7F43-3936-A88BFC554879}"/>
              </a:ext>
            </a:extLst>
          </p:cNvPr>
          <p:cNvCxnSpPr>
            <a:cxnSpLocks/>
          </p:cNvCxnSpPr>
          <p:nvPr/>
        </p:nvCxnSpPr>
        <p:spPr>
          <a:xfrm>
            <a:off x="2197100" y="1913562"/>
            <a:ext cx="990600" cy="820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1186821-1BAC-B61A-47B5-F95A9D09BE76}"/>
              </a:ext>
            </a:extLst>
          </p:cNvPr>
          <p:cNvCxnSpPr/>
          <p:nvPr/>
        </p:nvCxnSpPr>
        <p:spPr>
          <a:xfrm>
            <a:off x="2138673" y="2611916"/>
            <a:ext cx="104902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A4E0A4E-0AB5-E942-973E-793A85CE7F31}"/>
              </a:ext>
            </a:extLst>
          </p:cNvPr>
          <p:cNvCxnSpPr>
            <a:cxnSpLocks/>
          </p:cNvCxnSpPr>
          <p:nvPr/>
        </p:nvCxnSpPr>
        <p:spPr>
          <a:xfrm>
            <a:off x="2459826" y="2282894"/>
            <a:ext cx="72787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68A1E06-9835-C972-8E5E-1EC23BDE77A3}"/>
              </a:ext>
            </a:extLst>
          </p:cNvPr>
          <p:cNvCxnSpPr/>
          <p:nvPr/>
        </p:nvCxnSpPr>
        <p:spPr>
          <a:xfrm>
            <a:off x="2197100" y="3724882"/>
            <a:ext cx="7562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9740B90-C5AE-B770-B9D1-92FD1A4C1B1F}"/>
              </a:ext>
            </a:extLst>
          </p:cNvPr>
          <p:cNvCxnSpPr>
            <a:cxnSpLocks/>
          </p:cNvCxnSpPr>
          <p:nvPr/>
        </p:nvCxnSpPr>
        <p:spPr>
          <a:xfrm>
            <a:off x="2132194" y="4575106"/>
            <a:ext cx="1055506" cy="49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71791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D7DB3A-5CF8-4CE4-864D-87591CD374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When creating a reference ...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0BDC40-591E-4854-BE35-24598127E33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Use the Referencing handbook for help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2000"/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Put together the different elements to construct a citation and reference for any type of work. 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2000"/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Be consistent &amp; pay attention to detail (capitalisation, punctuation/italitcs)</a:t>
            </a:r>
          </a:p>
        </p:txBody>
      </p:sp>
      <p:pic>
        <p:nvPicPr>
          <p:cNvPr id="7" name="Picture 8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0CC51585-CADD-3FFA-01C6-A50F6D046E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971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64946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149505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</a:t>
            </a:r>
            <a:r>
              <a:rPr lang="en-GB" sz="4000" b="1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Books</a:t>
            </a:r>
            <a:r>
              <a:rPr lang="en-GB" sz="4000">
                <a:latin typeface="Calibri"/>
                <a:cs typeface="Calibri"/>
              </a:rPr>
              <a:t> </a:t>
            </a:r>
            <a:endParaRPr lang="en-US">
              <a:latin typeface="+mj-e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3260988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Search CITE THEM RIGHT in the Library website.</a:t>
            </a:r>
            <a:endParaRPr lang="en-US"/>
          </a:p>
          <a:p>
            <a:r>
              <a:rPr lang="en-GB" sz="2800">
                <a:ea typeface="Calibri" panose="020F0502020204030204"/>
                <a:cs typeface="Calibri" panose="020F0502020204030204"/>
              </a:rPr>
              <a:t>This is the up to date version that we use.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0B3B73E5-8D8C-3078-010B-030E0A5BA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2309" y="1104347"/>
            <a:ext cx="8258861" cy="461617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4B880F5B-4BB9-BA60-67CC-0E2D33332ECB}"/>
              </a:ext>
            </a:extLst>
          </p:cNvPr>
          <p:cNvSpPr/>
          <p:nvPr/>
        </p:nvSpPr>
        <p:spPr>
          <a:xfrm>
            <a:off x="5498199" y="2843490"/>
            <a:ext cx="3492418" cy="1303756"/>
          </a:xfrm>
          <a:prstGeom prst="ellipse">
            <a:avLst/>
          </a:prstGeom>
          <a:noFill/>
          <a:ln w="7620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2190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4580493" y="1477194"/>
            <a:ext cx="4986964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480317"/>
            <a:ext cx="1135610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Calibri"/>
                <a:cs typeface="Calibri"/>
              </a:rPr>
              <a:t>Phillips, W.J. (ed.) (2020) </a:t>
            </a:r>
            <a:r>
              <a:rPr lang="en-GB" sz="3200" u="sng">
                <a:latin typeface="Calibri"/>
                <a:cs typeface="Calibri"/>
              </a:rPr>
              <a:t>The early educators of Wales.</a:t>
            </a:r>
            <a:r>
              <a:rPr lang="en-GB" sz="3200">
                <a:latin typeface="Calibri"/>
                <a:cs typeface="Calibri"/>
              </a:rPr>
              <a:t> Swansea: Education Press.</a:t>
            </a:r>
            <a:endParaRPr lang="en-US" sz="3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Calibri"/>
                <a:cs typeface="Calibri"/>
              </a:rPr>
              <a:t>Phillips, W.J. (ed.) (2020) </a:t>
            </a:r>
            <a:r>
              <a:rPr lang="en-GB" sz="3200" i="1">
                <a:latin typeface="Calibri"/>
                <a:cs typeface="Calibri"/>
              </a:rPr>
              <a:t>The early educators of Wales</a:t>
            </a:r>
            <a:r>
              <a:rPr lang="en-GB" sz="3200">
                <a:latin typeface="Calibri"/>
                <a:cs typeface="Calibri"/>
              </a:rPr>
              <a:t>. Swansea: Education Press.</a:t>
            </a:r>
            <a:endParaRPr lang="en-GB"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83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Journal Articles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Correct Example: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r>
              <a:rPr lang="en-GB" sz="2800">
                <a:ea typeface="Calibri"/>
                <a:cs typeface="Calibri"/>
              </a:rPr>
              <a:t>Shirazi, T. (2010) 'Successful teaching placements in secondary schools: achieving QTS practical handbooks', </a:t>
            </a:r>
            <a:r>
              <a:rPr lang="en-GB" sz="2800" i="1">
                <a:ea typeface="Calibri"/>
                <a:cs typeface="Calibri"/>
              </a:rPr>
              <a:t>European Journal of Teacher Education</a:t>
            </a:r>
            <a:r>
              <a:rPr lang="en-GB" sz="2800">
                <a:ea typeface="Calibri"/>
                <a:cs typeface="Calibri"/>
              </a:rPr>
              <a:t>, 33(3), pp. 323-326.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https://doi:10.1080/02619761003602246</a:t>
            </a:r>
            <a:r>
              <a:rPr lang="en-GB">
                <a:ea typeface="Calibri"/>
                <a:cs typeface="Calibri"/>
              </a:rPr>
              <a:t> 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252345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1216404" y="1482838"/>
            <a:ext cx="1391453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480317"/>
            <a:ext cx="11356108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Graham.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35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5659008" y="1899782"/>
            <a:ext cx="1391453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537827"/>
            <a:ext cx="1135610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26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1657097" y="2063470"/>
            <a:ext cx="2977541" cy="571420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712805"/>
            <a:ext cx="11356108" cy="273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Graham. and Evans, P.T. (2020) 'Reflective practice for today's teachers: a guide', Journal of Teaching, 12(3), page.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69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Websites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cs typeface="Calibri"/>
              </a:rPr>
              <a:t>What</a:t>
            </a:r>
            <a:r>
              <a:rPr lang="en-GB" sz="2800" b="1">
                <a:ea typeface="Calibri"/>
                <a:cs typeface="Calibri"/>
              </a:rPr>
              <a:t> sort of thing might we be referencing on websites?</a:t>
            </a:r>
            <a:endParaRPr lang="en-US"/>
          </a:p>
          <a:p>
            <a:r>
              <a:rPr lang="en-GB" sz="2800">
                <a:ea typeface="Calibri"/>
                <a:cs typeface="Calibri"/>
              </a:rPr>
              <a:t>Organisational sites, blogs, government publications, data, images.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31EB00-2AD2-D9FC-71E1-B67B37D7D5B9}"/>
              </a:ext>
            </a:extLst>
          </p:cNvPr>
          <p:cNvSpPr txBox="1"/>
          <p:nvPr/>
        </p:nvSpPr>
        <p:spPr>
          <a:xfrm>
            <a:off x="425347" y="2791529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cs typeface="Calibri"/>
              </a:rPr>
              <a:t>Web page with organisational author example:</a:t>
            </a:r>
            <a:endParaRPr lang="en-US"/>
          </a:p>
          <a:p>
            <a:r>
              <a:rPr lang="en-GB" sz="2800">
                <a:ea typeface="Calibri"/>
                <a:cs typeface="Calibri"/>
              </a:rPr>
              <a:t>National Health Service (2021) </a:t>
            </a:r>
            <a:r>
              <a:rPr lang="en-GB" sz="2800" i="1">
                <a:ea typeface="Calibri"/>
                <a:cs typeface="Calibri"/>
              </a:rPr>
              <a:t>Coronavirus (COVID-19)</a:t>
            </a:r>
            <a:r>
              <a:rPr lang="en-GB" sz="2800">
                <a:ea typeface="Calibri"/>
                <a:cs typeface="Calibri"/>
              </a:rPr>
              <a:t>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http://www.nhs.uk/coronavirus-covid-19</a:t>
            </a:r>
            <a:r>
              <a:rPr lang="en-GB" sz="2800">
                <a:ea typeface="Calibri"/>
                <a:cs typeface="Calibri"/>
              </a:rPr>
              <a:t>  (Accessed: 17 May 2021).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0C24EB-EB10-EE23-2274-3154CC2C60F1}"/>
              </a:ext>
            </a:extLst>
          </p:cNvPr>
          <p:cNvSpPr txBox="1"/>
          <p:nvPr/>
        </p:nvSpPr>
        <p:spPr>
          <a:xfrm>
            <a:off x="425346" y="4473680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If</a:t>
            </a:r>
            <a:r>
              <a:rPr lang="en-GB" sz="2800">
                <a:ea typeface="Calibri"/>
                <a:cs typeface="Calibri"/>
              </a:rPr>
              <a:t> no </a:t>
            </a:r>
            <a:r>
              <a:rPr lang="en-GB" sz="2800">
                <a:latin typeface="Calibri"/>
                <a:cs typeface="Calibri"/>
              </a:rPr>
              <a:t>author or title, you may use the</a:t>
            </a:r>
            <a:r>
              <a:rPr lang="en-GB" sz="2800">
                <a:ea typeface="Calibri"/>
                <a:cs typeface="Calibri"/>
              </a:rPr>
              <a:t> URL and date of access</a:t>
            </a:r>
            <a:endParaRPr lang="en-US"/>
          </a:p>
          <a:p>
            <a:r>
              <a:rPr lang="en-GB" sz="2800" b="1">
                <a:solidFill>
                  <a:srgbClr val="FF0000"/>
                </a:solidFill>
                <a:ea typeface="Calibri"/>
                <a:cs typeface="Calibri"/>
              </a:rPr>
              <a:t>Always question whether it is suitable to include in academic work.</a:t>
            </a:r>
            <a:endParaRPr lang="en-GB"/>
          </a:p>
          <a:p>
            <a:endParaRPr lang="en-GB" sz="2800" b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54852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7609323" y="1502753"/>
            <a:ext cx="2977541" cy="571420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583409"/>
            <a:ext cx="1135610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(2020). 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Retrieved from:</a:t>
            </a:r>
            <a:endParaRPr lang="en-US"/>
          </a:p>
          <a:p>
            <a:r>
              <a:rPr lang="en-GB" sz="2800">
                <a:latin typeface="Calibri"/>
                <a:cs typeface="Calibri"/>
                <a:hlinkClick r:id="rId3"/>
              </a:rPr>
              <a:t>www.bbc.com/bitesize/articles/z3bqfcw</a:t>
            </a:r>
            <a:r>
              <a:rPr lang="en-GB" sz="2800">
                <a:latin typeface="Calibri"/>
                <a:cs typeface="Calibri"/>
              </a:rPr>
              <a:t> (Accessed: 30th January 2021).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 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4" invalidUrl="https://"/>
              </a:rPr>
              <a:t>https://</a:t>
            </a:r>
            <a:endParaRPr lang="en-US">
              <a:hlinkClick r:id="rId5" invalidUrl="https://"/>
            </a:endParaRPr>
          </a:p>
          <a:p>
            <a:r>
              <a:rPr lang="en-GB" sz="2800">
                <a:ea typeface="Calibri"/>
                <a:cs typeface="Calibri"/>
                <a:hlinkClick r:id="rId3"/>
              </a:rPr>
              <a:t>www.bbc.com/bitesize/articles/z3bqfcw</a:t>
            </a:r>
            <a:r>
              <a:rPr lang="en-GB" sz="2800">
                <a:ea typeface="Calibri"/>
                <a:cs typeface="Calibri"/>
              </a:rPr>
              <a:t> (Accessed: 30 January 2021).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6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6444757" y="2164111"/>
            <a:ext cx="4113352" cy="542665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519239" y="1712805"/>
            <a:ext cx="1135610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(2020). 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3" invalidUrl="https://"/>
              </a:rPr>
              <a:t>https://</a:t>
            </a:r>
            <a:endParaRPr lang="en-US"/>
          </a:p>
          <a:p>
            <a:r>
              <a:rPr lang="en-GB" sz="2800">
                <a:latin typeface="Calibri"/>
                <a:cs typeface="Calibri"/>
                <a:hlinkClick r:id="rId4"/>
              </a:rPr>
              <a:t>www.bbc.com/bitesize/articles/z3bqfcw</a:t>
            </a:r>
            <a:r>
              <a:rPr lang="en-GB" sz="2800">
                <a:latin typeface="Calibri"/>
                <a:cs typeface="Calibri"/>
              </a:rPr>
              <a:t> Accessed: 30th January 2021.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 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5" invalidUrl="https://"/>
              </a:rPr>
              <a:t>https://</a:t>
            </a:r>
            <a:endParaRPr lang="en-US"/>
          </a:p>
          <a:p>
            <a:r>
              <a:rPr lang="en-GB" sz="2800">
                <a:ea typeface="Calibri"/>
                <a:cs typeface="Calibri"/>
                <a:hlinkClick r:id="rId4"/>
              </a:rPr>
              <a:t>www.bbc.com/bitesize/articles/z3bqfcw</a:t>
            </a:r>
            <a:r>
              <a:rPr lang="en-GB" sz="2800">
                <a:ea typeface="Calibri"/>
                <a:cs typeface="Calibri"/>
              </a:rPr>
              <a:t> (Accessed: 30 January 2021).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52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90085-B9E0-9FD0-EDB5-8C1E3802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74" y="33286"/>
            <a:ext cx="11481847" cy="1325563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Referencing in Context</a:t>
            </a:r>
            <a:endParaRPr lang="en-US" b="1">
              <a:solidFill>
                <a:schemeClr val="bg1"/>
              </a:solidFill>
              <a:highlight>
                <a:srgbClr val="FF00FF"/>
              </a:highlight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6C945-8AAD-E373-81EB-40505B6417BF}"/>
              </a:ext>
            </a:extLst>
          </p:cNvPr>
          <p:cNvSpPr txBox="1"/>
          <p:nvPr/>
        </p:nvSpPr>
        <p:spPr>
          <a:xfrm>
            <a:off x="5252884" y="2014384"/>
            <a:ext cx="2743200" cy="2246769"/>
          </a:xfrm>
          <a:prstGeom prst="rect">
            <a:avLst/>
          </a:prstGeom>
          <a:solidFill>
            <a:schemeClr val="accent6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hlink"/>
                </a:solidFill>
                <a:ea typeface="+mn-lt"/>
                <a:cs typeface="+mn-lt"/>
              </a:rPr>
              <a:t>Assignment</a:t>
            </a:r>
            <a:r>
              <a:rPr lang="en-GB" sz="2000" b="1">
                <a:solidFill>
                  <a:srgbClr val="0563C1"/>
                </a:solidFill>
                <a:ea typeface="+mn-lt"/>
                <a:cs typeface="+mn-lt"/>
              </a:rPr>
              <a:t> </a:t>
            </a:r>
            <a:endParaRPr lang="en-US"/>
          </a:p>
          <a:p>
            <a:pPr algn="ctr"/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Evidence to support your ideas or argument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Paraphrase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Quote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E55B65-2666-FCCA-7F1F-88ACC3EB38BA}"/>
              </a:ext>
            </a:extLst>
          </p:cNvPr>
          <p:cNvSpPr txBox="1"/>
          <p:nvPr/>
        </p:nvSpPr>
        <p:spPr>
          <a:xfrm>
            <a:off x="8399206" y="1952932"/>
            <a:ext cx="2743200" cy="2308324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>
                <a:solidFill>
                  <a:schemeClr val="folHlink"/>
                </a:solidFill>
                <a:ea typeface="+mn-lt"/>
                <a:cs typeface="+mn-lt"/>
              </a:rPr>
              <a:t> </a:t>
            </a:r>
            <a:r>
              <a:rPr lang="en-GB" sz="2000" b="1">
                <a:solidFill>
                  <a:schemeClr val="hlink"/>
                </a:solidFill>
                <a:ea typeface="+mn-lt"/>
                <a:cs typeface="+mn-lt"/>
              </a:rPr>
              <a:t>Identify Sources</a:t>
            </a:r>
            <a:endParaRPr lang="en-US">
              <a:solidFill>
                <a:schemeClr val="hlink"/>
              </a:solidFill>
            </a:endParaRPr>
          </a:p>
          <a:p>
            <a:r>
              <a:rPr lang="en-GB" sz="2000">
                <a:solidFill>
                  <a:schemeClr val="hlink"/>
                </a:solidFill>
                <a:ea typeface="+mn-lt"/>
                <a:cs typeface="+mn-lt"/>
              </a:rPr>
              <a:t>•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 Short reference in your work</a:t>
            </a:r>
            <a:endParaRPr lang="en-GB"/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2000">
                <a:solidFill>
                  <a:schemeClr val="hlink"/>
                </a:solidFill>
                <a:ea typeface="+mn-lt"/>
                <a:cs typeface="+mn-lt"/>
              </a:rPr>
              <a:t>•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Full reference in at the end</a:t>
            </a:r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 in list</a:t>
            </a:r>
          </a:p>
          <a:p>
            <a:endParaRPr lang="en-GB" sz="2200">
              <a:solidFill>
                <a:srgbClr val="FFFFFF"/>
              </a:solidFill>
              <a:ea typeface="+mn-lt"/>
              <a:cs typeface="+mn-lt"/>
            </a:endParaRPr>
          </a:p>
        </p:txBody>
      </p:sp>
      <p:pic>
        <p:nvPicPr>
          <p:cNvPr id="9" name="Picture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71D2EBA-68F9-4168-2AA3-F3414B885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34" y="1433052"/>
            <a:ext cx="1145097" cy="41148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9AE21494-2A1F-2C47-ABC1-F8202C83D166}"/>
              </a:ext>
            </a:extLst>
          </p:cNvPr>
          <p:cNvSpPr/>
          <p:nvPr/>
        </p:nvSpPr>
        <p:spPr>
          <a:xfrm>
            <a:off x="2513370" y="2279855"/>
            <a:ext cx="2519516" cy="20647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200">
                <a:ea typeface="+mn-lt"/>
                <a:cs typeface="+mn-lt"/>
              </a:rPr>
              <a:t>Read &amp; Take Notes</a:t>
            </a:r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5E51253-13EB-6B97-8C17-7AD27EBE7314}"/>
              </a:ext>
            </a:extLst>
          </p:cNvPr>
          <p:cNvCxnSpPr/>
          <p:nvPr/>
        </p:nvCxnSpPr>
        <p:spPr>
          <a:xfrm>
            <a:off x="1859525" y="3340509"/>
            <a:ext cx="582561" cy="4916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9387E58-C062-B713-661B-DE97FF3C7994}"/>
              </a:ext>
            </a:extLst>
          </p:cNvPr>
          <p:cNvCxnSpPr/>
          <p:nvPr/>
        </p:nvCxnSpPr>
        <p:spPr>
          <a:xfrm flipV="1">
            <a:off x="1959384" y="4041365"/>
            <a:ext cx="742336" cy="83082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C6F922D-F59E-9177-8198-F626F2CF3107}"/>
              </a:ext>
            </a:extLst>
          </p:cNvPr>
          <p:cNvCxnSpPr/>
          <p:nvPr/>
        </p:nvCxnSpPr>
        <p:spPr>
          <a:xfrm>
            <a:off x="1874889" y="1893324"/>
            <a:ext cx="834513" cy="687029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35740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90085-B9E0-9FD0-EDB5-8C1E3802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74" y="33286"/>
            <a:ext cx="11481847" cy="1325563"/>
          </a:xfrm>
        </p:spPr>
        <p:txBody>
          <a:bodyPr/>
          <a:lstStyle/>
          <a:p>
            <a:r>
              <a:rPr lang="en-GB" b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Cyfeirnodi</a:t>
            </a:r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 </a:t>
            </a:r>
            <a:r>
              <a:rPr lang="en-GB" b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Mewn</a:t>
            </a:r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 Cyd-</a:t>
            </a:r>
            <a:r>
              <a:rPr lang="en-GB" b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destun</a:t>
            </a:r>
            <a:r>
              <a:rPr lang="en-GB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 </a:t>
            </a:r>
            <a:br>
              <a:rPr lang="en-GB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Referencing in Context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6C945-8AAD-E373-81EB-40505B6417BF}"/>
              </a:ext>
            </a:extLst>
          </p:cNvPr>
          <p:cNvSpPr txBox="1"/>
          <p:nvPr/>
        </p:nvSpPr>
        <p:spPr>
          <a:xfrm>
            <a:off x="5341232" y="1716210"/>
            <a:ext cx="2743200" cy="2923877"/>
          </a:xfrm>
          <a:prstGeom prst="rect">
            <a:avLst/>
          </a:prstGeom>
          <a:solidFill>
            <a:schemeClr val="accent6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err="1">
                <a:solidFill>
                  <a:schemeClr val="hlink"/>
                </a:solidFill>
                <a:latin typeface="Comic Sans MS"/>
              </a:rPr>
              <a:t>Aseiniad</a:t>
            </a:r>
            <a:r>
              <a:rPr lang="en-GB" sz="2400" b="1">
                <a:solidFill>
                  <a:schemeClr val="hlink"/>
                </a:solidFill>
                <a:latin typeface="Comic Sans MS"/>
              </a:rPr>
              <a:t> </a:t>
            </a:r>
          </a:p>
          <a:p>
            <a:r>
              <a:rPr lang="en-GB" sz="2000" err="1">
                <a:solidFill>
                  <a:srgbClr val="FFFFFF"/>
                </a:solidFill>
                <a:latin typeface="Comic Sans MS"/>
              </a:rPr>
              <a:t>Tystiolaeth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i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gefnogi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eich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syniadau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neu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dadl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 </a:t>
            </a:r>
            <a:endParaRPr lang="en-US" sz="2000">
              <a:solidFill>
                <a:srgbClr val="FFFFFF"/>
              </a:solidFill>
              <a:latin typeface="Comic Sans MS"/>
            </a:endParaRPr>
          </a:p>
          <a:p>
            <a:endParaRPr lang="en-GB" sz="2000">
              <a:solidFill>
                <a:srgbClr val="FFFFFF"/>
              </a:solidFill>
              <a:latin typeface="Comic Sans MS"/>
            </a:endParaRPr>
          </a:p>
          <a:p>
            <a:pPr marL="342900" indent="-342900">
              <a:buFont typeface="Arial"/>
              <a:buChar char="•"/>
            </a:pPr>
            <a:r>
              <a:rPr lang="en-GB" sz="2000" err="1">
                <a:solidFill>
                  <a:srgbClr val="FFFFFF"/>
                </a:solidFill>
                <a:latin typeface="Comic Sans MS"/>
              </a:rPr>
              <a:t>Aralleirio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 </a:t>
            </a:r>
            <a:endParaRPr lang="en-US" sz="2000">
              <a:solidFill>
                <a:srgbClr val="FFFFFF"/>
              </a:solidFill>
              <a:latin typeface="Comic Sans MS"/>
            </a:endParaRPr>
          </a:p>
          <a:p>
            <a:pPr marL="342900" indent="-342900">
              <a:buFont typeface="Arial"/>
              <a:buChar char="•"/>
            </a:pPr>
            <a:r>
              <a:rPr lang="en-GB" sz="2000" err="1">
                <a:solidFill>
                  <a:srgbClr val="FFFFFF"/>
                </a:solidFill>
                <a:latin typeface="Comic Sans MS"/>
              </a:rPr>
              <a:t>Cyfeirnodi’n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union “….”</a:t>
            </a:r>
            <a:r>
              <a:rPr lang="en-GB" sz="2000" b="1">
                <a:solidFill>
                  <a:srgbClr val="FFFFFF"/>
                </a:solidFill>
                <a:latin typeface="Comic Sans MS"/>
              </a:rPr>
              <a:t>  </a:t>
            </a:r>
          </a:p>
          <a:p>
            <a:pPr marL="342900" indent="-342900">
              <a:buFont typeface="Arial"/>
              <a:buChar char="•"/>
            </a:pPr>
            <a:endParaRPr lang="en-GB" sz="2000" b="1">
              <a:solidFill>
                <a:srgbClr val="FFFFFF"/>
              </a:solidFill>
              <a:latin typeface="Comic Sans M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E55B65-2666-FCCA-7F1F-88ACC3EB38BA}"/>
              </a:ext>
            </a:extLst>
          </p:cNvPr>
          <p:cNvSpPr txBox="1"/>
          <p:nvPr/>
        </p:nvSpPr>
        <p:spPr>
          <a:xfrm>
            <a:off x="8399206" y="2002093"/>
            <a:ext cx="2743200" cy="2339102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solidFill>
                  <a:schemeClr val="folHlink"/>
                </a:solidFill>
                <a:latin typeface="Comic Sans MS"/>
              </a:rPr>
              <a:t> </a:t>
            </a:r>
            <a:r>
              <a:rPr lang="en-GB" sz="2400" b="1">
                <a:solidFill>
                  <a:schemeClr val="hlink"/>
                </a:solidFill>
                <a:latin typeface="Comic Sans MS"/>
              </a:rPr>
              <a:t>Cynabod ffynonellau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2000">
                <a:solidFill>
                  <a:srgbClr val="FFFFFF"/>
                </a:solidFill>
                <a:latin typeface="Comic Sans MS"/>
              </a:rPr>
              <a:t>Yn fras yn eich gwaith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GB" sz="2000">
              <a:solidFill>
                <a:srgbClr val="FFFFFF"/>
              </a:solidFill>
              <a:latin typeface="Comic Sans MS"/>
            </a:endParaRPr>
          </a:p>
          <a:p>
            <a:r>
              <a:rPr lang="en-GB" sz="2000">
                <a:solidFill>
                  <a:srgbClr val="FFFFFF"/>
                </a:solidFill>
                <a:latin typeface="Comic Sans MS"/>
              </a:rPr>
              <a:t>Yn llawn yn y diwedd. 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GB"/>
          </a:p>
        </p:txBody>
      </p:sp>
      <p:pic>
        <p:nvPicPr>
          <p:cNvPr id="9" name="Picture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71D2EBA-68F9-4168-2AA3-F3414B885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34" y="1433052"/>
            <a:ext cx="1145097" cy="41148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9AE21494-2A1F-2C47-ABC1-F8202C83D166}"/>
              </a:ext>
            </a:extLst>
          </p:cNvPr>
          <p:cNvSpPr/>
          <p:nvPr/>
        </p:nvSpPr>
        <p:spPr>
          <a:xfrm>
            <a:off x="2513370" y="2279855"/>
            <a:ext cx="2519516" cy="20647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>
                <a:latin typeface="Comic Sans MS"/>
              </a:rPr>
              <a:t>Darllen a chymryd Nodiadau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5E51253-13EB-6B97-8C17-7AD27EBE7314}"/>
              </a:ext>
            </a:extLst>
          </p:cNvPr>
          <p:cNvCxnSpPr/>
          <p:nvPr/>
        </p:nvCxnSpPr>
        <p:spPr>
          <a:xfrm>
            <a:off x="1859525" y="3340509"/>
            <a:ext cx="582561" cy="4916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9387E58-C062-B713-661B-DE97FF3C7994}"/>
              </a:ext>
            </a:extLst>
          </p:cNvPr>
          <p:cNvCxnSpPr/>
          <p:nvPr/>
        </p:nvCxnSpPr>
        <p:spPr>
          <a:xfrm flipV="1">
            <a:off x="1959384" y="4041365"/>
            <a:ext cx="742336" cy="83082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C6F922D-F59E-9177-8198-F626F2CF3107}"/>
              </a:ext>
            </a:extLst>
          </p:cNvPr>
          <p:cNvCxnSpPr/>
          <p:nvPr/>
        </p:nvCxnSpPr>
        <p:spPr>
          <a:xfrm>
            <a:off x="1874889" y="1893324"/>
            <a:ext cx="834513" cy="687029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4892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Journal Articles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Correct Example: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r>
              <a:rPr lang="en-GB" sz="2800">
                <a:ea typeface="Calibri"/>
                <a:cs typeface="Calibri"/>
              </a:rPr>
              <a:t>Shirazi, T. (2010) 'Successful teaching placements in secondary schools: achieving QTS practical handbooks', </a:t>
            </a:r>
            <a:r>
              <a:rPr lang="en-GB" sz="2800" i="1">
                <a:ea typeface="Calibri"/>
                <a:cs typeface="Calibri"/>
              </a:rPr>
              <a:t>European Journal of Teacher Education</a:t>
            </a:r>
            <a:r>
              <a:rPr lang="en-GB" sz="2800">
                <a:ea typeface="Calibri"/>
                <a:cs typeface="Calibri"/>
              </a:rPr>
              <a:t>, 33(3), pp. 323-326.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https://doi:10.1080/02619761003602246</a:t>
            </a:r>
            <a:r>
              <a:rPr lang="en-GB">
                <a:ea typeface="Calibri"/>
                <a:cs typeface="Calibri"/>
              </a:rPr>
              <a:t> 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432718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4CE27-4907-9912-D53B-DB743B5D3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235378" cy="1347974"/>
          </a:xfrm>
        </p:spPr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Lets focus on the In Text Citation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B958D-A1AC-6AE4-BCCB-E4BF4DD0B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206553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3600">
                <a:latin typeface="Arial"/>
                <a:cs typeface="Arial"/>
              </a:rPr>
              <a:t>•</a:t>
            </a:r>
            <a:r>
              <a:rPr lang="en-US" sz="3600">
                <a:ea typeface="Calibri"/>
                <a:cs typeface="Calibri"/>
              </a:rPr>
              <a:t>Direct quote i.e. " &amp; "</a:t>
            </a:r>
            <a:endParaRPr lang="en-US"/>
          </a:p>
          <a:p>
            <a:pPr>
              <a:buNone/>
            </a:pPr>
            <a:endParaRPr lang="en-US" sz="3600">
              <a:latin typeface="Arial"/>
              <a:cs typeface="Arial"/>
            </a:endParaRPr>
          </a:p>
          <a:p>
            <a:pPr>
              <a:buNone/>
            </a:pPr>
            <a:r>
              <a:rPr lang="en-US" sz="3600">
                <a:latin typeface="Arial"/>
                <a:cs typeface="Arial"/>
              </a:rPr>
              <a:t>•</a:t>
            </a:r>
            <a:r>
              <a:rPr lang="en-US" sz="3600">
                <a:ea typeface="Calibri"/>
                <a:cs typeface="Calibri"/>
              </a:rPr>
              <a:t>Paraphrasing</a:t>
            </a:r>
            <a:endParaRPr lang="en-US"/>
          </a:p>
          <a:p>
            <a:pPr>
              <a:buNone/>
            </a:pPr>
            <a:endParaRPr lang="en-US" sz="3600">
              <a:latin typeface="Arial"/>
              <a:cs typeface="Arial"/>
            </a:endParaRPr>
          </a:p>
          <a:p>
            <a:pPr>
              <a:buNone/>
            </a:pPr>
            <a:r>
              <a:rPr lang="en-US" sz="3600" b="1">
                <a:ea typeface="Calibri"/>
                <a:cs typeface="Calibri"/>
              </a:rPr>
              <a:t>…What’s the difference?</a:t>
            </a:r>
            <a:endParaRPr lang="en-US"/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A33A6B9-3DE7-20DE-B0AB-C90603DD705D}"/>
              </a:ext>
            </a:extLst>
          </p:cNvPr>
          <p:cNvSpPr txBox="1">
            <a:spLocks/>
          </p:cNvSpPr>
          <p:nvPr/>
        </p:nvSpPr>
        <p:spPr>
          <a:xfrm>
            <a:off x="6412384" y="158937"/>
            <a:ext cx="5415730" cy="134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ea typeface="Calibri Light"/>
                <a:cs typeface="Calibri Light"/>
              </a:rPr>
              <a:t>Sut </a:t>
            </a:r>
            <a:r>
              <a:rPr lang="en-US" err="1">
                <a:ea typeface="Calibri Light"/>
                <a:cs typeface="Calibri Light"/>
              </a:rPr>
              <a:t>i</a:t>
            </a:r>
            <a:r>
              <a:rPr lang="en-US">
                <a:ea typeface="Calibri Light"/>
                <a:cs typeface="Calibri Light"/>
              </a:rPr>
              <a:t> </a:t>
            </a:r>
            <a:r>
              <a:rPr lang="en-US" err="1">
                <a:ea typeface="Calibri Light"/>
                <a:cs typeface="Calibri Light"/>
              </a:rPr>
              <a:t>gyfeirnodi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yn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ein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gwaith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ysgrifenedig</a:t>
            </a:r>
            <a:r>
              <a:rPr lang="en-US">
                <a:ea typeface="Calibri Light"/>
                <a:cs typeface="Calibri Light"/>
              </a:rPr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1AED482-6DDD-7799-0496-309B3514BD77}"/>
              </a:ext>
            </a:extLst>
          </p:cNvPr>
          <p:cNvSpPr txBox="1">
            <a:spLocks/>
          </p:cNvSpPr>
          <p:nvPr/>
        </p:nvSpPr>
        <p:spPr>
          <a:xfrm>
            <a:off x="6531913" y="1712819"/>
            <a:ext cx="5341024" cy="37236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 sz="3600" err="1">
                <a:latin typeface="Calibri"/>
                <a:ea typeface="Calibri"/>
                <a:cs typeface="Calibri"/>
              </a:rPr>
              <a:t>Dyfyniad</a:t>
            </a:r>
            <a:r>
              <a:rPr lang="en-US" sz="3600">
                <a:latin typeface="Calibri"/>
                <a:ea typeface="Calibri"/>
                <a:cs typeface="Calibri"/>
              </a:rPr>
              <a:t> </a:t>
            </a:r>
            <a:r>
              <a:rPr lang="en-US" sz="3600" err="1">
                <a:latin typeface="Calibri"/>
                <a:ea typeface="Calibri"/>
                <a:cs typeface="Calibri"/>
              </a:rPr>
              <a:t>uniongyrchol</a:t>
            </a:r>
            <a:r>
              <a:rPr lang="en-US" sz="3600">
                <a:latin typeface="Calibri"/>
                <a:ea typeface="Calibri"/>
                <a:cs typeface="Calibri"/>
              </a:rPr>
              <a:t> </a:t>
            </a:r>
            <a:r>
              <a:rPr lang="en-US" sz="3600" err="1">
                <a:latin typeface="Calibri"/>
                <a:ea typeface="Calibri"/>
                <a:cs typeface="Calibri"/>
              </a:rPr>
              <a:t>h.y.</a:t>
            </a:r>
            <a:r>
              <a:rPr lang="en-US" sz="3600">
                <a:latin typeface="Calibri"/>
                <a:ea typeface="Calibri"/>
                <a:cs typeface="Calibri"/>
              </a:rPr>
              <a:t> " &amp; "</a:t>
            </a:r>
            <a:endParaRPr lang="en-US">
              <a:ea typeface="Calibri Light" panose="020F0302020204030204"/>
              <a:cs typeface="Calibri Light" panose="020F0302020204030204"/>
            </a:endParaRPr>
          </a:p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>
                <a:latin typeface="Calibri Light"/>
                <a:ea typeface="Calibri Light"/>
                <a:cs typeface="Calibri Light"/>
              </a:rPr>
              <a:t>" …" (Capel and Whitehead, 2019, p. 19) </a:t>
            </a:r>
            <a:endParaRPr lang="en-US" sz="3600">
              <a:latin typeface="Calibri"/>
              <a:ea typeface="Calibri"/>
              <a:cs typeface="Calibri"/>
            </a:endParaRPr>
          </a:p>
          <a:p>
            <a:pPr marL="228600" indent="-228600">
              <a:spcBef>
                <a:spcPts val="1000"/>
              </a:spcBef>
            </a:pPr>
            <a:endParaRPr lang="en-US" sz="3600">
              <a:latin typeface="Arial"/>
              <a:ea typeface="Calibri Light"/>
              <a:cs typeface="Arial"/>
            </a:endParaRPr>
          </a:p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 sz="3600" err="1">
                <a:latin typeface="Arial"/>
                <a:ea typeface="Calibri Light"/>
                <a:cs typeface="Arial"/>
              </a:rPr>
              <a:t>Aralleirio</a:t>
            </a:r>
            <a:endParaRPr lang="en-US" sz="3600" err="1">
              <a:latin typeface="Calibri"/>
              <a:ea typeface="Calibri"/>
              <a:cs typeface="Calibri"/>
            </a:endParaRPr>
          </a:p>
          <a:p>
            <a:pPr marL="228600" indent="-228600">
              <a:spcBef>
                <a:spcPts val="1000"/>
              </a:spcBef>
            </a:pPr>
            <a:endParaRPr lang="en-US" sz="3600">
              <a:latin typeface="Arial"/>
              <a:ea typeface="Calibri Light"/>
              <a:cs typeface="Arial"/>
            </a:endParaRPr>
          </a:p>
          <a:p>
            <a:pPr marL="228600" indent="-228600">
              <a:spcBef>
                <a:spcPts val="1000"/>
              </a:spcBef>
            </a:pPr>
            <a:r>
              <a:rPr lang="en-US" sz="3600" b="1">
                <a:latin typeface="Calibri"/>
                <a:ea typeface="Calibri"/>
                <a:cs typeface="Calibri"/>
              </a:rPr>
              <a:t>…Beth </a:t>
            </a:r>
            <a:r>
              <a:rPr lang="en-US" sz="3600" b="1" err="1">
                <a:latin typeface="Calibri"/>
                <a:ea typeface="Calibri"/>
                <a:cs typeface="Calibri"/>
              </a:rPr>
              <a:t>yw'r</a:t>
            </a:r>
            <a:r>
              <a:rPr lang="en-US" sz="3600" b="1"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latin typeface="Calibri"/>
                <a:ea typeface="Calibri"/>
                <a:cs typeface="Calibri"/>
              </a:rPr>
              <a:t>gwahaniaeth</a:t>
            </a:r>
            <a:r>
              <a:rPr lang="en-US" sz="3600" b="1">
                <a:latin typeface="Calibri"/>
                <a:ea typeface="Calibri"/>
                <a:cs typeface="Calibri"/>
              </a:rPr>
              <a:t>?</a:t>
            </a:r>
            <a:endParaRPr lang="en-US" sz="36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442190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86E9B-930A-6103-D286-7603341D1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733" y="113591"/>
            <a:ext cx="1686819" cy="1325563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VS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F994E3-B7E4-0B3E-5DA6-A2ECEBDBE355}"/>
              </a:ext>
            </a:extLst>
          </p:cNvPr>
          <p:cNvSpPr txBox="1"/>
          <p:nvPr/>
        </p:nvSpPr>
        <p:spPr>
          <a:xfrm>
            <a:off x="325514" y="414291"/>
            <a:ext cx="5245224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ea typeface="Calibri"/>
                <a:cs typeface="Calibri"/>
              </a:rPr>
              <a:t>Direct Quote</a:t>
            </a:r>
          </a:p>
          <a:p>
            <a:endParaRPr lang="en-GB" sz="3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Exact words lifted from text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Uses quotation marks to indicate the words that are copied</a:t>
            </a:r>
          </a:p>
          <a:p>
            <a:endParaRPr lang="en-GB" sz="1200">
              <a:ea typeface="Calibri"/>
              <a:cs typeface="Calibri"/>
            </a:endParaRPr>
          </a:p>
          <a:p>
            <a:r>
              <a:rPr lang="en-GB" sz="3000">
                <a:ea typeface="Calibri"/>
                <a:cs typeface="Calibri"/>
              </a:rPr>
              <a:t>Example: "Like throwing, catching is also a commonly used skill in many sports, games and lifetime activities" (Goodway, Ozmun and Gallahue, 2019, p. 195).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9CC57F-BF59-D55A-CC61-D08EB80D997C}"/>
              </a:ext>
            </a:extLst>
          </p:cNvPr>
          <p:cNvSpPr txBox="1"/>
          <p:nvPr/>
        </p:nvSpPr>
        <p:spPr>
          <a:xfrm>
            <a:off x="6481387" y="349715"/>
            <a:ext cx="571130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ea typeface="Calibri"/>
                <a:cs typeface="Calibri"/>
              </a:rPr>
              <a:t>Paraphrase</a:t>
            </a:r>
            <a:endParaRPr lang="en-US" sz="4400" b="1">
              <a:ea typeface="Calibri"/>
              <a:cs typeface="Calibri"/>
            </a:endParaRPr>
          </a:p>
          <a:p>
            <a:endParaRPr lang="en-GB" sz="3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Taking the ideas from an author and putting them in your own words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No quotations marks</a:t>
            </a:r>
          </a:p>
          <a:p>
            <a:endParaRPr lang="en-GB" sz="1200">
              <a:ea typeface="Calibri"/>
              <a:cs typeface="Calibri"/>
            </a:endParaRPr>
          </a:p>
          <a:p>
            <a:r>
              <a:rPr lang="en-GB" sz="3000">
                <a:ea typeface="Calibri"/>
                <a:cs typeface="Calibri"/>
              </a:rPr>
              <a:t>Example: </a:t>
            </a:r>
            <a:r>
              <a:rPr lang="en-GB" sz="3000">
                <a:ea typeface="+mn-lt"/>
                <a:cs typeface="+mn-lt"/>
              </a:rPr>
              <a:t>Catching is frequently employed as a fundamental skill across various sports, games, and lifelong physical activities (Goodway, Ozmun, and Gallahue, 2019).</a:t>
            </a:r>
            <a:endParaRPr lang="en-US" sz="3000"/>
          </a:p>
        </p:txBody>
      </p:sp>
    </p:spTree>
    <p:extLst>
      <p:ext uri="{BB962C8B-B14F-4D97-AF65-F5344CB8AC3E}">
        <p14:creationId xmlns:p14="http://schemas.microsoft.com/office/powerpoint/2010/main" val="4162300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5367B-78A5-B0E6-02C8-5845F203A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90"/>
            <a:ext cx="11481847" cy="1049477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How to Reference  - Direct Quotations</a:t>
            </a:r>
            <a:br>
              <a:rPr lang="en-GB" sz="32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AUTHOR, YEAR, PAGE NUMBER(S)</a:t>
            </a:r>
            <a:r>
              <a:rPr lang="en-GB" sz="3200">
                <a:latin typeface="Comic Sans MS"/>
                <a:ea typeface="Calibri Light"/>
                <a:cs typeface="Calibri Light"/>
              </a:rPr>
              <a:t> 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6D204-60FE-9678-3057-11A71ED82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7283"/>
            <a:ext cx="11481847" cy="39728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ea typeface="+mn-lt"/>
                <a:cs typeface="+mn-lt"/>
              </a:rPr>
              <a:t>As Brown (2002, p. 136) states, “the critical breakthrough was achieved by Thomas Hunt Morgan”.</a:t>
            </a:r>
          </a:p>
          <a:p>
            <a:endParaRPr lang="en-GB" sz="1400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According to Brown (2002, p. 136),  “the critical breakthrough was achieved by Thomas Hunt Morgan”.</a:t>
            </a:r>
            <a:endParaRPr lang="en-GB" sz="3200">
              <a:ea typeface="Calibri"/>
              <a:cs typeface="Calibri"/>
            </a:endParaRPr>
          </a:p>
          <a:p>
            <a:endParaRPr lang="en-GB" sz="14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r>
              <a:rPr lang="en-GB" sz="3200">
                <a:ea typeface="+mn-lt"/>
                <a:cs typeface="+mn-lt"/>
              </a:rPr>
              <a:t>Thomas Hunt Morgan has recently been described as achieving “the critical breakthrough” (Brown, 2002, p. 136).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67935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1D064-5F77-CFAB-8273-5967E177C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7386"/>
            <a:ext cx="11481847" cy="1535389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Sut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i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gyfeirnodi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 - 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Dyfyniad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uniongyrchol</a:t>
            </a:r>
            <a:br>
              <a:rPr lang="en-GB" sz="3600" b="1">
                <a:ea typeface="+mj-lt"/>
                <a:cs typeface="+mj-lt"/>
              </a:rPr>
            </a:b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Awdur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, </a:t>
            </a: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Dyddiad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, </a:t>
            </a: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Rhif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 Tudalen</a:t>
            </a:r>
            <a:r>
              <a:rPr lang="en-GB" sz="3200">
                <a:latin typeface="Comic Sans MS"/>
              </a:rPr>
              <a:t> </a:t>
            </a:r>
            <a:endParaRPr lang="en-US" sz="54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5B2F9-055D-7E36-8080-3D1247746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34524"/>
            <a:ext cx="11481847" cy="38185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err="1">
                <a:ea typeface="+mn-lt"/>
                <a:cs typeface="+mn-lt"/>
              </a:rPr>
              <a:t>Roedd</a:t>
            </a:r>
            <a:r>
              <a:rPr lang="en-GB">
                <a:ea typeface="+mn-lt"/>
                <a:cs typeface="+mn-lt"/>
              </a:rPr>
              <a:t> Brown (2002, t. 136)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datgan</a:t>
            </a:r>
            <a:r>
              <a:rPr lang="en-GB">
                <a:ea typeface="+mn-lt"/>
                <a:cs typeface="+mn-lt"/>
              </a:rPr>
              <a:t>, “the critical breakthrough was achieved by Thomas Hunt Morgan”.</a:t>
            </a:r>
            <a:endParaRPr lang="en-GB" sz="32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6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Yn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Brown (2002, t. 136),  “the critical breakthrough was achieved by Thomas Hunt Morgan”.</a:t>
            </a:r>
          </a:p>
          <a:p>
            <a:pPr>
              <a:lnSpc>
                <a:spcPct val="110000"/>
              </a:lnSpc>
            </a:pPr>
            <a:endParaRPr lang="en-GB" sz="6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Yn </a:t>
            </a:r>
            <a:r>
              <a:rPr lang="en-GB" err="1">
                <a:ea typeface="+mn-lt"/>
                <a:cs typeface="+mn-lt"/>
              </a:rPr>
              <a:t>ddiweddar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disgrifiwyd</a:t>
            </a:r>
            <a:r>
              <a:rPr lang="en-GB">
                <a:ea typeface="+mn-lt"/>
                <a:cs typeface="+mn-lt"/>
              </a:rPr>
              <a:t> Thomas Hunt Morgan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llwyddo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gyda</a:t>
            </a:r>
            <a:r>
              <a:rPr lang="en-GB">
                <a:ea typeface="+mn-lt"/>
                <a:cs typeface="+mn-lt"/>
              </a:rPr>
              <a:t> “critical breakthrough” (Brown, 2002, t. 136).</a:t>
            </a:r>
          </a:p>
          <a:p>
            <a:pPr>
              <a:lnSpc>
                <a:spcPct val="110000"/>
              </a:lnSpc>
            </a:pPr>
            <a:endParaRPr lang="en-GB" sz="3200">
              <a:latin typeface="Calibri" panose="020F050202020403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41144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E4272-304E-CA25-399E-3E039BF20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Useful phrases to introduce direct quotes...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23E6A-B89E-8E75-83D7-04D6289C0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Nodwyd  X … </a:t>
            </a:r>
          </a:p>
          <a:p>
            <a:r>
              <a:rPr lang="en-US" sz="2000"/>
              <a:t>Datganwyd gan X …</a:t>
            </a:r>
          </a:p>
          <a:p>
            <a:r>
              <a:rPr lang="en-US" sz="2000"/>
              <a:t>Crêd X</a:t>
            </a:r>
          </a:p>
          <a:p>
            <a:r>
              <a:rPr lang="en-US" sz="2000"/>
              <a:t>Esboniwyd gan X taw </a:t>
            </a:r>
          </a:p>
          <a:p>
            <a:r>
              <a:rPr lang="en-US" sz="2000"/>
              <a:t>Cynnigodd X taw oherwydd “...”.</a:t>
            </a:r>
          </a:p>
          <a:p>
            <a:r>
              <a:rPr lang="en-US" sz="2000"/>
              <a:t>Mae X wedi dadlau bod  “….”  </a:t>
            </a:r>
          </a:p>
          <a:p>
            <a:r>
              <a:rPr lang="en-US" sz="2000"/>
              <a:t>Yn ôl X, “…”.</a:t>
            </a:r>
          </a:p>
          <a:p>
            <a:endParaRPr lang="en-US" sz="20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9609E7E-9E0A-C072-9415-F63239D04EC9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As X states, </a:t>
            </a:r>
          </a:p>
          <a:p>
            <a:r>
              <a:rPr lang="en-US" sz="2000" dirty="0"/>
              <a:t>X believes…</a:t>
            </a:r>
          </a:p>
          <a:p>
            <a:r>
              <a:rPr lang="en-US" sz="2000" dirty="0"/>
              <a:t>It was explained by X… </a:t>
            </a:r>
          </a:p>
          <a:p>
            <a:r>
              <a:rPr lang="en-US" sz="2000" dirty="0"/>
              <a:t>X proposed that because of…</a:t>
            </a:r>
          </a:p>
          <a:p>
            <a:r>
              <a:rPr lang="en-US" sz="2000" dirty="0"/>
              <a:t>X has argued that  “…” </a:t>
            </a:r>
          </a:p>
          <a:p>
            <a:r>
              <a:rPr lang="en-US" sz="2000" dirty="0"/>
              <a:t>According to X, “…”</a:t>
            </a:r>
          </a:p>
        </p:txBody>
      </p:sp>
    </p:spTree>
    <p:extLst>
      <p:ext uri="{BB962C8B-B14F-4D97-AF65-F5344CB8AC3E}">
        <p14:creationId xmlns:p14="http://schemas.microsoft.com/office/powerpoint/2010/main" val="242663928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53674-65BF-528A-397C-A44B1F9A5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ea typeface="+mj-lt"/>
                <a:cs typeface="+mj-lt"/>
              </a:rPr>
              <a:t>Dewis y dull </a:t>
            </a:r>
            <a:r>
              <a:rPr lang="en-GB" sz="4000" b="1" err="1">
                <a:ea typeface="+mj-lt"/>
                <a:cs typeface="+mj-lt"/>
              </a:rPr>
              <a:t>cywir</a:t>
            </a:r>
            <a:r>
              <a:rPr lang="en-GB" sz="4000" b="1">
                <a:ea typeface="+mj-lt"/>
                <a:cs typeface="+mj-lt"/>
              </a:rPr>
              <a:t> </a:t>
            </a:r>
            <a:endParaRPr lang="en-US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367B9-D62C-CB1C-BC73-F7CCAC69F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Angen </a:t>
            </a:r>
            <a:r>
              <a:rPr lang="en-GB" sz="2400" err="1">
                <a:latin typeface="Arial"/>
                <a:cs typeface="Arial"/>
              </a:rPr>
              <a:t>penderfynu</a:t>
            </a:r>
            <a:r>
              <a:rPr lang="en-GB" sz="2400">
                <a:latin typeface="Arial"/>
                <a:cs typeface="Arial"/>
              </a:rPr>
              <a:t> pa </a:t>
            </a:r>
            <a:r>
              <a:rPr lang="en-GB" sz="2400" err="1">
                <a:latin typeface="Arial"/>
                <a:cs typeface="Arial"/>
              </a:rPr>
              <a:t>ddull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i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ddefnyddio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e.e.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aralleirio</a:t>
            </a:r>
            <a:r>
              <a:rPr lang="en-GB" sz="2400">
                <a:latin typeface="Arial"/>
                <a:cs typeface="Arial"/>
              </a:rPr>
              <a:t> neu </a:t>
            </a:r>
            <a:r>
              <a:rPr lang="en-GB" sz="2400" err="1">
                <a:latin typeface="Arial"/>
                <a:cs typeface="Arial"/>
              </a:rPr>
              <a:t>dyfnynnu’n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uniongyrchol</a:t>
            </a:r>
            <a:r>
              <a:rPr lang="en-GB" sz="2400">
                <a:latin typeface="Arial"/>
                <a:cs typeface="Arial"/>
              </a:rPr>
              <a:t>. </a:t>
            </a:r>
          </a:p>
          <a:p>
            <a:pPr>
              <a:lnSpc>
                <a:spcPct val="100000"/>
              </a:lnSpc>
            </a:pPr>
            <a:r>
              <a:rPr lang="en-GB" sz="2400" err="1">
                <a:latin typeface="Arial"/>
                <a:cs typeface="Arial"/>
              </a:rPr>
              <a:t>Wrth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aralleirio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gallwch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naill</a:t>
            </a:r>
            <a:r>
              <a:rPr lang="en-GB" sz="2400">
                <a:latin typeface="Arial"/>
                <a:cs typeface="Arial"/>
              </a:rPr>
              <a:t> ai </a:t>
            </a:r>
            <a:r>
              <a:rPr lang="en-GB" sz="2400" err="1">
                <a:latin typeface="Arial"/>
                <a:cs typeface="Arial"/>
              </a:rPr>
              <a:t>ysgrifennu</a:t>
            </a:r>
            <a:r>
              <a:rPr lang="en-GB" sz="2400">
                <a:latin typeface="Arial"/>
                <a:cs typeface="Arial"/>
              </a:rPr>
              <a:t>:</a:t>
            </a:r>
          </a:p>
          <a:p>
            <a:pPr>
              <a:lnSpc>
                <a:spcPct val="100000"/>
              </a:lnSpc>
            </a:pPr>
            <a:endParaRPr lang="en-GB" sz="2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err="1">
                <a:latin typeface="Arial"/>
                <a:cs typeface="Arial"/>
              </a:rPr>
              <a:t>Mynega</a:t>
            </a:r>
            <a:r>
              <a:rPr lang="en-GB" sz="2400" b="1">
                <a:latin typeface="Arial"/>
                <a:cs typeface="Arial"/>
              </a:rPr>
              <a:t> Piaget (1954) </a:t>
            </a:r>
            <a:r>
              <a:rPr lang="en-GB" sz="2400" b="1" err="1">
                <a:latin typeface="Arial"/>
                <a:cs typeface="Arial"/>
              </a:rPr>
              <a:t>fod</a:t>
            </a:r>
            <a:r>
              <a:rPr lang="en-GB" sz="2400" b="1">
                <a:latin typeface="Arial"/>
                <a:cs typeface="Arial"/>
              </a:rPr>
              <a:t> plant </a:t>
            </a:r>
            <a:r>
              <a:rPr lang="en-GB" sz="2400" b="1" err="1">
                <a:latin typeface="Arial"/>
                <a:cs typeface="Arial"/>
              </a:rPr>
              <a:t>yn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mynd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trwy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gamau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tebyg</a:t>
            </a:r>
            <a:r>
              <a:rPr lang="en-GB" sz="2400" b="1">
                <a:latin typeface="Arial"/>
                <a:cs typeface="Arial"/>
              </a:rPr>
              <a:t> o </a:t>
            </a:r>
            <a:r>
              <a:rPr lang="en-GB" sz="2400" b="1" err="1">
                <a:latin typeface="Arial"/>
                <a:cs typeface="Arial"/>
              </a:rPr>
              <a:t>ddatblygiad</a:t>
            </a:r>
            <a:r>
              <a:rPr lang="en-GB" sz="2400" b="1">
                <a:latin typeface="Arial"/>
                <a:cs typeface="Arial"/>
              </a:rPr>
              <a:t>.  </a:t>
            </a:r>
            <a:endParaRPr lang="en-GB" sz="2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6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>
                <a:latin typeface="Arial"/>
                <a:cs typeface="Arial"/>
              </a:rPr>
              <a:t>NEU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 sz="600" b="1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>
                <a:latin typeface="Arial"/>
                <a:cs typeface="Arial"/>
              </a:rPr>
              <a:t>Mae plant </a:t>
            </a:r>
            <a:r>
              <a:rPr lang="en-GB" sz="2400" b="1" err="1">
                <a:latin typeface="Arial"/>
                <a:cs typeface="Arial"/>
              </a:rPr>
              <a:t>yn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mynd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trwy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gamau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tebyg</a:t>
            </a:r>
            <a:r>
              <a:rPr lang="en-GB" sz="2400" b="1">
                <a:latin typeface="Arial"/>
                <a:cs typeface="Arial"/>
              </a:rPr>
              <a:t> o </a:t>
            </a:r>
            <a:r>
              <a:rPr lang="en-GB" sz="2400" b="1" err="1">
                <a:latin typeface="Arial"/>
                <a:cs typeface="Arial"/>
              </a:rPr>
              <a:t>ddatblygiad</a:t>
            </a:r>
            <a:r>
              <a:rPr lang="en-GB" sz="2400" b="1">
                <a:latin typeface="Arial"/>
                <a:cs typeface="Arial"/>
              </a:rPr>
              <a:t> (Piaget, 1954).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978037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367B9-D62C-CB1C-BC73-F7CCAC69F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588" y="1716347"/>
            <a:ext cx="6924644" cy="890440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>
                <a:latin typeface="Arial"/>
                <a:cs typeface="Arial"/>
              </a:rPr>
              <a:t>Piaget (1954) states that children go through similar stages of development.</a:t>
            </a:r>
            <a:endParaRPr lang="en-US" sz="2600">
              <a:latin typeface="Arial"/>
              <a:cs typeface="Aria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E2E2882-61DB-8244-AE93-AFEDC66522A6}"/>
              </a:ext>
            </a:extLst>
          </p:cNvPr>
          <p:cNvSpPr txBox="1">
            <a:spLocks/>
          </p:cNvSpPr>
          <p:nvPr/>
        </p:nvSpPr>
        <p:spPr>
          <a:xfrm>
            <a:off x="358219" y="178243"/>
            <a:ext cx="11481847" cy="14045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>
                <a:solidFill>
                  <a:srgbClr val="000000"/>
                </a:solidFill>
                <a:ea typeface="+mj-lt"/>
                <a:cs typeface="+mj-lt"/>
              </a:rPr>
              <a:t>How to Reference  - Paraphrasing </a:t>
            </a:r>
            <a:br>
              <a:rPr lang="en-GB" sz="28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2800" b="1">
                <a:solidFill>
                  <a:srgbClr val="4472C4"/>
                </a:solidFill>
                <a:ea typeface="+mj-lt"/>
                <a:cs typeface="+mj-lt"/>
              </a:rPr>
              <a:t>AUTHOR(S), YEAR</a:t>
            </a:r>
            <a:endParaRPr lang="en-GB" sz="2800">
              <a:latin typeface="Comic Sans MS"/>
              <a:ea typeface="Calibri Light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7E9FCC-0C78-9FAE-A8D9-427AB730D68A}"/>
              </a:ext>
            </a:extLst>
          </p:cNvPr>
          <p:cNvSpPr txBox="1"/>
          <p:nvPr/>
        </p:nvSpPr>
        <p:spPr>
          <a:xfrm>
            <a:off x="5345837" y="2979900"/>
            <a:ext cx="6619782" cy="892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Arial"/>
              </a:rPr>
              <a:t>Children go through similar stages of development (Piaget, 1954)</a:t>
            </a:r>
            <a:r>
              <a:rPr lang="en-GB" sz="2600">
                <a:latin typeface="Arial"/>
                <a:cs typeface="Arial"/>
              </a:rPr>
              <a:t>​.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A5A22C-5B77-683E-3726-A0932E1B7EC4}"/>
              </a:ext>
            </a:extLst>
          </p:cNvPr>
          <p:cNvSpPr txBox="1"/>
          <p:nvPr/>
        </p:nvSpPr>
        <p:spPr>
          <a:xfrm>
            <a:off x="477913" y="4324904"/>
            <a:ext cx="6619782" cy="892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Arial"/>
              </a:rPr>
              <a:t>According to Piaget (1954), children go through similar stages of development.</a:t>
            </a:r>
            <a:endParaRPr lang="en-GB" sz="2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848891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B2983-9626-1FDC-C53A-22ADBCB7F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TASK </a:t>
            </a:r>
            <a:r>
              <a:rPr lang="en-GB" sz="3200" b="1">
                <a:latin typeface="Calibri"/>
                <a:ea typeface="Calibri"/>
                <a:cs typeface="Calibri"/>
              </a:rPr>
              <a:t>Spot the Mistakes.</a:t>
            </a:r>
            <a:r>
              <a:rPr lang="en-GB" sz="3200">
                <a:latin typeface="Calibri"/>
                <a:ea typeface="Calibri"/>
                <a:cs typeface="Calibri"/>
              </a:rPr>
              <a:t>.. / TASG </a:t>
            </a:r>
            <a:r>
              <a:rPr lang="en-GB" sz="3200" b="1">
                <a:latin typeface="Calibri"/>
                <a:ea typeface="Calibri"/>
                <a:cs typeface="Calibri"/>
              </a:rPr>
              <a:t>Ble </a:t>
            </a:r>
            <a:r>
              <a:rPr lang="en-GB" sz="3200" b="1" err="1">
                <a:latin typeface="Calibri"/>
                <a:ea typeface="Calibri"/>
                <a:cs typeface="Calibri"/>
              </a:rPr>
              <a:t>mae'r</a:t>
            </a:r>
            <a:r>
              <a:rPr lang="en-GB" sz="3200" b="1">
                <a:latin typeface="Calibri"/>
                <a:ea typeface="Calibri"/>
                <a:cs typeface="Calibri"/>
              </a:rPr>
              <a:t> </a:t>
            </a:r>
            <a:r>
              <a:rPr lang="en-GB" sz="3200" b="1" err="1">
                <a:latin typeface="Calibri"/>
                <a:ea typeface="Calibri"/>
                <a:cs typeface="Calibri"/>
              </a:rPr>
              <a:t>Camgymeriadau</a:t>
            </a:r>
            <a:r>
              <a:rPr lang="en-GB" sz="3200" b="1">
                <a:latin typeface="Calibri"/>
                <a:ea typeface="Calibri"/>
                <a:cs typeface="Calibri"/>
              </a:rPr>
              <a:t> </a:t>
            </a:r>
            <a:r>
              <a:rPr lang="en-GB" sz="3200">
                <a:latin typeface="Calibri"/>
                <a:ea typeface="Calibri"/>
                <a:cs typeface="Calibri"/>
              </a:rPr>
              <a:t>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7CC2-9364-7598-A38A-B63E84767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Direct Quote examples (1, 2, 3)                </a:t>
            </a:r>
            <a:r>
              <a:rPr lang="en-GB" err="1">
                <a:ea typeface="Calibri"/>
                <a:cs typeface="Calibri"/>
              </a:rPr>
              <a:t>Dyfyniad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llais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enghreifftiau</a:t>
            </a:r>
            <a:r>
              <a:rPr lang="en-GB">
                <a:ea typeface="Calibri"/>
                <a:cs typeface="Calibri"/>
              </a:rPr>
              <a:t> (1, 2 a 3)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Paraphrasing examples (</a:t>
            </a:r>
            <a:r>
              <a:rPr lang="en-GB">
                <a:ea typeface="+mn-lt"/>
                <a:cs typeface="+mn-lt"/>
              </a:rPr>
              <a:t>4 &amp; 5)                </a:t>
            </a:r>
            <a:r>
              <a:rPr lang="en-GB" err="1">
                <a:ea typeface="+mn-lt"/>
                <a:cs typeface="+mn-lt"/>
              </a:rPr>
              <a:t>Arall-eirio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enghreifftiau</a:t>
            </a:r>
            <a:r>
              <a:rPr lang="en-GB">
                <a:ea typeface="+mn-lt"/>
                <a:cs typeface="+mn-lt"/>
              </a:rPr>
              <a:t> (4 &amp; 5)</a:t>
            </a:r>
            <a:endParaRPr lang="en-GB"/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52647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E0E59-0738-7E38-7A83-0681D5F81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Paraphrase practice                </a:t>
            </a:r>
            <a:r>
              <a:rPr lang="en-GB" b="1" err="1">
                <a:ea typeface="Calibri Light"/>
                <a:cs typeface="Calibri Light"/>
              </a:rPr>
              <a:t>Ymarfer</a:t>
            </a:r>
            <a:r>
              <a:rPr lang="en-GB" b="1">
                <a:ea typeface="Calibri Light"/>
                <a:cs typeface="Calibri Light"/>
              </a:rPr>
              <a:t> </a:t>
            </a:r>
            <a:r>
              <a:rPr lang="en-GB" b="1" err="1">
                <a:ea typeface="Calibri Light"/>
                <a:cs typeface="Calibri Light"/>
              </a:rPr>
              <a:t>aralleirio</a:t>
            </a:r>
            <a:r>
              <a:rPr lang="en-GB" b="1">
                <a:ea typeface="Calibri Light"/>
                <a:cs typeface="Calibri Light"/>
              </a:rPr>
              <a:t>  </a:t>
            </a:r>
            <a:endParaRPr lang="en-GB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5FCE1-3713-39D7-A558-607DD731F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38860"/>
            <a:ext cx="5042200" cy="357593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>
                <a:latin typeface="Arial"/>
                <a:ea typeface="Calibri"/>
                <a:cs typeface="Arial"/>
              </a:rPr>
              <a:t>How to paraphrase... this can be done in so many different ways!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TASK: Take a QUOTE &amp; paraphrase it ...</a:t>
            </a:r>
            <a:endParaRPr lang="en-GB">
              <a:cs typeface="Calibri"/>
            </a:endParaRPr>
          </a:p>
          <a:p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Pairs share your direct quote and paraphrase with another pair &amp; swap over – check have sources been cited correctly!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85EE81A-2C42-CD01-860F-92AE908CABC2}"/>
              </a:ext>
            </a:extLst>
          </p:cNvPr>
          <p:cNvSpPr txBox="1">
            <a:spLocks/>
          </p:cNvSpPr>
          <p:nvPr/>
        </p:nvSpPr>
        <p:spPr>
          <a:xfrm>
            <a:off x="6606619" y="1716554"/>
            <a:ext cx="5042200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/>
                <a:ea typeface="Calibri"/>
                <a:cs typeface="Arial"/>
              </a:rPr>
              <a:t>Sut </a:t>
            </a:r>
            <a:r>
              <a:rPr lang="en-GB" err="1">
                <a:latin typeface="Arial"/>
                <a:ea typeface="Calibri"/>
                <a:cs typeface="Arial"/>
              </a:rPr>
              <a:t>i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aralleirio</a:t>
            </a:r>
            <a:r>
              <a:rPr lang="en-GB">
                <a:latin typeface="Arial"/>
                <a:ea typeface="Calibri"/>
                <a:cs typeface="Arial"/>
              </a:rPr>
              <a:t> … </a:t>
            </a:r>
            <a:r>
              <a:rPr lang="en-GB" err="1">
                <a:latin typeface="Arial"/>
                <a:ea typeface="Calibri"/>
                <a:cs typeface="Arial"/>
              </a:rPr>
              <a:t>gallwn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wneud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hyn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mewn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nifer</a:t>
            </a:r>
            <a:r>
              <a:rPr lang="en-GB">
                <a:latin typeface="Arial"/>
                <a:ea typeface="Calibri"/>
                <a:cs typeface="Arial"/>
              </a:rPr>
              <a:t> o </a:t>
            </a:r>
            <a:r>
              <a:rPr lang="en-GB" err="1">
                <a:latin typeface="Arial"/>
                <a:ea typeface="Calibri"/>
                <a:cs typeface="Arial"/>
              </a:rPr>
              <a:t>ffyrdd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gwahanol</a:t>
            </a:r>
            <a:r>
              <a:rPr lang="en-GB">
                <a:latin typeface="Arial"/>
                <a:ea typeface="Calibri"/>
                <a:cs typeface="Arial"/>
              </a:rPr>
              <a:t>! </a:t>
            </a:r>
            <a:endParaRPr lang="en-US"/>
          </a:p>
          <a:p>
            <a:endParaRPr lang="en-GB">
              <a:latin typeface="Calibri" panose="020F0502020204030204"/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TASG: </a:t>
            </a:r>
            <a:r>
              <a:rPr lang="en-GB" err="1">
                <a:ea typeface="Calibri"/>
                <a:cs typeface="Calibri"/>
              </a:rPr>
              <a:t>Dewiswch</a:t>
            </a:r>
            <a:r>
              <a:rPr lang="en-GB">
                <a:ea typeface="Calibri"/>
                <a:cs typeface="Calibri"/>
              </a:rPr>
              <a:t> DDYFYNIAD ac </a:t>
            </a:r>
            <a:r>
              <a:rPr lang="en-GB" err="1">
                <a:ea typeface="Calibri"/>
                <a:cs typeface="Calibri"/>
              </a:rPr>
              <a:t>aralleiriwch</a:t>
            </a:r>
            <a:r>
              <a:rPr lang="en-GB">
                <a:ea typeface="Calibri"/>
                <a:cs typeface="Calibri"/>
              </a:rPr>
              <a:t> … 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err="1">
                <a:ea typeface="Calibri"/>
                <a:cs typeface="Calibri"/>
              </a:rPr>
              <a:t>Mewn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parau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rhannwch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dyfyniad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aralleiriad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gyda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phâr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</a:t>
            </a:r>
            <a:r>
              <a:rPr lang="en-GB">
                <a:ea typeface="Calibri"/>
                <a:cs typeface="Calibri"/>
              </a:rPr>
              <a:t> – </a:t>
            </a:r>
            <a:r>
              <a:rPr lang="en-GB" err="1">
                <a:ea typeface="Calibri"/>
                <a:cs typeface="Calibri"/>
              </a:rPr>
              <a:t>gwiriwch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ydy'r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ffynhonnell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wedi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cyfeirnodi'n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gywir</a:t>
            </a:r>
            <a:r>
              <a:rPr lang="en-GB">
                <a:ea typeface="Calibri"/>
                <a:cs typeface="Calibri"/>
              </a:rPr>
              <a:t>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92492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73EC1-0428-2B58-B866-9DCB13F0CB7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75"/>
            <a:ext cx="9526588" cy="957263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Cite Them Right online database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AB876BE-6FBF-18E5-DABD-31C09EA1DF72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0" y="1168332"/>
            <a:ext cx="8069263" cy="41243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E479BA-1E49-CC6B-F012-3603668F074C}"/>
              </a:ext>
            </a:extLst>
          </p:cNvPr>
          <p:cNvSpPr txBox="1"/>
          <p:nvPr/>
        </p:nvSpPr>
        <p:spPr>
          <a:xfrm>
            <a:off x="508000" y="5703453"/>
            <a:ext cx="38908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Cite Them Right database</a:t>
            </a:r>
            <a:endParaRPr lang="en-US" sz="2000"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E54D60-25E3-AA01-7D9B-1A2DB4F24015}"/>
              </a:ext>
            </a:extLst>
          </p:cNvPr>
          <p:cNvSpPr txBox="1"/>
          <p:nvPr/>
        </p:nvSpPr>
        <p:spPr>
          <a:xfrm>
            <a:off x="7906766" y="8443"/>
            <a:ext cx="4259160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Log in</a:t>
            </a: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Online data base to check referencing</a:t>
            </a:r>
            <a:endParaRPr lang="en-US" sz="26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The basics of referencing.</a:t>
            </a:r>
            <a:endParaRPr lang="en-US" sz="2600">
              <a:latin typeface="Calibri"/>
              <a:ea typeface="+mn-lt"/>
              <a:cs typeface="+mn-lt"/>
            </a:endParaRPr>
          </a:p>
          <a:p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Examples of citations and references.</a:t>
            </a:r>
            <a:endParaRPr lang="en-US" sz="2600">
              <a:latin typeface="Calibri"/>
              <a:ea typeface="+mn-lt"/>
              <a:cs typeface="+mn-lt"/>
            </a:endParaRPr>
          </a:p>
          <a:p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Interactive tutorial and </a:t>
            </a:r>
            <a:r>
              <a:rPr lang="en-GB" sz="2600" b="1">
                <a:latin typeface="Calibri"/>
                <a:cs typeface="Calibri"/>
              </a:rPr>
              <a:t>You try</a:t>
            </a:r>
            <a:r>
              <a:rPr lang="en-GB" sz="2600">
                <a:latin typeface="Calibri"/>
                <a:cs typeface="Calibri"/>
              </a:rPr>
              <a:t> function.</a:t>
            </a:r>
          </a:p>
          <a:p>
            <a:endParaRPr lang="en-GB" sz="2600"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ea typeface="Calibri"/>
                <a:cs typeface="Calibri"/>
              </a:rPr>
              <a:t>Info Skills – very good!</a:t>
            </a:r>
          </a:p>
        </p:txBody>
      </p:sp>
    </p:spTree>
    <p:extLst>
      <p:ext uri="{BB962C8B-B14F-4D97-AF65-F5344CB8AC3E}">
        <p14:creationId xmlns:p14="http://schemas.microsoft.com/office/powerpoint/2010/main" val="348506233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824D40-7E82-4112-BB33-BDF11B4884B5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671063"/>
            <a:ext cx="6502467" cy="40763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Understand the basics before you begin.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Keep a record of all sources as you use them.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Be consistent in the records you keep and in the way you reference.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Check your references before submitting your assignment.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18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>
              <a:latin typeface="Calibri Light"/>
              <a:ea typeface="+mn-l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9B9251-A1F5-4876-87B0-F016D55907D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9213"/>
            <a:ext cx="7594600" cy="1003300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Tips to improve your referencing</a:t>
            </a:r>
          </a:p>
        </p:txBody>
      </p:sp>
      <p:pic>
        <p:nvPicPr>
          <p:cNvPr id="9" name="Picture 9" descr="A close up of a blackboard&#10;&#10;Description generated with very high confidence">
            <a:extLst>
              <a:ext uri="{FF2B5EF4-FFF2-40B4-BE49-F238E27FC236}">
                <a16:creationId xmlns:a16="http://schemas.microsoft.com/office/drawing/2014/main" id="{8FF082B1-9EBB-4774-A954-F39DF633C109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/>
          <a:srcRect t="4328" b="4328"/>
          <a:stretch/>
        </p:blipFill>
        <p:spPr>
          <a:xfrm>
            <a:off x="8124223" y="1860293"/>
            <a:ext cx="3975101" cy="241390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688355-4812-49DD-81EB-2213B8ED8A99}"/>
              </a:ext>
            </a:extLst>
          </p:cNvPr>
          <p:cNvSpPr txBox="1"/>
          <p:nvPr/>
        </p:nvSpPr>
        <p:spPr>
          <a:xfrm>
            <a:off x="7485056" y="4414077"/>
            <a:ext cx="461122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"/>
              </a:rPr>
              <a:t>Ask for help </a:t>
            </a:r>
            <a:r>
              <a:rPr lang="en-GB" sz="2400">
                <a:latin typeface="Calibri"/>
                <a:cs typeface="Calibri"/>
              </a:rPr>
              <a:t>if you need it – your librarian, course tutor or student services can advise.</a:t>
            </a:r>
            <a:endParaRPr lang="en-US" sz="240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C7B4BB-247F-4382-A223-02AE7D472188}"/>
              </a:ext>
            </a:extLst>
          </p:cNvPr>
          <p:cNvSpPr txBox="1"/>
          <p:nvPr/>
        </p:nvSpPr>
        <p:spPr>
          <a:xfrm>
            <a:off x="215900" y="1393537"/>
            <a:ext cx="91624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When used properly, references strengthen and enhance your work. 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9639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9DF97-617F-A1FB-0725-F48CED731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TASK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964A3-ED9E-9837-1AEC-2AABD90B9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463722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ea typeface="Calibri"/>
                <a:cs typeface="Calibri"/>
              </a:rPr>
              <a:t>Complete Moodle Module:</a:t>
            </a:r>
            <a:r>
              <a:rPr lang="en-US" sz="2200">
                <a:ea typeface="+mn-lt"/>
                <a:cs typeface="+mn-lt"/>
              </a:rPr>
              <a:t> </a:t>
            </a:r>
            <a:r>
              <a:rPr lang="en-US" sz="2200" b="1">
                <a:ea typeface="+mn-lt"/>
                <a:cs typeface="+mn-lt"/>
              </a:rPr>
              <a:t>Library </a:t>
            </a:r>
            <a:r>
              <a:rPr lang="en-US" sz="2200" b="1" err="1">
                <a:ea typeface="+mn-lt"/>
                <a:cs typeface="+mn-lt"/>
              </a:rPr>
              <a:t>Infoskills</a:t>
            </a:r>
            <a:endParaRPr lang="en-US" sz="2200" err="1">
              <a:ea typeface="+mn-lt"/>
              <a:cs typeface="+mn-lt"/>
            </a:endParaRPr>
          </a:p>
          <a:p>
            <a:endParaRPr lang="en-US" sz="22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200" b="1">
                <a:ea typeface="Calibri"/>
                <a:cs typeface="Calibri"/>
              </a:rPr>
              <a:t>Referencing the Basics</a:t>
            </a: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  <a:hlinkClick r:id="rId2"/>
              </a:rPr>
              <a:t>https://moodle.uwtsd.ac.uk/mod/scorm/player.php?a=7378&amp;currentorg=articulate_rise&amp;scoid=16126&amp;sesskey=8lTY5SBgOC&amp;display=popup&amp;mode=normal</a:t>
            </a:r>
            <a:endParaRPr lang="en-US"/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>
              <a:buNone/>
            </a:pPr>
            <a:endParaRPr lang="en-US" sz="2200">
              <a:ea typeface="Calibri"/>
              <a:cs typeface="Calibri"/>
            </a:endParaRPr>
          </a:p>
        </p:txBody>
      </p:sp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45A154BF-2F66-E1D3-6F91-985415810D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47" r="11905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159374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BC10-3137-1142-A50A-A81DD16A6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828607"/>
          </a:xfrm>
        </p:spPr>
        <p:txBody>
          <a:bodyPr/>
          <a:lstStyle/>
          <a:p>
            <a:r>
              <a:rPr lang="en-US">
                <a:cs typeface="Calibri Light"/>
              </a:rPr>
              <a:t>Reminder / </a:t>
            </a:r>
            <a:r>
              <a:rPr lang="en-US" err="1">
                <a:cs typeface="Calibri Light"/>
              </a:rPr>
              <a:t>Atgoffa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EB28C-1D46-1F45-A8D9-1E9A9F84F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92" y="2597934"/>
            <a:ext cx="4787453" cy="38626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>
                <a:latin typeface="Calibri"/>
                <a:cs typeface="Calibri"/>
              </a:rPr>
              <a:t>Find 7 - 10 HIGH QUALITY SOURCES that support your chosen assignment title.</a:t>
            </a:r>
            <a:endParaRPr lang="en-US"/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A6EBA3-64F8-DBEB-B080-06EA674FC29E}"/>
              </a:ext>
            </a:extLst>
          </p:cNvPr>
          <p:cNvSpPr txBox="1"/>
          <p:nvPr/>
        </p:nvSpPr>
        <p:spPr>
          <a:xfrm>
            <a:off x="7118081" y="2447685"/>
            <a:ext cx="478313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cs typeface="Segoe UI"/>
              </a:rPr>
              <a:t>Defnyddiwch</a:t>
            </a:r>
            <a:r>
              <a:rPr lang="en-US" sz="2400">
                <a:cs typeface="Segoe UI"/>
              </a:rPr>
              <a:t> 7 - 10 </a:t>
            </a:r>
            <a:r>
              <a:rPr lang="en-US" sz="2400" err="1">
                <a:cs typeface="Segoe UI"/>
              </a:rPr>
              <a:t>ffynhonnell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sydd</a:t>
            </a:r>
            <a:r>
              <a:rPr lang="en-US" sz="2400">
                <a:cs typeface="Segoe UI"/>
              </a:rPr>
              <a:t> o SAFON UCHEL </a:t>
            </a:r>
            <a:r>
              <a:rPr lang="en-US" sz="2400" err="1">
                <a:cs typeface="Segoe UI"/>
              </a:rPr>
              <a:t>sy'n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cefnogi'ch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teitl</a:t>
            </a:r>
            <a:r>
              <a:rPr lang="en-US" sz="2400">
                <a:cs typeface="Segoe UI"/>
              </a:rPr>
              <a:t>. 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endParaRPr lang="en-US" sz="2400">
              <a:cs typeface="Segoe UI"/>
            </a:endParaRPr>
          </a:p>
          <a:p>
            <a:endParaRPr lang="en-US" sz="2400">
              <a:cs typeface="Segoe UI"/>
            </a:endParaRPr>
          </a:p>
          <a:p>
            <a:endParaRPr lang="en-US" sz="2400">
              <a:cs typeface="Segoe UI"/>
            </a:endParaRPr>
          </a:p>
          <a:p>
            <a:r>
              <a:rPr lang="en-US" sz="2400">
                <a:cs typeface="Segoe UI"/>
              </a:rPr>
              <a:t>​</a:t>
            </a:r>
          </a:p>
          <a:p>
            <a:r>
              <a:rPr lang="en-US" sz="240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1311665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A4C1-7ADD-2C40-A9AC-157E3B636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252" y="1715190"/>
            <a:ext cx="11481847" cy="729216"/>
          </a:xfrm>
        </p:spPr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Next Week                              </a:t>
            </a:r>
            <a:r>
              <a:rPr lang="en-US" b="1" dirty="0" err="1">
                <a:ea typeface="Calibri Light"/>
                <a:cs typeface="Calibri Light"/>
              </a:rPr>
              <a:t>Wythnos</a:t>
            </a:r>
            <a:r>
              <a:rPr lang="en-US" b="1" dirty="0">
                <a:ea typeface="Calibri Light"/>
                <a:cs typeface="Calibri Light"/>
              </a:rPr>
              <a:t> </a:t>
            </a:r>
            <a:r>
              <a:rPr lang="en-US" b="1" dirty="0" err="1">
                <a:ea typeface="Calibri Light"/>
                <a:cs typeface="Calibri Light"/>
              </a:rPr>
              <a:t>Nesaf</a:t>
            </a:r>
            <a:endParaRPr lang="en-US" b="1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86335-BE45-14BC-9989-B56107A1A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219" y="2433585"/>
            <a:ext cx="5046230" cy="2979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Week Nov 3 &amp; Nov 10:</a:t>
            </a:r>
          </a:p>
          <a:p>
            <a:pPr marL="457200" lvl="1" indent="0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No Face-to-face lectures</a:t>
            </a:r>
          </a:p>
          <a:p>
            <a:pPr marL="457200" lvl="1" indent="0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Asynchronous work -</a:t>
            </a:r>
            <a:endParaRPr lang="en-US" sz="2800">
              <a:solidFill>
                <a:schemeClr val="accent1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Complete Unit 0 in BMSHN4200 Moodle &amp;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InfoSkills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(Library)</a:t>
            </a:r>
            <a:endParaRPr lang="en-US" sz="2800">
              <a:solidFill>
                <a:schemeClr val="accent1"/>
              </a:solidFill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87A2045-D3C7-43CA-5763-62218928B87E}"/>
              </a:ext>
            </a:extLst>
          </p:cNvPr>
          <p:cNvSpPr txBox="1">
            <a:spLocks/>
          </p:cNvSpPr>
          <p:nvPr/>
        </p:nvSpPr>
        <p:spPr>
          <a:xfrm>
            <a:off x="7302451" y="2428289"/>
            <a:ext cx="4623847" cy="298372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Wythnos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</a:t>
            </a:r>
            <a:r>
              <a:rPr lang="en-US" b="1" dirty="0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Tachwed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3 a 10:</a:t>
            </a:r>
          </a:p>
          <a:p>
            <a:pPr marL="457200" lvl="1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​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Dim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darlithoed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 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wyneb-yn-wyneb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 </a:t>
            </a:r>
          </a:p>
          <a:p>
            <a:pPr marL="457200" lvl="1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Gwaith </a:t>
            </a:r>
            <a:r>
              <a:rPr lang="en-US" sz="2800" b="1" dirty="0" err="1">
                <a:solidFill>
                  <a:schemeClr val="accent1"/>
                </a:solidFill>
                <a:ea typeface="Calibri"/>
                <a:cs typeface="Calibri"/>
              </a:rPr>
              <a:t>asyncronig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-</a:t>
            </a:r>
          </a:p>
          <a:p>
            <a:pPr marL="457200" lvl="1">
              <a:buNone/>
            </a:pP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Cwblhau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Uned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0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yn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Moodle</a:t>
            </a:r>
          </a:p>
          <a:p>
            <a:pPr marL="457200" lvl="1">
              <a:buNone/>
            </a:pP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Cwblhau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 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Rhaglen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Sgiliau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 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Gwybodaeth</a:t>
            </a:r>
            <a:endParaRPr lang="en-US" sz="2800" b="1">
              <a:solidFill>
                <a:schemeClr val="accent1"/>
              </a:solidFill>
              <a:ea typeface="Calibri"/>
              <a:cs typeface="Calibri"/>
            </a:endParaRPr>
          </a:p>
        </p:txBody>
      </p:sp>
      <p:pic>
        <p:nvPicPr>
          <p:cNvPr id="4" name="Picture 3" descr="A red button with white text&#10;&#10;AI-generated content may be incorrect.">
            <a:extLst>
              <a:ext uri="{FF2B5EF4-FFF2-40B4-BE49-F238E27FC236}">
                <a16:creationId xmlns:a16="http://schemas.microsoft.com/office/drawing/2014/main" id="{C1FB4C37-895B-8DB4-3F6F-D7FE83D413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9257" y="125362"/>
            <a:ext cx="2052201" cy="1589653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5724322-9A1C-D202-7E6D-57DD52FD5F42}"/>
              </a:ext>
            </a:extLst>
          </p:cNvPr>
          <p:cNvSpPr txBox="1">
            <a:spLocks/>
          </p:cNvSpPr>
          <p:nvPr/>
        </p:nvSpPr>
        <p:spPr>
          <a:xfrm>
            <a:off x="887477" y="651996"/>
            <a:ext cx="5046230" cy="53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By Friday: Submit P1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B9DCB2B-F725-1988-50E2-1BFEAEEDCCD0}"/>
              </a:ext>
            </a:extLst>
          </p:cNvPr>
          <p:cNvSpPr txBox="1">
            <a:spLocks/>
          </p:cNvSpPr>
          <p:nvPr/>
        </p:nvSpPr>
        <p:spPr>
          <a:xfrm>
            <a:off x="7033172" y="424225"/>
            <a:ext cx="5046230" cy="91307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Erbyn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</a:t>
            </a:r>
            <a:r>
              <a:rPr lang="en-US" b="1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dydd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</a:t>
            </a:r>
            <a:r>
              <a:rPr lang="en-US" b="1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Gwener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: 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b="1" dirty="0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Cyflwynwch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P1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05F7832-4815-5E59-11C9-784E120DE192}"/>
              </a:ext>
            </a:extLst>
          </p:cNvPr>
          <p:cNvSpPr txBox="1">
            <a:spLocks/>
          </p:cNvSpPr>
          <p:nvPr/>
        </p:nvSpPr>
        <p:spPr>
          <a:xfrm>
            <a:off x="1413422" y="5199148"/>
            <a:ext cx="2917600" cy="53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See you on Nov. 17</a:t>
            </a:r>
            <a:endParaRPr lang="en-US">
              <a:solidFill>
                <a:schemeClr val="accent1"/>
              </a:solidFill>
              <a:highlight>
                <a:srgbClr val="00FFFF"/>
              </a:highlight>
              <a:ea typeface="Calibri"/>
              <a:cs typeface="Calibri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BD7B4B7-F58B-2B0F-880A-3C3A9FB395E5}"/>
              </a:ext>
            </a:extLst>
          </p:cNvPr>
          <p:cNvSpPr txBox="1">
            <a:spLocks/>
          </p:cNvSpPr>
          <p:nvPr/>
        </p:nvSpPr>
        <p:spPr>
          <a:xfrm>
            <a:off x="6581769" y="5199147"/>
            <a:ext cx="4806034" cy="53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 err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Welwn</a:t>
            </a: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 </a:t>
            </a:r>
            <a:r>
              <a:rPr lang="en-US" b="1" dirty="0" err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ni</a:t>
            </a: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 chi </a:t>
            </a:r>
            <a:r>
              <a:rPr lang="en-US" b="1" dirty="0" err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ar</a:t>
            </a: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 </a:t>
            </a:r>
            <a:r>
              <a:rPr lang="en-US" b="1" dirty="0" err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Dachwedd</a:t>
            </a: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 17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1628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40EE5243-E459-0780-9E93-D498576BC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662"/>
            <a:ext cx="12192000" cy="5497632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3724C5A4-84AA-EF20-BF15-46017F74F795}"/>
              </a:ext>
            </a:extLst>
          </p:cNvPr>
          <p:cNvSpPr/>
          <p:nvPr/>
        </p:nvSpPr>
        <p:spPr>
          <a:xfrm>
            <a:off x="5008347" y="4135537"/>
            <a:ext cx="3645598" cy="1533214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3AA63F5-431F-2454-D86E-9C2B8E01EEF4}"/>
              </a:ext>
            </a:extLst>
          </p:cNvPr>
          <p:cNvSpPr/>
          <p:nvPr/>
        </p:nvSpPr>
        <p:spPr>
          <a:xfrm>
            <a:off x="9973770" y="4135536"/>
            <a:ext cx="2030490" cy="1533214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79618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veral images of people working on their computers&#10;&#10;AI-generated content may be incorrect.">
            <a:extLst>
              <a:ext uri="{FF2B5EF4-FFF2-40B4-BE49-F238E27FC236}">
                <a16:creationId xmlns:a16="http://schemas.microsoft.com/office/drawing/2014/main" id="{756E0C65-5AC1-E141-2375-F8FF48066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6177"/>
            <a:ext cx="12192000" cy="5145646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C5C8402-7195-4E0D-BCB2-CDC4905DF0F8}"/>
              </a:ext>
            </a:extLst>
          </p:cNvPr>
          <p:cNvSpPr/>
          <p:nvPr/>
        </p:nvSpPr>
        <p:spPr>
          <a:xfrm>
            <a:off x="8672335" y="1160543"/>
            <a:ext cx="3645598" cy="2318028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8745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9BC26-6753-7ADC-9C4E-1CFF28EC7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F549B11-D3E6-2BD5-4065-5355E65401D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171139" y="1632284"/>
            <a:ext cx="12664187" cy="3734541"/>
            <a:chOff x="197068" y="2464594"/>
            <a:chExt cx="11628068" cy="3429000"/>
          </a:xfrm>
        </p:grpSpPr>
        <p:pic>
          <p:nvPicPr>
            <p:cNvPr id="2050" name="Picture 2" descr="Mind mapping">
              <a:extLst>
                <a:ext uri="{FF2B5EF4-FFF2-40B4-BE49-F238E27FC236}">
                  <a16:creationId xmlns:a16="http://schemas.microsoft.com/office/drawing/2014/main" id="{34271159-241B-255D-C5AE-2A9295A535B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4" b="7760"/>
            <a:stretch>
              <a:fillRect/>
            </a:stretch>
          </p:blipFill>
          <p:spPr bwMode="auto">
            <a:xfrm>
              <a:off x="197068" y="2464594"/>
              <a:ext cx="11628068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5B58E5C-1460-4904-5E8A-9C4436D0562B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614989" y="4048007"/>
              <a:ext cx="1493044" cy="646331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kzidenzGrotesk" panose="02000903050000020004" pitchFamily="2" charset="0"/>
                  <a:ea typeface="+mn-ea"/>
                  <a:cs typeface="+mn-cs"/>
                </a:rPr>
                <a:t>Academic Writing</a:t>
              </a:r>
            </a:p>
          </p:txBody>
        </p:sp>
      </p:grpSp>
      <p:pic>
        <p:nvPicPr>
          <p:cNvPr id="9" name="Graphic 8" descr="Badge with solid fill">
            <a:extLst>
              <a:ext uri="{FF2B5EF4-FFF2-40B4-BE49-F238E27FC236}">
                <a16:creationId xmlns:a16="http://schemas.microsoft.com/office/drawing/2014/main" id="{61052A0C-8425-8265-8C85-A730A9249C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14864" y="3047383"/>
            <a:ext cx="661365" cy="661365"/>
          </a:xfrm>
          <a:prstGeom prst="rect">
            <a:avLst/>
          </a:prstGeom>
        </p:spPr>
      </p:pic>
      <p:pic>
        <p:nvPicPr>
          <p:cNvPr id="15" name="Graphic 14" descr="Badge 5 with solid fill">
            <a:extLst>
              <a:ext uri="{FF2B5EF4-FFF2-40B4-BE49-F238E27FC236}">
                <a16:creationId xmlns:a16="http://schemas.microsoft.com/office/drawing/2014/main" id="{4F215799-3028-AFAB-5F51-69FBFB3DAB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20728" y="2968375"/>
            <a:ext cx="746527" cy="746527"/>
          </a:xfrm>
          <a:prstGeom prst="rect">
            <a:avLst/>
          </a:prstGeom>
        </p:spPr>
      </p:pic>
      <p:pic>
        <p:nvPicPr>
          <p:cNvPr id="17" name="Graphic 16" descr="Badge 4 with solid fill">
            <a:extLst>
              <a:ext uri="{FF2B5EF4-FFF2-40B4-BE49-F238E27FC236}">
                <a16:creationId xmlns:a16="http://schemas.microsoft.com/office/drawing/2014/main" id="{13A6547C-E5FD-A4E0-9916-7A6BBC77BE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16317" y="4377920"/>
            <a:ext cx="746526" cy="746526"/>
          </a:xfrm>
          <a:prstGeom prst="rect">
            <a:avLst/>
          </a:prstGeom>
        </p:spPr>
      </p:pic>
      <p:pic>
        <p:nvPicPr>
          <p:cNvPr id="19" name="Graphic 18" descr="Badge 3 with solid fill">
            <a:extLst>
              <a:ext uri="{FF2B5EF4-FFF2-40B4-BE49-F238E27FC236}">
                <a16:creationId xmlns:a16="http://schemas.microsoft.com/office/drawing/2014/main" id="{08DEE676-2F65-F3F1-A718-B6E12AE27B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945546" y="4005881"/>
            <a:ext cx="661365" cy="661365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58E920C1-6A95-1462-55F5-FEE391A68B98}"/>
              </a:ext>
            </a:extLst>
          </p:cNvPr>
          <p:cNvSpPr txBox="1">
            <a:spLocks/>
          </p:cNvSpPr>
          <p:nvPr/>
        </p:nvSpPr>
        <p:spPr>
          <a:xfrm>
            <a:off x="4091356" y="1524386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Throughout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D712530-1FBE-F71C-C7DB-7F33C577B0DB}"/>
              </a:ext>
            </a:extLst>
          </p:cNvPr>
          <p:cNvSpPr txBox="1">
            <a:spLocks/>
          </p:cNvSpPr>
          <p:nvPr/>
        </p:nvSpPr>
        <p:spPr>
          <a:xfrm>
            <a:off x="6984345" y="1880251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At the end</a:t>
            </a:r>
          </a:p>
        </p:txBody>
      </p:sp>
    </p:spTree>
    <p:extLst>
      <p:ext uri="{BB962C8B-B14F-4D97-AF65-F5344CB8AC3E}">
        <p14:creationId xmlns:p14="http://schemas.microsoft.com/office/powerpoint/2010/main" val="1283687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ezoid 3">
            <a:extLst>
              <a:ext uri="{FF2B5EF4-FFF2-40B4-BE49-F238E27FC236}">
                <a16:creationId xmlns:a16="http://schemas.microsoft.com/office/drawing/2014/main" id="{0F014429-20DF-690A-F78E-3BD52250DBA8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and white rectangle&#10;&#10;Description automatically generated">
            <a:extLst>
              <a:ext uri="{FF2B5EF4-FFF2-40B4-BE49-F238E27FC236}">
                <a16:creationId xmlns:a16="http://schemas.microsoft.com/office/drawing/2014/main" id="{0F5F77F8-2248-1FF3-070D-C2CFF6CE1C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BB7CA57-EA9F-B987-354B-F113710D7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Building Assessment Content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EE0983-BE0C-AE0C-D1DF-774F06C3CD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9553" y="1622188"/>
            <a:ext cx="1158300" cy="10772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3EBCAF-B6C0-8622-9778-14970A8B34BC}"/>
              </a:ext>
            </a:extLst>
          </p:cNvPr>
          <p:cNvSpPr txBox="1"/>
          <p:nvPr/>
        </p:nvSpPr>
        <p:spPr>
          <a:xfrm>
            <a:off x="5423383" y="1496354"/>
            <a:ext cx="62318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/>
              <a:t>Create an essay planning document</a:t>
            </a:r>
          </a:p>
          <a:p>
            <a:r>
              <a:rPr lang="en-GB" sz="2000"/>
              <a:t>Collect relevant information/ papers/ authors under each section of your essay.</a:t>
            </a:r>
            <a:endParaRPr lang="en-GB" sz="2000"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4EEF81-EC5F-5E43-078D-2EA3AA875C7A}"/>
              </a:ext>
            </a:extLst>
          </p:cNvPr>
          <p:cNvSpPr/>
          <p:nvPr/>
        </p:nvSpPr>
        <p:spPr>
          <a:xfrm>
            <a:off x="4376057" y="4920025"/>
            <a:ext cx="1567543" cy="6792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F4ABD9C-7038-7114-DEF5-5696B5F3456B}"/>
              </a:ext>
            </a:extLst>
          </p:cNvPr>
          <p:cNvSpPr/>
          <p:nvPr/>
        </p:nvSpPr>
        <p:spPr>
          <a:xfrm>
            <a:off x="3579223" y="3918610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7B17760-27D9-CB3C-27D1-5F5FAA88D531}"/>
              </a:ext>
            </a:extLst>
          </p:cNvPr>
          <p:cNvSpPr/>
          <p:nvPr/>
        </p:nvSpPr>
        <p:spPr>
          <a:xfrm>
            <a:off x="5817327" y="4071009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BFC79EC-0A42-D012-6CB8-6CA5BBC8DCA6}"/>
              </a:ext>
            </a:extLst>
          </p:cNvPr>
          <p:cNvSpPr/>
          <p:nvPr/>
        </p:nvSpPr>
        <p:spPr>
          <a:xfrm>
            <a:off x="3274423" y="5769712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475A2B6-09C6-2D94-5917-81193D5D7EAF}"/>
              </a:ext>
            </a:extLst>
          </p:cNvPr>
          <p:cNvSpPr/>
          <p:nvPr/>
        </p:nvSpPr>
        <p:spPr>
          <a:xfrm>
            <a:off x="5677989" y="5769711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6531A64-5DF9-9D76-D571-5B3A48AF605B}"/>
              </a:ext>
            </a:extLst>
          </p:cNvPr>
          <p:cNvCxnSpPr>
            <a:stCxn id="15" idx="0"/>
            <a:endCxn id="16" idx="5"/>
          </p:cNvCxnSpPr>
          <p:nvPr/>
        </p:nvCxnSpPr>
        <p:spPr>
          <a:xfrm flipH="1" flipV="1">
            <a:off x="4772257" y="4627910"/>
            <a:ext cx="387572" cy="2921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0641ABD-DAC2-1AF1-6E77-FC4762DB0DEF}"/>
              </a:ext>
            </a:extLst>
          </p:cNvPr>
          <p:cNvCxnSpPr>
            <a:stCxn id="15" idx="3"/>
          </p:cNvCxnSpPr>
          <p:nvPr/>
        </p:nvCxnSpPr>
        <p:spPr>
          <a:xfrm flipV="1">
            <a:off x="5943600" y="4920025"/>
            <a:ext cx="433252" cy="3396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3DABC74-D25B-D2D0-F721-95FF9469D235}"/>
              </a:ext>
            </a:extLst>
          </p:cNvPr>
          <p:cNvCxnSpPr>
            <a:stCxn id="15" idx="2"/>
            <a:endCxn id="19" idx="1"/>
          </p:cNvCxnSpPr>
          <p:nvPr/>
        </p:nvCxnSpPr>
        <p:spPr>
          <a:xfrm>
            <a:off x="5159829" y="5599294"/>
            <a:ext cx="722852" cy="2921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664CC37-67DA-DF99-1DF1-FE128BAA7618}"/>
              </a:ext>
            </a:extLst>
          </p:cNvPr>
          <p:cNvCxnSpPr>
            <a:stCxn id="15" idx="1"/>
          </p:cNvCxnSpPr>
          <p:nvPr/>
        </p:nvCxnSpPr>
        <p:spPr>
          <a:xfrm flipH="1">
            <a:off x="4089486" y="5259660"/>
            <a:ext cx="286571" cy="5100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FB6A3EF-80E3-EC40-E791-32AF6FA902A4}"/>
              </a:ext>
            </a:extLst>
          </p:cNvPr>
          <p:cNvCxnSpPr/>
          <p:nvPr/>
        </p:nvCxnSpPr>
        <p:spPr>
          <a:xfrm flipH="1">
            <a:off x="3853543" y="4767626"/>
            <a:ext cx="113252" cy="89583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698E172-0B4F-EB96-7B1E-222C96FCC454}"/>
              </a:ext>
            </a:extLst>
          </p:cNvPr>
          <p:cNvCxnSpPr/>
          <p:nvPr/>
        </p:nvCxnSpPr>
        <p:spPr>
          <a:xfrm>
            <a:off x="5251269" y="4334108"/>
            <a:ext cx="42672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C82B138-D2AD-90FE-3D61-D41561B5289C}"/>
              </a:ext>
            </a:extLst>
          </p:cNvPr>
          <p:cNvCxnSpPr/>
          <p:nvPr/>
        </p:nvCxnSpPr>
        <p:spPr>
          <a:xfrm>
            <a:off x="6714309" y="4920025"/>
            <a:ext cx="0" cy="849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FA194CC5-FFC2-B649-29C7-81E1C4005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3561" y="2786991"/>
            <a:ext cx="3062798" cy="407100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D850990-D5EE-2887-94F7-07F84B1DD1D5}"/>
              </a:ext>
            </a:extLst>
          </p:cNvPr>
          <p:cNvSpPr txBox="1"/>
          <p:nvPr/>
        </p:nvSpPr>
        <p:spPr>
          <a:xfrm>
            <a:off x="190074" y="1823406"/>
            <a:ext cx="245923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Moodle Reading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6175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3865</Words>
  <Application>Microsoft Office PowerPoint</Application>
  <PresentationFormat>Widescreen</PresentationFormat>
  <Paragraphs>573</Paragraphs>
  <Slides>54</Slides>
  <Notes>30</Notes>
  <HiddenSlides>4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54</vt:i4>
      </vt:variant>
    </vt:vector>
  </HeadingPairs>
  <TitlesOfParts>
    <vt:vector size="71" baseType="lpstr">
      <vt:lpstr>AkzidenzGrotesk</vt:lpstr>
      <vt:lpstr>Arial</vt:lpstr>
      <vt:lpstr>Arial,Sans-Serif</vt:lpstr>
      <vt:lpstr>Calibri</vt:lpstr>
      <vt:lpstr>Calibri Light</vt:lpstr>
      <vt:lpstr>Calibri,Sans-Serif</vt:lpstr>
      <vt:lpstr>Comic Sans MS</vt:lpstr>
      <vt:lpstr>Helvetica</vt:lpstr>
      <vt:lpstr>Myriad Pro</vt:lpstr>
      <vt:lpstr>Segoe UI</vt:lpstr>
      <vt:lpstr>Times</vt:lpstr>
      <vt:lpstr>Wingdings</vt:lpstr>
      <vt:lpstr>Wingdings,Sans-Serif</vt:lpstr>
      <vt:lpstr>UWTSD 200_Title Page</vt:lpstr>
      <vt:lpstr>UWTSD 200_Title Page 2</vt:lpstr>
      <vt:lpstr>UWTSD 200_Text 1</vt:lpstr>
      <vt:lpstr>UWTSD Theme</vt:lpstr>
      <vt:lpstr>PowerPoint Presentation</vt:lpstr>
      <vt:lpstr>Learning Outline / Amlinelliad Dysgu</vt:lpstr>
      <vt:lpstr>Dysgu Annibynnol                                  Independent Learning</vt:lpstr>
      <vt:lpstr>Library Searching recap</vt:lpstr>
      <vt:lpstr>Atgoffa Ymchwilio Llyfrgell  </vt:lpstr>
      <vt:lpstr>Resource Reading</vt:lpstr>
      <vt:lpstr>Darllen o ffynhonnell</vt:lpstr>
      <vt:lpstr>Resource Reading / Darllen Academaidd</vt:lpstr>
      <vt:lpstr>PowerPoint Presentation</vt:lpstr>
      <vt:lpstr>PowerPoint Presentation</vt:lpstr>
      <vt:lpstr>Use of Language to give shape  Defnydd o Iaith i roi siap</vt:lpstr>
      <vt:lpstr>1st person change to 3rd</vt:lpstr>
      <vt:lpstr>Answer 3rd person</vt:lpstr>
      <vt:lpstr>1st person change to 3rd </vt:lpstr>
      <vt:lpstr>Answer 3rd person. </vt:lpstr>
      <vt:lpstr>PowerPoint Presentation</vt:lpstr>
      <vt:lpstr>Academic Integrity </vt:lpstr>
      <vt:lpstr>PowerPoint Presentation</vt:lpstr>
      <vt:lpstr>PowerPoint Presentation</vt:lpstr>
      <vt:lpstr>When do we need to reference?</vt:lpstr>
      <vt:lpstr>PowerPoint Presentation</vt:lpstr>
      <vt:lpstr>PowerPoint Presentation</vt:lpstr>
      <vt:lpstr>Where to find the information: article</vt:lpstr>
      <vt:lpstr>When creating a reference ...</vt:lpstr>
      <vt:lpstr>Havard Referencing: Books </vt:lpstr>
      <vt:lpstr>Race to spot the mistake</vt:lpstr>
      <vt:lpstr>Havard Referencing: Journal Articles</vt:lpstr>
      <vt:lpstr>Race to spot the mistake</vt:lpstr>
      <vt:lpstr>Race to spot the mistake</vt:lpstr>
      <vt:lpstr>Race to spot the mistake</vt:lpstr>
      <vt:lpstr>Havard Referencing: Websites</vt:lpstr>
      <vt:lpstr>Race to spot the mistake</vt:lpstr>
      <vt:lpstr>Race to spot the mistake</vt:lpstr>
      <vt:lpstr>Referencing in Context</vt:lpstr>
      <vt:lpstr>Cyfeirnodi Mewn Cyd-destun  Referencing in Context</vt:lpstr>
      <vt:lpstr>Havard Referencing: Journal Articles</vt:lpstr>
      <vt:lpstr>Lets focus on the In Text Citation</vt:lpstr>
      <vt:lpstr>VS</vt:lpstr>
      <vt:lpstr> How to Reference  - Direct Quotations AUTHOR, YEAR, PAGE NUMBER(S) </vt:lpstr>
      <vt:lpstr>Sut i gyfeirnodi - Dyfyniad uniongyrchol Awdur, Dyddiad, Rhif Tudalen </vt:lpstr>
      <vt:lpstr>Useful phrases to introduce direct quotes...</vt:lpstr>
      <vt:lpstr>Dewis y dull cywir </vt:lpstr>
      <vt:lpstr>PowerPoint Presentation</vt:lpstr>
      <vt:lpstr>TASK Spot the Mistakes... / TASG Ble mae'r Camgymeriadau ...</vt:lpstr>
      <vt:lpstr>Paraphrase practice                Ymarfer aralleirio  </vt:lpstr>
      <vt:lpstr>Cite Them Right online database</vt:lpstr>
      <vt:lpstr>Tips to improve your referencing</vt:lpstr>
      <vt:lpstr>TASK</vt:lpstr>
      <vt:lpstr>Reminder / Atgoffa</vt:lpstr>
      <vt:lpstr>Next Week                              Wythnos Nesaf</vt:lpstr>
      <vt:lpstr>PowerPoint Presentation</vt:lpstr>
      <vt:lpstr>PowerPoint Presentation</vt:lpstr>
      <vt:lpstr>PowerPoint Presentation</vt:lpstr>
      <vt:lpstr>Building Assessment Content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Maria Trevino Gonzalez</cp:lastModifiedBy>
  <cp:revision>259</cp:revision>
  <dcterms:created xsi:type="dcterms:W3CDTF">2021-03-09T15:35:42Z</dcterms:created>
  <dcterms:modified xsi:type="dcterms:W3CDTF">2025-11-17T11:26:16Z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