
<file path=[Content_Types].xml><?xml version="1.0" encoding="utf-8"?>
<Types xmlns="http://schemas.openxmlformats.org/package/2006/content-types">
  <Default Extension="jpg" ContentType="image/jp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214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3"/>
    <p:restoredTop sz="91321" autoAdjust="0"/>
  </p:normalViewPr>
  <p:slideViewPr>
    <p:cSldViewPr snapToGrid="0" snapToObjects="1">
      <p:cViewPr varScale="1">
        <p:scale>
          <a:sx n="143" d="100"/>
          <a:sy n="143" d="100"/>
        </p:scale>
        <p:origin x="38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3799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Good morning/afternoon. In our presentation, we will explore Human Capital Management at HSBC UK and its use of AI, automation and workforce transformation.</a:t>
            </a:r>
          </a:p>
          <a:p>
            <a:endParaRPr lang="en-US" dirty="0"/>
          </a:p>
          <a:p>
            <a:r>
              <a:rPr lang="en-US" dirty="0"/>
              <a:t>We chose HSBC UK because AI brings major productivity and customer-service potential, but it also creates workforce risks, ethical concerns and regulatory pressures.</a:t>
            </a:r>
          </a:p>
          <a:p>
            <a:endParaRPr lang="en-US" dirty="0"/>
          </a:p>
          <a:p>
            <a:r>
              <a:rPr lang="en-US" dirty="0"/>
              <a:t>Our central thesis is that HSBC already has solid AI investment, governance and learning foundations. However, sustainable change requires more than technology adoption. The bank must redesign jobs, build employee skills, enable internal mobility and protect trust, inclusion and human accountability.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Our presentation includes the key areas specified in the assignment brief.</a:t>
            </a:r>
          </a:p>
          <a:p>
            <a:endParaRPr lang="en-US"/>
          </a:p>
          <a:p>
            <a:r>
              <a:rPr lang="en-US"/>
              <a:t>We start by explaining why HSBC UK is a useful case and introduce our chosen focus area.</a:t>
            </a:r>
          </a:p>
          <a:p>
            <a:endParaRPr lang="en-US"/>
          </a:p>
          <a:p>
            <a:r>
              <a:rPr lang="en-US"/>
              <a:t>We then review current AI policies and workforce practices before discussing the key opportunities, challenges and root causes.</a:t>
            </a:r>
          </a:p>
          <a:p>
            <a:endParaRPr lang="en-US"/>
          </a:p>
          <a:p>
            <a:r>
              <a:rPr lang="en-US"/>
              <a:t>Next, we apply relevant Human Resource Management theories and present four evidence-based recommendations with an implementation plan.</a:t>
            </a:r>
          </a:p>
          <a:p>
            <a:endParaRPr lang="en-US"/>
          </a:p>
          <a:p>
            <a:r>
              <a:rPr lang="en-US"/>
              <a:t>Lastly, we consider how AI may change banking work over the next five to ten years and explain the Human Capital Management strategy HSBC UK should follow.</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HSBC UK is a useful case because of its scale and regulatory obligations.</a:t>
            </a:r>
          </a:p>
          <a:p>
            <a:endParaRPr lang="en-US"/>
          </a:p>
          <a:p>
            <a:r>
              <a:rPr lang="en-US"/>
              <a:t>It currently serves over 15.3 million customers, employs more than 18,000 FTE staff and generated around £10.5 billion in revenue in 2025.</a:t>
            </a:r>
          </a:p>
          <a:p>
            <a:endParaRPr lang="en-US"/>
          </a:p>
          <a:p>
            <a:r>
              <a:rPr lang="en-US"/>
              <a:t>This scale creates a strong motivation for efficiency gains through AI. However, banking also involves sensitive information, vulnerable customers, financial risk and strict regulation.</a:t>
            </a:r>
          </a:p>
          <a:p>
            <a:endParaRPr lang="en-US"/>
          </a:p>
          <a:p>
            <a:r>
              <a:rPr lang="en-US"/>
              <a:t>Therefore, the impact of AI transformation should not only be measured through cost savings. HSBC must also safeguard employee trust, service quality, customer confidence and clear human accountability.</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Our chosen focus area is AI, automation and workforce transformation.</a:t>
            </a:r>
          </a:p>
          <a:p>
            <a:endParaRPr lang="en-US"/>
          </a:p>
          <a:p>
            <a:r>
              <a:rPr lang="en-US"/>
              <a:t>The key question is how HSBC UK can improve service quality and productivity through AI while protecting employee capability, inclusion and trust.</a:t>
            </a:r>
          </a:p>
          <a:p>
            <a:endParaRPr lang="en-US"/>
          </a:p>
          <a:p>
            <a:r>
              <a:rPr lang="en-US"/>
              <a:t>We use four frameworks. AMO theory focuses on employee ability, motivation and opportunity. Psychological contract theory explains trust and employee expectations. Socio-technical systems theory states that people and technology should be designed together. Responsible AI governance focuses on fairness, transparency and accountability.</a:t>
            </a:r>
          </a:p>
          <a:p>
            <a:endParaRPr lang="en-US"/>
          </a:p>
          <a:p>
            <a:r>
              <a:rPr lang="en-US"/>
              <a:t>Together, these frameworks allow us to evaluate both business outcomes and workforce outcomes.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b="1"/>
              <a:t>Delivery cue: compare strategic depth, not only technology scale; explain why adoption and redeployment evidence matter for HCM.</a:t>
            </a:r>
          </a:p>
          <a:p>
            <a:endParaRPr lang="en-US"/>
          </a:p>
          <a:p>
            <a:r>
              <a:rPr lang="en-US"/>
              <a:t>This slide examines HSBC's current policies and practices.</a:t>
            </a:r>
          </a:p>
          <a:p>
            <a:endParaRPr lang="en-US"/>
          </a:p>
          <a:p>
            <a:r>
              <a:rPr lang="en-US"/>
              <a:t>HSBC is moving from a limited set of AI experiments toward broader organisation-wide implementation.</a:t>
            </a:r>
          </a:p>
          <a:p>
            <a:endParaRPr lang="en-US"/>
          </a:p>
          <a:p>
            <a:r>
              <a:rPr lang="en-US"/>
              <a:t>The organisation has stated that it aims to be a leader in ethical and responsible AI in financial services.</a:t>
            </a:r>
          </a:p>
          <a:p>
            <a:endParaRPr lang="en-US"/>
          </a:p>
          <a:p>
            <a:r>
              <a:rPr lang="en-US"/>
              <a:t>The Chief AI Officer role and the use of AI Review Councils indicate stronger ownership and governance.</a:t>
            </a:r>
          </a:p>
          <a:p>
            <a:endParaRPr lang="en-US"/>
          </a:p>
          <a:p>
            <a:r>
              <a:rPr lang="en-US"/>
              <a:t>HSBC has also launched mandatory responsible-AI training and an AI Academy.</a:t>
            </a:r>
          </a:p>
          <a:p>
            <a:endParaRPr lang="en-US"/>
          </a:p>
          <a:p>
            <a:r>
              <a:rPr lang="en-US"/>
              <a:t>These are important strengths. However, training and governance do not automatically lead to successful workforce transformation. HSBC must also show how AI is changing job design, employee mobility, workforce confidence and fair redeployment.</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HSBC has reported several practical AI use cases.</a:t>
            </a:r>
          </a:p>
          <a:p>
            <a:endParaRPr lang="en-US"/>
          </a:p>
          <a:p>
            <a:r>
              <a:rPr lang="en-US"/>
              <a:t>More than 20,000 developers are using coding assistants, with around a 15 per cent efficiency gain in coding time.</a:t>
            </a:r>
          </a:p>
          <a:p>
            <a:endParaRPr lang="en-US"/>
          </a:p>
          <a:p>
            <a:r>
              <a:rPr lang="en-US"/>
              <a:t>A generative AI assistant also supports approximately three million client interactions each year, and 88 per cent of relevant customers said HSBC was easy to deal with.</a:t>
            </a:r>
          </a:p>
          <a:p>
            <a:endParaRPr lang="en-US"/>
          </a:p>
          <a:p>
            <a:r>
              <a:rPr lang="en-US"/>
              <a:t>The workforce impact is significant. AI is increasingly automating or supporting tasks such as summarisation, translation, document analysis and initial drafting.</a:t>
            </a:r>
          </a:p>
          <a:p>
            <a:endParaRPr lang="en-US"/>
          </a:p>
          <a:p>
            <a:r>
              <a:rPr lang="en-US"/>
              <a:t>As routine work becomes more automated, employees will need stronger judgement, communication, customer-relationship and risk-management skills.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HSBC already has several people practices that can support workforce transformation.</a:t>
            </a:r>
          </a:p>
          <a:p>
            <a:endParaRPr lang="en-US"/>
          </a:p>
          <a:p>
            <a:r>
              <a:rPr lang="en-US"/>
              <a:t>Employees can access hundreds of learning courses through HSBC University, while the AI Academy offers more specific digital development.</a:t>
            </a:r>
          </a:p>
          <a:p>
            <a:endParaRPr lang="en-US"/>
          </a:p>
          <a:p>
            <a:r>
              <a:rPr lang="en-US"/>
              <a:t>HSBC UK also promotes representation, respect and reputation through mentoring, bias training, workplace adjustments and employee networks.</a:t>
            </a:r>
          </a:p>
          <a:p>
            <a:endParaRPr lang="en-US"/>
          </a:p>
          <a:p>
            <a:r>
              <a:rPr lang="en-US"/>
              <a:t>These are credible foundations. However, the bank needs to connect training more clearly to future roles.</a:t>
            </a:r>
          </a:p>
          <a:p>
            <a:endParaRPr lang="en-US"/>
          </a:p>
          <a:p>
            <a:r>
              <a:rPr lang="en-US"/>
              <a:t>Employees in highly automatable jobs should be given priority for paid learning time, career guidance and redeployment opportunities.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AI presents four key opportunities for HSBC UK.</a:t>
            </a:r>
          </a:p>
          <a:p>
            <a:endParaRPr lang="en-US"/>
          </a:p>
          <a:p>
            <a:r>
              <a:rPr lang="en-US"/>
              <a:t>First, it can enhance customer service through quicker information retrieval and conversation summaries.</a:t>
            </a:r>
          </a:p>
          <a:p>
            <a:endParaRPr lang="en-US"/>
          </a:p>
          <a:p>
            <a:r>
              <a:rPr lang="en-US"/>
              <a:t>Second, it can support fraud detection, financial crime prevention and credit analysis.</a:t>
            </a:r>
          </a:p>
          <a:p>
            <a:endParaRPr lang="en-US"/>
          </a:p>
          <a:p>
            <a:r>
              <a:rPr lang="en-US"/>
              <a:t>Third, repetitive drafting and administrative tasks can be removed from employees' workloads, allowing them to concentrate on higher-value work.</a:t>
            </a:r>
          </a:p>
          <a:p>
            <a:endParaRPr lang="en-US"/>
          </a:p>
          <a:p>
            <a:r>
              <a:rPr lang="en-US"/>
              <a:t>Fourth, AI-driven skills matching may help employees transfer from declining tasks into growing areas.</a:t>
            </a:r>
          </a:p>
          <a:p>
            <a:endParaRPr lang="en-US"/>
          </a:p>
          <a:p>
            <a:r>
              <a:rPr lang="en-US"/>
              <a:t>However, automation should not be the goal by itself. AI should create more time for customer relationships, judgement, advice and responsible decision-making.</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The main problem is not simply AI replacing humans; it is poorly managed task disruption.</a:t>
            </a:r>
          </a:p>
          <a:p>
            <a:endParaRPr lang="en-US"/>
          </a:p>
          <a:p>
            <a:r>
              <a:rPr lang="en-US"/>
              <a:t>Media reports about potential AI-related job reductions can create anxiety and reduce employee trust.</a:t>
            </a:r>
          </a:p>
          <a:p>
            <a:endParaRPr lang="en-US"/>
          </a:p>
          <a:p>
            <a:r>
              <a:rPr lang="en-US"/>
              <a:t>There is also a risk of unequal access to development. Operational or entry-level workers may be more exposed to automation but receive less time or support to retrain.</a:t>
            </a:r>
          </a:p>
          <a:p>
            <a:endParaRPr lang="en-US"/>
          </a:p>
          <a:p>
            <a:r>
              <a:rPr lang="en-US"/>
              <a:t>AI can also raise concerns about bias, surveillance, dignity and unclear decision-making.</a:t>
            </a:r>
          </a:p>
          <a:p>
            <a:endParaRPr lang="en-US"/>
          </a:p>
          <a:p>
            <a:r>
              <a:rPr lang="en-US"/>
              <a:t>In addition, HSBC must meet UK data protection, equality, financial regulation, cyber-security and model-risk requirements.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These issues can be explained through several deeper factors.</a:t>
            </a:r>
          </a:p>
          <a:p>
            <a:endParaRPr lang="en-US"/>
          </a:p>
          <a:p>
            <a:r>
              <a:rPr lang="en-US"/>
              <a:t>AI governance may become more technical than workforce-focused, with less attention given to consultation and job redesign.</a:t>
            </a:r>
          </a:p>
          <a:p>
            <a:endParaRPr lang="en-US"/>
          </a:p>
          <a:p>
            <a:r>
              <a:rPr lang="en-US"/>
              <a:t>Leadership communication may focus more on efficiency than employee development and redeployment.</a:t>
            </a:r>
          </a:p>
          <a:p>
            <a:endParaRPr lang="en-US"/>
          </a:p>
          <a:p>
            <a:r>
              <a:rPr lang="en-US"/>
              <a:t>Fragmented working can also create barriers if HR, technology, legal, risk and operational teams work in silos.</a:t>
            </a:r>
          </a:p>
          <a:p>
            <a:endParaRPr lang="en-US"/>
          </a:p>
          <a:p>
            <a:r>
              <a:rPr lang="en-US"/>
              <a:t>Employee fear can limit experimentation and honest reporting of AI issues.</a:t>
            </a:r>
          </a:p>
          <a:p>
            <a:endParaRPr lang="en-US"/>
          </a:p>
          <a:p>
            <a:r>
              <a:rPr lang="en-US"/>
              <a:t>Lastly, legacy systems, data constraints, competition and regulatory pressure create tension between fast innovation and responsible implementation.</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AMO theory explains why training alone is not enough.</a:t>
            </a:r>
          </a:p>
          <a:p>
            <a:endParaRPr lang="en-US"/>
          </a:p>
          <a:p>
            <a:r>
              <a:rPr lang="en-US"/>
              <a:t>Employees need the ability to use AI, the motivation to work with it and the opportunity to apply new skills in redesigned roles.</a:t>
            </a:r>
          </a:p>
          <a:p>
            <a:endParaRPr lang="en-US"/>
          </a:p>
          <a:p>
            <a:r>
              <a:rPr lang="en-US"/>
              <a:t>Psychological contract theory emphasises the role of trust. If employees feel that AI is mainly a tool for reducing headcount, their willingness to cooperate and engage may decline.</a:t>
            </a:r>
          </a:p>
          <a:p>
            <a:endParaRPr lang="en-US"/>
          </a:p>
          <a:p>
            <a:r>
              <a:rPr lang="en-US"/>
              <a:t>Socio-technical systems theory also states that technology, jobs, management and organisational structures need to be redesigned together.</a:t>
            </a:r>
          </a:p>
          <a:p>
            <a:endParaRPr lang="en-US"/>
          </a:p>
          <a:p>
            <a:r>
              <a:rPr lang="en-US"/>
              <a:t>The strategic shift is therefore from simply using AI tools to designing effective human-AI working systems.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Our recommendations are </a:t>
            </a:r>
            <a:r>
              <a:rPr lang="en-US" dirty="0" err="1"/>
              <a:t>organised</a:t>
            </a:r>
            <a:r>
              <a:rPr lang="en-US" dirty="0"/>
              <a:t> using the C.A.R.E.S. framework.</a:t>
            </a:r>
          </a:p>
          <a:p>
            <a:endParaRPr lang="en-US" dirty="0"/>
          </a:p>
          <a:p>
            <a:r>
              <a:rPr lang="en-US" dirty="0"/>
              <a:t>Capability means </a:t>
            </a:r>
            <a:r>
              <a:rPr lang="en-US" dirty="0" err="1"/>
              <a:t>recognising</a:t>
            </a:r>
            <a:r>
              <a:rPr lang="en-US" dirty="0"/>
              <a:t> and developing staff skills.</a:t>
            </a:r>
          </a:p>
          <a:p>
            <a:endParaRPr lang="en-US" dirty="0"/>
          </a:p>
          <a:p>
            <a:r>
              <a:rPr lang="en-US" dirty="0"/>
              <a:t>Accountability means maintaining human responsibility and ethical oversight.</a:t>
            </a:r>
          </a:p>
          <a:p>
            <a:endParaRPr lang="en-US" dirty="0"/>
          </a:p>
          <a:p>
            <a:r>
              <a:rPr lang="en-US" dirty="0"/>
              <a:t>Redesign means rebuilding work around human strengths such as judgement and empathy.</a:t>
            </a:r>
          </a:p>
          <a:p>
            <a:endParaRPr lang="en-US" dirty="0"/>
          </a:p>
          <a:p>
            <a:r>
              <a:rPr lang="en-US" dirty="0"/>
              <a:t>Equity means fair access to training, mobility and development.</a:t>
            </a:r>
          </a:p>
          <a:p>
            <a:endParaRPr lang="en-US" dirty="0"/>
          </a:p>
          <a:p>
            <a:r>
              <a:rPr lang="en-US" dirty="0"/>
              <a:t>Sustainability means measuring trust, wellbeing, customer outcomes and productivity together.</a:t>
            </a:r>
          </a:p>
          <a:p>
            <a:endParaRPr lang="en-US" dirty="0"/>
          </a:p>
          <a:p>
            <a:r>
              <a:rPr lang="en-US" dirty="0"/>
              <a:t>This model directly responds to the opportunities, challenges and root causes identified in our analysis and provides an integrated people strategy for AI transformation.</a:t>
            </a:r>
          </a:p>
          <a:p>
            <a:endParaRPr lang="en-US" dirty="0"/>
          </a:p>
          <a:p>
            <a:r>
              <a:rPr lang="en-US" dirty="0"/>
              <a:t>However, implementing C.A.R.E.S. also generates risks. Skills data may become outdated or reflect bias, employees may have privacy concerns, managers may resist new processes, and implementation may increase costs. HSBC can reduce these risks through employee validation of skills profiles, data </a:t>
            </a:r>
            <a:r>
              <a:rPr lang="en-US" dirty="0" err="1"/>
              <a:t>minimisation</a:t>
            </a:r>
            <a:r>
              <a:rPr lang="en-US" dirty="0"/>
              <a:t>, risk-based pilot </a:t>
            </a:r>
            <a:r>
              <a:rPr lang="en-US" dirty="0" err="1"/>
              <a:t>programmes</a:t>
            </a:r>
            <a:r>
              <a:rPr lang="en-US" dirty="0"/>
              <a:t> and quarterly reviews by the AI Workforce Council</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b="1"/>
              <a:t>Delivery cue: explain the root cause, implementation trade-off and mitigation; do not read the four steps verbatim.</a:t>
            </a:r>
          </a:p>
          <a:p>
            <a:endParaRPr lang="en-US"/>
          </a:p>
          <a:p>
            <a:r>
              <a:rPr lang="en-US"/>
              <a:t>Our first recommendation is to develop an AI Skills Passport connected to an internal mobility marketplace.</a:t>
            </a:r>
          </a:p>
          <a:p>
            <a:endParaRPr lang="en-US"/>
          </a:p>
          <a:p>
            <a:r>
              <a:rPr lang="en-US"/>
              <a:t>The first step for HSBC is to identify which tasks are automated, augmented and mainly human.</a:t>
            </a:r>
          </a:p>
          <a:p>
            <a:endParaRPr lang="en-US"/>
          </a:p>
          <a:p>
            <a:r>
              <a:rPr lang="en-US"/>
              <a:t>Each staff member would then have a profile covering digital skills, compliance knowledge, customer-service experience and transferable capabilities.</a:t>
            </a:r>
          </a:p>
          <a:p>
            <a:endParaRPr lang="en-US"/>
          </a:p>
          <a:p>
            <a:r>
              <a:rPr lang="en-US"/>
              <a:t>This information can be matched with projects, temporary assignments and new opportunities.</a:t>
            </a:r>
          </a:p>
          <a:p>
            <a:endParaRPr lang="en-US"/>
          </a:p>
          <a:p>
            <a:r>
              <a:rPr lang="en-US"/>
              <a:t>Paid learning time and coaching should be prioritised for workers in high-exposure roles.</a:t>
            </a:r>
          </a:p>
          <a:p>
            <a:endParaRPr lang="en-US"/>
          </a:p>
          <a:p>
            <a:r>
              <a:rPr lang="en-US"/>
              <a:t>This would support internal mobility, reduce unnecessary redundancy pressure and improve the value of HSBC's current learning investment.</a:t>
            </a:r>
          </a:p>
          <a:p>
            <a:endParaRPr lang="en-US"/>
          </a:p>
          <a:p>
            <a:r>
              <a:rPr lang="en-US"/>
              <a:t>The main implementation limitation is data quality and potential bias in skills profiles; employee validation and appeal mechanisms are therefore essential.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b="1"/>
              <a:t>Delivery cue: emphasise why risk-tiered assurance balances employee protection with implementation speed.</a:t>
            </a:r>
          </a:p>
          <a:p>
            <a:endParaRPr lang="en-US"/>
          </a:p>
          <a:p>
            <a:r>
              <a:rPr lang="en-US"/>
              <a:t>Our second recommendation is to make AI assurance more workforce-centred.</a:t>
            </a:r>
          </a:p>
          <a:p>
            <a:endParaRPr lang="en-US"/>
          </a:p>
          <a:p>
            <a:r>
              <a:rPr lang="en-US"/>
              <a:t>Before deployment, the bank needs to assess data protection, bias, equality, job impact and training requirements.</a:t>
            </a:r>
          </a:p>
          <a:p>
            <a:endParaRPr lang="en-US"/>
          </a:p>
          <a:p>
            <a:r>
              <a:rPr lang="en-US"/>
              <a:t>During implementation, assurance should maintain human-in-the-loop principles, employee feedback channels and clear management guidance.</a:t>
            </a:r>
          </a:p>
          <a:p>
            <a:endParaRPr lang="en-US"/>
          </a:p>
          <a:p>
            <a:r>
              <a:rPr lang="en-US"/>
              <a:t>After implementation, outcome audits should cover both customers and employees.</a:t>
            </a:r>
          </a:p>
          <a:p>
            <a:endParaRPr lang="en-US"/>
          </a:p>
          <a:p>
            <a:r>
              <a:rPr lang="en-US"/>
              <a:t>We also recommend an AI Workforce Council involving HR, risk, technology, legal, managers and employee representatives.</a:t>
            </a:r>
          </a:p>
          <a:p>
            <a:endParaRPr lang="en-US"/>
          </a:p>
          <a:p>
            <a:r>
              <a:rPr lang="en-US"/>
              <a:t>This would ensure workforce impacts are considered across the full AI lifecycle.</a:t>
            </a:r>
          </a:p>
          <a:p>
            <a:endParaRPr lang="en-US"/>
          </a:p>
          <a:p>
            <a:r>
              <a:rPr lang="en-US"/>
              <a:t>The main implementation tension is slower delivery; risk-tiered review avoids applying the same assurance burden to every use case.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Our third recommendation is to redesign jobs around human advantage.</a:t>
            </a:r>
          </a:p>
          <a:p>
            <a:endParaRPr lang="en-US" dirty="0"/>
          </a:p>
          <a:p>
            <a:r>
              <a:rPr lang="en-US" dirty="0"/>
              <a:t>Activities such as </a:t>
            </a:r>
            <a:r>
              <a:rPr lang="en-US" dirty="0" err="1"/>
              <a:t>summarisation</a:t>
            </a:r>
            <a:r>
              <a:rPr lang="en-US" dirty="0"/>
              <a:t>, first-stage analysis, translation, retrieval and pattern detection should be handled by AI.</a:t>
            </a:r>
          </a:p>
          <a:p>
            <a:endParaRPr lang="en-US" dirty="0"/>
          </a:p>
          <a:p>
            <a:r>
              <a:rPr lang="en-US" dirty="0"/>
              <a:t>Employees should retain responsibility for empathy, ethical decision-making, complex customer scenarios, relationship skills and final accountability.</a:t>
            </a:r>
          </a:p>
          <a:p>
            <a:endParaRPr lang="en-US" dirty="0"/>
          </a:p>
          <a:p>
            <a:r>
              <a:rPr lang="en-US" dirty="0"/>
              <a:t>Managers should promote coaching, quality control, workload management and psychological safety.</a:t>
            </a:r>
          </a:p>
          <a:p>
            <a:endParaRPr lang="en-US" dirty="0"/>
          </a:p>
          <a:p>
            <a:r>
              <a:rPr lang="en-US" dirty="0"/>
              <a:t>Every major AI implementation should include a role redesign canvas that explains which tasks are changed, which new tasks are introduced, who makes final decisions, what training is needed and how wellbeing may be affected.</a:t>
            </a:r>
          </a:p>
          <a:p>
            <a:endParaRPr lang="en-US" dirty="0"/>
          </a:p>
          <a:p>
            <a:r>
              <a:rPr lang="en-US" dirty="0"/>
              <a:t>A role redesign can unintentionally add exception-handling and emotional workload, so pilots should compare workload and service quality before scale-up.</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a:p>
            <a:r>
              <a:rPr lang="en-US" dirty="0"/>
              <a:t>Our fourth recommendation is to make AI transformation inclusive and psychologically safe.</a:t>
            </a:r>
          </a:p>
          <a:p>
            <a:endParaRPr lang="en-US" dirty="0"/>
          </a:p>
          <a:p>
            <a:r>
              <a:rPr lang="en-US" dirty="0"/>
              <a:t>If employees experience AI as surveillance or silent replacement, resistance is likely to increase.</a:t>
            </a:r>
          </a:p>
          <a:p>
            <a:endParaRPr lang="en-US" dirty="0"/>
          </a:p>
          <a:p>
            <a:r>
              <a:rPr lang="en-US" dirty="0"/>
              <a:t>Transparent communication should explain role changes, redeployment principles and how productivity gains will be used.</a:t>
            </a:r>
          </a:p>
          <a:p>
            <a:endParaRPr lang="en-US" dirty="0"/>
          </a:p>
          <a:p>
            <a:r>
              <a:rPr lang="en-US" dirty="0"/>
              <a:t>Protected learning time should be provided for staff in roles with higher automation exposure.</a:t>
            </a:r>
          </a:p>
          <a:p>
            <a:endParaRPr lang="en-US" dirty="0"/>
          </a:p>
          <a:p>
            <a:r>
              <a:rPr lang="en-US" dirty="0"/>
              <a:t>Line managers should be trained in AI coaching, bias awareness, wellbeing and challenging change conversations.</a:t>
            </a:r>
          </a:p>
          <a:p>
            <a:endParaRPr lang="en-US" dirty="0"/>
          </a:p>
          <a:p>
            <a:r>
              <a:rPr lang="en-US" dirty="0"/>
              <a:t>Employee voice should also be gathered through surveys, employee networks and formal consultation.</a:t>
            </a:r>
          </a:p>
          <a:p>
            <a:endParaRPr lang="en-US" dirty="0"/>
          </a:p>
          <a:p>
            <a:r>
              <a:rPr lang="en-US" dirty="0"/>
              <a:t>Protected learning and consultation require real capacity, not symbolic commitments; access should be audited across grade, location and function.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a:p>
            <a:r>
              <a:rPr lang="en-US" dirty="0"/>
              <a:t>The recommendations can be implemented over 18 months.</a:t>
            </a:r>
          </a:p>
          <a:p>
            <a:endParaRPr lang="en-US" dirty="0"/>
          </a:p>
          <a:p>
            <a:r>
              <a:rPr lang="en-US" dirty="0"/>
              <a:t>The first three months establish the AI Workforce Council, role-impact principles and two pilot functions.</a:t>
            </a:r>
          </a:p>
          <a:p>
            <a:endParaRPr lang="en-US" dirty="0"/>
          </a:p>
          <a:p>
            <a:r>
              <a:rPr lang="en-US" dirty="0"/>
              <a:t>Months four to nine test Skills Passports, redesign selected roles and train managers and HR partners.</a:t>
            </a:r>
          </a:p>
          <a:p>
            <a:endParaRPr lang="en-US" dirty="0"/>
          </a:p>
          <a:p>
            <a:r>
              <a:rPr lang="en-US" dirty="0"/>
              <a:t>Months ten to eighteen scale the internal mobility platform and publish an AI workforce dashboard.</a:t>
            </a:r>
          </a:p>
          <a:p>
            <a:endParaRPr lang="en-US" dirty="0"/>
          </a:p>
          <a:p>
            <a:r>
              <a:rPr lang="en-US" dirty="0"/>
              <a:t>Key measures should include role mapping, skills proficiency, redeployment before redundancy, employee trust, customer service quality, bias findings and model-risk incidents.</a:t>
            </a:r>
          </a:p>
          <a:p>
            <a:endParaRPr lang="en-US" dirty="0"/>
          </a:p>
          <a:p>
            <a:r>
              <a:rPr lang="en-US" dirty="0"/>
              <a:t>Monitoring should not rely only on numerical targets. Quarterly governance reviews, employee feedback cycles and independent audits should test whether the metrics conceal unintended harm.</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a:p>
            <a:r>
              <a:rPr lang="en-US" dirty="0"/>
              <a:t>Over the next five to ten years, AI is likely to become more autonomous.</a:t>
            </a:r>
          </a:p>
          <a:p>
            <a:endParaRPr lang="en-US" dirty="0"/>
          </a:p>
          <a:p>
            <a:r>
              <a:rPr lang="en-US" dirty="0"/>
              <a:t>Agentic AI could handle complex workflows or multiple steps within an activity, rather than simply supporting individual tasks. This will require clearer decision rights and stronger governance.</a:t>
            </a:r>
          </a:p>
          <a:p>
            <a:endParaRPr lang="en-US" dirty="0"/>
          </a:p>
          <a:p>
            <a:r>
              <a:rPr lang="en-US" dirty="0"/>
              <a:t>Skills will also change more quickly, making traditional job descriptions less useful.</a:t>
            </a:r>
          </a:p>
          <a:p>
            <a:endParaRPr lang="en-US" dirty="0"/>
          </a:p>
          <a:p>
            <a:r>
              <a:rPr lang="en-US" dirty="0"/>
              <a:t>However, financial services will still require human judgement, particularly in sensitive, complex and high-risk customer cases.</a:t>
            </a:r>
          </a:p>
          <a:p>
            <a:endParaRPr lang="en-US" dirty="0"/>
          </a:p>
          <a:p>
            <a:r>
              <a:rPr lang="en-US" dirty="0"/>
              <a:t>The strategic direction is a skills-based, trust-led and human-accountable digital bank, rather than simply a smaller, more automated </a:t>
            </a:r>
            <a:r>
              <a:rPr lang="en-US" dirty="0" err="1"/>
              <a:t>organisation</a:t>
            </a:r>
            <a:r>
              <a:rPr lang="en-US" dirty="0"/>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b="1"/>
              <a:t>Delivery cue: synthesise why C.A.R.E.S. closes HSBC’s people-strategy gap; avoid repeating every slide.</a:t>
            </a:r>
          </a:p>
          <a:p>
            <a:endParaRPr lang="en-US"/>
          </a:p>
          <a:p>
            <a:r>
              <a:rPr lang="en-US"/>
              <a:t>The overall assessment is that HSBC UK has a strong foundation for AI transformation.</a:t>
            </a:r>
          </a:p>
          <a:p>
            <a:endParaRPr lang="en-US"/>
          </a:p>
          <a:p>
            <a:r>
              <a:rPr lang="en-US"/>
              <a:t>The bank already has significant investment, responsible-AI governance, leadership and learning infrastructure.</a:t>
            </a:r>
          </a:p>
          <a:p>
            <a:endParaRPr lang="en-US"/>
          </a:p>
          <a:p>
            <a:r>
              <a:rPr lang="en-US"/>
              <a:t>However, the main strategic challenge is linking these efforts to job redesign, internal mobility, employee voice and measurable workforce outcomes.</a:t>
            </a:r>
          </a:p>
          <a:p>
            <a:endParaRPr lang="en-US"/>
          </a:p>
          <a:p>
            <a:r>
              <a:rPr lang="en-US"/>
              <a:t>The C.A.R.E.S. model provides this connection through capability, accountability, redesign, equity and sustainability.</a:t>
            </a:r>
          </a:p>
          <a:p>
            <a:endParaRPr lang="en-US"/>
          </a:p>
          <a:p>
            <a:r>
              <a:rPr lang="en-US"/>
              <a:t>We conclude by recommending that HSBC UK move from AI adoption to responsible human-AI work design, so it can boost productivity without compromising trust, inclusion, customer quality or accountability.</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This slide presents the main academic and HRM sources supporting our analysis.</a:t>
            </a:r>
          </a:p>
          <a:p>
            <a:endParaRPr lang="en-US"/>
          </a:p>
          <a:p>
            <a:r>
              <a:rPr lang="en-US"/>
              <a:t>These sources include research on high-performance work systems, responsible AI, employee justice, international HRM and workforce transformation.</a:t>
            </a:r>
          </a:p>
          <a:p>
            <a:endParaRPr lang="en-US"/>
          </a:p>
          <a:p>
            <a:r>
              <a:rPr lang="en-US"/>
              <a:t>Full UWTSD Harvard references and accessible links are provided for further review.</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This slide contains industry, professional and HSBC evidence.</a:t>
            </a:r>
          </a:p>
          <a:p>
            <a:endParaRPr lang="en-US"/>
          </a:p>
          <a:p>
            <a:r>
              <a:rPr lang="en-US"/>
              <a:t>These sources helped us compare HSBC's current practices with wider HR, banking and future-of-work developments.</a:t>
            </a:r>
          </a:p>
          <a:p>
            <a:endParaRPr lang="en-US"/>
          </a:p>
          <a:p>
            <a:r>
              <a:rPr lang="en-US"/>
              <a:t>The online references include accessible links.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a:t>This final reference slide includes HSBC UK reporting, academic workforce research, McKinsey, Reuters, SHRM and World Economic Forum evidence.</a:t>
            </a:r>
          </a:p>
          <a:p>
            <a:endParaRPr lang="en-US"/>
          </a:p>
          <a:p>
            <a:r>
              <a:rPr lang="en-US"/>
              <a:t>All online references include accessible links.</a:t>
            </a:r>
          </a:p>
          <a:p>
            <a:endParaRPr lang="en-US"/>
          </a:p>
          <a:p>
            <a:r>
              <a:rPr lang="en-US"/>
              <a:t>Thank you for listening. We welcome your questions.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FF8F8"/>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cipd.org/en/topics/artificial-intelligence-workplace/" TargetMode="External"/><Relationship Id="rId3" Type="http://schemas.openxmlformats.org/officeDocument/2006/relationships/hyperlink" Target="https://link.springer.com/article/10.1007/s10676-021-09619-6" TargetMode="External"/><Relationship Id="rId7" Type="http://schemas.openxmlformats.org/officeDocument/2006/relationships/hyperlink" Target="https://www.cipd.org/en/knowledge/factsheets/ai-technology/"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cipd.org/en/knowledge/guides/preparing-organisation-AI-use/" TargetMode="External"/><Relationship Id="rId5" Type="http://schemas.openxmlformats.org/officeDocument/2006/relationships/hyperlink" Target="https://www.tandfonline.com/doi/full/10.1080/09585192.2022.2035161" TargetMode="External"/><Relationship Id="rId4" Type="http://schemas.openxmlformats.org/officeDocument/2006/relationships/hyperlink" Target="https://link.springer.com/article/10.1007/s10796-021-10223-8"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hsbc.com/who-we-are/hsbc-and-digital/hsbc-and-ai/transforming-hsbc-with-ai" TargetMode="External"/><Relationship Id="rId3" Type="http://schemas.openxmlformats.org/officeDocument/2006/relationships/hyperlink" Target="https://www2.deloitte.com/us/en/insights/focus/human-capital-trends.html" TargetMode="External"/><Relationship Id="rId7" Type="http://schemas.openxmlformats.org/officeDocument/2006/relationships/hyperlink" Target="https://www.hsbc.com/who-we-are/hsbc-and-digital/hsbc-and-ai"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gartner.com/en/articles/future-of-work-trends" TargetMode="External"/><Relationship Id="rId5" Type="http://schemas.openxmlformats.org/officeDocument/2006/relationships/hyperlink" Target="https://www.gartner.com/en/articles/ai-in-hr" TargetMode="External"/><Relationship Id="rId4" Type="http://schemas.openxmlformats.org/officeDocument/2006/relationships/hyperlink" Target="https://www.ebf.eu/wp-content/uploads/2024/05/Final-report_Impact-of-AI-on-banking-employment-in-Europe.pdf" TargetMode="External"/><Relationship Id="rId9" Type="http://schemas.openxmlformats.org/officeDocument/2006/relationships/hyperlink" Target="https://www.about.hsbc.co.uk/hsbc-uk/inclusion"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sciencedirect.com/science/article/pii/S2451958825000673" TargetMode="External"/><Relationship Id="rId3" Type="http://schemas.openxmlformats.org/officeDocument/2006/relationships/hyperlink" Target="https://www.hsbc.com/-/files/hsbc/investors/hsbc-results/2025/annual/pdfs/hsbc-uk-bank-plc/260225-annual-report-and-accounts-2025.pdf" TargetMode="External"/><Relationship Id="rId7" Type="http://schemas.openxmlformats.org/officeDocument/2006/relationships/hyperlink" Target="https://www.reuters.com/business/world-at-work/hsbc-mulls-job-cuts-that-could-impact-around-20000-roles-bloomberg-news-reports-2026-03-19/"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mckinsey.com/capabilities/tech-and-ai/our-insights/superagency-in-the-workplace-empowering-people-to-unlock-ais-full-potential-at-work" TargetMode="External"/><Relationship Id="rId11" Type="http://schemas.openxmlformats.org/officeDocument/2006/relationships/hyperlink" Target="https://www.weforum.org/publications/the-future-of-jobs-report-2025/" TargetMode="External"/><Relationship Id="rId5" Type="http://schemas.openxmlformats.org/officeDocument/2006/relationships/hyperlink" Target="https://www.mckinsey.com/mgi/our-research/a-new-future-of-work-the-race-to-deploy-ai-and-raise-skills-in-europe-and-beyond" TargetMode="External"/><Relationship Id="rId10" Type="http://schemas.openxmlformats.org/officeDocument/2006/relationships/hyperlink" Target="https://reports.weforum.org/docs/WEF_Leveraging_Generative_AI_for_Job_Augmentation_and_Workforce_Productivity_2024.pdf" TargetMode="External"/><Relationship Id="rId4" Type="http://schemas.openxmlformats.org/officeDocument/2006/relationships/hyperlink" Target="https://pmc.ncbi.nlm.nih.gov/articles/PMC9278314/" TargetMode="External"/><Relationship Id="rId9" Type="http://schemas.openxmlformats.org/officeDocument/2006/relationships/hyperlink" Target="https://www.shrm.org/in/topics-tools/research/state-of-ai-hr-2026/full-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DF2F3"/>
        </a:solidFill>
        <a:effectLst/>
      </p:bgPr>
    </p:bg>
    <p:spTree>
      <p:nvGrpSpPr>
        <p:cNvPr id="1" name=""/>
        <p:cNvGrpSpPr/>
        <p:nvPr/>
      </p:nvGrpSpPr>
      <p:grpSpPr>
        <a:xfrm>
          <a:off x="0" y="0"/>
          <a:ext cx="0" cy="0"/>
          <a:chOff x="0" y="0"/>
          <a:chExt cx="0" cy="0"/>
        </a:xfrm>
      </p:grpSpPr>
      <p:sp>
        <p:nvSpPr>
          <p:cNvPr id="2" name="Shape 0"/>
          <p:cNvSpPr/>
          <p:nvPr/>
        </p:nvSpPr>
        <p:spPr>
          <a:xfrm>
            <a:off x="0" y="0"/>
            <a:ext cx="6080760" cy="6858000"/>
          </a:xfrm>
          <a:prstGeom prst="rect">
            <a:avLst/>
          </a:prstGeom>
          <a:solidFill>
            <a:srgbClr val="FFF8F8"/>
          </a:solidFill>
          <a:ln w="12700">
            <a:solidFill>
              <a:srgbClr val="FFF8F8">
                <a:alpha val="0"/>
              </a:srgbClr>
            </a:solidFill>
            <a:prstDash val="solid"/>
          </a:ln>
        </p:spPr>
        <p:txBody>
          <a:bodyPr/>
          <a:lstStyle/>
          <a:p>
            <a:r>
              <a:rPr lang="en-IN" dirty="0"/>
              <a:t>                                                                                             </a:t>
            </a:r>
            <a:r>
              <a:rPr lang="en-IN" sz="1400" dirty="0">
                <a:solidFill>
                  <a:srgbClr val="FF0000"/>
                </a:solidFill>
                <a:latin typeface="Arial" panose="020B0604020202020204" pitchFamily="34" charset="0"/>
                <a:cs typeface="Arial" panose="020B0604020202020204" pitchFamily="34" charset="0"/>
              </a:rPr>
              <a:t>Prepared By: Zaid</a:t>
            </a:r>
            <a:r>
              <a:rPr lang="en-IN" dirty="0">
                <a:solidFill>
                  <a:srgbClr val="FF0000"/>
                </a:solidFill>
              </a:rPr>
              <a:t>                                                                                         </a:t>
            </a:r>
          </a:p>
          <a:p>
            <a:endParaRPr lang="en-IN" dirty="0"/>
          </a:p>
        </p:txBody>
      </p:sp>
      <p:pic>
        <p:nvPicPr>
          <p:cNvPr id="3" name="Image 0" descr="/mnt/data/hsbc_centenary_square.jpg"/>
          <p:cNvPicPr>
            <a:picLocks noChangeAspect="1"/>
          </p:cNvPicPr>
          <p:nvPr/>
        </p:nvPicPr>
        <p:blipFill>
          <a:blip r:embed="rId3"/>
          <a:srcRect t="7893" b="7893"/>
          <a:stretch/>
        </p:blipFill>
        <p:spPr>
          <a:xfrm>
            <a:off x="6071616" y="0"/>
            <a:ext cx="6117336" cy="6868266"/>
          </a:xfrm>
          <a:prstGeom prst="rect">
            <a:avLst/>
          </a:prstGeom>
        </p:spPr>
      </p:pic>
      <p:sp>
        <p:nvSpPr>
          <p:cNvPr id="4" name="Text 1"/>
          <p:cNvSpPr/>
          <p:nvPr/>
        </p:nvSpPr>
        <p:spPr>
          <a:xfrm>
            <a:off x="594360" y="685800"/>
            <a:ext cx="4206240" cy="256032"/>
          </a:xfrm>
          <a:prstGeom prst="rect">
            <a:avLst/>
          </a:prstGeom>
          <a:noFill/>
          <a:ln/>
        </p:spPr>
        <p:txBody>
          <a:bodyPr wrap="square" lIns="0" tIns="0" rIns="0" bIns="0" rtlCol="0" anchor="ctr"/>
          <a:lstStyle/>
          <a:p>
            <a:pPr marL="0" indent="0">
              <a:buNone/>
            </a:pPr>
            <a:r>
              <a:rPr lang="en-US" sz="1200" b="1" dirty="0">
                <a:solidFill>
                  <a:srgbClr val="DB0011"/>
                </a:solidFill>
              </a:rPr>
              <a:t>Human Capital Management</a:t>
            </a:r>
            <a:endParaRPr lang="en-US" sz="1200" dirty="0"/>
          </a:p>
        </p:txBody>
      </p:sp>
      <p:sp>
        <p:nvSpPr>
          <p:cNvPr id="5" name="Text 2"/>
          <p:cNvSpPr/>
          <p:nvPr/>
        </p:nvSpPr>
        <p:spPr>
          <a:xfrm>
            <a:off x="566928" y="1207008"/>
            <a:ext cx="4480560" cy="502920"/>
          </a:xfrm>
          <a:prstGeom prst="rect">
            <a:avLst/>
          </a:prstGeom>
          <a:noFill/>
          <a:ln/>
        </p:spPr>
        <p:txBody>
          <a:bodyPr wrap="square" lIns="0" tIns="0" rIns="0" bIns="0" rtlCol="0" anchor="ctr"/>
          <a:lstStyle/>
          <a:p>
            <a:pPr marL="0" indent="0">
              <a:buNone/>
            </a:pPr>
            <a:r>
              <a:rPr lang="en-US" sz="3800" b="1" dirty="0">
                <a:solidFill>
                  <a:srgbClr val="111111"/>
                </a:solidFill>
                <a:latin typeface="Aptos Display" pitchFamily="34" charset="0"/>
                <a:ea typeface="Aptos Display" pitchFamily="34" charset="-122"/>
                <a:cs typeface="Aptos Display" pitchFamily="34" charset="-120"/>
              </a:rPr>
              <a:t>HSBC UK</a:t>
            </a:r>
            <a:endParaRPr lang="en-US" sz="3800" dirty="0"/>
          </a:p>
        </p:txBody>
      </p:sp>
      <p:sp>
        <p:nvSpPr>
          <p:cNvPr id="6" name="Text 3"/>
          <p:cNvSpPr/>
          <p:nvPr/>
        </p:nvSpPr>
        <p:spPr>
          <a:xfrm>
            <a:off x="594360" y="1874520"/>
            <a:ext cx="4800600" cy="713232"/>
          </a:xfrm>
          <a:prstGeom prst="rect">
            <a:avLst/>
          </a:prstGeom>
          <a:noFill/>
          <a:ln/>
        </p:spPr>
        <p:txBody>
          <a:bodyPr wrap="square" lIns="127" tIns="127" rIns="127" bIns="127" rtlCol="0" anchor="ctr">
            <a:normAutofit/>
          </a:bodyPr>
          <a:lstStyle/>
          <a:p>
            <a:pPr marL="0" indent="0">
              <a:buNone/>
            </a:pPr>
            <a:r>
              <a:rPr lang="en-US" sz="2300" b="1" dirty="0">
                <a:solidFill>
                  <a:srgbClr val="97000C"/>
                </a:solidFill>
                <a:latin typeface="Aptos Display" pitchFamily="34" charset="0"/>
                <a:ea typeface="Aptos Display" pitchFamily="34" charset="-122"/>
                <a:cs typeface="Aptos Display" pitchFamily="34" charset="-120"/>
              </a:rPr>
              <a:t>AI, Automation and Workforce Transformation</a:t>
            </a:r>
            <a:endParaRPr lang="en-US" sz="2300" dirty="0"/>
          </a:p>
        </p:txBody>
      </p:sp>
      <p:sp>
        <p:nvSpPr>
          <p:cNvPr id="7" name="Text 4"/>
          <p:cNvSpPr/>
          <p:nvPr/>
        </p:nvSpPr>
        <p:spPr>
          <a:xfrm>
            <a:off x="612648" y="2788920"/>
            <a:ext cx="4846320" cy="457200"/>
          </a:xfrm>
          <a:prstGeom prst="rect">
            <a:avLst/>
          </a:prstGeom>
          <a:noFill/>
          <a:ln/>
        </p:spPr>
        <p:txBody>
          <a:bodyPr wrap="square" lIns="127" tIns="127" rIns="127" bIns="127" rtlCol="0" anchor="ctr">
            <a:normAutofit/>
          </a:bodyPr>
          <a:lstStyle/>
          <a:p>
            <a:pPr marL="0" indent="0">
              <a:buNone/>
            </a:pPr>
            <a:r>
              <a:rPr lang="en-US" sz="1150" dirty="0">
                <a:solidFill>
                  <a:srgbClr val="4B5563"/>
                </a:solidFill>
              </a:rPr>
              <a:t>Group presentation deck | Focus area 6 | Target: critical, evidence-based HRM strategy</a:t>
            </a:r>
            <a:endParaRPr lang="en-US" sz="1150" dirty="0"/>
          </a:p>
        </p:txBody>
      </p:sp>
      <p:sp>
        <p:nvSpPr>
          <p:cNvPr id="9" name="Text 6"/>
          <p:cNvSpPr/>
          <p:nvPr/>
        </p:nvSpPr>
        <p:spPr>
          <a:xfrm>
            <a:off x="685800" y="3877056"/>
            <a:ext cx="1956816" cy="128016"/>
          </a:xfrm>
          <a:prstGeom prst="rect">
            <a:avLst/>
          </a:prstGeom>
          <a:noFill/>
          <a:ln/>
        </p:spPr>
        <p:txBody>
          <a:bodyPr wrap="square" lIns="0" tIns="0" rIns="0" bIns="0" rtlCol="0" anchor="ctr">
            <a:normAutofit lnSpcReduction="10000"/>
          </a:bodyPr>
          <a:lstStyle/>
          <a:p>
            <a:pPr marL="0" indent="0" algn="ctr">
              <a:buNone/>
            </a:pPr>
            <a:endParaRPr lang="en-US" sz="880" dirty="0"/>
          </a:p>
        </p:txBody>
      </p:sp>
      <p:sp>
        <p:nvSpPr>
          <p:cNvPr id="11" name="Text 8"/>
          <p:cNvSpPr/>
          <p:nvPr/>
        </p:nvSpPr>
        <p:spPr>
          <a:xfrm>
            <a:off x="2907792" y="3877056"/>
            <a:ext cx="1636776" cy="128016"/>
          </a:xfrm>
          <a:prstGeom prst="rect">
            <a:avLst/>
          </a:prstGeom>
          <a:noFill/>
          <a:ln/>
        </p:spPr>
        <p:txBody>
          <a:bodyPr wrap="square" lIns="0" tIns="0" rIns="0" bIns="0" rtlCol="0" anchor="ctr">
            <a:normAutofit lnSpcReduction="10000"/>
          </a:bodyPr>
          <a:lstStyle/>
          <a:p>
            <a:pPr marL="0" indent="0" algn="ctr">
              <a:buNone/>
            </a:pPr>
            <a:endParaRPr lang="en-US" sz="880" dirty="0"/>
          </a:p>
        </p:txBody>
      </p:sp>
      <p:sp>
        <p:nvSpPr>
          <p:cNvPr id="12" name="Text 9"/>
          <p:cNvSpPr/>
          <p:nvPr/>
        </p:nvSpPr>
        <p:spPr>
          <a:xfrm>
            <a:off x="621792" y="4590288"/>
            <a:ext cx="5074920" cy="237744"/>
          </a:xfrm>
          <a:prstGeom prst="rect">
            <a:avLst/>
          </a:prstGeom>
          <a:solidFill>
            <a:srgbClr val="FFF2CC"/>
          </a:solidFill>
          <a:ln w="12700">
            <a:solidFill>
              <a:srgbClr val="D6AA00"/>
            </a:solidFill>
          </a:ln>
        </p:spPr>
        <p:txBody>
          <a:bodyPr wrap="square" lIns="73152" tIns="18288" rIns="73152" bIns="18288" rtlCol="0" anchor="ctr">
            <a:normAutofit/>
          </a:bodyPr>
          <a:lstStyle/>
          <a:p>
            <a:pPr marL="0" indent="0" algn="l">
              <a:spcBef>
                <a:spcPts val="0"/>
              </a:spcBef>
              <a:spcAft>
                <a:spcPts val="0"/>
              </a:spcAft>
              <a:buNone/>
            </a:pPr>
            <a:r>
              <a:rPr sz="860" b="0" dirty="0">
                <a:solidFill>
                  <a:srgbClr val="111111"/>
                </a:solidFill>
                <a:latin typeface="Aptos"/>
              </a:rPr>
              <a:t>Group members: </a:t>
            </a:r>
            <a:r>
              <a:rPr lang="en-GB" sz="860" b="0" dirty="0">
                <a:solidFill>
                  <a:srgbClr val="111111"/>
                </a:solidFill>
                <a:latin typeface="Aptos"/>
              </a:rPr>
              <a:t>Arbaj shaikh, Nilesh </a:t>
            </a:r>
            <a:r>
              <a:rPr lang="en-GB" sz="860" b="0" dirty="0" err="1">
                <a:solidFill>
                  <a:srgbClr val="111111"/>
                </a:solidFill>
                <a:latin typeface="Aptos"/>
              </a:rPr>
              <a:t>Odedara</a:t>
            </a:r>
            <a:r>
              <a:rPr lang="en-GB" sz="860" dirty="0">
                <a:solidFill>
                  <a:srgbClr val="111111"/>
                </a:solidFill>
                <a:latin typeface="Aptos"/>
              </a:rPr>
              <a:t>, Muhammed Zaid, Prasanna </a:t>
            </a:r>
            <a:r>
              <a:rPr lang="en-GB" sz="860" dirty="0" err="1">
                <a:solidFill>
                  <a:srgbClr val="111111"/>
                </a:solidFill>
                <a:latin typeface="Aptos"/>
              </a:rPr>
              <a:t>Panthee</a:t>
            </a:r>
            <a:r>
              <a:rPr lang="en-GB" sz="860" dirty="0">
                <a:solidFill>
                  <a:srgbClr val="111111"/>
                </a:solidFill>
                <a:latin typeface="Aptos"/>
              </a:rPr>
              <a:t> </a:t>
            </a:r>
            <a:endParaRPr lang="en-US" sz="860" dirty="0"/>
          </a:p>
        </p:txBody>
      </p:sp>
      <p:sp>
        <p:nvSpPr>
          <p:cNvPr id="13" name="Text 10"/>
          <p:cNvSpPr/>
          <p:nvPr/>
        </p:nvSpPr>
        <p:spPr>
          <a:xfrm>
            <a:off x="621792" y="4882896"/>
            <a:ext cx="5074920" cy="237744"/>
          </a:xfrm>
          <a:prstGeom prst="rect">
            <a:avLst/>
          </a:prstGeom>
          <a:solidFill>
            <a:srgbClr val="FFF2CC"/>
          </a:solidFill>
          <a:ln w="12700">
            <a:solidFill>
              <a:srgbClr val="D6AA00"/>
            </a:solidFill>
          </a:ln>
        </p:spPr>
        <p:txBody>
          <a:bodyPr wrap="square" lIns="73152" tIns="18288" rIns="73152" bIns="18288" rtlCol="0" anchor="ctr">
            <a:normAutofit/>
          </a:bodyPr>
          <a:lstStyle/>
          <a:p>
            <a:pPr marL="0" indent="0" algn="l">
              <a:spcBef>
                <a:spcPts val="0"/>
              </a:spcBef>
              <a:spcAft>
                <a:spcPts val="0"/>
              </a:spcAft>
              <a:buNone/>
            </a:pPr>
            <a:r>
              <a:rPr sz="860" b="0" dirty="0">
                <a:solidFill>
                  <a:srgbClr val="111111"/>
                </a:solidFill>
                <a:latin typeface="Aptos"/>
              </a:rPr>
              <a:t>Student IDs: </a:t>
            </a:r>
            <a:r>
              <a:rPr lang="en-GB" sz="860" b="0" dirty="0">
                <a:solidFill>
                  <a:srgbClr val="111111"/>
                </a:solidFill>
                <a:latin typeface="Aptos"/>
              </a:rPr>
              <a:t> 2534455, 2545077, 2535787, 2541875</a:t>
            </a:r>
          </a:p>
        </p:txBody>
      </p:sp>
      <p:sp>
        <p:nvSpPr>
          <p:cNvPr id="14" name="Text 11"/>
          <p:cNvSpPr/>
          <p:nvPr/>
        </p:nvSpPr>
        <p:spPr>
          <a:xfrm>
            <a:off x="621792" y="5175504"/>
            <a:ext cx="5074920" cy="237744"/>
          </a:xfrm>
          <a:prstGeom prst="rect">
            <a:avLst/>
          </a:prstGeom>
          <a:solidFill>
            <a:srgbClr val="FFF2CC"/>
          </a:solidFill>
          <a:ln w="12700">
            <a:solidFill>
              <a:srgbClr val="D6AA00"/>
            </a:solidFill>
          </a:ln>
        </p:spPr>
        <p:txBody>
          <a:bodyPr wrap="square" lIns="73152" tIns="18288" rIns="73152" bIns="18288" rtlCol="0" anchor="ctr">
            <a:normAutofit/>
          </a:bodyPr>
          <a:lstStyle/>
          <a:p>
            <a:pPr marL="0" indent="0" algn="l">
              <a:spcBef>
                <a:spcPts val="0"/>
              </a:spcBef>
              <a:spcAft>
                <a:spcPts val="0"/>
              </a:spcAft>
              <a:buNone/>
            </a:pPr>
            <a:r>
              <a:rPr sz="860" b="0">
                <a:solidFill>
                  <a:srgbClr val="111111"/>
                </a:solidFill>
                <a:latin typeface="Aptos"/>
              </a:rPr>
              <a:t>Programme: Master of Business Administration | Module: Human Capital Management (LCMB7023)</a:t>
            </a:r>
            <a:endParaRPr lang="en-US" sz="860" dirty="0"/>
          </a:p>
        </p:txBody>
      </p:sp>
      <p:sp>
        <p:nvSpPr>
          <p:cNvPr id="15" name="Text 12"/>
          <p:cNvSpPr/>
          <p:nvPr/>
        </p:nvSpPr>
        <p:spPr>
          <a:xfrm>
            <a:off x="621792" y="5468112"/>
            <a:ext cx="5074920" cy="502920"/>
          </a:xfrm>
          <a:prstGeom prst="rect">
            <a:avLst/>
          </a:prstGeom>
          <a:solidFill>
            <a:srgbClr val="FFF2CC"/>
          </a:solidFill>
          <a:ln w="12700">
            <a:solidFill>
              <a:srgbClr val="D6AA00"/>
            </a:solidFill>
          </a:ln>
        </p:spPr>
        <p:txBody>
          <a:bodyPr wrap="square" lIns="73152" tIns="18288" rIns="73152" bIns="18288" rtlCol="0" anchor="ctr"/>
          <a:lstStyle/>
          <a:p>
            <a:pPr marL="0" indent="0" algn="l">
              <a:spcBef>
                <a:spcPts val="0"/>
              </a:spcBef>
              <a:spcAft>
                <a:spcPts val="0"/>
              </a:spcAft>
              <a:buNone/>
            </a:pPr>
            <a:r>
              <a:rPr sz="810" b="1">
                <a:solidFill>
                  <a:srgbClr val="111111"/>
                </a:solidFill>
                <a:latin typeface="Aptos"/>
              </a:rPr>
              <a:t>Assessment component 2: Group presentation — HSBC UK
Lecturers: Gladius Kulothungan &amp; Eno Maycock | Presentation date: [Insert date]</a:t>
            </a:r>
            <a:endParaRPr lang="en-US" sz="850" dirty="0"/>
          </a:p>
        </p:txBody>
      </p:sp>
      <p:sp>
        <p:nvSpPr>
          <p:cNvPr id="16" name="Pentagon 15"/>
          <p:cNvSpPr/>
          <p:nvPr/>
        </p:nvSpPr>
        <p:spPr>
          <a:xfrm rot="10800000">
            <a:off x="612648" y="146304"/>
            <a:ext cx="384048" cy="475488"/>
          </a:xfrm>
          <a:prstGeom prst="homePlate">
            <a:avLst/>
          </a:prstGeom>
          <a:solidFill>
            <a:srgbClr val="0F0F0F"/>
          </a:solidFill>
          <a:ln>
            <a:solidFill>
              <a:srgbClr val="0F0F0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Parallelogram 16"/>
          <p:cNvSpPr/>
          <p:nvPr/>
        </p:nvSpPr>
        <p:spPr>
          <a:xfrm rot="1080000">
            <a:off x="630936" y="292608"/>
            <a:ext cx="347472" cy="118872"/>
          </a:xfrm>
          <a:prstGeom prst="parallelogram">
            <a:avLst/>
          </a:prstGeom>
          <a:solidFill>
            <a:srgbClr val="F6BE00"/>
          </a:solidFill>
          <a:ln>
            <a:solidFill>
              <a:srgbClr val="F6BE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Oval 17"/>
          <p:cNvSpPr/>
          <p:nvPr/>
        </p:nvSpPr>
        <p:spPr>
          <a:xfrm>
            <a:off x="694944" y="228600"/>
            <a:ext cx="50292" cy="50292"/>
          </a:xfrm>
          <a:prstGeom prst="ellipse">
            <a:avLst/>
          </a:prstGeom>
          <a:solidFill>
            <a:srgbClr val="0077B6"/>
          </a:solidFill>
          <a:ln>
            <a:solidFill>
              <a:srgbClr val="0077B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Oval 18"/>
          <p:cNvSpPr/>
          <p:nvPr/>
        </p:nvSpPr>
        <p:spPr>
          <a:xfrm>
            <a:off x="804672" y="320040"/>
            <a:ext cx="50292" cy="50292"/>
          </a:xfrm>
          <a:prstGeom prst="ellipse">
            <a:avLst/>
          </a:prstGeom>
          <a:solidFill>
            <a:srgbClr val="0077B6"/>
          </a:solidFill>
          <a:ln>
            <a:solidFill>
              <a:srgbClr val="0077B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Oval 19"/>
          <p:cNvSpPr/>
          <p:nvPr/>
        </p:nvSpPr>
        <p:spPr>
          <a:xfrm>
            <a:off x="868680" y="448056"/>
            <a:ext cx="50292" cy="50292"/>
          </a:xfrm>
          <a:prstGeom prst="ellipse">
            <a:avLst/>
          </a:prstGeom>
          <a:solidFill>
            <a:srgbClr val="0077B6"/>
          </a:solidFill>
          <a:ln>
            <a:solidFill>
              <a:srgbClr val="0077B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1078992" y="146304"/>
            <a:ext cx="3383280" cy="493776"/>
          </a:xfrm>
          <a:prstGeom prst="rect">
            <a:avLst/>
          </a:prstGeom>
          <a:noFill/>
        </p:spPr>
        <p:txBody>
          <a:bodyPr wrap="square" lIns="0" tIns="0" rIns="0" bIns="0" anchor="ctr">
            <a:spAutoFit/>
          </a:bodyPr>
          <a:lstStyle/>
          <a:p>
            <a:pPr algn="l">
              <a:spcBef>
                <a:spcPts val="0"/>
              </a:spcBef>
              <a:spcAft>
                <a:spcPts val="0"/>
              </a:spcAft>
            </a:pPr>
            <a:r>
              <a:rPr sz="1120" b="1">
                <a:solidFill>
                  <a:srgbClr val="0F0F0F"/>
                </a:solidFill>
                <a:latin typeface="Aptos"/>
              </a:rPr>
              <a:t>University of Wales
Trinity Saint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1"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Zaid</a:t>
            </a:r>
            <a:r>
              <a:rPr lang="en-IN" dirty="0">
                <a:solidFill>
                  <a:srgbClr val="FF0000"/>
                </a:solidFill>
              </a:rPr>
              <a:t>                                                                                         </a:t>
            </a:r>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02</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Presentation route</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A coherent group story from evidence to action</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685800" y="1344168"/>
            <a:ext cx="384048" cy="384048"/>
          </a:xfrm>
          <a:prstGeom prst="ellipse">
            <a:avLst/>
          </a:prstGeom>
          <a:solidFill>
            <a:srgbClr val="DB0011"/>
          </a:solidFill>
          <a:ln w="12700">
            <a:solidFill>
              <a:srgbClr val="DB0011">
                <a:alpha val="0"/>
              </a:srgbClr>
            </a:solidFill>
            <a:prstDash val="solid"/>
          </a:ln>
        </p:spPr>
        <p:txBody>
          <a:bodyPr/>
          <a:lstStyle/>
          <a:p>
            <a:endParaRPr lang="en-IN"/>
          </a:p>
        </p:txBody>
      </p:sp>
      <p:sp>
        <p:nvSpPr>
          <p:cNvPr id="17" name="Text 15"/>
          <p:cNvSpPr/>
          <p:nvPr/>
        </p:nvSpPr>
        <p:spPr>
          <a:xfrm>
            <a:off x="685800" y="1444752"/>
            <a:ext cx="384048" cy="109728"/>
          </a:xfrm>
          <a:prstGeom prst="rect">
            <a:avLst/>
          </a:prstGeom>
          <a:noFill/>
          <a:ln/>
        </p:spPr>
        <p:txBody>
          <a:bodyPr wrap="square" lIns="0" tIns="0" rIns="0" bIns="0" rtlCol="0" anchor="ctr"/>
          <a:lstStyle/>
          <a:p>
            <a:pPr marL="0" indent="0" algn="ctr">
              <a:buNone/>
            </a:pPr>
            <a:r>
              <a:rPr lang="en-US" sz="850" b="1" dirty="0">
                <a:solidFill>
                  <a:srgbClr val="FFFFFF"/>
                </a:solidFill>
              </a:rPr>
              <a:t>1</a:t>
            </a:r>
            <a:endParaRPr lang="en-US" sz="850" dirty="0"/>
          </a:p>
        </p:txBody>
      </p:sp>
      <p:sp>
        <p:nvSpPr>
          <p:cNvPr id="18" name="Text 16"/>
          <p:cNvSpPr/>
          <p:nvPr/>
        </p:nvSpPr>
        <p:spPr>
          <a:xfrm>
            <a:off x="1234440" y="1325880"/>
            <a:ext cx="3017520" cy="201168"/>
          </a:xfrm>
          <a:prstGeom prst="rect">
            <a:avLst/>
          </a:prstGeom>
          <a:noFill/>
          <a:ln/>
        </p:spPr>
        <p:txBody>
          <a:bodyPr wrap="square" lIns="0" tIns="0" rIns="0" bIns="0" rtlCol="0" anchor="ctr"/>
          <a:lstStyle/>
          <a:p>
            <a:pPr marL="0" indent="0">
              <a:buNone/>
            </a:pPr>
            <a:r>
              <a:rPr lang="en-US" sz="1400" b="1" dirty="0">
                <a:solidFill>
                  <a:srgbClr val="111111"/>
                </a:solidFill>
              </a:rPr>
              <a:t>Context &amp; chosen focus</a:t>
            </a:r>
            <a:endParaRPr lang="en-US" sz="1400" dirty="0"/>
          </a:p>
        </p:txBody>
      </p:sp>
      <p:sp>
        <p:nvSpPr>
          <p:cNvPr id="19" name="Text 17"/>
          <p:cNvSpPr/>
          <p:nvPr/>
        </p:nvSpPr>
        <p:spPr>
          <a:xfrm>
            <a:off x="1234440" y="1618488"/>
            <a:ext cx="7315200" cy="237744"/>
          </a:xfrm>
          <a:prstGeom prst="rect">
            <a:avLst/>
          </a:prstGeom>
          <a:noFill/>
          <a:ln/>
        </p:spPr>
        <p:txBody>
          <a:bodyPr wrap="square" lIns="0" tIns="0" rIns="0" bIns="0" rtlCol="0" anchor="ctr">
            <a:normAutofit/>
          </a:bodyPr>
          <a:lstStyle/>
          <a:p>
            <a:pPr marL="0" indent="0">
              <a:buNone/>
            </a:pPr>
            <a:r>
              <a:rPr lang="en-US" sz="1050" dirty="0">
                <a:solidFill>
                  <a:srgbClr val="4B5563"/>
                </a:solidFill>
              </a:rPr>
              <a:t>Why HSBC UK and why AI workforce transformation matters now.</a:t>
            </a:r>
            <a:endParaRPr lang="en-US" sz="1050" dirty="0"/>
          </a:p>
        </p:txBody>
      </p:sp>
      <p:sp>
        <p:nvSpPr>
          <p:cNvPr id="20" name="Shape 18"/>
          <p:cNvSpPr/>
          <p:nvPr/>
        </p:nvSpPr>
        <p:spPr>
          <a:xfrm>
            <a:off x="877824" y="1783080"/>
            <a:ext cx="0" cy="384048"/>
          </a:xfrm>
          <a:prstGeom prst="line">
            <a:avLst/>
          </a:prstGeom>
          <a:noFill/>
          <a:ln w="12700">
            <a:solidFill>
              <a:srgbClr val="FFE8EA"/>
            </a:solidFill>
            <a:prstDash val="solid"/>
            <a:headEnd type="none"/>
            <a:tailEnd type="triangle"/>
          </a:ln>
        </p:spPr>
        <p:txBody>
          <a:bodyPr/>
          <a:lstStyle/>
          <a:p>
            <a:endParaRPr lang="en-IN"/>
          </a:p>
        </p:txBody>
      </p:sp>
      <p:sp>
        <p:nvSpPr>
          <p:cNvPr id="21" name="Shape 19"/>
          <p:cNvSpPr/>
          <p:nvPr/>
        </p:nvSpPr>
        <p:spPr>
          <a:xfrm>
            <a:off x="685800" y="2331720"/>
            <a:ext cx="384048" cy="384048"/>
          </a:xfrm>
          <a:prstGeom prst="ellipse">
            <a:avLst/>
          </a:prstGeom>
          <a:solidFill>
            <a:srgbClr val="97000C"/>
          </a:solidFill>
          <a:ln w="12700">
            <a:solidFill>
              <a:srgbClr val="DB0011">
                <a:alpha val="0"/>
              </a:srgbClr>
            </a:solidFill>
            <a:prstDash val="solid"/>
          </a:ln>
        </p:spPr>
        <p:txBody>
          <a:bodyPr/>
          <a:lstStyle/>
          <a:p>
            <a:endParaRPr lang="en-IN"/>
          </a:p>
        </p:txBody>
      </p:sp>
      <p:sp>
        <p:nvSpPr>
          <p:cNvPr id="22" name="Text 20"/>
          <p:cNvSpPr/>
          <p:nvPr/>
        </p:nvSpPr>
        <p:spPr>
          <a:xfrm>
            <a:off x="685800" y="2432304"/>
            <a:ext cx="384048" cy="109728"/>
          </a:xfrm>
          <a:prstGeom prst="rect">
            <a:avLst/>
          </a:prstGeom>
          <a:noFill/>
          <a:ln/>
        </p:spPr>
        <p:txBody>
          <a:bodyPr wrap="square" lIns="0" tIns="0" rIns="0" bIns="0" rtlCol="0" anchor="ctr"/>
          <a:lstStyle/>
          <a:p>
            <a:pPr marL="0" indent="0" algn="ctr">
              <a:buNone/>
            </a:pPr>
            <a:r>
              <a:rPr lang="en-US" sz="850" b="1" dirty="0">
                <a:solidFill>
                  <a:srgbClr val="FFFFFF"/>
                </a:solidFill>
              </a:rPr>
              <a:t>2</a:t>
            </a:r>
            <a:endParaRPr lang="en-US" sz="850" dirty="0"/>
          </a:p>
        </p:txBody>
      </p:sp>
      <p:sp>
        <p:nvSpPr>
          <p:cNvPr id="23" name="Text 21"/>
          <p:cNvSpPr/>
          <p:nvPr/>
        </p:nvSpPr>
        <p:spPr>
          <a:xfrm>
            <a:off x="1234440" y="2313432"/>
            <a:ext cx="3017520" cy="201168"/>
          </a:xfrm>
          <a:prstGeom prst="rect">
            <a:avLst/>
          </a:prstGeom>
          <a:noFill/>
          <a:ln/>
        </p:spPr>
        <p:txBody>
          <a:bodyPr wrap="square" lIns="0" tIns="0" rIns="0" bIns="0" rtlCol="0" anchor="ctr"/>
          <a:lstStyle/>
          <a:p>
            <a:pPr marL="0" indent="0">
              <a:buNone/>
            </a:pPr>
            <a:r>
              <a:rPr lang="en-US" sz="1400" b="1" dirty="0">
                <a:solidFill>
                  <a:srgbClr val="111111"/>
                </a:solidFill>
              </a:rPr>
              <a:t>Current policies/practices</a:t>
            </a:r>
            <a:endParaRPr lang="en-US" sz="1400" dirty="0"/>
          </a:p>
        </p:txBody>
      </p:sp>
      <p:sp>
        <p:nvSpPr>
          <p:cNvPr id="24" name="Text 22"/>
          <p:cNvSpPr/>
          <p:nvPr/>
        </p:nvSpPr>
        <p:spPr>
          <a:xfrm>
            <a:off x="1234440" y="2606040"/>
            <a:ext cx="7315200" cy="237744"/>
          </a:xfrm>
          <a:prstGeom prst="rect">
            <a:avLst/>
          </a:prstGeom>
          <a:noFill/>
          <a:ln/>
        </p:spPr>
        <p:txBody>
          <a:bodyPr wrap="square" lIns="0" tIns="0" rIns="0" bIns="0" rtlCol="0" anchor="ctr">
            <a:normAutofit/>
          </a:bodyPr>
          <a:lstStyle/>
          <a:p>
            <a:pPr marL="0" indent="0">
              <a:buNone/>
            </a:pPr>
            <a:r>
              <a:rPr lang="en-US" sz="1050" dirty="0">
                <a:solidFill>
                  <a:srgbClr val="4B5563"/>
                </a:solidFill>
              </a:rPr>
              <a:t>AI use cases, learning, inclusion and governance already in place.</a:t>
            </a:r>
            <a:endParaRPr lang="en-US" sz="1050" dirty="0"/>
          </a:p>
        </p:txBody>
      </p:sp>
      <p:sp>
        <p:nvSpPr>
          <p:cNvPr id="25" name="Shape 23"/>
          <p:cNvSpPr/>
          <p:nvPr/>
        </p:nvSpPr>
        <p:spPr>
          <a:xfrm>
            <a:off x="877824" y="2770632"/>
            <a:ext cx="0" cy="384048"/>
          </a:xfrm>
          <a:prstGeom prst="line">
            <a:avLst/>
          </a:prstGeom>
          <a:noFill/>
          <a:ln w="12700">
            <a:solidFill>
              <a:srgbClr val="FFE8EA"/>
            </a:solidFill>
            <a:prstDash val="solid"/>
            <a:headEnd type="none"/>
            <a:tailEnd type="triangle"/>
          </a:ln>
        </p:spPr>
        <p:txBody>
          <a:bodyPr/>
          <a:lstStyle/>
          <a:p>
            <a:endParaRPr lang="en-IN"/>
          </a:p>
        </p:txBody>
      </p:sp>
      <p:sp>
        <p:nvSpPr>
          <p:cNvPr id="26" name="Shape 24"/>
          <p:cNvSpPr/>
          <p:nvPr/>
        </p:nvSpPr>
        <p:spPr>
          <a:xfrm>
            <a:off x="685800" y="3319272"/>
            <a:ext cx="384048" cy="384048"/>
          </a:xfrm>
          <a:prstGeom prst="ellipse">
            <a:avLst/>
          </a:prstGeom>
          <a:solidFill>
            <a:srgbClr val="DB0011"/>
          </a:solidFill>
          <a:ln w="12700">
            <a:solidFill>
              <a:srgbClr val="DB0011">
                <a:alpha val="0"/>
              </a:srgbClr>
            </a:solidFill>
            <a:prstDash val="solid"/>
          </a:ln>
        </p:spPr>
        <p:txBody>
          <a:bodyPr/>
          <a:lstStyle/>
          <a:p>
            <a:endParaRPr lang="en-IN"/>
          </a:p>
        </p:txBody>
      </p:sp>
      <p:sp>
        <p:nvSpPr>
          <p:cNvPr id="27" name="Text 25"/>
          <p:cNvSpPr/>
          <p:nvPr/>
        </p:nvSpPr>
        <p:spPr>
          <a:xfrm>
            <a:off x="685800" y="3419856"/>
            <a:ext cx="384048" cy="109728"/>
          </a:xfrm>
          <a:prstGeom prst="rect">
            <a:avLst/>
          </a:prstGeom>
          <a:noFill/>
          <a:ln/>
        </p:spPr>
        <p:txBody>
          <a:bodyPr wrap="square" lIns="0" tIns="0" rIns="0" bIns="0" rtlCol="0" anchor="ctr"/>
          <a:lstStyle/>
          <a:p>
            <a:pPr marL="0" indent="0" algn="ctr">
              <a:buNone/>
            </a:pPr>
            <a:r>
              <a:rPr lang="en-US" sz="850" b="1" dirty="0">
                <a:solidFill>
                  <a:srgbClr val="FFFFFF"/>
                </a:solidFill>
              </a:rPr>
              <a:t>3</a:t>
            </a:r>
            <a:endParaRPr lang="en-US" sz="850" dirty="0"/>
          </a:p>
        </p:txBody>
      </p:sp>
      <p:sp>
        <p:nvSpPr>
          <p:cNvPr id="28" name="Text 26"/>
          <p:cNvSpPr/>
          <p:nvPr/>
        </p:nvSpPr>
        <p:spPr>
          <a:xfrm>
            <a:off x="1234440" y="3300984"/>
            <a:ext cx="3017520" cy="201168"/>
          </a:xfrm>
          <a:prstGeom prst="rect">
            <a:avLst/>
          </a:prstGeom>
          <a:noFill/>
          <a:ln/>
        </p:spPr>
        <p:txBody>
          <a:bodyPr wrap="square" lIns="0" tIns="0" rIns="0" bIns="0" rtlCol="0" anchor="ctr"/>
          <a:lstStyle/>
          <a:p>
            <a:pPr marL="0" indent="0">
              <a:buNone/>
            </a:pPr>
            <a:r>
              <a:rPr lang="en-US" sz="1400" b="1" dirty="0">
                <a:solidFill>
                  <a:srgbClr val="111111"/>
                </a:solidFill>
              </a:rPr>
              <a:t>Opportunities &amp; challenges</a:t>
            </a:r>
            <a:endParaRPr lang="en-US" sz="1400" dirty="0"/>
          </a:p>
        </p:txBody>
      </p:sp>
      <p:sp>
        <p:nvSpPr>
          <p:cNvPr id="29" name="Text 27"/>
          <p:cNvSpPr/>
          <p:nvPr/>
        </p:nvSpPr>
        <p:spPr>
          <a:xfrm>
            <a:off x="1234440" y="3593592"/>
            <a:ext cx="7315200" cy="237744"/>
          </a:xfrm>
          <a:prstGeom prst="rect">
            <a:avLst/>
          </a:prstGeom>
          <a:noFill/>
          <a:ln/>
        </p:spPr>
        <p:txBody>
          <a:bodyPr wrap="square" lIns="0" tIns="0" rIns="0" bIns="0" rtlCol="0" anchor="ctr">
            <a:normAutofit/>
          </a:bodyPr>
          <a:lstStyle/>
          <a:p>
            <a:pPr marL="0" indent="0">
              <a:buNone/>
            </a:pPr>
            <a:r>
              <a:rPr lang="en-US" sz="1050" dirty="0">
                <a:solidFill>
                  <a:srgbClr val="4B5563"/>
                </a:solidFill>
              </a:rPr>
              <a:t>Where AI can improve performance, and where risk is emerging.</a:t>
            </a:r>
            <a:endParaRPr lang="en-US" sz="1050" dirty="0"/>
          </a:p>
        </p:txBody>
      </p:sp>
      <p:sp>
        <p:nvSpPr>
          <p:cNvPr id="30" name="Shape 28"/>
          <p:cNvSpPr/>
          <p:nvPr/>
        </p:nvSpPr>
        <p:spPr>
          <a:xfrm>
            <a:off x="877824" y="3758184"/>
            <a:ext cx="0" cy="384048"/>
          </a:xfrm>
          <a:prstGeom prst="line">
            <a:avLst/>
          </a:prstGeom>
          <a:noFill/>
          <a:ln w="12700">
            <a:solidFill>
              <a:srgbClr val="FFE8EA"/>
            </a:solidFill>
            <a:prstDash val="solid"/>
            <a:headEnd type="none"/>
            <a:tailEnd type="triangle"/>
          </a:ln>
        </p:spPr>
        <p:txBody>
          <a:bodyPr/>
          <a:lstStyle/>
          <a:p>
            <a:endParaRPr lang="en-IN"/>
          </a:p>
        </p:txBody>
      </p:sp>
      <p:sp>
        <p:nvSpPr>
          <p:cNvPr id="31" name="Shape 29"/>
          <p:cNvSpPr/>
          <p:nvPr/>
        </p:nvSpPr>
        <p:spPr>
          <a:xfrm>
            <a:off x="685800" y="4306824"/>
            <a:ext cx="384048" cy="384048"/>
          </a:xfrm>
          <a:prstGeom prst="ellipse">
            <a:avLst/>
          </a:prstGeom>
          <a:solidFill>
            <a:srgbClr val="97000C"/>
          </a:solidFill>
          <a:ln w="12700">
            <a:solidFill>
              <a:srgbClr val="DB0011">
                <a:alpha val="0"/>
              </a:srgbClr>
            </a:solidFill>
            <a:prstDash val="solid"/>
          </a:ln>
        </p:spPr>
        <p:txBody>
          <a:bodyPr/>
          <a:lstStyle/>
          <a:p>
            <a:endParaRPr lang="en-IN"/>
          </a:p>
        </p:txBody>
      </p:sp>
      <p:sp>
        <p:nvSpPr>
          <p:cNvPr id="32" name="Text 30"/>
          <p:cNvSpPr/>
          <p:nvPr/>
        </p:nvSpPr>
        <p:spPr>
          <a:xfrm>
            <a:off x="685800" y="4407408"/>
            <a:ext cx="384048" cy="109728"/>
          </a:xfrm>
          <a:prstGeom prst="rect">
            <a:avLst/>
          </a:prstGeom>
          <a:noFill/>
          <a:ln/>
        </p:spPr>
        <p:txBody>
          <a:bodyPr wrap="square" lIns="0" tIns="0" rIns="0" bIns="0" rtlCol="0" anchor="ctr"/>
          <a:lstStyle/>
          <a:p>
            <a:pPr marL="0" indent="0" algn="ctr">
              <a:buNone/>
            </a:pPr>
            <a:r>
              <a:rPr lang="en-US" sz="850" b="1" dirty="0">
                <a:solidFill>
                  <a:srgbClr val="FFFFFF"/>
                </a:solidFill>
              </a:rPr>
              <a:t>4</a:t>
            </a:r>
            <a:endParaRPr lang="en-US" sz="850" dirty="0"/>
          </a:p>
        </p:txBody>
      </p:sp>
      <p:sp>
        <p:nvSpPr>
          <p:cNvPr id="33" name="Text 31"/>
          <p:cNvSpPr/>
          <p:nvPr/>
        </p:nvSpPr>
        <p:spPr>
          <a:xfrm>
            <a:off x="1234440" y="4288536"/>
            <a:ext cx="3017520" cy="201168"/>
          </a:xfrm>
          <a:prstGeom prst="rect">
            <a:avLst/>
          </a:prstGeom>
          <a:noFill/>
          <a:ln/>
        </p:spPr>
        <p:txBody>
          <a:bodyPr wrap="square" lIns="0" tIns="0" rIns="0" bIns="0" rtlCol="0" anchor="ctr"/>
          <a:lstStyle/>
          <a:p>
            <a:pPr marL="0" indent="0">
              <a:buNone/>
            </a:pPr>
            <a:r>
              <a:rPr lang="en-US" sz="1400" b="1" dirty="0">
                <a:solidFill>
                  <a:srgbClr val="111111"/>
                </a:solidFill>
              </a:rPr>
              <a:t>Root causes</a:t>
            </a:r>
            <a:endParaRPr lang="en-US" sz="1400" dirty="0"/>
          </a:p>
        </p:txBody>
      </p:sp>
      <p:sp>
        <p:nvSpPr>
          <p:cNvPr id="34" name="Text 32"/>
          <p:cNvSpPr/>
          <p:nvPr/>
        </p:nvSpPr>
        <p:spPr>
          <a:xfrm>
            <a:off x="1234440" y="4581144"/>
            <a:ext cx="7315200" cy="237744"/>
          </a:xfrm>
          <a:prstGeom prst="rect">
            <a:avLst/>
          </a:prstGeom>
          <a:noFill/>
          <a:ln/>
        </p:spPr>
        <p:txBody>
          <a:bodyPr wrap="square" lIns="0" tIns="0" rIns="0" bIns="0" rtlCol="0" anchor="ctr">
            <a:normAutofit/>
          </a:bodyPr>
          <a:lstStyle/>
          <a:p>
            <a:pPr marL="0" indent="0">
              <a:buNone/>
            </a:pPr>
            <a:r>
              <a:rPr lang="en-US" sz="1050" dirty="0">
                <a:solidFill>
                  <a:srgbClr val="4B5563"/>
                </a:solidFill>
              </a:rPr>
              <a:t>Why gaps exist: systems, skills, culture, regulation and trust.</a:t>
            </a:r>
            <a:endParaRPr lang="en-US" sz="1050" dirty="0"/>
          </a:p>
        </p:txBody>
      </p:sp>
      <p:sp>
        <p:nvSpPr>
          <p:cNvPr id="35" name="Shape 33"/>
          <p:cNvSpPr/>
          <p:nvPr/>
        </p:nvSpPr>
        <p:spPr>
          <a:xfrm>
            <a:off x="877824" y="4745736"/>
            <a:ext cx="0" cy="384048"/>
          </a:xfrm>
          <a:prstGeom prst="line">
            <a:avLst/>
          </a:prstGeom>
          <a:noFill/>
          <a:ln w="12700">
            <a:solidFill>
              <a:srgbClr val="FFE8EA"/>
            </a:solidFill>
            <a:prstDash val="solid"/>
            <a:headEnd type="none"/>
            <a:tailEnd type="triangle"/>
          </a:ln>
        </p:spPr>
        <p:txBody>
          <a:bodyPr/>
          <a:lstStyle/>
          <a:p>
            <a:endParaRPr lang="en-IN"/>
          </a:p>
        </p:txBody>
      </p:sp>
      <p:sp>
        <p:nvSpPr>
          <p:cNvPr id="36" name="Shape 34"/>
          <p:cNvSpPr/>
          <p:nvPr/>
        </p:nvSpPr>
        <p:spPr>
          <a:xfrm>
            <a:off x="685800" y="5294376"/>
            <a:ext cx="384048" cy="384048"/>
          </a:xfrm>
          <a:prstGeom prst="ellipse">
            <a:avLst/>
          </a:prstGeom>
          <a:solidFill>
            <a:srgbClr val="DB0011"/>
          </a:solidFill>
          <a:ln w="12700">
            <a:solidFill>
              <a:srgbClr val="DB0011">
                <a:alpha val="0"/>
              </a:srgbClr>
            </a:solidFill>
            <a:prstDash val="solid"/>
          </a:ln>
        </p:spPr>
        <p:txBody>
          <a:bodyPr/>
          <a:lstStyle/>
          <a:p>
            <a:endParaRPr lang="en-IN"/>
          </a:p>
        </p:txBody>
      </p:sp>
      <p:sp>
        <p:nvSpPr>
          <p:cNvPr id="37" name="Text 35"/>
          <p:cNvSpPr/>
          <p:nvPr/>
        </p:nvSpPr>
        <p:spPr>
          <a:xfrm>
            <a:off x="685800" y="5394960"/>
            <a:ext cx="384048" cy="109728"/>
          </a:xfrm>
          <a:prstGeom prst="rect">
            <a:avLst/>
          </a:prstGeom>
          <a:noFill/>
          <a:ln/>
        </p:spPr>
        <p:txBody>
          <a:bodyPr wrap="square" lIns="0" tIns="0" rIns="0" bIns="0" rtlCol="0" anchor="ctr"/>
          <a:lstStyle/>
          <a:p>
            <a:pPr marL="0" indent="0" algn="ctr">
              <a:buNone/>
            </a:pPr>
            <a:r>
              <a:rPr lang="en-US" sz="850" b="1" dirty="0">
                <a:solidFill>
                  <a:srgbClr val="FFFFFF"/>
                </a:solidFill>
              </a:rPr>
              <a:t>5</a:t>
            </a:r>
            <a:endParaRPr lang="en-US" sz="850" dirty="0"/>
          </a:p>
        </p:txBody>
      </p:sp>
      <p:sp>
        <p:nvSpPr>
          <p:cNvPr id="38" name="Text 36"/>
          <p:cNvSpPr/>
          <p:nvPr/>
        </p:nvSpPr>
        <p:spPr>
          <a:xfrm>
            <a:off x="1234440" y="5276088"/>
            <a:ext cx="3017520" cy="201168"/>
          </a:xfrm>
          <a:prstGeom prst="rect">
            <a:avLst/>
          </a:prstGeom>
          <a:noFill/>
          <a:ln/>
        </p:spPr>
        <p:txBody>
          <a:bodyPr wrap="square" lIns="0" tIns="0" rIns="0" bIns="0" rtlCol="0" anchor="ctr"/>
          <a:lstStyle/>
          <a:p>
            <a:pPr marL="0" indent="0">
              <a:buNone/>
            </a:pPr>
            <a:r>
              <a:rPr lang="en-US" sz="1400" b="1" dirty="0">
                <a:solidFill>
                  <a:srgbClr val="111111"/>
                </a:solidFill>
              </a:rPr>
              <a:t>Recommendations &amp; future work</a:t>
            </a:r>
            <a:endParaRPr lang="en-US" sz="1400" dirty="0"/>
          </a:p>
        </p:txBody>
      </p:sp>
      <p:sp>
        <p:nvSpPr>
          <p:cNvPr id="39" name="Text 37"/>
          <p:cNvSpPr/>
          <p:nvPr/>
        </p:nvSpPr>
        <p:spPr>
          <a:xfrm>
            <a:off x="1234440" y="5568696"/>
            <a:ext cx="7315200" cy="237744"/>
          </a:xfrm>
          <a:prstGeom prst="rect">
            <a:avLst/>
          </a:prstGeom>
          <a:noFill/>
          <a:ln/>
        </p:spPr>
        <p:txBody>
          <a:bodyPr wrap="square" lIns="0" tIns="0" rIns="0" bIns="0" rtlCol="0" anchor="ctr">
            <a:normAutofit/>
          </a:bodyPr>
          <a:lstStyle/>
          <a:p>
            <a:pPr marL="0" indent="0">
              <a:buNone/>
            </a:pPr>
            <a:r>
              <a:rPr lang="en-US" sz="1050" dirty="0">
                <a:solidFill>
                  <a:srgbClr val="4B5563"/>
                </a:solidFill>
              </a:rPr>
              <a:t>A practical HRM strategy for the next 5–10 years.</a:t>
            </a:r>
            <a:endParaRPr lang="en-US" sz="1050" dirty="0"/>
          </a:p>
        </p:txBody>
      </p:sp>
      <p:sp>
        <p:nvSpPr>
          <p:cNvPr id="40" name="Text 38"/>
          <p:cNvSpPr/>
          <p:nvPr/>
        </p:nvSpPr>
        <p:spPr>
          <a:xfrm>
            <a:off x="530352" y="6327648"/>
            <a:ext cx="10789920" cy="164592"/>
          </a:xfrm>
          <a:prstGeom prst="rect">
            <a:avLst/>
          </a:prstGeom>
          <a:noFill/>
          <a:ln/>
        </p:spPr>
        <p:txBody>
          <a:bodyPr wrap="square" lIns="0" tIns="0" rIns="0" bIns="0" rtlCol="0" anchor="ctr"/>
          <a:lstStyle/>
          <a:p>
            <a:pPr marL="0" indent="0">
              <a:buNone/>
            </a:pPr>
            <a:endParaRPr lang="en-US" sz="62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Zaid</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03</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Why HSBC UK is a useful case</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A large regulated bank where AI is strategic, risky and deeply people-centred</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594360" y="1234440"/>
            <a:ext cx="10881360" cy="4206240"/>
          </a:xfrm>
          <a:prstGeom prst="roundRect">
            <a:avLst>
              <a:gd name="adj" fmla="val 1957"/>
            </a:avLst>
          </a:prstGeom>
          <a:solidFill>
            <a:srgbClr val="FFFFFF"/>
          </a:solidFill>
          <a:ln w="12700">
            <a:solidFill>
              <a:srgbClr val="FCD5D9">
                <a:alpha val="95000"/>
              </a:srgbClr>
            </a:solidFill>
            <a:prstDash val="solid"/>
          </a:ln>
        </p:spPr>
        <p:txBody>
          <a:bodyPr/>
          <a:lstStyle/>
          <a:p>
            <a:endParaRPr lang="en-IN"/>
          </a:p>
        </p:txBody>
      </p:sp>
      <p:sp>
        <p:nvSpPr>
          <p:cNvPr id="17" name="Text 15"/>
          <p:cNvSpPr/>
          <p:nvPr/>
        </p:nvSpPr>
        <p:spPr>
          <a:xfrm>
            <a:off x="914400" y="1600200"/>
            <a:ext cx="2103120" cy="502920"/>
          </a:xfrm>
          <a:prstGeom prst="rect">
            <a:avLst/>
          </a:prstGeom>
          <a:noFill/>
          <a:ln/>
        </p:spPr>
        <p:txBody>
          <a:bodyPr wrap="square" lIns="0" tIns="0" rIns="0" bIns="0" rtlCol="0" anchor="ctr">
            <a:normAutofit/>
          </a:bodyPr>
          <a:lstStyle/>
          <a:p>
            <a:pPr marL="0" indent="0">
              <a:buNone/>
            </a:pPr>
            <a:r>
              <a:rPr lang="en-US" sz="3000" b="1" dirty="0">
                <a:solidFill>
                  <a:srgbClr val="DB0011"/>
                </a:solidFill>
                <a:latin typeface="Aptos Display" pitchFamily="34" charset="0"/>
                <a:ea typeface="Aptos Display" pitchFamily="34" charset="-122"/>
                <a:cs typeface="Aptos Display" pitchFamily="34" charset="-120"/>
              </a:rPr>
              <a:t>15.3m+</a:t>
            </a:r>
            <a:endParaRPr lang="en-US" sz="3000" dirty="0"/>
          </a:p>
        </p:txBody>
      </p:sp>
      <p:sp>
        <p:nvSpPr>
          <p:cNvPr id="18" name="Text 16"/>
          <p:cNvSpPr/>
          <p:nvPr/>
        </p:nvSpPr>
        <p:spPr>
          <a:xfrm>
            <a:off x="914400" y="2103120"/>
            <a:ext cx="2103120" cy="411480"/>
          </a:xfrm>
          <a:prstGeom prst="rect">
            <a:avLst/>
          </a:prstGeom>
          <a:noFill/>
          <a:ln/>
        </p:spPr>
        <p:txBody>
          <a:bodyPr wrap="square" lIns="127" tIns="127" rIns="127" bIns="127" rtlCol="0" anchor="ctr">
            <a:normAutofit/>
          </a:bodyPr>
          <a:lstStyle/>
          <a:p>
            <a:pPr marL="0" indent="0">
              <a:buNone/>
            </a:pPr>
            <a:r>
              <a:rPr lang="en-US" sz="950" dirty="0">
                <a:solidFill>
                  <a:srgbClr val="4B5563"/>
                </a:solidFill>
              </a:rPr>
              <a:t>UK customers served</a:t>
            </a:r>
            <a:endParaRPr lang="en-US" sz="950" dirty="0"/>
          </a:p>
        </p:txBody>
      </p:sp>
      <p:sp>
        <p:nvSpPr>
          <p:cNvPr id="19" name="Text 17"/>
          <p:cNvSpPr/>
          <p:nvPr/>
        </p:nvSpPr>
        <p:spPr>
          <a:xfrm>
            <a:off x="3337560" y="1600200"/>
            <a:ext cx="2560320" cy="502920"/>
          </a:xfrm>
          <a:prstGeom prst="rect">
            <a:avLst/>
          </a:prstGeom>
          <a:noFill/>
          <a:ln/>
        </p:spPr>
        <p:txBody>
          <a:bodyPr wrap="square" lIns="0" tIns="0" rIns="0" bIns="0" rtlCol="0" anchor="ctr">
            <a:normAutofit/>
          </a:bodyPr>
          <a:lstStyle/>
          <a:p>
            <a:pPr marL="0" indent="0">
              <a:buNone/>
            </a:pPr>
            <a:r>
              <a:rPr lang="en-US" sz="3000" b="1" dirty="0">
                <a:solidFill>
                  <a:srgbClr val="97000C"/>
                </a:solidFill>
                <a:latin typeface="Aptos Display" pitchFamily="34" charset="0"/>
                <a:ea typeface="Aptos Display" pitchFamily="34" charset="-122"/>
                <a:cs typeface="Aptos Display" pitchFamily="34" charset="-120"/>
              </a:rPr>
              <a:t>18,000+</a:t>
            </a:r>
            <a:endParaRPr lang="en-US" sz="3000" dirty="0"/>
          </a:p>
        </p:txBody>
      </p:sp>
      <p:sp>
        <p:nvSpPr>
          <p:cNvPr id="20" name="Text 18"/>
          <p:cNvSpPr/>
          <p:nvPr/>
        </p:nvSpPr>
        <p:spPr>
          <a:xfrm>
            <a:off x="3337560" y="2103120"/>
            <a:ext cx="2560320" cy="411480"/>
          </a:xfrm>
          <a:prstGeom prst="rect">
            <a:avLst/>
          </a:prstGeom>
          <a:noFill/>
          <a:ln/>
        </p:spPr>
        <p:txBody>
          <a:bodyPr wrap="square" lIns="127" tIns="127" rIns="127" bIns="127" rtlCol="0" anchor="ctr">
            <a:normAutofit/>
          </a:bodyPr>
          <a:lstStyle/>
          <a:p>
            <a:pPr marL="0" indent="0">
              <a:buNone/>
            </a:pPr>
            <a:r>
              <a:rPr lang="en-US" sz="950" dirty="0">
                <a:solidFill>
                  <a:srgbClr val="4B5563"/>
                </a:solidFill>
              </a:rPr>
              <a:t>HSBC UK FTE across the country</a:t>
            </a:r>
            <a:endParaRPr lang="en-US" sz="950" dirty="0"/>
          </a:p>
        </p:txBody>
      </p:sp>
      <p:sp>
        <p:nvSpPr>
          <p:cNvPr id="21" name="Text 19"/>
          <p:cNvSpPr/>
          <p:nvPr/>
        </p:nvSpPr>
        <p:spPr>
          <a:xfrm>
            <a:off x="6263640" y="1600200"/>
            <a:ext cx="2011680" cy="502920"/>
          </a:xfrm>
          <a:prstGeom prst="rect">
            <a:avLst/>
          </a:prstGeom>
          <a:noFill/>
          <a:ln/>
        </p:spPr>
        <p:txBody>
          <a:bodyPr wrap="square" lIns="0" tIns="0" rIns="0" bIns="0" rtlCol="0" anchor="ctr">
            <a:normAutofit/>
          </a:bodyPr>
          <a:lstStyle/>
          <a:p>
            <a:pPr marL="0" indent="0">
              <a:buNone/>
            </a:pPr>
            <a:r>
              <a:rPr lang="en-US" sz="3000" b="1" dirty="0">
                <a:solidFill>
                  <a:srgbClr val="DB0011"/>
                </a:solidFill>
                <a:latin typeface="Aptos Display" pitchFamily="34" charset="0"/>
                <a:ea typeface="Aptos Display" pitchFamily="34" charset="-122"/>
                <a:cs typeface="Aptos Display" pitchFamily="34" charset="-120"/>
              </a:rPr>
              <a:t>£10.5bn</a:t>
            </a:r>
            <a:endParaRPr lang="en-US" sz="3000" dirty="0"/>
          </a:p>
        </p:txBody>
      </p:sp>
      <p:sp>
        <p:nvSpPr>
          <p:cNvPr id="22" name="Text 20"/>
          <p:cNvSpPr/>
          <p:nvPr/>
        </p:nvSpPr>
        <p:spPr>
          <a:xfrm>
            <a:off x="6263640" y="2103120"/>
            <a:ext cx="2011680" cy="411480"/>
          </a:xfrm>
          <a:prstGeom prst="rect">
            <a:avLst/>
          </a:prstGeom>
          <a:noFill/>
          <a:ln/>
        </p:spPr>
        <p:txBody>
          <a:bodyPr wrap="square" lIns="127" tIns="127" rIns="127" bIns="127" rtlCol="0" anchor="ctr">
            <a:normAutofit/>
          </a:bodyPr>
          <a:lstStyle/>
          <a:p>
            <a:pPr marL="0" indent="0">
              <a:buNone/>
            </a:pPr>
            <a:r>
              <a:rPr lang="en-US" sz="950" dirty="0">
                <a:solidFill>
                  <a:srgbClr val="4B5563"/>
                </a:solidFill>
              </a:rPr>
              <a:t>2025 revenue</a:t>
            </a:r>
            <a:endParaRPr lang="en-US" sz="950" dirty="0"/>
          </a:p>
        </p:txBody>
      </p:sp>
      <p:sp>
        <p:nvSpPr>
          <p:cNvPr id="23" name="Text 21"/>
          <p:cNvSpPr/>
          <p:nvPr/>
        </p:nvSpPr>
        <p:spPr>
          <a:xfrm>
            <a:off x="8595360" y="1600200"/>
            <a:ext cx="2331720" cy="502920"/>
          </a:xfrm>
          <a:prstGeom prst="rect">
            <a:avLst/>
          </a:prstGeom>
          <a:noFill/>
          <a:ln/>
        </p:spPr>
        <p:txBody>
          <a:bodyPr wrap="square" lIns="0" tIns="0" rIns="0" bIns="0" rtlCol="0" anchor="ctr">
            <a:normAutofit/>
          </a:bodyPr>
          <a:lstStyle/>
          <a:p>
            <a:pPr marL="0" indent="0">
              <a:buNone/>
            </a:pPr>
            <a:r>
              <a:rPr lang="en-US" sz="3000" b="1" dirty="0">
                <a:solidFill>
                  <a:srgbClr val="97000C"/>
                </a:solidFill>
                <a:latin typeface="Aptos Display" pitchFamily="34" charset="0"/>
                <a:ea typeface="Aptos Display" pitchFamily="34" charset="-122"/>
                <a:cs typeface="Aptos Display" pitchFamily="34" charset="-120"/>
              </a:rPr>
              <a:t>£4.3bn</a:t>
            </a:r>
            <a:endParaRPr lang="en-US" sz="3000" dirty="0"/>
          </a:p>
        </p:txBody>
      </p:sp>
      <p:sp>
        <p:nvSpPr>
          <p:cNvPr id="24" name="Text 22"/>
          <p:cNvSpPr/>
          <p:nvPr/>
        </p:nvSpPr>
        <p:spPr>
          <a:xfrm>
            <a:off x="8595360" y="2103120"/>
            <a:ext cx="2331720" cy="411480"/>
          </a:xfrm>
          <a:prstGeom prst="rect">
            <a:avLst/>
          </a:prstGeom>
          <a:noFill/>
          <a:ln/>
        </p:spPr>
        <p:txBody>
          <a:bodyPr wrap="square" lIns="127" tIns="127" rIns="127" bIns="127" rtlCol="0" anchor="ctr">
            <a:normAutofit/>
          </a:bodyPr>
          <a:lstStyle/>
          <a:p>
            <a:pPr marL="0" indent="0">
              <a:buNone/>
            </a:pPr>
            <a:r>
              <a:rPr lang="en-US" sz="950" dirty="0">
                <a:solidFill>
                  <a:srgbClr val="4B5563"/>
                </a:solidFill>
              </a:rPr>
              <a:t>operating expenses; tech investment and restructuring are visible pressures</a:t>
            </a:r>
            <a:endParaRPr lang="en-US" sz="950" dirty="0"/>
          </a:p>
        </p:txBody>
      </p:sp>
      <p:sp>
        <p:nvSpPr>
          <p:cNvPr id="25" name="Text 23"/>
          <p:cNvSpPr/>
          <p:nvPr/>
        </p:nvSpPr>
        <p:spPr>
          <a:xfrm>
            <a:off x="960120" y="3977640"/>
            <a:ext cx="9966960" cy="658368"/>
          </a:xfrm>
          <a:prstGeom prst="rect">
            <a:avLst/>
          </a:prstGeom>
          <a:noFill/>
          <a:ln/>
        </p:spPr>
        <p:txBody>
          <a:bodyPr wrap="square" lIns="254" tIns="254" rIns="254" bIns="254" rtlCol="0" anchor="ctr">
            <a:normAutofit/>
          </a:bodyPr>
          <a:lstStyle/>
          <a:p>
            <a:pPr marL="0" indent="0">
              <a:buNone/>
            </a:pPr>
            <a:r>
              <a:rPr lang="en-US" sz="1550" b="1" dirty="0">
                <a:solidFill>
                  <a:srgbClr val="111111"/>
                </a:solidFill>
              </a:rPr>
              <a:t>Implication for HCM: HSBC UK needs AI-enabled productivity, but in a regulated setting where trust, customer duty, workforce fairness and operational resilience cannot be treated as “soft” issues.</a:t>
            </a:r>
            <a:endParaRPr lang="en-US" sz="1550" dirty="0"/>
          </a:p>
        </p:txBody>
      </p:sp>
      <p:sp>
        <p:nvSpPr>
          <p:cNvPr id="26" name="Text 24"/>
          <p:cNvSpPr/>
          <p:nvPr/>
        </p:nvSpPr>
        <p:spPr>
          <a:xfrm>
            <a:off x="960120" y="4800600"/>
            <a:ext cx="9692640" cy="411480"/>
          </a:xfrm>
          <a:prstGeom prst="rect">
            <a:avLst/>
          </a:prstGeom>
          <a:noFill/>
          <a:ln/>
        </p:spPr>
        <p:txBody>
          <a:bodyPr wrap="square" lIns="127" tIns="127" rIns="127" bIns="127" rtlCol="0" anchor="ctr">
            <a:normAutofit/>
          </a:bodyPr>
          <a:lstStyle/>
          <a:p>
            <a:pPr marL="0" indent="0">
              <a:buNone/>
            </a:pPr>
            <a:r>
              <a:rPr lang="en-US" sz="1150" dirty="0">
                <a:solidFill>
                  <a:srgbClr val="4B5563"/>
                </a:solidFill>
              </a:rPr>
              <a:t>The HR question is not “how many jobs can AI remove?”; it is “how can work, skills and accountability be redesigned so AI improves service without damaging the psychological contract?”</a:t>
            </a:r>
            <a:endParaRPr lang="en-US" sz="1150" dirty="0"/>
          </a:p>
        </p:txBody>
      </p:sp>
      <p:sp>
        <p:nvSpPr>
          <p:cNvPr id="27" name="Text 25"/>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 HSBC UK Bank plc (2026).</a:t>
            </a:r>
            <a:endParaRPr lang="en-US" sz="620" dirty="0"/>
          </a:p>
        </p:txBody>
      </p:sp>
      <p:sp>
        <p:nvSpPr>
          <p:cNvPr id="29" name="Rounded Rectangle 28"/>
          <p:cNvSpPr/>
          <p:nvPr/>
        </p:nvSpPr>
        <p:spPr>
          <a:xfrm>
            <a:off x="896112" y="2761488"/>
            <a:ext cx="2057400" cy="228600"/>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8288" tIns="0" rIns="18288" bIns="0" rtlCol="0" anchor="ctr"/>
          <a:lstStyle/>
          <a:p>
            <a:pPr algn="ctr">
              <a:spcBef>
                <a:spcPts val="0"/>
              </a:spcBef>
              <a:spcAft>
                <a:spcPts val="0"/>
              </a:spcAft>
            </a:pPr>
            <a:r>
              <a:rPr sz="670" b="1">
                <a:solidFill>
                  <a:srgbClr val="97000C"/>
                </a:solidFill>
                <a:latin typeface="Aptos"/>
              </a:rPr>
              <a:t>(HSBC UK Bank plc, 2026)</a:t>
            </a:r>
          </a:p>
        </p:txBody>
      </p:sp>
      <p:sp>
        <p:nvSpPr>
          <p:cNvPr id="30" name="Rounded Rectangle 29"/>
          <p:cNvSpPr/>
          <p:nvPr/>
        </p:nvSpPr>
        <p:spPr>
          <a:xfrm>
            <a:off x="3319272" y="2761488"/>
            <a:ext cx="2514600" cy="228600"/>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8288" tIns="0" rIns="18288" bIns="0" rtlCol="0" anchor="ctr"/>
          <a:lstStyle/>
          <a:p>
            <a:pPr algn="ctr">
              <a:spcBef>
                <a:spcPts val="0"/>
              </a:spcBef>
              <a:spcAft>
                <a:spcPts val="0"/>
              </a:spcAft>
            </a:pPr>
            <a:r>
              <a:rPr sz="670" b="1">
                <a:solidFill>
                  <a:srgbClr val="97000C"/>
                </a:solidFill>
                <a:latin typeface="Aptos"/>
              </a:rPr>
              <a:t>(HSBC UK Bank plc, 2026)</a:t>
            </a:r>
          </a:p>
        </p:txBody>
      </p:sp>
      <p:sp>
        <p:nvSpPr>
          <p:cNvPr id="31" name="Rounded Rectangle 30"/>
          <p:cNvSpPr/>
          <p:nvPr/>
        </p:nvSpPr>
        <p:spPr>
          <a:xfrm>
            <a:off x="6245352" y="2761488"/>
            <a:ext cx="1965960" cy="228600"/>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8288" tIns="0" rIns="18288" bIns="0" rtlCol="0" anchor="ctr"/>
          <a:lstStyle/>
          <a:p>
            <a:pPr algn="ctr">
              <a:spcBef>
                <a:spcPts val="0"/>
              </a:spcBef>
              <a:spcAft>
                <a:spcPts val="0"/>
              </a:spcAft>
            </a:pPr>
            <a:r>
              <a:rPr sz="670" b="1">
                <a:solidFill>
                  <a:srgbClr val="97000C"/>
                </a:solidFill>
                <a:latin typeface="Aptos"/>
              </a:rPr>
              <a:t>(HSBC UK Bank plc, 2026)</a:t>
            </a:r>
          </a:p>
        </p:txBody>
      </p:sp>
      <p:sp>
        <p:nvSpPr>
          <p:cNvPr id="32" name="Rounded Rectangle 31"/>
          <p:cNvSpPr/>
          <p:nvPr/>
        </p:nvSpPr>
        <p:spPr>
          <a:xfrm>
            <a:off x="8577072" y="2761488"/>
            <a:ext cx="2304288" cy="228600"/>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8288" tIns="0" rIns="18288" bIns="0" rtlCol="0" anchor="ctr"/>
          <a:lstStyle/>
          <a:p>
            <a:pPr algn="ctr">
              <a:spcBef>
                <a:spcPts val="0"/>
              </a:spcBef>
              <a:spcAft>
                <a:spcPts val="0"/>
              </a:spcAft>
            </a:pPr>
            <a:r>
              <a:rPr sz="670" b="1">
                <a:solidFill>
                  <a:srgbClr val="97000C"/>
                </a:solidFill>
                <a:latin typeface="Aptos"/>
              </a:rPr>
              <a:t>(HSBC UK Bank plc,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Zaid</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04</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Selected focus area</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AI, Automation and Workforce Transformation</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685800" y="1298448"/>
            <a:ext cx="2011680" cy="201168"/>
          </a:xfrm>
          <a:prstGeom prst="rect">
            <a:avLst/>
          </a:prstGeom>
          <a:noFill/>
          <a:ln/>
        </p:spPr>
        <p:txBody>
          <a:bodyPr wrap="square" lIns="0" tIns="0" rIns="0" bIns="0" rtlCol="0" anchor="ctr"/>
          <a:lstStyle/>
          <a:p>
            <a:pPr marL="0" indent="0">
              <a:buNone/>
            </a:pPr>
            <a:r>
              <a:rPr lang="en-US" sz="1300" b="1" dirty="0">
                <a:solidFill>
                  <a:srgbClr val="DB0011"/>
                </a:solidFill>
              </a:rPr>
              <a:t>Research question</a:t>
            </a:r>
            <a:endParaRPr lang="en-US" sz="1300" dirty="0"/>
          </a:p>
        </p:txBody>
      </p:sp>
      <p:sp>
        <p:nvSpPr>
          <p:cNvPr id="17" name="Text 15"/>
          <p:cNvSpPr/>
          <p:nvPr/>
        </p:nvSpPr>
        <p:spPr>
          <a:xfrm>
            <a:off x="685800" y="1682496"/>
            <a:ext cx="10241280" cy="621792"/>
          </a:xfrm>
          <a:prstGeom prst="rect">
            <a:avLst/>
          </a:prstGeom>
          <a:noFill/>
          <a:ln/>
        </p:spPr>
        <p:txBody>
          <a:bodyPr wrap="square" lIns="127" tIns="127" rIns="127" bIns="127" rtlCol="0" anchor="ctr">
            <a:normAutofit fontScale="92500" lnSpcReduction="10000"/>
          </a:bodyPr>
          <a:lstStyle/>
          <a:p>
            <a:pPr marL="0" indent="0">
              <a:buNone/>
            </a:pPr>
            <a:r>
              <a:rPr lang="en-US" sz="2400" b="1" dirty="0">
                <a:solidFill>
                  <a:srgbClr val="111111"/>
                </a:solidFill>
                <a:latin typeface="Aptos Display" pitchFamily="34" charset="0"/>
                <a:ea typeface="Aptos Display" pitchFamily="34" charset="-122"/>
                <a:cs typeface="Aptos Display" pitchFamily="34" charset="-120"/>
              </a:rPr>
              <a:t>How can HSBC UK use AI to improve service quality and productivity while protecting employee trust, capability and inclusion?</a:t>
            </a:r>
            <a:endParaRPr lang="en-US" sz="2400" dirty="0"/>
          </a:p>
        </p:txBody>
      </p:sp>
      <p:sp>
        <p:nvSpPr>
          <p:cNvPr id="18" name="Shape 16"/>
          <p:cNvSpPr/>
          <p:nvPr/>
        </p:nvSpPr>
        <p:spPr>
          <a:xfrm>
            <a:off x="868680" y="3017520"/>
            <a:ext cx="1234440" cy="1234440"/>
          </a:xfrm>
          <a:prstGeom prst="ellipse">
            <a:avLst/>
          </a:prstGeom>
          <a:solidFill>
            <a:srgbClr val="DB0011"/>
          </a:solidFill>
          <a:ln w="12700">
            <a:solidFill>
              <a:srgbClr val="DB0011">
                <a:alpha val="0"/>
              </a:srgbClr>
            </a:solidFill>
            <a:prstDash val="solid"/>
          </a:ln>
        </p:spPr>
        <p:txBody>
          <a:bodyPr/>
          <a:lstStyle/>
          <a:p>
            <a:endParaRPr lang="en-IN"/>
          </a:p>
        </p:txBody>
      </p:sp>
      <p:sp>
        <p:nvSpPr>
          <p:cNvPr id="19" name="Text 17"/>
          <p:cNvSpPr/>
          <p:nvPr/>
        </p:nvSpPr>
        <p:spPr>
          <a:xfrm>
            <a:off x="1316736" y="3374136"/>
            <a:ext cx="320040" cy="201168"/>
          </a:xfrm>
          <a:prstGeom prst="rect">
            <a:avLst/>
          </a:prstGeom>
          <a:noFill/>
          <a:ln/>
        </p:spPr>
        <p:txBody>
          <a:bodyPr wrap="square" lIns="0" tIns="0" rIns="0" bIns="0" rtlCol="0" anchor="ctr"/>
          <a:lstStyle/>
          <a:p>
            <a:pPr marL="0" indent="0" algn="ctr">
              <a:buNone/>
            </a:pPr>
            <a:r>
              <a:rPr lang="en-US" sz="1800" b="1" dirty="0">
                <a:solidFill>
                  <a:srgbClr val="FFFFFF"/>
                </a:solidFill>
              </a:rPr>
              <a:t>1</a:t>
            </a:r>
            <a:endParaRPr lang="en-US" sz="1800" dirty="0"/>
          </a:p>
        </p:txBody>
      </p:sp>
      <p:sp>
        <p:nvSpPr>
          <p:cNvPr id="20" name="Text 18"/>
          <p:cNvSpPr/>
          <p:nvPr/>
        </p:nvSpPr>
        <p:spPr>
          <a:xfrm>
            <a:off x="640080" y="4462272"/>
            <a:ext cx="1691640" cy="384048"/>
          </a:xfrm>
          <a:prstGeom prst="rect">
            <a:avLst/>
          </a:prstGeom>
          <a:noFill/>
          <a:ln/>
        </p:spPr>
        <p:txBody>
          <a:bodyPr wrap="square" lIns="0" tIns="0" rIns="0" bIns="0" rtlCol="0" anchor="ctr">
            <a:normAutofit/>
          </a:bodyPr>
          <a:lstStyle/>
          <a:p>
            <a:pPr marL="0" indent="0" algn="ctr">
              <a:buNone/>
            </a:pPr>
            <a:r>
              <a:rPr lang="en-US" sz="1020" b="1" dirty="0">
                <a:solidFill>
                  <a:srgbClr val="111111"/>
                </a:solidFill>
              </a:rPr>
              <a:t>Strategic fit</a:t>
            </a:r>
            <a:endParaRPr lang="en-US" sz="1020" dirty="0"/>
          </a:p>
        </p:txBody>
      </p:sp>
      <p:sp>
        <p:nvSpPr>
          <p:cNvPr id="21" name="Shape 19"/>
          <p:cNvSpPr/>
          <p:nvPr/>
        </p:nvSpPr>
        <p:spPr>
          <a:xfrm>
            <a:off x="2103120" y="3611880"/>
            <a:ext cx="923544" cy="0"/>
          </a:xfrm>
          <a:prstGeom prst="line">
            <a:avLst/>
          </a:prstGeom>
          <a:noFill/>
          <a:ln w="12700">
            <a:solidFill>
              <a:srgbClr val="FFE8EA"/>
            </a:solidFill>
            <a:prstDash val="solid"/>
            <a:headEnd type="none"/>
            <a:tailEnd type="triangle"/>
          </a:ln>
        </p:spPr>
        <p:txBody>
          <a:bodyPr/>
          <a:lstStyle/>
          <a:p>
            <a:endParaRPr lang="en-IN"/>
          </a:p>
        </p:txBody>
      </p:sp>
      <p:sp>
        <p:nvSpPr>
          <p:cNvPr id="22" name="Shape 20"/>
          <p:cNvSpPr/>
          <p:nvPr/>
        </p:nvSpPr>
        <p:spPr>
          <a:xfrm>
            <a:off x="3063240" y="3017520"/>
            <a:ext cx="1234440" cy="1234440"/>
          </a:xfrm>
          <a:prstGeom prst="ellipse">
            <a:avLst/>
          </a:prstGeom>
          <a:solidFill>
            <a:srgbClr val="97000C"/>
          </a:solidFill>
          <a:ln w="12700">
            <a:solidFill>
              <a:srgbClr val="97000C">
                <a:alpha val="0"/>
              </a:srgbClr>
            </a:solidFill>
            <a:prstDash val="solid"/>
          </a:ln>
        </p:spPr>
        <p:txBody>
          <a:bodyPr/>
          <a:lstStyle/>
          <a:p>
            <a:endParaRPr lang="en-IN"/>
          </a:p>
        </p:txBody>
      </p:sp>
      <p:sp>
        <p:nvSpPr>
          <p:cNvPr id="23" name="Text 21"/>
          <p:cNvSpPr/>
          <p:nvPr/>
        </p:nvSpPr>
        <p:spPr>
          <a:xfrm>
            <a:off x="3511296" y="3374136"/>
            <a:ext cx="320040" cy="201168"/>
          </a:xfrm>
          <a:prstGeom prst="rect">
            <a:avLst/>
          </a:prstGeom>
          <a:noFill/>
          <a:ln/>
        </p:spPr>
        <p:txBody>
          <a:bodyPr wrap="square" lIns="0" tIns="0" rIns="0" bIns="0" rtlCol="0" anchor="ctr"/>
          <a:lstStyle/>
          <a:p>
            <a:pPr marL="0" indent="0" algn="ctr">
              <a:buNone/>
            </a:pPr>
            <a:r>
              <a:rPr lang="en-US" sz="1800" b="1" dirty="0">
                <a:solidFill>
                  <a:srgbClr val="FFFFFF"/>
                </a:solidFill>
              </a:rPr>
              <a:t>2</a:t>
            </a:r>
            <a:endParaRPr lang="en-US" sz="1800" dirty="0"/>
          </a:p>
        </p:txBody>
      </p:sp>
      <p:sp>
        <p:nvSpPr>
          <p:cNvPr id="24" name="Text 22"/>
          <p:cNvSpPr/>
          <p:nvPr/>
        </p:nvSpPr>
        <p:spPr>
          <a:xfrm>
            <a:off x="2834640" y="4462272"/>
            <a:ext cx="1691640" cy="384048"/>
          </a:xfrm>
          <a:prstGeom prst="rect">
            <a:avLst/>
          </a:prstGeom>
          <a:noFill/>
          <a:ln/>
        </p:spPr>
        <p:txBody>
          <a:bodyPr wrap="square" lIns="0" tIns="0" rIns="0" bIns="0" rtlCol="0" anchor="ctr">
            <a:normAutofit/>
          </a:bodyPr>
          <a:lstStyle/>
          <a:p>
            <a:pPr marL="0" indent="0" algn="ctr">
              <a:buNone/>
            </a:pPr>
            <a:r>
              <a:rPr lang="en-US" sz="1020" b="1" dirty="0">
                <a:solidFill>
                  <a:srgbClr val="111111"/>
                </a:solidFill>
              </a:rPr>
              <a:t>Current practice</a:t>
            </a:r>
            <a:endParaRPr lang="en-US" sz="1020" dirty="0"/>
          </a:p>
        </p:txBody>
      </p:sp>
      <p:sp>
        <p:nvSpPr>
          <p:cNvPr id="25" name="Shape 23"/>
          <p:cNvSpPr/>
          <p:nvPr/>
        </p:nvSpPr>
        <p:spPr>
          <a:xfrm>
            <a:off x="4297680" y="3611880"/>
            <a:ext cx="923544" cy="0"/>
          </a:xfrm>
          <a:prstGeom prst="line">
            <a:avLst/>
          </a:prstGeom>
          <a:noFill/>
          <a:ln w="12700">
            <a:solidFill>
              <a:srgbClr val="FFE8EA"/>
            </a:solidFill>
            <a:prstDash val="solid"/>
            <a:headEnd type="none"/>
            <a:tailEnd type="triangle"/>
          </a:ln>
        </p:spPr>
        <p:txBody>
          <a:bodyPr/>
          <a:lstStyle/>
          <a:p>
            <a:endParaRPr lang="en-IN"/>
          </a:p>
        </p:txBody>
      </p:sp>
      <p:sp>
        <p:nvSpPr>
          <p:cNvPr id="26" name="Shape 24"/>
          <p:cNvSpPr/>
          <p:nvPr/>
        </p:nvSpPr>
        <p:spPr>
          <a:xfrm>
            <a:off x="5257800" y="3017520"/>
            <a:ext cx="1234440" cy="1234440"/>
          </a:xfrm>
          <a:prstGeom prst="ellipse">
            <a:avLst/>
          </a:prstGeom>
          <a:solidFill>
            <a:srgbClr val="DB0011"/>
          </a:solidFill>
          <a:ln w="12700">
            <a:solidFill>
              <a:srgbClr val="DB0011">
                <a:alpha val="0"/>
              </a:srgbClr>
            </a:solidFill>
            <a:prstDash val="solid"/>
          </a:ln>
        </p:spPr>
        <p:txBody>
          <a:bodyPr/>
          <a:lstStyle/>
          <a:p>
            <a:endParaRPr lang="en-IN"/>
          </a:p>
        </p:txBody>
      </p:sp>
      <p:sp>
        <p:nvSpPr>
          <p:cNvPr id="27" name="Text 25"/>
          <p:cNvSpPr/>
          <p:nvPr/>
        </p:nvSpPr>
        <p:spPr>
          <a:xfrm>
            <a:off x="5705856" y="3374136"/>
            <a:ext cx="320040" cy="201168"/>
          </a:xfrm>
          <a:prstGeom prst="rect">
            <a:avLst/>
          </a:prstGeom>
          <a:noFill/>
          <a:ln/>
        </p:spPr>
        <p:txBody>
          <a:bodyPr wrap="square" lIns="0" tIns="0" rIns="0" bIns="0" rtlCol="0" anchor="ctr"/>
          <a:lstStyle/>
          <a:p>
            <a:pPr marL="0" indent="0" algn="ctr">
              <a:buNone/>
            </a:pPr>
            <a:r>
              <a:rPr lang="en-US" sz="1800" b="1" dirty="0">
                <a:solidFill>
                  <a:srgbClr val="FFFFFF"/>
                </a:solidFill>
              </a:rPr>
              <a:t>3</a:t>
            </a:r>
            <a:endParaRPr lang="en-US" sz="1800" dirty="0"/>
          </a:p>
        </p:txBody>
      </p:sp>
      <p:sp>
        <p:nvSpPr>
          <p:cNvPr id="28" name="Text 26"/>
          <p:cNvSpPr/>
          <p:nvPr/>
        </p:nvSpPr>
        <p:spPr>
          <a:xfrm>
            <a:off x="5029200" y="4462272"/>
            <a:ext cx="1691640" cy="384048"/>
          </a:xfrm>
          <a:prstGeom prst="rect">
            <a:avLst/>
          </a:prstGeom>
          <a:noFill/>
          <a:ln/>
        </p:spPr>
        <p:txBody>
          <a:bodyPr wrap="square" lIns="0" tIns="0" rIns="0" bIns="0" rtlCol="0" anchor="ctr">
            <a:normAutofit/>
          </a:bodyPr>
          <a:lstStyle/>
          <a:p>
            <a:pPr marL="0" indent="0" algn="ctr">
              <a:buNone/>
            </a:pPr>
            <a:r>
              <a:rPr lang="en-US" sz="1020" b="1" dirty="0">
                <a:solidFill>
                  <a:srgbClr val="111111"/>
                </a:solidFill>
              </a:rPr>
              <a:t>Gaps &amp; root causes</a:t>
            </a:r>
            <a:endParaRPr lang="en-US" sz="1020" dirty="0"/>
          </a:p>
        </p:txBody>
      </p:sp>
      <p:sp>
        <p:nvSpPr>
          <p:cNvPr id="29" name="Shape 27"/>
          <p:cNvSpPr/>
          <p:nvPr/>
        </p:nvSpPr>
        <p:spPr>
          <a:xfrm>
            <a:off x="6492240" y="3611880"/>
            <a:ext cx="923544" cy="0"/>
          </a:xfrm>
          <a:prstGeom prst="line">
            <a:avLst/>
          </a:prstGeom>
          <a:noFill/>
          <a:ln w="12700">
            <a:solidFill>
              <a:srgbClr val="FFE8EA"/>
            </a:solidFill>
            <a:prstDash val="solid"/>
            <a:headEnd type="none"/>
            <a:tailEnd type="triangle"/>
          </a:ln>
        </p:spPr>
        <p:txBody>
          <a:bodyPr/>
          <a:lstStyle/>
          <a:p>
            <a:endParaRPr lang="en-IN"/>
          </a:p>
        </p:txBody>
      </p:sp>
      <p:sp>
        <p:nvSpPr>
          <p:cNvPr id="30" name="Shape 28"/>
          <p:cNvSpPr/>
          <p:nvPr/>
        </p:nvSpPr>
        <p:spPr>
          <a:xfrm>
            <a:off x="7452360" y="3017520"/>
            <a:ext cx="1234440" cy="1234440"/>
          </a:xfrm>
          <a:prstGeom prst="ellipse">
            <a:avLst/>
          </a:prstGeom>
          <a:solidFill>
            <a:srgbClr val="97000C"/>
          </a:solidFill>
          <a:ln w="12700">
            <a:solidFill>
              <a:srgbClr val="97000C">
                <a:alpha val="0"/>
              </a:srgbClr>
            </a:solidFill>
            <a:prstDash val="solid"/>
          </a:ln>
        </p:spPr>
        <p:txBody>
          <a:bodyPr/>
          <a:lstStyle/>
          <a:p>
            <a:endParaRPr lang="en-IN"/>
          </a:p>
        </p:txBody>
      </p:sp>
      <p:sp>
        <p:nvSpPr>
          <p:cNvPr id="31" name="Text 29"/>
          <p:cNvSpPr/>
          <p:nvPr/>
        </p:nvSpPr>
        <p:spPr>
          <a:xfrm>
            <a:off x="7900416" y="3374136"/>
            <a:ext cx="320040" cy="201168"/>
          </a:xfrm>
          <a:prstGeom prst="rect">
            <a:avLst/>
          </a:prstGeom>
          <a:noFill/>
          <a:ln/>
        </p:spPr>
        <p:txBody>
          <a:bodyPr wrap="square" lIns="0" tIns="0" rIns="0" bIns="0" rtlCol="0" anchor="ctr"/>
          <a:lstStyle/>
          <a:p>
            <a:pPr marL="0" indent="0" algn="ctr">
              <a:buNone/>
            </a:pPr>
            <a:r>
              <a:rPr lang="en-US" sz="1800" b="1" dirty="0">
                <a:solidFill>
                  <a:srgbClr val="FFFFFF"/>
                </a:solidFill>
              </a:rPr>
              <a:t>4</a:t>
            </a:r>
            <a:endParaRPr lang="en-US" sz="1800" dirty="0"/>
          </a:p>
        </p:txBody>
      </p:sp>
      <p:sp>
        <p:nvSpPr>
          <p:cNvPr id="32" name="Text 30"/>
          <p:cNvSpPr/>
          <p:nvPr/>
        </p:nvSpPr>
        <p:spPr>
          <a:xfrm>
            <a:off x="7223760" y="4462272"/>
            <a:ext cx="1691640" cy="384048"/>
          </a:xfrm>
          <a:prstGeom prst="rect">
            <a:avLst/>
          </a:prstGeom>
          <a:noFill/>
          <a:ln/>
        </p:spPr>
        <p:txBody>
          <a:bodyPr wrap="square" lIns="0" tIns="0" rIns="0" bIns="0" rtlCol="0" anchor="ctr">
            <a:normAutofit/>
          </a:bodyPr>
          <a:lstStyle/>
          <a:p>
            <a:pPr marL="0" indent="0" algn="ctr">
              <a:buNone/>
            </a:pPr>
            <a:r>
              <a:rPr lang="en-US" sz="1020" b="1" dirty="0">
                <a:solidFill>
                  <a:srgbClr val="111111"/>
                </a:solidFill>
              </a:rPr>
              <a:t>Evidence-based redesign</a:t>
            </a:r>
            <a:endParaRPr lang="en-US" sz="1020" dirty="0"/>
          </a:p>
        </p:txBody>
      </p:sp>
      <p:sp>
        <p:nvSpPr>
          <p:cNvPr id="33" name="Shape 31"/>
          <p:cNvSpPr/>
          <p:nvPr/>
        </p:nvSpPr>
        <p:spPr>
          <a:xfrm>
            <a:off x="8686800" y="3611880"/>
            <a:ext cx="923544" cy="0"/>
          </a:xfrm>
          <a:prstGeom prst="line">
            <a:avLst/>
          </a:prstGeom>
          <a:noFill/>
          <a:ln w="12700">
            <a:solidFill>
              <a:srgbClr val="FFE8EA"/>
            </a:solidFill>
            <a:prstDash val="solid"/>
            <a:headEnd type="none"/>
            <a:tailEnd type="triangle"/>
          </a:ln>
        </p:spPr>
        <p:txBody>
          <a:bodyPr/>
          <a:lstStyle/>
          <a:p>
            <a:endParaRPr lang="en-IN"/>
          </a:p>
        </p:txBody>
      </p:sp>
      <p:sp>
        <p:nvSpPr>
          <p:cNvPr id="34" name="Shape 32"/>
          <p:cNvSpPr/>
          <p:nvPr/>
        </p:nvSpPr>
        <p:spPr>
          <a:xfrm>
            <a:off x="9646920" y="3017520"/>
            <a:ext cx="1234440" cy="1234440"/>
          </a:xfrm>
          <a:prstGeom prst="ellipse">
            <a:avLst/>
          </a:prstGeom>
          <a:solidFill>
            <a:srgbClr val="DB0011"/>
          </a:solidFill>
          <a:ln w="12700">
            <a:solidFill>
              <a:srgbClr val="DB0011">
                <a:alpha val="0"/>
              </a:srgbClr>
            </a:solidFill>
            <a:prstDash val="solid"/>
          </a:ln>
        </p:spPr>
        <p:txBody>
          <a:bodyPr/>
          <a:lstStyle/>
          <a:p>
            <a:endParaRPr lang="en-IN"/>
          </a:p>
        </p:txBody>
      </p:sp>
      <p:sp>
        <p:nvSpPr>
          <p:cNvPr id="35" name="Text 33"/>
          <p:cNvSpPr/>
          <p:nvPr/>
        </p:nvSpPr>
        <p:spPr>
          <a:xfrm>
            <a:off x="10094976" y="3374136"/>
            <a:ext cx="320040" cy="201168"/>
          </a:xfrm>
          <a:prstGeom prst="rect">
            <a:avLst/>
          </a:prstGeom>
          <a:noFill/>
          <a:ln/>
        </p:spPr>
        <p:txBody>
          <a:bodyPr wrap="square" lIns="0" tIns="0" rIns="0" bIns="0" rtlCol="0" anchor="ctr"/>
          <a:lstStyle/>
          <a:p>
            <a:pPr marL="0" indent="0" algn="ctr">
              <a:buNone/>
            </a:pPr>
            <a:r>
              <a:rPr lang="en-US" sz="1800" b="1" dirty="0">
                <a:solidFill>
                  <a:srgbClr val="FFFFFF"/>
                </a:solidFill>
              </a:rPr>
              <a:t>5</a:t>
            </a:r>
            <a:endParaRPr lang="en-US" sz="1800" dirty="0"/>
          </a:p>
        </p:txBody>
      </p:sp>
      <p:sp>
        <p:nvSpPr>
          <p:cNvPr id="36" name="Text 34"/>
          <p:cNvSpPr/>
          <p:nvPr/>
        </p:nvSpPr>
        <p:spPr>
          <a:xfrm>
            <a:off x="9418320" y="4462272"/>
            <a:ext cx="1691640" cy="384048"/>
          </a:xfrm>
          <a:prstGeom prst="rect">
            <a:avLst/>
          </a:prstGeom>
          <a:noFill/>
          <a:ln/>
        </p:spPr>
        <p:txBody>
          <a:bodyPr wrap="square" lIns="0" tIns="0" rIns="0" bIns="0" rtlCol="0" anchor="ctr">
            <a:normAutofit/>
          </a:bodyPr>
          <a:lstStyle/>
          <a:p>
            <a:pPr marL="0" indent="0" algn="ctr">
              <a:buNone/>
            </a:pPr>
            <a:r>
              <a:rPr lang="en-US" sz="1020" b="1" dirty="0">
                <a:solidFill>
                  <a:srgbClr val="111111"/>
                </a:solidFill>
              </a:rPr>
              <a:t>Future-ready HRM</a:t>
            </a:r>
            <a:endParaRPr lang="en-US" sz="1020" dirty="0"/>
          </a:p>
        </p:txBody>
      </p:sp>
      <p:sp>
        <p:nvSpPr>
          <p:cNvPr id="37" name="Text 35"/>
          <p:cNvSpPr/>
          <p:nvPr/>
        </p:nvSpPr>
        <p:spPr>
          <a:xfrm>
            <a:off x="822960" y="5349240"/>
            <a:ext cx="10424160" cy="256032"/>
          </a:xfrm>
          <a:prstGeom prst="rect">
            <a:avLst/>
          </a:prstGeom>
          <a:noFill/>
          <a:ln/>
        </p:spPr>
        <p:txBody>
          <a:bodyPr wrap="square" lIns="0" tIns="0" rIns="0" bIns="0" rtlCol="0" anchor="ctr"/>
          <a:lstStyle/>
          <a:p>
            <a:pPr marL="0" indent="0" algn="ctr">
              <a:buNone/>
            </a:pPr>
            <a:r>
              <a:rPr lang="en-US" sz="1250" dirty="0">
                <a:solidFill>
                  <a:srgbClr val="4B5563"/>
                </a:solidFill>
              </a:rPr>
              <a:t>Critical lens: AMO theory + psychological contract + socio-technical systems + responsible AI governance.</a:t>
            </a:r>
            <a:endParaRPr lang="en-US" sz="1250" dirty="0"/>
          </a:p>
        </p:txBody>
      </p:sp>
      <p:sp>
        <p:nvSpPr>
          <p:cNvPr id="38" name="Text 36"/>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Budhwar et al. (2022); Bankins et al. (2022); CIPD (2026a, 2026b).</a:t>
            </a:r>
            <a:endParaRPr lang="en-US" sz="62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4572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t>
            </a:r>
            <a:r>
              <a:rPr lang="en-IN" sz="1400" dirty="0" err="1">
                <a:solidFill>
                  <a:srgbClr val="FF0000"/>
                </a:solidFill>
                <a:latin typeface="Arial" panose="020B0604020202020204" pitchFamily="34" charset="0"/>
                <a:cs typeface="Arial" panose="020B0604020202020204" pitchFamily="34" charset="0"/>
              </a:rPr>
              <a:t>Prashnna</a:t>
            </a:r>
            <a:r>
              <a:rPr lang="en-IN" sz="1400" dirty="0">
                <a:solidFill>
                  <a:srgbClr val="FF0000"/>
                </a:solidFill>
                <a:latin typeface="Arial" panose="020B0604020202020204" pitchFamily="34" charset="0"/>
                <a:cs typeface="Arial" panose="020B0604020202020204" pitchFamily="34" charset="0"/>
              </a:rPr>
              <a:t>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05</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Current policies and practices</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HSBC is scaling AI, not only experimenting</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685800" y="1188720"/>
            <a:ext cx="3383280" cy="3154680"/>
          </a:xfrm>
          <a:prstGeom prst="roundRect">
            <a:avLst>
              <a:gd name="adj" fmla="val 2609"/>
            </a:avLst>
          </a:prstGeom>
          <a:solidFill>
            <a:srgbClr val="FFFFFF"/>
          </a:solidFill>
          <a:ln w="12700">
            <a:solidFill>
              <a:srgbClr val="FCD5D9">
                <a:alpha val="95000"/>
              </a:srgbClr>
            </a:solidFill>
            <a:prstDash val="solid"/>
          </a:ln>
        </p:spPr>
        <p:txBody>
          <a:bodyPr/>
          <a:lstStyle/>
          <a:p>
            <a:endParaRPr lang="en-IN"/>
          </a:p>
        </p:txBody>
      </p:sp>
      <p:sp>
        <p:nvSpPr>
          <p:cNvPr id="17" name="Shape 15"/>
          <p:cNvSpPr/>
          <p:nvPr/>
        </p:nvSpPr>
        <p:spPr>
          <a:xfrm>
            <a:off x="4407408" y="1188720"/>
            <a:ext cx="3383280" cy="3154680"/>
          </a:xfrm>
          <a:prstGeom prst="roundRect">
            <a:avLst>
              <a:gd name="adj" fmla="val 2609"/>
            </a:avLst>
          </a:prstGeom>
          <a:solidFill>
            <a:srgbClr val="FFFFFF"/>
          </a:solidFill>
          <a:ln w="12700">
            <a:solidFill>
              <a:srgbClr val="FCD5D9">
                <a:alpha val="95000"/>
              </a:srgbClr>
            </a:solidFill>
            <a:prstDash val="solid"/>
          </a:ln>
        </p:spPr>
        <p:txBody>
          <a:bodyPr/>
          <a:lstStyle/>
          <a:p>
            <a:endParaRPr lang="en-IN"/>
          </a:p>
        </p:txBody>
      </p:sp>
      <p:sp>
        <p:nvSpPr>
          <p:cNvPr id="18" name="Shape 16"/>
          <p:cNvSpPr/>
          <p:nvPr/>
        </p:nvSpPr>
        <p:spPr>
          <a:xfrm>
            <a:off x="8129016" y="1188720"/>
            <a:ext cx="3383280" cy="3154680"/>
          </a:xfrm>
          <a:prstGeom prst="roundRect">
            <a:avLst>
              <a:gd name="adj" fmla="val 2609"/>
            </a:avLst>
          </a:prstGeom>
          <a:solidFill>
            <a:srgbClr val="FFFFFF"/>
          </a:solidFill>
          <a:ln w="12700">
            <a:solidFill>
              <a:srgbClr val="FCD5D9">
                <a:alpha val="95000"/>
              </a:srgbClr>
            </a:solidFill>
            <a:prstDash val="solid"/>
          </a:ln>
        </p:spPr>
        <p:txBody>
          <a:bodyPr/>
          <a:lstStyle/>
          <a:p>
            <a:endParaRPr lang="en-IN"/>
          </a:p>
        </p:txBody>
      </p:sp>
      <p:sp>
        <p:nvSpPr>
          <p:cNvPr id="19" name="Text 17"/>
          <p:cNvSpPr/>
          <p:nvPr/>
        </p:nvSpPr>
        <p:spPr>
          <a:xfrm>
            <a:off x="960120" y="1508760"/>
            <a:ext cx="2834640" cy="228600"/>
          </a:xfrm>
          <a:prstGeom prst="rect">
            <a:avLst/>
          </a:prstGeom>
          <a:noFill/>
          <a:ln/>
        </p:spPr>
        <p:txBody>
          <a:bodyPr wrap="square" lIns="0" tIns="0" rIns="0" bIns="0" rtlCol="0" anchor="ctr"/>
          <a:lstStyle/>
          <a:p>
            <a:pPr marL="0" indent="0">
              <a:buNone/>
            </a:pPr>
            <a:r>
              <a:rPr lang="en-US" sz="1400" b="1" dirty="0">
                <a:solidFill>
                  <a:srgbClr val="DB0011"/>
                </a:solidFill>
              </a:rPr>
              <a:t>1. Enterprise AI ambition</a:t>
            </a:r>
            <a:endParaRPr lang="en-US" sz="1400" dirty="0"/>
          </a:p>
        </p:txBody>
      </p:sp>
      <p:sp>
        <p:nvSpPr>
          <p:cNvPr id="20" name="Text 18"/>
          <p:cNvSpPr/>
          <p:nvPr/>
        </p:nvSpPr>
        <p:spPr>
          <a:xfrm>
            <a:off x="960120" y="1965960"/>
            <a:ext cx="2788920" cy="1188720"/>
          </a:xfrm>
          <a:prstGeom prst="rect">
            <a:avLst/>
          </a:prstGeom>
          <a:noFill/>
          <a:ln/>
        </p:spPr>
        <p:txBody>
          <a:bodyPr wrap="square" lIns="0" tIns="0" rIns="0" bIns="0" rtlCol="0" anchor="ctr">
            <a:normAutofit/>
          </a:bodyPr>
          <a:lstStyle/>
          <a:p>
            <a:pPr marL="0" indent="0" algn="l">
              <a:spcBef>
                <a:spcPts val="0"/>
              </a:spcBef>
              <a:spcAft>
                <a:spcPts val="0"/>
              </a:spcAft>
              <a:buNone/>
            </a:pPr>
            <a:r>
              <a:rPr sz="1080" b="0">
                <a:solidFill>
                  <a:srgbClr val="4B5563"/>
                </a:solidFill>
                <a:latin typeface="Aptos"/>
              </a:rPr>
              <a:t>Aims to lead ethical and responsible AI in financial services while retaining human judgement and accountability.</a:t>
            </a:r>
            <a:endParaRPr lang="en-US" sz="1120" dirty="0"/>
          </a:p>
        </p:txBody>
      </p:sp>
      <p:sp>
        <p:nvSpPr>
          <p:cNvPr id="21" name="Text 19"/>
          <p:cNvSpPr/>
          <p:nvPr/>
        </p:nvSpPr>
        <p:spPr>
          <a:xfrm>
            <a:off x="4663440" y="1508760"/>
            <a:ext cx="2834640" cy="228600"/>
          </a:xfrm>
          <a:prstGeom prst="rect">
            <a:avLst/>
          </a:prstGeom>
          <a:noFill/>
          <a:ln/>
        </p:spPr>
        <p:txBody>
          <a:bodyPr wrap="square" lIns="0" tIns="0" rIns="0" bIns="0" rtlCol="0" anchor="ctr"/>
          <a:lstStyle/>
          <a:p>
            <a:pPr marL="0" indent="0">
              <a:buNone/>
            </a:pPr>
            <a:r>
              <a:rPr lang="en-US" sz="1400" b="1" dirty="0">
                <a:solidFill>
                  <a:srgbClr val="97000C"/>
                </a:solidFill>
              </a:rPr>
              <a:t>2. Clear ownership</a:t>
            </a:r>
            <a:endParaRPr lang="en-US" sz="1400" dirty="0"/>
          </a:p>
        </p:txBody>
      </p:sp>
      <p:sp>
        <p:nvSpPr>
          <p:cNvPr id="22" name="Text 20"/>
          <p:cNvSpPr/>
          <p:nvPr/>
        </p:nvSpPr>
        <p:spPr>
          <a:xfrm>
            <a:off x="4663440" y="1965960"/>
            <a:ext cx="2788920" cy="1188720"/>
          </a:xfrm>
          <a:prstGeom prst="rect">
            <a:avLst/>
          </a:prstGeom>
          <a:noFill/>
          <a:ln/>
        </p:spPr>
        <p:txBody>
          <a:bodyPr wrap="square" lIns="0" tIns="0" rIns="0" bIns="0" rtlCol="0" anchor="ctr">
            <a:normAutofit/>
          </a:bodyPr>
          <a:lstStyle/>
          <a:p>
            <a:pPr marL="0" indent="0" algn="l">
              <a:spcBef>
                <a:spcPts val="0"/>
              </a:spcBef>
              <a:spcAft>
                <a:spcPts val="0"/>
              </a:spcAft>
              <a:buNone/>
            </a:pPr>
            <a:r>
              <a:rPr sz="1080" b="0">
                <a:solidFill>
                  <a:srgbClr val="4B5563"/>
                </a:solidFill>
                <a:latin typeface="Aptos"/>
              </a:rPr>
              <a:t>The Chief AI Officer and AI Review Councils provide enterprise direction, lifecycle assurance and common standards.</a:t>
            </a:r>
            <a:endParaRPr lang="en-US" sz="1120" dirty="0"/>
          </a:p>
        </p:txBody>
      </p:sp>
      <p:sp>
        <p:nvSpPr>
          <p:cNvPr id="23" name="Text 21"/>
          <p:cNvSpPr/>
          <p:nvPr/>
        </p:nvSpPr>
        <p:spPr>
          <a:xfrm>
            <a:off x="8394192" y="1508760"/>
            <a:ext cx="2834640" cy="228600"/>
          </a:xfrm>
          <a:prstGeom prst="rect">
            <a:avLst/>
          </a:prstGeom>
          <a:noFill/>
          <a:ln/>
        </p:spPr>
        <p:txBody>
          <a:bodyPr wrap="square" lIns="0" tIns="0" rIns="0" bIns="0" rtlCol="0" anchor="ctr"/>
          <a:lstStyle/>
          <a:p>
            <a:pPr marL="0" indent="0">
              <a:buNone/>
            </a:pPr>
            <a:r>
              <a:rPr lang="en-US" sz="1400" b="1" dirty="0">
                <a:solidFill>
                  <a:srgbClr val="DB0011"/>
                </a:solidFill>
              </a:rPr>
              <a:t>3. AI capability building</a:t>
            </a:r>
            <a:endParaRPr lang="en-US" sz="1400" dirty="0"/>
          </a:p>
        </p:txBody>
      </p:sp>
      <p:sp>
        <p:nvSpPr>
          <p:cNvPr id="24" name="Text 22"/>
          <p:cNvSpPr/>
          <p:nvPr/>
        </p:nvSpPr>
        <p:spPr>
          <a:xfrm>
            <a:off x="8394192" y="1965960"/>
            <a:ext cx="2788920" cy="1188720"/>
          </a:xfrm>
          <a:prstGeom prst="rect">
            <a:avLst/>
          </a:prstGeom>
          <a:noFill/>
          <a:ln/>
        </p:spPr>
        <p:txBody>
          <a:bodyPr wrap="square" lIns="0" tIns="0" rIns="0" bIns="0" rtlCol="0" anchor="ctr">
            <a:normAutofit/>
          </a:bodyPr>
          <a:lstStyle/>
          <a:p>
            <a:pPr marL="0" indent="0" algn="l">
              <a:spcBef>
                <a:spcPts val="0"/>
              </a:spcBef>
              <a:spcAft>
                <a:spcPts val="0"/>
              </a:spcAft>
              <a:buNone/>
            </a:pPr>
            <a:r>
              <a:rPr sz="1080" b="0">
                <a:solidFill>
                  <a:srgbClr val="4B5563"/>
                </a:solidFill>
                <a:latin typeface="Aptos"/>
              </a:rPr>
              <a:t>Mandatory responsible-AI training and the AI Academy build skills from beginner to advanced levels.</a:t>
            </a:r>
            <a:endParaRPr lang="en-US" sz="1120" dirty="0"/>
          </a:p>
        </p:txBody>
      </p:sp>
      <p:sp>
        <p:nvSpPr>
          <p:cNvPr id="25" name="Text 23"/>
          <p:cNvSpPr/>
          <p:nvPr/>
        </p:nvSpPr>
        <p:spPr>
          <a:xfrm>
            <a:off x="841248" y="4617720"/>
            <a:ext cx="10378440" cy="868680"/>
          </a:xfrm>
          <a:prstGeom prst="rect">
            <a:avLst/>
          </a:prstGeom>
          <a:solidFill>
            <a:srgbClr val="FFF2CC"/>
          </a:solidFill>
          <a:ln w="12700">
            <a:solidFill>
              <a:srgbClr val="D6AA00"/>
            </a:solidFill>
          </a:ln>
        </p:spPr>
        <p:txBody>
          <a:bodyPr wrap="square" lIns="118872" rIns="118872" bIns="36576" rtlCol="0" anchor="ctr">
            <a:normAutofit/>
          </a:bodyPr>
          <a:lstStyle/>
          <a:p>
            <a:pPr marL="0" indent="0" algn="l">
              <a:spcBef>
                <a:spcPts val="0"/>
              </a:spcBef>
              <a:spcAft>
                <a:spcPts val="0"/>
              </a:spcAft>
              <a:buNone/>
            </a:pPr>
            <a:r>
              <a:rPr sz="940" b="1">
                <a:solidFill>
                  <a:srgbClr val="111111"/>
                </a:solidFill>
                <a:latin typeface="Aptos"/>
              </a:rPr>
              <a:t>Benchmark — JPMorganChase onboarded 200,000 employees to its secure LLM Suite in eight months. HSBC shows strong governance and targeted use cases, but discloses less evidence on enterprise-wide employee adoption and redeployment outcomes. (JPMorganChase, 2025; HSBC Holdings plc, 2025a, 2025b)</a:t>
            </a:r>
            <a:endParaRPr lang="en-US" sz="1220" dirty="0"/>
          </a:p>
        </p:txBody>
      </p:sp>
      <p:sp>
        <p:nvSpPr>
          <p:cNvPr id="26" name="Text 24"/>
          <p:cNvSpPr/>
          <p:nvPr/>
        </p:nvSpPr>
        <p:spPr>
          <a:xfrm>
            <a:off x="530352" y="6327648"/>
            <a:ext cx="10789920" cy="164592"/>
          </a:xfrm>
          <a:prstGeom prst="rect">
            <a:avLst/>
          </a:prstGeom>
          <a:noFill/>
          <a:ln/>
        </p:spPr>
        <p:txBody>
          <a:bodyPr wrap="square" lIns="0" tIns="0" rIns="0" bIns="0" rtlCol="0" anchor="ctr"/>
          <a:lstStyle/>
          <a:p>
            <a:pPr marL="0" indent="0" algn="l">
              <a:spcBef>
                <a:spcPts val="0"/>
              </a:spcBef>
              <a:spcAft>
                <a:spcPts val="0"/>
              </a:spcAft>
              <a:buNone/>
            </a:pPr>
            <a:r>
              <a:rPr sz="620" b="0">
                <a:solidFill>
                  <a:srgbClr val="6B7280"/>
                </a:solidFill>
                <a:latin typeface="Aptos"/>
              </a:rPr>
              <a:t>Sources: HSBC Holdings plc (2025a, 2025b); JPMorganChase (2025).</a:t>
            </a:r>
            <a:endParaRPr lang="en-US" sz="62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t>
            </a:r>
            <a:r>
              <a:rPr lang="en-IN" sz="1400" dirty="0" err="1">
                <a:solidFill>
                  <a:srgbClr val="FF0000"/>
                </a:solidFill>
                <a:latin typeface="Arial" panose="020B0604020202020204" pitchFamily="34" charset="0"/>
                <a:cs typeface="Arial" panose="020B0604020202020204" pitchFamily="34" charset="0"/>
              </a:rPr>
              <a:t>Prashnna</a:t>
            </a:r>
            <a:r>
              <a:rPr lang="en-IN" sz="1400" dirty="0">
                <a:solidFill>
                  <a:srgbClr val="FF0000"/>
                </a:solidFill>
                <a:latin typeface="Arial" panose="020B0604020202020204" pitchFamily="34" charset="0"/>
                <a:cs typeface="Arial" panose="020B0604020202020204" pitchFamily="34" charset="0"/>
              </a:rPr>
              <a:t>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06</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Current AI use cases</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Evidence of productivity, client experience and service augmentation</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685800" y="1280160"/>
            <a:ext cx="10835640" cy="91440"/>
          </a:xfrm>
          <a:prstGeom prst="rect">
            <a:avLst/>
          </a:prstGeom>
          <a:solidFill>
            <a:srgbClr val="FFE8EA"/>
          </a:solidFill>
          <a:ln w="12700">
            <a:solidFill>
              <a:srgbClr val="FFE8EA">
                <a:alpha val="0"/>
              </a:srgbClr>
            </a:solidFill>
            <a:prstDash val="solid"/>
          </a:ln>
        </p:spPr>
        <p:txBody>
          <a:bodyPr/>
          <a:lstStyle/>
          <a:p>
            <a:endParaRPr lang="en-IN"/>
          </a:p>
        </p:txBody>
      </p:sp>
      <p:sp>
        <p:nvSpPr>
          <p:cNvPr id="17" name="Text 15"/>
          <p:cNvSpPr/>
          <p:nvPr/>
        </p:nvSpPr>
        <p:spPr>
          <a:xfrm>
            <a:off x="822960" y="1828800"/>
            <a:ext cx="2103120" cy="502920"/>
          </a:xfrm>
          <a:prstGeom prst="rect">
            <a:avLst/>
          </a:prstGeom>
          <a:noFill/>
          <a:ln/>
        </p:spPr>
        <p:txBody>
          <a:bodyPr wrap="square" lIns="0" tIns="0" rIns="0" bIns="0" rtlCol="0" anchor="ctr">
            <a:normAutofit/>
          </a:bodyPr>
          <a:lstStyle/>
          <a:p>
            <a:pPr marL="0" indent="0">
              <a:buNone/>
            </a:pPr>
            <a:r>
              <a:rPr lang="en-US" sz="3000" b="1" dirty="0">
                <a:solidFill>
                  <a:srgbClr val="DB0011"/>
                </a:solidFill>
                <a:latin typeface="Aptos Display" pitchFamily="34" charset="0"/>
                <a:ea typeface="Aptos Display" pitchFamily="34" charset="-122"/>
                <a:cs typeface="Aptos Display" pitchFamily="34" charset="-120"/>
              </a:rPr>
              <a:t>20k+</a:t>
            </a:r>
            <a:endParaRPr lang="en-US" sz="3000" dirty="0"/>
          </a:p>
        </p:txBody>
      </p:sp>
      <p:sp>
        <p:nvSpPr>
          <p:cNvPr id="18" name="Text 16"/>
          <p:cNvSpPr/>
          <p:nvPr/>
        </p:nvSpPr>
        <p:spPr>
          <a:xfrm>
            <a:off x="822960" y="2331720"/>
            <a:ext cx="2103120" cy="411480"/>
          </a:xfrm>
          <a:prstGeom prst="rect">
            <a:avLst/>
          </a:prstGeom>
          <a:noFill/>
          <a:ln/>
        </p:spPr>
        <p:txBody>
          <a:bodyPr wrap="square" lIns="127" tIns="127" rIns="127" bIns="127" rtlCol="0" anchor="ctr">
            <a:normAutofit/>
          </a:bodyPr>
          <a:lstStyle/>
          <a:p>
            <a:pPr marL="0" indent="0">
              <a:buNone/>
            </a:pPr>
            <a:r>
              <a:rPr lang="en-US" sz="950" dirty="0">
                <a:solidFill>
                  <a:srgbClr val="4B5563"/>
                </a:solidFill>
              </a:rPr>
              <a:t>developers using coding assistants</a:t>
            </a:r>
            <a:endParaRPr lang="en-US" sz="950" dirty="0"/>
          </a:p>
        </p:txBody>
      </p:sp>
      <p:sp>
        <p:nvSpPr>
          <p:cNvPr id="19" name="Text 17"/>
          <p:cNvSpPr/>
          <p:nvPr/>
        </p:nvSpPr>
        <p:spPr>
          <a:xfrm>
            <a:off x="2971800" y="1828800"/>
            <a:ext cx="2011680" cy="502920"/>
          </a:xfrm>
          <a:prstGeom prst="rect">
            <a:avLst/>
          </a:prstGeom>
          <a:noFill/>
          <a:ln/>
        </p:spPr>
        <p:txBody>
          <a:bodyPr wrap="square" lIns="0" tIns="0" rIns="0" bIns="0" rtlCol="0" anchor="ctr">
            <a:normAutofit/>
          </a:bodyPr>
          <a:lstStyle/>
          <a:p>
            <a:pPr marL="0" indent="0">
              <a:buNone/>
            </a:pPr>
            <a:r>
              <a:rPr lang="en-US" sz="3000" b="1" dirty="0">
                <a:solidFill>
                  <a:srgbClr val="97000C"/>
                </a:solidFill>
                <a:latin typeface="Aptos Display" pitchFamily="34" charset="0"/>
                <a:ea typeface="Aptos Display" pitchFamily="34" charset="-122"/>
                <a:cs typeface="Aptos Display" pitchFamily="34" charset="-120"/>
              </a:rPr>
              <a:t>15%</a:t>
            </a:r>
            <a:endParaRPr lang="en-US" sz="3000" dirty="0"/>
          </a:p>
        </p:txBody>
      </p:sp>
      <p:sp>
        <p:nvSpPr>
          <p:cNvPr id="20" name="Text 18"/>
          <p:cNvSpPr/>
          <p:nvPr/>
        </p:nvSpPr>
        <p:spPr>
          <a:xfrm>
            <a:off x="2971800" y="2331720"/>
            <a:ext cx="2011680" cy="411480"/>
          </a:xfrm>
          <a:prstGeom prst="rect">
            <a:avLst/>
          </a:prstGeom>
          <a:noFill/>
          <a:ln/>
        </p:spPr>
        <p:txBody>
          <a:bodyPr wrap="square" lIns="127" tIns="127" rIns="127" bIns="127" rtlCol="0" anchor="ctr">
            <a:normAutofit/>
          </a:bodyPr>
          <a:lstStyle/>
          <a:p>
            <a:pPr marL="0" indent="0">
              <a:buNone/>
            </a:pPr>
            <a:r>
              <a:rPr lang="en-US" sz="950" dirty="0">
                <a:solidFill>
                  <a:srgbClr val="4B5563"/>
                </a:solidFill>
              </a:rPr>
              <a:t>efficiency gain in time spent coding</a:t>
            </a:r>
            <a:endParaRPr lang="en-US" sz="950" dirty="0"/>
          </a:p>
        </p:txBody>
      </p:sp>
      <p:sp>
        <p:nvSpPr>
          <p:cNvPr id="21" name="Text 19"/>
          <p:cNvSpPr/>
          <p:nvPr/>
        </p:nvSpPr>
        <p:spPr>
          <a:xfrm>
            <a:off x="5166360" y="1828800"/>
            <a:ext cx="2377440" cy="502920"/>
          </a:xfrm>
          <a:prstGeom prst="rect">
            <a:avLst/>
          </a:prstGeom>
          <a:noFill/>
          <a:ln/>
        </p:spPr>
        <p:txBody>
          <a:bodyPr wrap="square" lIns="0" tIns="0" rIns="0" bIns="0" rtlCol="0" anchor="ctr">
            <a:normAutofit/>
          </a:bodyPr>
          <a:lstStyle/>
          <a:p>
            <a:pPr marL="0" indent="0">
              <a:buNone/>
            </a:pPr>
            <a:r>
              <a:rPr lang="en-US" sz="3000" b="1" dirty="0">
                <a:solidFill>
                  <a:srgbClr val="DB0011"/>
                </a:solidFill>
                <a:latin typeface="Aptos Display" pitchFamily="34" charset="0"/>
                <a:ea typeface="Aptos Display" pitchFamily="34" charset="-122"/>
                <a:cs typeface="Aptos Display" pitchFamily="34" charset="-120"/>
              </a:rPr>
              <a:t>3m</a:t>
            </a:r>
            <a:endParaRPr lang="en-US" sz="3000" dirty="0"/>
          </a:p>
        </p:txBody>
      </p:sp>
      <p:sp>
        <p:nvSpPr>
          <p:cNvPr id="22" name="Text 20"/>
          <p:cNvSpPr/>
          <p:nvPr/>
        </p:nvSpPr>
        <p:spPr>
          <a:xfrm>
            <a:off x="5166360" y="2331720"/>
            <a:ext cx="2377440" cy="411480"/>
          </a:xfrm>
          <a:prstGeom prst="rect">
            <a:avLst/>
          </a:prstGeom>
          <a:noFill/>
          <a:ln/>
        </p:spPr>
        <p:txBody>
          <a:bodyPr wrap="square" lIns="127" tIns="127" rIns="127" bIns="127" rtlCol="0" anchor="ctr">
            <a:normAutofit/>
          </a:bodyPr>
          <a:lstStyle/>
          <a:p>
            <a:pPr marL="0" indent="0">
              <a:buNone/>
            </a:pPr>
            <a:r>
              <a:rPr lang="en-US" sz="950" dirty="0">
                <a:solidFill>
                  <a:srgbClr val="4B5563"/>
                </a:solidFill>
              </a:rPr>
              <a:t>client interactions supported annually by GenAI assistant</a:t>
            </a:r>
            <a:endParaRPr lang="en-US" sz="950" dirty="0"/>
          </a:p>
        </p:txBody>
      </p:sp>
      <p:sp>
        <p:nvSpPr>
          <p:cNvPr id="23" name="Text 21"/>
          <p:cNvSpPr/>
          <p:nvPr/>
        </p:nvSpPr>
        <p:spPr>
          <a:xfrm>
            <a:off x="7818120" y="1828800"/>
            <a:ext cx="2194560" cy="502920"/>
          </a:xfrm>
          <a:prstGeom prst="rect">
            <a:avLst/>
          </a:prstGeom>
          <a:noFill/>
          <a:ln/>
        </p:spPr>
        <p:txBody>
          <a:bodyPr wrap="square" lIns="0" tIns="0" rIns="0" bIns="0" rtlCol="0" anchor="ctr">
            <a:normAutofit/>
          </a:bodyPr>
          <a:lstStyle/>
          <a:p>
            <a:pPr marL="0" indent="0">
              <a:buNone/>
            </a:pPr>
            <a:r>
              <a:rPr lang="en-US" sz="3000" b="1" dirty="0">
                <a:solidFill>
                  <a:srgbClr val="97000C"/>
                </a:solidFill>
                <a:latin typeface="Aptos Display" pitchFamily="34" charset="0"/>
                <a:ea typeface="Aptos Display" pitchFamily="34" charset="-122"/>
                <a:cs typeface="Aptos Display" pitchFamily="34" charset="-120"/>
              </a:rPr>
              <a:t>88%</a:t>
            </a:r>
            <a:endParaRPr lang="en-US" sz="3000" dirty="0"/>
          </a:p>
        </p:txBody>
      </p:sp>
      <p:sp>
        <p:nvSpPr>
          <p:cNvPr id="24" name="Text 22"/>
          <p:cNvSpPr/>
          <p:nvPr/>
        </p:nvSpPr>
        <p:spPr>
          <a:xfrm>
            <a:off x="7818120" y="2331720"/>
            <a:ext cx="2194560" cy="411480"/>
          </a:xfrm>
          <a:prstGeom prst="rect">
            <a:avLst/>
          </a:prstGeom>
          <a:noFill/>
          <a:ln/>
        </p:spPr>
        <p:txBody>
          <a:bodyPr wrap="square" lIns="127" tIns="127" rIns="127" bIns="127" rtlCol="0" anchor="ctr">
            <a:normAutofit/>
          </a:bodyPr>
          <a:lstStyle/>
          <a:p>
            <a:pPr marL="0" indent="0">
              <a:buNone/>
            </a:pPr>
            <a:r>
              <a:rPr lang="en-US" sz="950" dirty="0">
                <a:solidFill>
                  <a:srgbClr val="4B5563"/>
                </a:solidFill>
              </a:rPr>
              <a:t>clients rating HSBC easy to deal with</a:t>
            </a:r>
            <a:endParaRPr lang="en-US" sz="950" dirty="0"/>
          </a:p>
        </p:txBody>
      </p:sp>
      <p:sp>
        <p:nvSpPr>
          <p:cNvPr id="25" name="Text 23"/>
          <p:cNvSpPr/>
          <p:nvPr/>
        </p:nvSpPr>
        <p:spPr>
          <a:xfrm>
            <a:off x="868680" y="4160520"/>
            <a:ext cx="1828800" cy="228600"/>
          </a:xfrm>
          <a:prstGeom prst="rect">
            <a:avLst/>
          </a:prstGeom>
          <a:noFill/>
          <a:ln/>
        </p:spPr>
        <p:txBody>
          <a:bodyPr wrap="square" lIns="0" tIns="0" rIns="0" bIns="0" rtlCol="0" anchor="ctr"/>
          <a:lstStyle/>
          <a:p>
            <a:pPr marL="0" indent="0">
              <a:buNone/>
            </a:pPr>
            <a:r>
              <a:rPr lang="en-US" sz="1300" b="1" dirty="0">
                <a:solidFill>
                  <a:srgbClr val="111111"/>
                </a:solidFill>
              </a:rPr>
              <a:t>Workforce meaning</a:t>
            </a:r>
            <a:endParaRPr lang="en-US" sz="1300" dirty="0"/>
          </a:p>
        </p:txBody>
      </p:sp>
      <p:sp>
        <p:nvSpPr>
          <p:cNvPr id="26" name="Text 24"/>
          <p:cNvSpPr/>
          <p:nvPr/>
        </p:nvSpPr>
        <p:spPr>
          <a:xfrm>
            <a:off x="868680" y="4526280"/>
            <a:ext cx="10058400" cy="694944"/>
          </a:xfrm>
          <a:prstGeom prst="rect">
            <a:avLst/>
          </a:prstGeom>
          <a:noFill/>
          <a:ln/>
        </p:spPr>
        <p:txBody>
          <a:bodyPr wrap="square" lIns="127" tIns="127" rIns="127" bIns="127" rtlCol="0" anchor="ctr">
            <a:normAutofit/>
          </a:bodyPr>
          <a:lstStyle/>
          <a:p>
            <a:pPr marL="0" indent="0">
              <a:buNone/>
            </a:pPr>
            <a:r>
              <a:rPr lang="en-US" sz="1230" dirty="0">
                <a:solidFill>
                  <a:srgbClr val="4B5563"/>
                </a:solidFill>
              </a:rPr>
              <a:t>AI is shifting task allocation: coding support, credit write-ups, servicing summaries, translation, document analysis and customer-support agent summaries. The human role becomes judgement, exception-handling, relationship quality and risk ownership.</a:t>
            </a:r>
            <a:endParaRPr lang="en-US" sz="1230" dirty="0"/>
          </a:p>
        </p:txBody>
      </p:sp>
      <p:sp>
        <p:nvSpPr>
          <p:cNvPr id="27" name="Text 25"/>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 HSBC Holdings plc (2025a, 2025b).</a:t>
            </a:r>
            <a:endParaRPr lang="en-US" sz="620" dirty="0"/>
          </a:p>
        </p:txBody>
      </p:sp>
      <p:sp>
        <p:nvSpPr>
          <p:cNvPr id="29" name="Rounded Rectangle 28"/>
          <p:cNvSpPr/>
          <p:nvPr/>
        </p:nvSpPr>
        <p:spPr>
          <a:xfrm>
            <a:off x="804672" y="2907792"/>
            <a:ext cx="2057400" cy="228600"/>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8288" tIns="0" rIns="18288" bIns="0" rtlCol="0" anchor="ctr"/>
          <a:lstStyle/>
          <a:p>
            <a:pPr algn="ctr">
              <a:spcBef>
                <a:spcPts val="0"/>
              </a:spcBef>
              <a:spcAft>
                <a:spcPts val="0"/>
              </a:spcAft>
            </a:pPr>
            <a:r>
              <a:rPr sz="650" b="1">
                <a:solidFill>
                  <a:srgbClr val="97000C"/>
                </a:solidFill>
                <a:latin typeface="Aptos"/>
              </a:rPr>
              <a:t>(HSBC Holdings plc, 2025b)</a:t>
            </a:r>
          </a:p>
        </p:txBody>
      </p:sp>
      <p:sp>
        <p:nvSpPr>
          <p:cNvPr id="30" name="Rounded Rectangle 29"/>
          <p:cNvSpPr/>
          <p:nvPr/>
        </p:nvSpPr>
        <p:spPr>
          <a:xfrm>
            <a:off x="2953512" y="2907792"/>
            <a:ext cx="1965960" cy="228600"/>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8288" tIns="0" rIns="18288" bIns="0" rtlCol="0" anchor="ctr"/>
          <a:lstStyle/>
          <a:p>
            <a:pPr algn="ctr">
              <a:spcBef>
                <a:spcPts val="0"/>
              </a:spcBef>
              <a:spcAft>
                <a:spcPts val="0"/>
              </a:spcAft>
            </a:pPr>
            <a:r>
              <a:rPr sz="650" b="1">
                <a:solidFill>
                  <a:srgbClr val="97000C"/>
                </a:solidFill>
                <a:latin typeface="Aptos"/>
              </a:rPr>
              <a:t>(HSBC Holdings plc, 2025b)</a:t>
            </a:r>
          </a:p>
        </p:txBody>
      </p:sp>
      <p:sp>
        <p:nvSpPr>
          <p:cNvPr id="31" name="Rounded Rectangle 30"/>
          <p:cNvSpPr/>
          <p:nvPr/>
        </p:nvSpPr>
        <p:spPr>
          <a:xfrm>
            <a:off x="5148072" y="2907792"/>
            <a:ext cx="2331720" cy="228600"/>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8288" tIns="0" rIns="18288" bIns="0" rtlCol="0" anchor="ctr"/>
          <a:lstStyle/>
          <a:p>
            <a:pPr algn="ctr">
              <a:spcBef>
                <a:spcPts val="0"/>
              </a:spcBef>
              <a:spcAft>
                <a:spcPts val="0"/>
              </a:spcAft>
            </a:pPr>
            <a:r>
              <a:rPr sz="650" b="1">
                <a:solidFill>
                  <a:srgbClr val="97000C"/>
                </a:solidFill>
                <a:latin typeface="Aptos"/>
              </a:rPr>
              <a:t>(HSBC Holdings plc, 2025b)</a:t>
            </a:r>
          </a:p>
        </p:txBody>
      </p:sp>
      <p:sp>
        <p:nvSpPr>
          <p:cNvPr id="32" name="Rounded Rectangle 31"/>
          <p:cNvSpPr/>
          <p:nvPr/>
        </p:nvSpPr>
        <p:spPr>
          <a:xfrm>
            <a:off x="7799831" y="2907792"/>
            <a:ext cx="2148840" cy="228600"/>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8288" tIns="0" rIns="18288" bIns="0" rtlCol="0" anchor="ctr"/>
          <a:lstStyle/>
          <a:p>
            <a:pPr algn="ctr">
              <a:spcBef>
                <a:spcPts val="0"/>
              </a:spcBef>
              <a:spcAft>
                <a:spcPts val="0"/>
              </a:spcAft>
            </a:pPr>
            <a:r>
              <a:rPr sz="650" b="1">
                <a:solidFill>
                  <a:srgbClr val="97000C"/>
                </a:solidFill>
                <a:latin typeface="Aptos"/>
              </a:rPr>
              <a:t>(HSBC Holdings plc, 2025b)</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t>
            </a:r>
            <a:r>
              <a:rPr lang="en-IN" sz="1400" dirty="0" err="1">
                <a:solidFill>
                  <a:srgbClr val="FF0000"/>
                </a:solidFill>
                <a:latin typeface="Arial" panose="020B0604020202020204" pitchFamily="34" charset="0"/>
                <a:cs typeface="Arial" panose="020B0604020202020204" pitchFamily="34" charset="0"/>
              </a:rPr>
              <a:t>Prashnna</a:t>
            </a:r>
            <a:r>
              <a:rPr lang="en-IN" sz="1400" dirty="0">
                <a:solidFill>
                  <a:srgbClr val="FF0000"/>
                </a:solidFill>
                <a:latin typeface="Arial" panose="020B0604020202020204" pitchFamily="34" charset="0"/>
                <a:cs typeface="Arial" panose="020B0604020202020204" pitchFamily="34" charset="0"/>
              </a:rPr>
              <a:t>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07</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People practices that support transformation</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Learning, inclusion and flexibility create the “human infrastructure” for AI</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685800" y="1417320"/>
            <a:ext cx="3200400" cy="228600"/>
          </a:xfrm>
          <a:prstGeom prst="rect">
            <a:avLst/>
          </a:prstGeom>
          <a:noFill/>
          <a:ln/>
        </p:spPr>
        <p:txBody>
          <a:bodyPr wrap="square" lIns="127" tIns="127" rIns="127" bIns="127" rtlCol="0" anchor="ctr">
            <a:normAutofit/>
          </a:bodyPr>
          <a:lstStyle/>
          <a:p>
            <a:pPr marL="0" indent="0">
              <a:buNone/>
            </a:pPr>
            <a:r>
              <a:rPr lang="en-US" sz="1250" b="1" dirty="0">
                <a:solidFill>
                  <a:srgbClr val="DB0011"/>
                </a:solidFill>
              </a:rPr>
              <a:t>Learning ecosystem</a:t>
            </a:r>
            <a:endParaRPr lang="en-US" sz="1250" dirty="0"/>
          </a:p>
        </p:txBody>
      </p:sp>
      <p:sp>
        <p:nvSpPr>
          <p:cNvPr id="17" name="Text 15"/>
          <p:cNvSpPr/>
          <p:nvPr/>
        </p:nvSpPr>
        <p:spPr>
          <a:xfrm>
            <a:off x="685800" y="1728216"/>
            <a:ext cx="3200400" cy="1060704"/>
          </a:xfrm>
          <a:prstGeom prst="rect">
            <a:avLst/>
          </a:prstGeom>
          <a:noFill/>
          <a:ln/>
        </p:spPr>
        <p:txBody>
          <a:bodyPr wrap="square" lIns="127" tIns="127" rIns="127" bIns="127" rtlCol="0" anchor="ctr">
            <a:normAutofit/>
          </a:bodyPr>
          <a:lstStyle/>
          <a:p>
            <a:pPr marL="0" indent="0">
              <a:buNone/>
            </a:pPr>
            <a:r>
              <a:rPr lang="en-US" sz="1050" dirty="0">
                <a:solidFill>
                  <a:srgbClr val="4B5563"/>
                </a:solidFill>
              </a:rPr>
              <a:t>HSBC UK says colleagues have access to hundreds of free courses through HSBC University; AI Academy adds targeted AI capability pathways.</a:t>
            </a:r>
            <a:endParaRPr lang="en-US" sz="1050" dirty="0"/>
          </a:p>
        </p:txBody>
      </p:sp>
      <p:sp>
        <p:nvSpPr>
          <p:cNvPr id="18" name="Text 16"/>
          <p:cNvSpPr/>
          <p:nvPr/>
        </p:nvSpPr>
        <p:spPr>
          <a:xfrm>
            <a:off x="4434840" y="1417320"/>
            <a:ext cx="3200400" cy="228600"/>
          </a:xfrm>
          <a:prstGeom prst="rect">
            <a:avLst/>
          </a:prstGeom>
          <a:noFill/>
          <a:ln/>
        </p:spPr>
        <p:txBody>
          <a:bodyPr wrap="square" lIns="127" tIns="127" rIns="127" bIns="127" rtlCol="0" anchor="ctr">
            <a:normAutofit/>
          </a:bodyPr>
          <a:lstStyle/>
          <a:p>
            <a:pPr marL="0" indent="0">
              <a:buNone/>
            </a:pPr>
            <a:r>
              <a:rPr lang="en-US" sz="1250" b="1" dirty="0">
                <a:solidFill>
                  <a:srgbClr val="97000C"/>
                </a:solidFill>
              </a:rPr>
              <a:t>Inclusive work design</a:t>
            </a:r>
            <a:endParaRPr lang="en-US" sz="1250" dirty="0"/>
          </a:p>
        </p:txBody>
      </p:sp>
      <p:sp>
        <p:nvSpPr>
          <p:cNvPr id="19" name="Text 17"/>
          <p:cNvSpPr/>
          <p:nvPr/>
        </p:nvSpPr>
        <p:spPr>
          <a:xfrm>
            <a:off x="4434840" y="1728216"/>
            <a:ext cx="3200400" cy="1060704"/>
          </a:xfrm>
          <a:prstGeom prst="rect">
            <a:avLst/>
          </a:prstGeom>
          <a:noFill/>
          <a:ln/>
        </p:spPr>
        <p:txBody>
          <a:bodyPr wrap="square" lIns="127" tIns="127" rIns="127" bIns="127" rtlCol="0" anchor="ctr">
            <a:normAutofit/>
          </a:bodyPr>
          <a:lstStyle/>
          <a:p>
            <a:pPr marL="0" indent="0">
              <a:buNone/>
            </a:pPr>
            <a:r>
              <a:rPr lang="en-US" sz="1050" dirty="0">
                <a:solidFill>
                  <a:srgbClr val="4B5563"/>
                </a:solidFill>
              </a:rPr>
              <a:t>HSBC UK’s inclusion strategy is built around Representation, Respect and Reputation, including bias training, workplace adjustments and mentoring.</a:t>
            </a:r>
            <a:endParaRPr lang="en-US" sz="1050" dirty="0"/>
          </a:p>
        </p:txBody>
      </p:sp>
      <p:sp>
        <p:nvSpPr>
          <p:cNvPr id="20" name="Text 18"/>
          <p:cNvSpPr/>
          <p:nvPr/>
        </p:nvSpPr>
        <p:spPr>
          <a:xfrm>
            <a:off x="8183880" y="1417320"/>
            <a:ext cx="3200400" cy="228600"/>
          </a:xfrm>
          <a:prstGeom prst="rect">
            <a:avLst/>
          </a:prstGeom>
          <a:noFill/>
          <a:ln/>
        </p:spPr>
        <p:txBody>
          <a:bodyPr wrap="square" lIns="127" tIns="127" rIns="127" bIns="127" rtlCol="0" anchor="ctr">
            <a:normAutofit/>
          </a:bodyPr>
          <a:lstStyle/>
          <a:p>
            <a:pPr marL="0" indent="0">
              <a:buNone/>
            </a:pPr>
            <a:r>
              <a:rPr lang="en-US" sz="1250" b="1" dirty="0">
                <a:solidFill>
                  <a:srgbClr val="DB0011"/>
                </a:solidFill>
              </a:rPr>
              <a:t>Hybrid + wellbeing</a:t>
            </a:r>
            <a:endParaRPr lang="en-US" sz="1250" dirty="0"/>
          </a:p>
        </p:txBody>
      </p:sp>
      <p:sp>
        <p:nvSpPr>
          <p:cNvPr id="21" name="Text 19"/>
          <p:cNvSpPr/>
          <p:nvPr/>
        </p:nvSpPr>
        <p:spPr>
          <a:xfrm>
            <a:off x="8183880" y="1728216"/>
            <a:ext cx="3200400" cy="1060704"/>
          </a:xfrm>
          <a:prstGeom prst="rect">
            <a:avLst/>
          </a:prstGeom>
          <a:noFill/>
          <a:ln/>
        </p:spPr>
        <p:txBody>
          <a:bodyPr wrap="square" lIns="127" tIns="127" rIns="127" bIns="127" rtlCol="0" anchor="ctr">
            <a:normAutofit/>
          </a:bodyPr>
          <a:lstStyle/>
          <a:p>
            <a:pPr marL="0" indent="0">
              <a:buNone/>
            </a:pPr>
            <a:r>
              <a:rPr lang="en-US" sz="1050" dirty="0">
                <a:solidFill>
                  <a:srgbClr val="4B5563"/>
                </a:solidFill>
              </a:rPr>
              <a:t>HSBC UK promotes flexibility, collaboration, learning and wellbeing; this matters because AI adoption can increase pace, monitoring and stress if unmanaged.</a:t>
            </a:r>
            <a:endParaRPr lang="en-US" sz="1050" dirty="0"/>
          </a:p>
        </p:txBody>
      </p:sp>
      <p:sp>
        <p:nvSpPr>
          <p:cNvPr id="22" name="Shape 20"/>
          <p:cNvSpPr/>
          <p:nvPr/>
        </p:nvSpPr>
        <p:spPr>
          <a:xfrm>
            <a:off x="914400" y="3886200"/>
            <a:ext cx="10332720" cy="54864"/>
          </a:xfrm>
          <a:prstGeom prst="rect">
            <a:avLst/>
          </a:prstGeom>
          <a:solidFill>
            <a:srgbClr val="DB0011"/>
          </a:solidFill>
          <a:ln w="12700">
            <a:solidFill>
              <a:srgbClr val="DB0011">
                <a:alpha val="0"/>
              </a:srgbClr>
            </a:solidFill>
            <a:prstDash val="solid"/>
          </a:ln>
        </p:spPr>
        <p:txBody>
          <a:bodyPr/>
          <a:lstStyle/>
          <a:p>
            <a:endParaRPr lang="en-IN"/>
          </a:p>
        </p:txBody>
      </p:sp>
      <p:sp>
        <p:nvSpPr>
          <p:cNvPr id="23" name="Text 21"/>
          <p:cNvSpPr/>
          <p:nvPr/>
        </p:nvSpPr>
        <p:spPr>
          <a:xfrm>
            <a:off x="960120" y="4206240"/>
            <a:ext cx="2011680" cy="228600"/>
          </a:xfrm>
          <a:prstGeom prst="rect">
            <a:avLst/>
          </a:prstGeom>
          <a:noFill/>
          <a:ln/>
        </p:spPr>
        <p:txBody>
          <a:bodyPr wrap="square" lIns="0" tIns="0" rIns="0" bIns="0" rtlCol="0" anchor="ctr"/>
          <a:lstStyle/>
          <a:p>
            <a:pPr marL="0" indent="0">
              <a:buNone/>
            </a:pPr>
            <a:r>
              <a:rPr lang="en-US" sz="1300" b="1" dirty="0">
                <a:solidFill>
                  <a:srgbClr val="111111"/>
                </a:solidFill>
              </a:rPr>
              <a:t>Critical judgement</a:t>
            </a:r>
            <a:endParaRPr lang="en-US" sz="1300" dirty="0"/>
          </a:p>
        </p:txBody>
      </p:sp>
      <p:sp>
        <p:nvSpPr>
          <p:cNvPr id="24" name="Text 22"/>
          <p:cNvSpPr/>
          <p:nvPr/>
        </p:nvSpPr>
        <p:spPr>
          <a:xfrm>
            <a:off x="960120" y="4572000"/>
            <a:ext cx="9692640" cy="420624"/>
          </a:xfrm>
          <a:prstGeom prst="rect">
            <a:avLst/>
          </a:prstGeom>
          <a:noFill/>
          <a:ln/>
        </p:spPr>
        <p:txBody>
          <a:bodyPr wrap="square" lIns="127" tIns="127" rIns="127" bIns="127" rtlCol="0" anchor="ctr">
            <a:normAutofit lnSpcReduction="10000"/>
          </a:bodyPr>
          <a:lstStyle/>
          <a:p>
            <a:pPr marL="0" indent="0">
              <a:buNone/>
            </a:pPr>
            <a:r>
              <a:rPr lang="en-US" sz="1500" b="1" dirty="0">
                <a:solidFill>
                  <a:srgbClr val="111111"/>
                </a:solidFill>
              </a:rPr>
              <a:t>The policies are credible, but the AI workforce challenge requires a sharper link between learning, future skills, internal redeployment and fair access for different worker groups.</a:t>
            </a:r>
            <a:endParaRPr lang="en-US" sz="1500" dirty="0"/>
          </a:p>
        </p:txBody>
      </p:sp>
      <p:sp>
        <p:nvSpPr>
          <p:cNvPr id="25" name="Text 23"/>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HSBC UK (2025); HSBC Holdings plc (2025a, 2025b); CIPD (2026a, 2026b).</a:t>
            </a:r>
            <a:endParaRPr lang="en-US" sz="62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t>
            </a:r>
            <a:r>
              <a:rPr lang="en-IN" sz="1400" dirty="0" err="1">
                <a:solidFill>
                  <a:srgbClr val="FF0000"/>
                </a:solidFill>
                <a:latin typeface="Arial" panose="020B0604020202020204" pitchFamily="34" charset="0"/>
                <a:cs typeface="Arial" panose="020B0604020202020204" pitchFamily="34" charset="0"/>
              </a:rPr>
              <a:t>Prashnna</a:t>
            </a:r>
            <a:r>
              <a:rPr lang="en-IN" sz="1400" dirty="0">
                <a:solidFill>
                  <a:srgbClr val="FF0000"/>
                </a:solidFill>
                <a:latin typeface="Arial" panose="020B0604020202020204" pitchFamily="34" charset="0"/>
                <a:cs typeface="Arial" panose="020B0604020202020204" pitchFamily="34" charset="0"/>
              </a:rPr>
              <a:t>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08</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Current opportunities</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Where AI could significantly enhance performance</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685800" y="1325880"/>
            <a:ext cx="2606040" cy="3840480"/>
          </a:xfrm>
          <a:prstGeom prst="roundRect">
            <a:avLst>
              <a:gd name="adj" fmla="val 3158"/>
            </a:avLst>
          </a:prstGeom>
          <a:solidFill>
            <a:srgbClr val="FFFFFF"/>
          </a:solidFill>
          <a:ln w="12700">
            <a:solidFill>
              <a:srgbClr val="FCD5D9">
                <a:alpha val="95000"/>
              </a:srgbClr>
            </a:solidFill>
            <a:prstDash val="solid"/>
          </a:ln>
        </p:spPr>
        <p:txBody>
          <a:bodyPr/>
          <a:lstStyle/>
          <a:p>
            <a:endParaRPr lang="en-IN"/>
          </a:p>
        </p:txBody>
      </p:sp>
      <p:sp>
        <p:nvSpPr>
          <p:cNvPr id="17" name="Shape 15"/>
          <p:cNvSpPr/>
          <p:nvPr/>
        </p:nvSpPr>
        <p:spPr>
          <a:xfrm>
            <a:off x="1554480" y="1691640"/>
            <a:ext cx="822960" cy="822960"/>
          </a:xfrm>
          <a:prstGeom prst="ellipse">
            <a:avLst/>
          </a:prstGeom>
          <a:solidFill>
            <a:srgbClr val="DB0011"/>
          </a:solidFill>
          <a:ln w="12700">
            <a:solidFill>
              <a:srgbClr val="DB0011">
                <a:alpha val="0"/>
              </a:srgbClr>
            </a:solidFill>
            <a:prstDash val="solid"/>
          </a:ln>
        </p:spPr>
        <p:txBody>
          <a:bodyPr/>
          <a:lstStyle/>
          <a:p>
            <a:endParaRPr lang="en-IN"/>
          </a:p>
        </p:txBody>
      </p:sp>
      <p:sp>
        <p:nvSpPr>
          <p:cNvPr id="18" name="Text 16"/>
          <p:cNvSpPr/>
          <p:nvPr/>
        </p:nvSpPr>
        <p:spPr>
          <a:xfrm>
            <a:off x="1764792" y="1929384"/>
            <a:ext cx="365760" cy="182880"/>
          </a:xfrm>
          <a:prstGeom prst="rect">
            <a:avLst/>
          </a:prstGeom>
          <a:noFill/>
          <a:ln/>
        </p:spPr>
        <p:txBody>
          <a:bodyPr wrap="square" lIns="0" tIns="0" rIns="0" bIns="0" rtlCol="0" anchor="ctr"/>
          <a:lstStyle/>
          <a:p>
            <a:pPr marL="0" indent="0" algn="ctr">
              <a:buNone/>
            </a:pPr>
            <a:r>
              <a:rPr lang="en-US" sz="1600" b="1" dirty="0">
                <a:solidFill>
                  <a:srgbClr val="FFFFFF"/>
                </a:solidFill>
              </a:rPr>
              <a:t>1</a:t>
            </a:r>
            <a:endParaRPr lang="en-US" sz="1600" dirty="0"/>
          </a:p>
        </p:txBody>
      </p:sp>
      <p:sp>
        <p:nvSpPr>
          <p:cNvPr id="19" name="Text 17"/>
          <p:cNvSpPr/>
          <p:nvPr/>
        </p:nvSpPr>
        <p:spPr>
          <a:xfrm>
            <a:off x="914400" y="2743200"/>
            <a:ext cx="2103120" cy="274320"/>
          </a:xfrm>
          <a:prstGeom prst="rect">
            <a:avLst/>
          </a:prstGeom>
          <a:noFill/>
          <a:ln/>
        </p:spPr>
        <p:txBody>
          <a:bodyPr wrap="square" lIns="0" tIns="0" rIns="0" bIns="0" rtlCol="0" anchor="ctr">
            <a:normAutofit/>
          </a:bodyPr>
          <a:lstStyle/>
          <a:p>
            <a:pPr marL="0" indent="0" algn="ctr">
              <a:buNone/>
            </a:pPr>
            <a:r>
              <a:rPr lang="en-US" sz="1350" b="1" dirty="0">
                <a:solidFill>
                  <a:srgbClr val="111111"/>
                </a:solidFill>
              </a:rPr>
              <a:t>Service quality</a:t>
            </a:r>
            <a:endParaRPr lang="en-US" sz="1350" dirty="0"/>
          </a:p>
        </p:txBody>
      </p:sp>
      <p:sp>
        <p:nvSpPr>
          <p:cNvPr id="20" name="Text 18"/>
          <p:cNvSpPr/>
          <p:nvPr/>
        </p:nvSpPr>
        <p:spPr>
          <a:xfrm>
            <a:off x="923544" y="3246120"/>
            <a:ext cx="2121408" cy="1097280"/>
          </a:xfrm>
          <a:prstGeom prst="rect">
            <a:avLst/>
          </a:prstGeom>
          <a:noFill/>
          <a:ln/>
        </p:spPr>
        <p:txBody>
          <a:bodyPr wrap="square" lIns="127" tIns="127" rIns="127" bIns="127" rtlCol="0" anchor="ctr">
            <a:normAutofit/>
          </a:bodyPr>
          <a:lstStyle/>
          <a:p>
            <a:pPr marL="0" indent="0" algn="ctr">
              <a:buNone/>
            </a:pPr>
            <a:r>
              <a:rPr lang="en-US" sz="980" dirty="0">
                <a:solidFill>
                  <a:srgbClr val="4B5563"/>
                </a:solidFill>
              </a:rPr>
              <a:t>Agent summaries, knowledge retrieval and next-best action tools can reduce waiting time and improve consistency.</a:t>
            </a:r>
            <a:endParaRPr lang="en-US" sz="980" dirty="0"/>
          </a:p>
        </p:txBody>
      </p:sp>
      <p:sp>
        <p:nvSpPr>
          <p:cNvPr id="21" name="Shape 19"/>
          <p:cNvSpPr/>
          <p:nvPr/>
        </p:nvSpPr>
        <p:spPr>
          <a:xfrm>
            <a:off x="3474720" y="1325880"/>
            <a:ext cx="2606040" cy="3840480"/>
          </a:xfrm>
          <a:prstGeom prst="roundRect">
            <a:avLst>
              <a:gd name="adj" fmla="val 3158"/>
            </a:avLst>
          </a:prstGeom>
          <a:solidFill>
            <a:srgbClr val="FFFFFF"/>
          </a:solidFill>
          <a:ln w="12700">
            <a:solidFill>
              <a:srgbClr val="FCD5D9">
                <a:alpha val="95000"/>
              </a:srgbClr>
            </a:solidFill>
            <a:prstDash val="solid"/>
          </a:ln>
        </p:spPr>
        <p:txBody>
          <a:bodyPr/>
          <a:lstStyle/>
          <a:p>
            <a:endParaRPr lang="en-IN"/>
          </a:p>
        </p:txBody>
      </p:sp>
      <p:sp>
        <p:nvSpPr>
          <p:cNvPr id="22" name="Shape 20"/>
          <p:cNvSpPr/>
          <p:nvPr/>
        </p:nvSpPr>
        <p:spPr>
          <a:xfrm>
            <a:off x="4343400" y="1691640"/>
            <a:ext cx="822960" cy="822960"/>
          </a:xfrm>
          <a:prstGeom prst="ellipse">
            <a:avLst/>
          </a:prstGeom>
          <a:solidFill>
            <a:srgbClr val="97000C"/>
          </a:solidFill>
          <a:ln w="12700">
            <a:solidFill>
              <a:srgbClr val="DB0011">
                <a:alpha val="0"/>
              </a:srgbClr>
            </a:solidFill>
            <a:prstDash val="solid"/>
          </a:ln>
        </p:spPr>
        <p:txBody>
          <a:bodyPr/>
          <a:lstStyle/>
          <a:p>
            <a:endParaRPr lang="en-IN"/>
          </a:p>
        </p:txBody>
      </p:sp>
      <p:sp>
        <p:nvSpPr>
          <p:cNvPr id="23" name="Text 21"/>
          <p:cNvSpPr/>
          <p:nvPr/>
        </p:nvSpPr>
        <p:spPr>
          <a:xfrm>
            <a:off x="4553712" y="1929384"/>
            <a:ext cx="365760" cy="182880"/>
          </a:xfrm>
          <a:prstGeom prst="rect">
            <a:avLst/>
          </a:prstGeom>
          <a:noFill/>
          <a:ln/>
        </p:spPr>
        <p:txBody>
          <a:bodyPr wrap="square" lIns="0" tIns="0" rIns="0" bIns="0" rtlCol="0" anchor="ctr"/>
          <a:lstStyle/>
          <a:p>
            <a:pPr marL="0" indent="0" algn="ctr">
              <a:buNone/>
            </a:pPr>
            <a:r>
              <a:rPr lang="en-US" sz="1600" b="1" dirty="0">
                <a:solidFill>
                  <a:srgbClr val="FFFFFF"/>
                </a:solidFill>
              </a:rPr>
              <a:t>2</a:t>
            </a:r>
            <a:endParaRPr lang="en-US" sz="1600" dirty="0"/>
          </a:p>
        </p:txBody>
      </p:sp>
      <p:sp>
        <p:nvSpPr>
          <p:cNvPr id="24" name="Text 22"/>
          <p:cNvSpPr/>
          <p:nvPr/>
        </p:nvSpPr>
        <p:spPr>
          <a:xfrm>
            <a:off x="3703320" y="2743200"/>
            <a:ext cx="2103120" cy="274320"/>
          </a:xfrm>
          <a:prstGeom prst="rect">
            <a:avLst/>
          </a:prstGeom>
          <a:noFill/>
          <a:ln/>
        </p:spPr>
        <p:txBody>
          <a:bodyPr wrap="square" lIns="0" tIns="0" rIns="0" bIns="0" rtlCol="0" anchor="ctr">
            <a:normAutofit/>
          </a:bodyPr>
          <a:lstStyle/>
          <a:p>
            <a:pPr marL="0" indent="0" algn="ctr">
              <a:buNone/>
            </a:pPr>
            <a:r>
              <a:rPr lang="en-US" sz="1350" b="1" dirty="0">
                <a:solidFill>
                  <a:srgbClr val="111111"/>
                </a:solidFill>
              </a:rPr>
              <a:t>Financial crime &amp; risk</a:t>
            </a:r>
            <a:endParaRPr lang="en-US" sz="1350" dirty="0"/>
          </a:p>
        </p:txBody>
      </p:sp>
      <p:sp>
        <p:nvSpPr>
          <p:cNvPr id="25" name="Text 23"/>
          <p:cNvSpPr/>
          <p:nvPr/>
        </p:nvSpPr>
        <p:spPr>
          <a:xfrm>
            <a:off x="3712464" y="3246120"/>
            <a:ext cx="2121408" cy="1097280"/>
          </a:xfrm>
          <a:prstGeom prst="rect">
            <a:avLst/>
          </a:prstGeom>
          <a:noFill/>
          <a:ln/>
        </p:spPr>
        <p:txBody>
          <a:bodyPr wrap="square" lIns="127" tIns="127" rIns="127" bIns="127" rtlCol="0" anchor="ctr">
            <a:normAutofit/>
          </a:bodyPr>
          <a:lstStyle/>
          <a:p>
            <a:pPr marL="0" indent="0" algn="ctr">
              <a:buNone/>
            </a:pPr>
            <a:r>
              <a:rPr lang="en-US" sz="980" dirty="0">
                <a:solidFill>
                  <a:srgbClr val="4B5563"/>
                </a:solidFill>
              </a:rPr>
              <a:t>Advanced analytics and AI can strengthen fraud detection, sanctions monitoring and credit analysis.</a:t>
            </a:r>
            <a:endParaRPr lang="en-US" sz="980" dirty="0"/>
          </a:p>
        </p:txBody>
      </p:sp>
      <p:sp>
        <p:nvSpPr>
          <p:cNvPr id="26" name="Shape 24"/>
          <p:cNvSpPr/>
          <p:nvPr/>
        </p:nvSpPr>
        <p:spPr>
          <a:xfrm>
            <a:off x="6263640" y="1325880"/>
            <a:ext cx="2606040" cy="3840480"/>
          </a:xfrm>
          <a:prstGeom prst="roundRect">
            <a:avLst>
              <a:gd name="adj" fmla="val 3158"/>
            </a:avLst>
          </a:prstGeom>
          <a:solidFill>
            <a:srgbClr val="FFFFFF"/>
          </a:solidFill>
          <a:ln w="12700">
            <a:solidFill>
              <a:srgbClr val="FCD5D9">
                <a:alpha val="95000"/>
              </a:srgbClr>
            </a:solidFill>
            <a:prstDash val="solid"/>
          </a:ln>
        </p:spPr>
        <p:txBody>
          <a:bodyPr/>
          <a:lstStyle/>
          <a:p>
            <a:endParaRPr lang="en-IN"/>
          </a:p>
        </p:txBody>
      </p:sp>
      <p:sp>
        <p:nvSpPr>
          <p:cNvPr id="27" name="Shape 25"/>
          <p:cNvSpPr/>
          <p:nvPr/>
        </p:nvSpPr>
        <p:spPr>
          <a:xfrm>
            <a:off x="7132320" y="1691640"/>
            <a:ext cx="822960" cy="822960"/>
          </a:xfrm>
          <a:prstGeom prst="ellipse">
            <a:avLst/>
          </a:prstGeom>
          <a:solidFill>
            <a:srgbClr val="DB0011"/>
          </a:solidFill>
          <a:ln w="12700">
            <a:solidFill>
              <a:srgbClr val="DB0011">
                <a:alpha val="0"/>
              </a:srgbClr>
            </a:solidFill>
            <a:prstDash val="solid"/>
          </a:ln>
        </p:spPr>
        <p:txBody>
          <a:bodyPr/>
          <a:lstStyle/>
          <a:p>
            <a:endParaRPr lang="en-IN"/>
          </a:p>
        </p:txBody>
      </p:sp>
      <p:sp>
        <p:nvSpPr>
          <p:cNvPr id="28" name="Text 26"/>
          <p:cNvSpPr/>
          <p:nvPr/>
        </p:nvSpPr>
        <p:spPr>
          <a:xfrm>
            <a:off x="7342632" y="1929384"/>
            <a:ext cx="365760" cy="182880"/>
          </a:xfrm>
          <a:prstGeom prst="rect">
            <a:avLst/>
          </a:prstGeom>
          <a:noFill/>
          <a:ln/>
        </p:spPr>
        <p:txBody>
          <a:bodyPr wrap="square" lIns="0" tIns="0" rIns="0" bIns="0" rtlCol="0" anchor="ctr"/>
          <a:lstStyle/>
          <a:p>
            <a:pPr marL="0" indent="0" algn="ctr">
              <a:buNone/>
            </a:pPr>
            <a:r>
              <a:rPr lang="en-US" sz="1600" b="1" dirty="0">
                <a:solidFill>
                  <a:srgbClr val="FFFFFF"/>
                </a:solidFill>
              </a:rPr>
              <a:t>3</a:t>
            </a:r>
            <a:endParaRPr lang="en-US" sz="1600" dirty="0"/>
          </a:p>
        </p:txBody>
      </p:sp>
      <p:sp>
        <p:nvSpPr>
          <p:cNvPr id="29" name="Text 27"/>
          <p:cNvSpPr/>
          <p:nvPr/>
        </p:nvSpPr>
        <p:spPr>
          <a:xfrm>
            <a:off x="6492240" y="2743200"/>
            <a:ext cx="2103120" cy="274320"/>
          </a:xfrm>
          <a:prstGeom prst="rect">
            <a:avLst/>
          </a:prstGeom>
          <a:noFill/>
          <a:ln/>
        </p:spPr>
        <p:txBody>
          <a:bodyPr wrap="square" lIns="0" tIns="0" rIns="0" bIns="0" rtlCol="0" anchor="ctr">
            <a:normAutofit/>
          </a:bodyPr>
          <a:lstStyle/>
          <a:p>
            <a:pPr marL="0" indent="0" algn="ctr">
              <a:buNone/>
            </a:pPr>
            <a:r>
              <a:rPr lang="en-US" sz="1350" b="1" dirty="0">
                <a:solidFill>
                  <a:srgbClr val="111111"/>
                </a:solidFill>
              </a:rPr>
              <a:t>Employee productivity</a:t>
            </a:r>
            <a:endParaRPr lang="en-US" sz="1350" dirty="0"/>
          </a:p>
        </p:txBody>
      </p:sp>
      <p:sp>
        <p:nvSpPr>
          <p:cNvPr id="30" name="Text 28"/>
          <p:cNvSpPr/>
          <p:nvPr/>
        </p:nvSpPr>
        <p:spPr>
          <a:xfrm>
            <a:off x="6501384" y="3246120"/>
            <a:ext cx="2121408" cy="1097280"/>
          </a:xfrm>
          <a:prstGeom prst="rect">
            <a:avLst/>
          </a:prstGeom>
          <a:noFill/>
          <a:ln/>
        </p:spPr>
        <p:txBody>
          <a:bodyPr wrap="square" lIns="127" tIns="127" rIns="127" bIns="127" rtlCol="0" anchor="ctr">
            <a:normAutofit/>
          </a:bodyPr>
          <a:lstStyle/>
          <a:p>
            <a:pPr marL="0" indent="0" algn="ctr">
              <a:buNone/>
            </a:pPr>
            <a:r>
              <a:rPr lang="en-US" sz="980" dirty="0">
                <a:solidFill>
                  <a:srgbClr val="4B5563"/>
                </a:solidFill>
              </a:rPr>
              <a:t>Coding assistants, document analysis and translation free time for judgement-heavy work.</a:t>
            </a:r>
            <a:endParaRPr lang="en-US" sz="980" dirty="0"/>
          </a:p>
        </p:txBody>
      </p:sp>
      <p:sp>
        <p:nvSpPr>
          <p:cNvPr id="31" name="Shape 29"/>
          <p:cNvSpPr/>
          <p:nvPr/>
        </p:nvSpPr>
        <p:spPr>
          <a:xfrm>
            <a:off x="9052560" y="1325880"/>
            <a:ext cx="2606040" cy="3840480"/>
          </a:xfrm>
          <a:prstGeom prst="roundRect">
            <a:avLst>
              <a:gd name="adj" fmla="val 3158"/>
            </a:avLst>
          </a:prstGeom>
          <a:solidFill>
            <a:srgbClr val="FFFFFF"/>
          </a:solidFill>
          <a:ln w="12700">
            <a:solidFill>
              <a:srgbClr val="FCD5D9">
                <a:alpha val="95000"/>
              </a:srgbClr>
            </a:solidFill>
            <a:prstDash val="solid"/>
          </a:ln>
        </p:spPr>
        <p:txBody>
          <a:bodyPr/>
          <a:lstStyle/>
          <a:p>
            <a:endParaRPr lang="en-IN"/>
          </a:p>
        </p:txBody>
      </p:sp>
      <p:sp>
        <p:nvSpPr>
          <p:cNvPr id="32" name="Shape 30"/>
          <p:cNvSpPr/>
          <p:nvPr/>
        </p:nvSpPr>
        <p:spPr>
          <a:xfrm>
            <a:off x="9921240" y="1691640"/>
            <a:ext cx="822960" cy="822960"/>
          </a:xfrm>
          <a:prstGeom prst="ellipse">
            <a:avLst/>
          </a:prstGeom>
          <a:solidFill>
            <a:srgbClr val="97000C"/>
          </a:solidFill>
          <a:ln w="12700">
            <a:solidFill>
              <a:srgbClr val="DB0011">
                <a:alpha val="0"/>
              </a:srgbClr>
            </a:solidFill>
            <a:prstDash val="solid"/>
          </a:ln>
        </p:spPr>
        <p:txBody>
          <a:bodyPr/>
          <a:lstStyle/>
          <a:p>
            <a:endParaRPr lang="en-IN"/>
          </a:p>
        </p:txBody>
      </p:sp>
      <p:sp>
        <p:nvSpPr>
          <p:cNvPr id="33" name="Text 31"/>
          <p:cNvSpPr/>
          <p:nvPr/>
        </p:nvSpPr>
        <p:spPr>
          <a:xfrm>
            <a:off x="10131552" y="1929384"/>
            <a:ext cx="365760" cy="182880"/>
          </a:xfrm>
          <a:prstGeom prst="rect">
            <a:avLst/>
          </a:prstGeom>
          <a:noFill/>
          <a:ln/>
        </p:spPr>
        <p:txBody>
          <a:bodyPr wrap="square" lIns="0" tIns="0" rIns="0" bIns="0" rtlCol="0" anchor="ctr"/>
          <a:lstStyle/>
          <a:p>
            <a:pPr marL="0" indent="0" algn="ctr">
              <a:buNone/>
            </a:pPr>
            <a:r>
              <a:rPr lang="en-US" sz="1600" b="1" dirty="0">
                <a:solidFill>
                  <a:srgbClr val="FFFFFF"/>
                </a:solidFill>
              </a:rPr>
              <a:t>4</a:t>
            </a:r>
            <a:endParaRPr lang="en-US" sz="1600" dirty="0"/>
          </a:p>
        </p:txBody>
      </p:sp>
      <p:sp>
        <p:nvSpPr>
          <p:cNvPr id="34" name="Text 32"/>
          <p:cNvSpPr/>
          <p:nvPr/>
        </p:nvSpPr>
        <p:spPr>
          <a:xfrm>
            <a:off x="9281160" y="2743200"/>
            <a:ext cx="2103120" cy="274320"/>
          </a:xfrm>
          <a:prstGeom prst="rect">
            <a:avLst/>
          </a:prstGeom>
          <a:noFill/>
          <a:ln/>
        </p:spPr>
        <p:txBody>
          <a:bodyPr wrap="square" lIns="0" tIns="0" rIns="0" bIns="0" rtlCol="0" anchor="ctr">
            <a:normAutofit/>
          </a:bodyPr>
          <a:lstStyle/>
          <a:p>
            <a:pPr marL="0" indent="0" algn="ctr">
              <a:buNone/>
            </a:pPr>
            <a:r>
              <a:rPr lang="en-US" sz="1350" b="1" dirty="0">
                <a:solidFill>
                  <a:srgbClr val="111111"/>
                </a:solidFill>
              </a:rPr>
              <a:t>Skills mobility</a:t>
            </a:r>
            <a:endParaRPr lang="en-US" sz="1350" dirty="0"/>
          </a:p>
        </p:txBody>
      </p:sp>
      <p:sp>
        <p:nvSpPr>
          <p:cNvPr id="35" name="Text 33"/>
          <p:cNvSpPr/>
          <p:nvPr/>
        </p:nvSpPr>
        <p:spPr>
          <a:xfrm>
            <a:off x="9290304" y="3246120"/>
            <a:ext cx="2121408" cy="1097280"/>
          </a:xfrm>
          <a:prstGeom prst="rect">
            <a:avLst/>
          </a:prstGeom>
          <a:noFill/>
          <a:ln/>
        </p:spPr>
        <p:txBody>
          <a:bodyPr wrap="square" lIns="127" tIns="127" rIns="127" bIns="127" rtlCol="0" anchor="ctr">
            <a:normAutofit/>
          </a:bodyPr>
          <a:lstStyle/>
          <a:p>
            <a:pPr marL="0" indent="0" algn="ctr">
              <a:buNone/>
            </a:pPr>
            <a:r>
              <a:rPr lang="en-US" sz="980" dirty="0">
                <a:solidFill>
                  <a:srgbClr val="4B5563"/>
                </a:solidFill>
              </a:rPr>
              <a:t>AI-enabled skills matching can move people from declining tasks to growth projects before redundancy becomes the default.</a:t>
            </a:r>
            <a:endParaRPr lang="en-US" sz="980" dirty="0"/>
          </a:p>
        </p:txBody>
      </p:sp>
      <p:sp>
        <p:nvSpPr>
          <p:cNvPr id="36" name="Text 34"/>
          <p:cNvSpPr/>
          <p:nvPr/>
        </p:nvSpPr>
        <p:spPr>
          <a:xfrm>
            <a:off x="822960" y="5504688"/>
            <a:ext cx="10515600" cy="365760"/>
          </a:xfrm>
          <a:prstGeom prst="rect">
            <a:avLst/>
          </a:prstGeom>
          <a:noFill/>
          <a:ln/>
        </p:spPr>
        <p:txBody>
          <a:bodyPr wrap="square" lIns="127" tIns="127" rIns="127" bIns="127" rtlCol="0" anchor="ctr">
            <a:normAutofit fontScale="92500" lnSpcReduction="20000"/>
          </a:bodyPr>
          <a:lstStyle/>
          <a:p>
            <a:pPr marL="0" indent="0" algn="ctr">
              <a:buNone/>
            </a:pPr>
            <a:r>
              <a:rPr lang="en-US" sz="1500" b="1" dirty="0">
                <a:solidFill>
                  <a:srgbClr val="97000C"/>
                </a:solidFill>
              </a:rPr>
              <a:t>Opportunity principle: use AI to remove low-value friction and create capacity for relationship, advice, inclusion and risk judgement.</a:t>
            </a:r>
            <a:endParaRPr lang="en-US" sz="1500" dirty="0"/>
          </a:p>
        </p:txBody>
      </p:sp>
      <p:sp>
        <p:nvSpPr>
          <p:cNvPr id="37" name="Text 35"/>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HSBC UK Bank plc (2026); HSBC Holdings plc (2025a, 2025b); WEF (2024, 2025); McKinsey &amp; Company (2025).</a:t>
            </a:r>
            <a:endParaRPr lang="en-US" sz="62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305" y="4572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Nilesh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09</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Current challenges</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Productivity gains create people, trust and control tensions</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685800" y="1188720"/>
            <a:ext cx="10332720" cy="384048"/>
          </a:xfrm>
          <a:prstGeom prst="rect">
            <a:avLst/>
          </a:prstGeom>
          <a:noFill/>
          <a:ln/>
        </p:spPr>
        <p:txBody>
          <a:bodyPr wrap="square" lIns="0" tIns="0" rIns="0" bIns="0" rtlCol="0" anchor="ctr"/>
          <a:lstStyle/>
          <a:p>
            <a:pPr marL="0" indent="0" algn="ctr">
              <a:buNone/>
            </a:pPr>
            <a:r>
              <a:rPr lang="en-US" sz="2300" b="1" dirty="0">
                <a:solidFill>
                  <a:srgbClr val="111111"/>
                </a:solidFill>
                <a:latin typeface="Aptos Display" pitchFamily="34" charset="0"/>
                <a:ea typeface="Aptos Display" pitchFamily="34" charset="-122"/>
                <a:cs typeface="Aptos Display" pitchFamily="34" charset="-120"/>
              </a:rPr>
              <a:t>The challenge is not “AI vs humans” — it is unmanaged task disruption.</a:t>
            </a:r>
            <a:endParaRPr lang="en-US" sz="2300" dirty="0"/>
          </a:p>
        </p:txBody>
      </p:sp>
      <p:sp>
        <p:nvSpPr>
          <p:cNvPr id="17" name="Shape 15"/>
          <p:cNvSpPr/>
          <p:nvPr/>
        </p:nvSpPr>
        <p:spPr>
          <a:xfrm>
            <a:off x="1143000" y="2103120"/>
            <a:ext cx="9829800" cy="621792"/>
          </a:xfrm>
          <a:prstGeom prst="roundRect">
            <a:avLst>
              <a:gd name="adj" fmla="val 11765"/>
            </a:avLst>
          </a:prstGeom>
          <a:solidFill>
            <a:srgbClr val="FFFFFF"/>
          </a:solidFill>
          <a:ln w="12700">
            <a:solidFill>
              <a:srgbClr val="FCD5D9"/>
            </a:solidFill>
            <a:prstDash val="solid"/>
          </a:ln>
        </p:spPr>
        <p:txBody>
          <a:bodyPr/>
          <a:lstStyle/>
          <a:p>
            <a:endParaRPr lang="en-IN"/>
          </a:p>
        </p:txBody>
      </p:sp>
      <p:sp>
        <p:nvSpPr>
          <p:cNvPr id="18" name="Text 16"/>
          <p:cNvSpPr/>
          <p:nvPr/>
        </p:nvSpPr>
        <p:spPr>
          <a:xfrm>
            <a:off x="1417320" y="2249424"/>
            <a:ext cx="2377440" cy="201168"/>
          </a:xfrm>
          <a:prstGeom prst="rect">
            <a:avLst/>
          </a:prstGeom>
          <a:noFill/>
          <a:ln/>
        </p:spPr>
        <p:txBody>
          <a:bodyPr wrap="square" lIns="0" tIns="0" rIns="0" bIns="0" rtlCol="0" anchor="ctr"/>
          <a:lstStyle/>
          <a:p>
            <a:pPr marL="0" indent="0">
              <a:buNone/>
            </a:pPr>
            <a:r>
              <a:rPr lang="en-US" sz="1300" b="1" dirty="0">
                <a:solidFill>
                  <a:srgbClr val="DB0011"/>
                </a:solidFill>
              </a:rPr>
              <a:t>Job anxiety</a:t>
            </a:r>
            <a:endParaRPr lang="en-US" sz="1300" dirty="0"/>
          </a:p>
        </p:txBody>
      </p:sp>
      <p:sp>
        <p:nvSpPr>
          <p:cNvPr id="19" name="Text 17"/>
          <p:cNvSpPr/>
          <p:nvPr/>
        </p:nvSpPr>
        <p:spPr>
          <a:xfrm>
            <a:off x="3886200" y="2258568"/>
            <a:ext cx="6629400" cy="201168"/>
          </a:xfrm>
          <a:prstGeom prst="rect">
            <a:avLst/>
          </a:prstGeom>
          <a:noFill/>
          <a:ln/>
        </p:spPr>
        <p:txBody>
          <a:bodyPr wrap="square" lIns="0" tIns="0" rIns="0" bIns="0" rtlCol="0" anchor="ctr">
            <a:normAutofit/>
          </a:bodyPr>
          <a:lstStyle/>
          <a:p>
            <a:pPr marL="0" indent="0">
              <a:buNone/>
            </a:pPr>
            <a:r>
              <a:rPr lang="en-US" sz="1050" dirty="0">
                <a:solidFill>
                  <a:srgbClr val="4B5563"/>
                </a:solidFill>
              </a:rPr>
              <a:t>AI-related cost-cutting narratives can damage trust and psychological contract.</a:t>
            </a:r>
            <a:endParaRPr lang="en-US" sz="1050" dirty="0"/>
          </a:p>
        </p:txBody>
      </p:sp>
      <p:sp>
        <p:nvSpPr>
          <p:cNvPr id="20" name="Shape 18"/>
          <p:cNvSpPr/>
          <p:nvPr/>
        </p:nvSpPr>
        <p:spPr>
          <a:xfrm>
            <a:off x="1143000" y="2944368"/>
            <a:ext cx="9829800" cy="621792"/>
          </a:xfrm>
          <a:prstGeom prst="roundRect">
            <a:avLst>
              <a:gd name="adj" fmla="val 11765"/>
            </a:avLst>
          </a:prstGeom>
          <a:solidFill>
            <a:srgbClr val="FFF1F2"/>
          </a:solidFill>
          <a:ln w="12700">
            <a:solidFill>
              <a:srgbClr val="FCD5D9"/>
            </a:solidFill>
            <a:prstDash val="solid"/>
          </a:ln>
        </p:spPr>
        <p:txBody>
          <a:bodyPr/>
          <a:lstStyle/>
          <a:p>
            <a:endParaRPr lang="en-IN"/>
          </a:p>
        </p:txBody>
      </p:sp>
      <p:sp>
        <p:nvSpPr>
          <p:cNvPr id="21" name="Text 19"/>
          <p:cNvSpPr/>
          <p:nvPr/>
        </p:nvSpPr>
        <p:spPr>
          <a:xfrm>
            <a:off x="1417320" y="3090672"/>
            <a:ext cx="2377440" cy="201168"/>
          </a:xfrm>
          <a:prstGeom prst="rect">
            <a:avLst/>
          </a:prstGeom>
          <a:noFill/>
          <a:ln/>
        </p:spPr>
        <p:txBody>
          <a:bodyPr wrap="square" lIns="0" tIns="0" rIns="0" bIns="0" rtlCol="0" anchor="ctr"/>
          <a:lstStyle/>
          <a:p>
            <a:pPr marL="0" indent="0">
              <a:buNone/>
            </a:pPr>
            <a:r>
              <a:rPr lang="en-US" sz="1300" b="1" dirty="0">
                <a:solidFill>
                  <a:srgbClr val="97000C"/>
                </a:solidFill>
              </a:rPr>
              <a:t>Unequal skills access</a:t>
            </a:r>
            <a:endParaRPr lang="en-US" sz="1300" dirty="0"/>
          </a:p>
        </p:txBody>
      </p:sp>
      <p:sp>
        <p:nvSpPr>
          <p:cNvPr id="22" name="Text 20"/>
          <p:cNvSpPr/>
          <p:nvPr/>
        </p:nvSpPr>
        <p:spPr>
          <a:xfrm>
            <a:off x="3886200" y="3099816"/>
            <a:ext cx="6629400" cy="201168"/>
          </a:xfrm>
          <a:prstGeom prst="rect">
            <a:avLst/>
          </a:prstGeom>
          <a:noFill/>
          <a:ln/>
        </p:spPr>
        <p:txBody>
          <a:bodyPr wrap="square" lIns="0" tIns="0" rIns="0" bIns="0" rtlCol="0" anchor="ctr">
            <a:normAutofit/>
          </a:bodyPr>
          <a:lstStyle/>
          <a:p>
            <a:pPr marL="0" indent="0">
              <a:buNone/>
            </a:pPr>
            <a:r>
              <a:rPr lang="en-US" sz="1050" dirty="0">
                <a:solidFill>
                  <a:srgbClr val="4B5563"/>
                </a:solidFill>
              </a:rPr>
              <a:t>Back-office and lower-grade workers may face higher task exposure but less time to reskill.</a:t>
            </a:r>
            <a:endParaRPr lang="en-US" sz="1050" dirty="0"/>
          </a:p>
        </p:txBody>
      </p:sp>
      <p:sp>
        <p:nvSpPr>
          <p:cNvPr id="23" name="Shape 21"/>
          <p:cNvSpPr/>
          <p:nvPr/>
        </p:nvSpPr>
        <p:spPr>
          <a:xfrm>
            <a:off x="1143000" y="3785616"/>
            <a:ext cx="9829800" cy="621792"/>
          </a:xfrm>
          <a:prstGeom prst="roundRect">
            <a:avLst>
              <a:gd name="adj" fmla="val 11765"/>
            </a:avLst>
          </a:prstGeom>
          <a:solidFill>
            <a:srgbClr val="FFFFFF"/>
          </a:solidFill>
          <a:ln w="12700">
            <a:solidFill>
              <a:srgbClr val="FCD5D9"/>
            </a:solidFill>
            <a:prstDash val="solid"/>
          </a:ln>
        </p:spPr>
        <p:txBody>
          <a:bodyPr/>
          <a:lstStyle/>
          <a:p>
            <a:endParaRPr lang="en-IN"/>
          </a:p>
        </p:txBody>
      </p:sp>
      <p:sp>
        <p:nvSpPr>
          <p:cNvPr id="24" name="Text 22"/>
          <p:cNvSpPr/>
          <p:nvPr/>
        </p:nvSpPr>
        <p:spPr>
          <a:xfrm>
            <a:off x="1417320" y="3931920"/>
            <a:ext cx="2377440" cy="201168"/>
          </a:xfrm>
          <a:prstGeom prst="rect">
            <a:avLst/>
          </a:prstGeom>
          <a:noFill/>
          <a:ln/>
        </p:spPr>
        <p:txBody>
          <a:bodyPr wrap="square" lIns="0" tIns="0" rIns="0" bIns="0" rtlCol="0" anchor="ctr"/>
          <a:lstStyle/>
          <a:p>
            <a:pPr marL="0" indent="0">
              <a:buNone/>
            </a:pPr>
            <a:r>
              <a:rPr lang="en-US" sz="1300" b="1" dirty="0">
                <a:solidFill>
                  <a:srgbClr val="DB0011"/>
                </a:solidFill>
              </a:rPr>
              <a:t>Bias and dignity</a:t>
            </a:r>
            <a:endParaRPr lang="en-US" sz="1300" dirty="0"/>
          </a:p>
        </p:txBody>
      </p:sp>
      <p:sp>
        <p:nvSpPr>
          <p:cNvPr id="25" name="Text 23"/>
          <p:cNvSpPr/>
          <p:nvPr/>
        </p:nvSpPr>
        <p:spPr>
          <a:xfrm>
            <a:off x="3886200" y="3941064"/>
            <a:ext cx="6629400" cy="201168"/>
          </a:xfrm>
          <a:prstGeom prst="rect">
            <a:avLst/>
          </a:prstGeom>
          <a:noFill/>
          <a:ln/>
        </p:spPr>
        <p:txBody>
          <a:bodyPr wrap="square" lIns="0" tIns="0" rIns="0" bIns="0" rtlCol="0" anchor="ctr">
            <a:normAutofit/>
          </a:bodyPr>
          <a:lstStyle/>
          <a:p>
            <a:pPr marL="0" indent="0">
              <a:buNone/>
            </a:pPr>
            <a:r>
              <a:rPr lang="en-US" sz="1050" dirty="0">
                <a:solidFill>
                  <a:srgbClr val="4B5563"/>
                </a:solidFill>
              </a:rPr>
              <a:t>Employees may accept AI efficiency but resist decisions that feel opaque, disrespectful or unfair.</a:t>
            </a:r>
            <a:endParaRPr lang="en-US" sz="1050" dirty="0"/>
          </a:p>
        </p:txBody>
      </p:sp>
      <p:sp>
        <p:nvSpPr>
          <p:cNvPr id="26" name="Shape 24"/>
          <p:cNvSpPr/>
          <p:nvPr/>
        </p:nvSpPr>
        <p:spPr>
          <a:xfrm>
            <a:off x="1143000" y="4626864"/>
            <a:ext cx="9829800" cy="621792"/>
          </a:xfrm>
          <a:prstGeom prst="roundRect">
            <a:avLst>
              <a:gd name="adj" fmla="val 11765"/>
            </a:avLst>
          </a:prstGeom>
          <a:solidFill>
            <a:srgbClr val="FFF1F2"/>
          </a:solidFill>
          <a:ln w="12700">
            <a:solidFill>
              <a:srgbClr val="FCD5D9"/>
            </a:solidFill>
            <a:prstDash val="solid"/>
          </a:ln>
        </p:spPr>
        <p:txBody>
          <a:bodyPr/>
          <a:lstStyle/>
          <a:p>
            <a:endParaRPr lang="en-IN"/>
          </a:p>
        </p:txBody>
      </p:sp>
      <p:sp>
        <p:nvSpPr>
          <p:cNvPr id="27" name="Text 25"/>
          <p:cNvSpPr/>
          <p:nvPr/>
        </p:nvSpPr>
        <p:spPr>
          <a:xfrm>
            <a:off x="1417320" y="4773168"/>
            <a:ext cx="2377440" cy="201168"/>
          </a:xfrm>
          <a:prstGeom prst="rect">
            <a:avLst/>
          </a:prstGeom>
          <a:noFill/>
          <a:ln/>
        </p:spPr>
        <p:txBody>
          <a:bodyPr wrap="square" lIns="0" tIns="0" rIns="0" bIns="0" rtlCol="0" anchor="ctr"/>
          <a:lstStyle/>
          <a:p>
            <a:pPr marL="0" indent="0">
              <a:buNone/>
            </a:pPr>
            <a:r>
              <a:rPr lang="en-US" sz="1300" b="1" dirty="0">
                <a:solidFill>
                  <a:srgbClr val="97000C"/>
                </a:solidFill>
              </a:rPr>
              <a:t>UK regulatory complexity</a:t>
            </a:r>
            <a:endParaRPr lang="en-US" sz="1300" dirty="0"/>
          </a:p>
        </p:txBody>
      </p:sp>
      <p:sp>
        <p:nvSpPr>
          <p:cNvPr id="28" name="Text 26"/>
          <p:cNvSpPr/>
          <p:nvPr/>
        </p:nvSpPr>
        <p:spPr>
          <a:xfrm>
            <a:off x="3886200" y="4782312"/>
            <a:ext cx="6629400" cy="201168"/>
          </a:xfrm>
          <a:prstGeom prst="rect">
            <a:avLst/>
          </a:prstGeom>
          <a:noFill/>
          <a:ln/>
        </p:spPr>
        <p:txBody>
          <a:bodyPr wrap="square" lIns="0" tIns="0" rIns="0" bIns="0" rtlCol="0" anchor="ctr">
            <a:normAutofit fontScale="92500"/>
          </a:bodyPr>
          <a:lstStyle/>
          <a:p>
            <a:pPr marL="0" indent="0">
              <a:buNone/>
            </a:pPr>
            <a:r>
              <a:rPr lang="en-US" sz="1050" dirty="0">
                <a:solidFill>
                  <a:srgbClr val="4B5563"/>
                </a:solidFill>
              </a:rPr>
              <a:t>UK GDPR, Equality Act 2010, FCA conduct rules, model risk, cyber resilience and human accountability all shape AI use.</a:t>
            </a:r>
            <a:endParaRPr lang="en-US" sz="1050" dirty="0"/>
          </a:p>
        </p:txBody>
      </p:sp>
      <p:sp>
        <p:nvSpPr>
          <p:cNvPr id="29" name="Text 27"/>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Reuters (2026); Bankins et al. (2022); HSBC UK Bank plc (2026); SHRM (2026).</a:t>
            </a:r>
            <a:endParaRPr lang="en-US" sz="62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Nilesh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10</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Root-cause analysis</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Why performance gaps can emerge even with good AI tools</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777240" y="1417320"/>
            <a:ext cx="2788920" cy="1188720"/>
          </a:xfrm>
          <a:prstGeom prst="roundRect">
            <a:avLst>
              <a:gd name="adj" fmla="val 6923"/>
            </a:avLst>
          </a:prstGeom>
          <a:solidFill>
            <a:srgbClr val="FFFFFF"/>
          </a:solidFill>
          <a:ln w="12700">
            <a:solidFill>
              <a:srgbClr val="FCD5D9">
                <a:alpha val="95000"/>
              </a:srgbClr>
            </a:solidFill>
            <a:prstDash val="solid"/>
          </a:ln>
        </p:spPr>
        <p:txBody>
          <a:bodyPr/>
          <a:lstStyle/>
          <a:p>
            <a:endParaRPr lang="en-IN"/>
          </a:p>
        </p:txBody>
      </p:sp>
      <p:sp>
        <p:nvSpPr>
          <p:cNvPr id="17" name="Text 15"/>
          <p:cNvSpPr/>
          <p:nvPr/>
        </p:nvSpPr>
        <p:spPr>
          <a:xfrm>
            <a:off x="960120" y="1581912"/>
            <a:ext cx="2377440" cy="201168"/>
          </a:xfrm>
          <a:prstGeom prst="rect">
            <a:avLst/>
          </a:prstGeom>
          <a:noFill/>
          <a:ln/>
        </p:spPr>
        <p:txBody>
          <a:bodyPr wrap="square" lIns="0" tIns="0" rIns="0" bIns="0" rtlCol="0" anchor="ctr"/>
          <a:lstStyle/>
          <a:p>
            <a:pPr marL="0" indent="0">
              <a:buNone/>
            </a:pPr>
            <a:r>
              <a:rPr lang="en-US" sz="1250" b="1" dirty="0">
                <a:solidFill>
                  <a:srgbClr val="DB0011"/>
                </a:solidFill>
              </a:rPr>
              <a:t>Policy design</a:t>
            </a:r>
            <a:endParaRPr lang="en-US" sz="1250" dirty="0"/>
          </a:p>
        </p:txBody>
      </p:sp>
      <p:sp>
        <p:nvSpPr>
          <p:cNvPr id="18" name="Text 16"/>
          <p:cNvSpPr/>
          <p:nvPr/>
        </p:nvSpPr>
        <p:spPr>
          <a:xfrm>
            <a:off x="960120" y="1892808"/>
            <a:ext cx="2395728" cy="475488"/>
          </a:xfrm>
          <a:prstGeom prst="rect">
            <a:avLst/>
          </a:prstGeom>
          <a:noFill/>
          <a:ln/>
        </p:spPr>
        <p:txBody>
          <a:bodyPr wrap="square" lIns="0" tIns="0" rIns="0" bIns="0" rtlCol="0" anchor="ctr">
            <a:normAutofit/>
          </a:bodyPr>
          <a:lstStyle/>
          <a:p>
            <a:pPr marL="0" indent="0">
              <a:buNone/>
            </a:pPr>
            <a:r>
              <a:rPr lang="en-US" sz="860" dirty="0">
                <a:solidFill>
                  <a:srgbClr val="4B5563"/>
                </a:solidFill>
              </a:rPr>
              <a:t>AI policy can focus on technical approval more than work redesign and worker consultation.</a:t>
            </a:r>
            <a:endParaRPr lang="en-US" sz="860" dirty="0"/>
          </a:p>
        </p:txBody>
      </p:sp>
      <p:sp>
        <p:nvSpPr>
          <p:cNvPr id="19" name="Shape 17"/>
          <p:cNvSpPr/>
          <p:nvPr/>
        </p:nvSpPr>
        <p:spPr>
          <a:xfrm>
            <a:off x="4160520" y="1417320"/>
            <a:ext cx="2788920" cy="1188720"/>
          </a:xfrm>
          <a:prstGeom prst="roundRect">
            <a:avLst>
              <a:gd name="adj" fmla="val 6923"/>
            </a:avLst>
          </a:prstGeom>
          <a:solidFill>
            <a:srgbClr val="FFFFFF"/>
          </a:solidFill>
          <a:ln w="12700">
            <a:solidFill>
              <a:srgbClr val="FCD5D9">
                <a:alpha val="95000"/>
              </a:srgbClr>
            </a:solidFill>
            <a:prstDash val="solid"/>
          </a:ln>
        </p:spPr>
        <p:txBody>
          <a:bodyPr/>
          <a:lstStyle/>
          <a:p>
            <a:endParaRPr lang="en-IN"/>
          </a:p>
        </p:txBody>
      </p:sp>
      <p:sp>
        <p:nvSpPr>
          <p:cNvPr id="20" name="Text 18"/>
          <p:cNvSpPr/>
          <p:nvPr/>
        </p:nvSpPr>
        <p:spPr>
          <a:xfrm>
            <a:off x="4343400" y="1581912"/>
            <a:ext cx="2377440" cy="201168"/>
          </a:xfrm>
          <a:prstGeom prst="rect">
            <a:avLst/>
          </a:prstGeom>
          <a:noFill/>
          <a:ln/>
        </p:spPr>
        <p:txBody>
          <a:bodyPr wrap="square" lIns="0" tIns="0" rIns="0" bIns="0" rtlCol="0" anchor="ctr"/>
          <a:lstStyle/>
          <a:p>
            <a:pPr marL="0" indent="0">
              <a:buNone/>
            </a:pPr>
            <a:r>
              <a:rPr lang="en-US" sz="1250" b="1" dirty="0">
                <a:solidFill>
                  <a:srgbClr val="97000C"/>
                </a:solidFill>
              </a:rPr>
              <a:t>Leadership behaviour</a:t>
            </a:r>
            <a:endParaRPr lang="en-US" sz="1250" dirty="0"/>
          </a:p>
        </p:txBody>
      </p:sp>
      <p:sp>
        <p:nvSpPr>
          <p:cNvPr id="21" name="Text 19"/>
          <p:cNvSpPr/>
          <p:nvPr/>
        </p:nvSpPr>
        <p:spPr>
          <a:xfrm>
            <a:off x="4343400" y="1892808"/>
            <a:ext cx="2395728" cy="475488"/>
          </a:xfrm>
          <a:prstGeom prst="rect">
            <a:avLst/>
          </a:prstGeom>
          <a:noFill/>
          <a:ln/>
        </p:spPr>
        <p:txBody>
          <a:bodyPr wrap="square" lIns="0" tIns="0" rIns="0" bIns="0" rtlCol="0" anchor="ctr">
            <a:normAutofit/>
          </a:bodyPr>
          <a:lstStyle/>
          <a:p>
            <a:pPr marL="0" indent="0">
              <a:buNone/>
            </a:pPr>
            <a:r>
              <a:rPr lang="en-US" sz="860" dirty="0">
                <a:solidFill>
                  <a:srgbClr val="4B5563"/>
                </a:solidFill>
              </a:rPr>
              <a:t>Efficiency language may dominate augmentation, learning and redeployment narratives.</a:t>
            </a:r>
            <a:endParaRPr lang="en-US" sz="860" dirty="0"/>
          </a:p>
        </p:txBody>
      </p:sp>
      <p:sp>
        <p:nvSpPr>
          <p:cNvPr id="22" name="Shape 20"/>
          <p:cNvSpPr/>
          <p:nvPr/>
        </p:nvSpPr>
        <p:spPr>
          <a:xfrm>
            <a:off x="7543800" y="1417320"/>
            <a:ext cx="2788920" cy="1188720"/>
          </a:xfrm>
          <a:prstGeom prst="roundRect">
            <a:avLst>
              <a:gd name="adj" fmla="val 6923"/>
            </a:avLst>
          </a:prstGeom>
          <a:solidFill>
            <a:srgbClr val="FFFFFF"/>
          </a:solidFill>
          <a:ln w="12700">
            <a:solidFill>
              <a:srgbClr val="FCD5D9">
                <a:alpha val="95000"/>
              </a:srgbClr>
            </a:solidFill>
            <a:prstDash val="solid"/>
          </a:ln>
        </p:spPr>
        <p:txBody>
          <a:bodyPr/>
          <a:lstStyle/>
          <a:p>
            <a:endParaRPr lang="en-IN"/>
          </a:p>
        </p:txBody>
      </p:sp>
      <p:sp>
        <p:nvSpPr>
          <p:cNvPr id="23" name="Text 21"/>
          <p:cNvSpPr/>
          <p:nvPr/>
        </p:nvSpPr>
        <p:spPr>
          <a:xfrm>
            <a:off x="7726680" y="1581912"/>
            <a:ext cx="2377440" cy="201168"/>
          </a:xfrm>
          <a:prstGeom prst="rect">
            <a:avLst/>
          </a:prstGeom>
          <a:noFill/>
          <a:ln/>
        </p:spPr>
        <p:txBody>
          <a:bodyPr wrap="square" lIns="0" tIns="0" rIns="0" bIns="0" rtlCol="0" anchor="ctr"/>
          <a:lstStyle/>
          <a:p>
            <a:pPr marL="0" indent="0">
              <a:buNone/>
            </a:pPr>
            <a:r>
              <a:rPr lang="en-US" sz="1250" b="1" dirty="0">
                <a:solidFill>
                  <a:srgbClr val="DB0011"/>
                </a:solidFill>
              </a:rPr>
              <a:t>Organisation structure</a:t>
            </a:r>
            <a:endParaRPr lang="en-US" sz="1250" dirty="0"/>
          </a:p>
        </p:txBody>
      </p:sp>
      <p:sp>
        <p:nvSpPr>
          <p:cNvPr id="24" name="Text 22"/>
          <p:cNvSpPr/>
          <p:nvPr/>
        </p:nvSpPr>
        <p:spPr>
          <a:xfrm>
            <a:off x="7726680" y="1892808"/>
            <a:ext cx="2395728" cy="475488"/>
          </a:xfrm>
          <a:prstGeom prst="rect">
            <a:avLst/>
          </a:prstGeom>
          <a:noFill/>
          <a:ln/>
        </p:spPr>
        <p:txBody>
          <a:bodyPr wrap="square" lIns="0" tIns="0" rIns="0" bIns="0" rtlCol="0" anchor="ctr">
            <a:normAutofit/>
          </a:bodyPr>
          <a:lstStyle/>
          <a:p>
            <a:pPr marL="0" indent="0">
              <a:buNone/>
            </a:pPr>
            <a:r>
              <a:rPr lang="en-US" sz="860" dirty="0">
                <a:solidFill>
                  <a:srgbClr val="4B5563"/>
                </a:solidFill>
              </a:rPr>
              <a:t>Silos between HR, risk, technology and frontline units slow socio-technical design.</a:t>
            </a:r>
            <a:endParaRPr lang="en-US" sz="860" dirty="0"/>
          </a:p>
        </p:txBody>
      </p:sp>
      <p:sp>
        <p:nvSpPr>
          <p:cNvPr id="25" name="Shape 23"/>
          <p:cNvSpPr/>
          <p:nvPr/>
        </p:nvSpPr>
        <p:spPr>
          <a:xfrm>
            <a:off x="777240" y="3977640"/>
            <a:ext cx="2788920" cy="1188720"/>
          </a:xfrm>
          <a:prstGeom prst="roundRect">
            <a:avLst>
              <a:gd name="adj" fmla="val 6923"/>
            </a:avLst>
          </a:prstGeom>
          <a:solidFill>
            <a:srgbClr val="FFFFFF"/>
          </a:solidFill>
          <a:ln w="12700">
            <a:solidFill>
              <a:srgbClr val="FCD5D9">
                <a:alpha val="95000"/>
              </a:srgbClr>
            </a:solidFill>
            <a:prstDash val="solid"/>
          </a:ln>
        </p:spPr>
        <p:txBody>
          <a:bodyPr/>
          <a:lstStyle/>
          <a:p>
            <a:endParaRPr lang="en-IN"/>
          </a:p>
        </p:txBody>
      </p:sp>
      <p:sp>
        <p:nvSpPr>
          <p:cNvPr id="26" name="Text 24"/>
          <p:cNvSpPr/>
          <p:nvPr/>
        </p:nvSpPr>
        <p:spPr>
          <a:xfrm>
            <a:off x="960120" y="4142232"/>
            <a:ext cx="2377440" cy="201168"/>
          </a:xfrm>
          <a:prstGeom prst="rect">
            <a:avLst/>
          </a:prstGeom>
          <a:noFill/>
          <a:ln/>
        </p:spPr>
        <p:txBody>
          <a:bodyPr wrap="square" lIns="0" tIns="0" rIns="0" bIns="0" rtlCol="0" anchor="ctr"/>
          <a:lstStyle/>
          <a:p>
            <a:pPr marL="0" indent="0">
              <a:buNone/>
            </a:pPr>
            <a:r>
              <a:rPr lang="en-US" sz="1250" b="1" dirty="0">
                <a:solidFill>
                  <a:srgbClr val="97000C"/>
                </a:solidFill>
              </a:rPr>
              <a:t>Culture</a:t>
            </a:r>
            <a:endParaRPr lang="en-US" sz="1250" dirty="0"/>
          </a:p>
        </p:txBody>
      </p:sp>
      <p:sp>
        <p:nvSpPr>
          <p:cNvPr id="27" name="Text 25"/>
          <p:cNvSpPr/>
          <p:nvPr/>
        </p:nvSpPr>
        <p:spPr>
          <a:xfrm>
            <a:off x="960120" y="4453128"/>
            <a:ext cx="2395728" cy="475488"/>
          </a:xfrm>
          <a:prstGeom prst="rect">
            <a:avLst/>
          </a:prstGeom>
          <a:noFill/>
          <a:ln/>
        </p:spPr>
        <p:txBody>
          <a:bodyPr wrap="square" lIns="0" tIns="0" rIns="0" bIns="0" rtlCol="0" anchor="ctr">
            <a:normAutofit/>
          </a:bodyPr>
          <a:lstStyle/>
          <a:p>
            <a:pPr marL="0" indent="0">
              <a:buNone/>
            </a:pPr>
            <a:r>
              <a:rPr lang="en-US" sz="860" dirty="0">
                <a:solidFill>
                  <a:srgbClr val="4B5563"/>
                </a:solidFill>
              </a:rPr>
              <a:t>Fear of replacement can reduce experimentation, honesty and learning transfer.</a:t>
            </a:r>
            <a:endParaRPr lang="en-US" sz="860" dirty="0"/>
          </a:p>
        </p:txBody>
      </p:sp>
      <p:sp>
        <p:nvSpPr>
          <p:cNvPr id="28" name="Shape 26"/>
          <p:cNvSpPr/>
          <p:nvPr/>
        </p:nvSpPr>
        <p:spPr>
          <a:xfrm>
            <a:off x="4160520" y="3977640"/>
            <a:ext cx="2788920" cy="1188720"/>
          </a:xfrm>
          <a:prstGeom prst="roundRect">
            <a:avLst>
              <a:gd name="adj" fmla="val 6923"/>
            </a:avLst>
          </a:prstGeom>
          <a:solidFill>
            <a:srgbClr val="FFFFFF"/>
          </a:solidFill>
          <a:ln w="12700">
            <a:solidFill>
              <a:srgbClr val="FCD5D9">
                <a:alpha val="95000"/>
              </a:srgbClr>
            </a:solidFill>
            <a:prstDash val="solid"/>
          </a:ln>
        </p:spPr>
        <p:txBody>
          <a:bodyPr/>
          <a:lstStyle/>
          <a:p>
            <a:endParaRPr lang="en-IN"/>
          </a:p>
        </p:txBody>
      </p:sp>
      <p:sp>
        <p:nvSpPr>
          <p:cNvPr id="29" name="Text 27"/>
          <p:cNvSpPr/>
          <p:nvPr/>
        </p:nvSpPr>
        <p:spPr>
          <a:xfrm>
            <a:off x="4343400" y="4142232"/>
            <a:ext cx="2377440" cy="201168"/>
          </a:xfrm>
          <a:prstGeom prst="rect">
            <a:avLst/>
          </a:prstGeom>
          <a:noFill/>
          <a:ln/>
        </p:spPr>
        <p:txBody>
          <a:bodyPr wrap="square" lIns="0" tIns="0" rIns="0" bIns="0" rtlCol="0" anchor="ctr"/>
          <a:lstStyle/>
          <a:p>
            <a:pPr marL="0" indent="0">
              <a:buNone/>
            </a:pPr>
            <a:r>
              <a:rPr lang="en-US" sz="1250" b="1" dirty="0">
                <a:solidFill>
                  <a:srgbClr val="DB0011"/>
                </a:solidFill>
              </a:rPr>
              <a:t>Technology &amp; data</a:t>
            </a:r>
            <a:endParaRPr lang="en-US" sz="1250" dirty="0"/>
          </a:p>
        </p:txBody>
      </p:sp>
      <p:sp>
        <p:nvSpPr>
          <p:cNvPr id="30" name="Text 28"/>
          <p:cNvSpPr/>
          <p:nvPr/>
        </p:nvSpPr>
        <p:spPr>
          <a:xfrm>
            <a:off x="4343400" y="4453128"/>
            <a:ext cx="2395728" cy="475488"/>
          </a:xfrm>
          <a:prstGeom prst="rect">
            <a:avLst/>
          </a:prstGeom>
          <a:noFill/>
          <a:ln/>
        </p:spPr>
        <p:txBody>
          <a:bodyPr wrap="square" lIns="0" tIns="0" rIns="0" bIns="0" rtlCol="0" anchor="ctr">
            <a:normAutofit/>
          </a:bodyPr>
          <a:lstStyle/>
          <a:p>
            <a:pPr marL="0" indent="0">
              <a:buNone/>
            </a:pPr>
            <a:r>
              <a:rPr lang="en-US" sz="860" dirty="0">
                <a:solidFill>
                  <a:srgbClr val="4B5563"/>
                </a:solidFill>
              </a:rPr>
              <a:t>Legacy systems, data quality and cyber exposure limit safe AI scaling.</a:t>
            </a:r>
            <a:endParaRPr lang="en-US" sz="860" dirty="0"/>
          </a:p>
        </p:txBody>
      </p:sp>
      <p:sp>
        <p:nvSpPr>
          <p:cNvPr id="31" name="Shape 29"/>
          <p:cNvSpPr/>
          <p:nvPr/>
        </p:nvSpPr>
        <p:spPr>
          <a:xfrm>
            <a:off x="7543800" y="3977640"/>
            <a:ext cx="2788920" cy="1188720"/>
          </a:xfrm>
          <a:prstGeom prst="roundRect">
            <a:avLst>
              <a:gd name="adj" fmla="val 6923"/>
            </a:avLst>
          </a:prstGeom>
          <a:solidFill>
            <a:srgbClr val="FFFFFF"/>
          </a:solidFill>
          <a:ln w="12700">
            <a:solidFill>
              <a:srgbClr val="FCD5D9">
                <a:alpha val="95000"/>
              </a:srgbClr>
            </a:solidFill>
            <a:prstDash val="solid"/>
          </a:ln>
        </p:spPr>
        <p:txBody>
          <a:bodyPr/>
          <a:lstStyle/>
          <a:p>
            <a:endParaRPr lang="en-IN"/>
          </a:p>
        </p:txBody>
      </p:sp>
      <p:sp>
        <p:nvSpPr>
          <p:cNvPr id="32" name="Text 30"/>
          <p:cNvSpPr/>
          <p:nvPr/>
        </p:nvSpPr>
        <p:spPr>
          <a:xfrm>
            <a:off x="7726680" y="4142232"/>
            <a:ext cx="2377440" cy="201168"/>
          </a:xfrm>
          <a:prstGeom prst="rect">
            <a:avLst/>
          </a:prstGeom>
          <a:noFill/>
          <a:ln/>
        </p:spPr>
        <p:txBody>
          <a:bodyPr wrap="square" lIns="0" tIns="0" rIns="0" bIns="0" rtlCol="0" anchor="ctr"/>
          <a:lstStyle/>
          <a:p>
            <a:pPr marL="0" indent="0">
              <a:buNone/>
            </a:pPr>
            <a:r>
              <a:rPr lang="en-US" sz="1250" b="1" dirty="0">
                <a:solidFill>
                  <a:srgbClr val="97000C"/>
                </a:solidFill>
              </a:rPr>
              <a:t>External pressure</a:t>
            </a:r>
            <a:endParaRPr lang="en-US" sz="1250" dirty="0"/>
          </a:p>
        </p:txBody>
      </p:sp>
      <p:sp>
        <p:nvSpPr>
          <p:cNvPr id="33" name="Text 31"/>
          <p:cNvSpPr/>
          <p:nvPr/>
        </p:nvSpPr>
        <p:spPr>
          <a:xfrm>
            <a:off x="7726680" y="4453128"/>
            <a:ext cx="2395728" cy="475488"/>
          </a:xfrm>
          <a:prstGeom prst="rect">
            <a:avLst/>
          </a:prstGeom>
          <a:noFill/>
          <a:ln/>
        </p:spPr>
        <p:txBody>
          <a:bodyPr wrap="square" lIns="0" tIns="0" rIns="0" bIns="0" rtlCol="0" anchor="ctr">
            <a:normAutofit/>
          </a:bodyPr>
          <a:lstStyle/>
          <a:p>
            <a:pPr marL="0" indent="0">
              <a:buNone/>
            </a:pPr>
            <a:r>
              <a:rPr lang="en-US" sz="860" dirty="0">
                <a:solidFill>
                  <a:srgbClr val="4B5563"/>
                </a:solidFill>
              </a:rPr>
              <a:t>Regulation, competition and cost pressure push faster automation.</a:t>
            </a:r>
            <a:endParaRPr lang="en-US" sz="860" dirty="0"/>
          </a:p>
        </p:txBody>
      </p:sp>
      <p:sp>
        <p:nvSpPr>
          <p:cNvPr id="34" name="Text 32"/>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CIPD (2026a, 2026b); Gartner (2026a, 2026b); Budhwar et al. (2022); McKinsey &amp; Company (2025).</a:t>
            </a:r>
            <a:endParaRPr lang="en-US" sz="62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Nilesh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11</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Theoretical interpretation</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HRM frameworks explain why “training only” is insufficient</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685800" y="1325880"/>
            <a:ext cx="3429000" cy="3977640"/>
          </a:xfrm>
          <a:prstGeom prst="roundRect">
            <a:avLst>
              <a:gd name="adj" fmla="val 2400"/>
            </a:avLst>
          </a:prstGeom>
          <a:solidFill>
            <a:srgbClr val="FFFFFF"/>
          </a:solidFill>
          <a:ln w="12700">
            <a:solidFill>
              <a:srgbClr val="FCD5D9">
                <a:alpha val="95000"/>
              </a:srgbClr>
            </a:solidFill>
            <a:prstDash val="solid"/>
          </a:ln>
        </p:spPr>
        <p:txBody>
          <a:bodyPr/>
          <a:lstStyle/>
          <a:p>
            <a:endParaRPr lang="en-IN"/>
          </a:p>
        </p:txBody>
      </p:sp>
      <p:sp>
        <p:nvSpPr>
          <p:cNvPr id="17" name="Text 15"/>
          <p:cNvSpPr/>
          <p:nvPr/>
        </p:nvSpPr>
        <p:spPr>
          <a:xfrm>
            <a:off x="960120" y="1664208"/>
            <a:ext cx="2834640" cy="256032"/>
          </a:xfrm>
          <a:prstGeom prst="rect">
            <a:avLst/>
          </a:prstGeom>
          <a:noFill/>
          <a:ln/>
        </p:spPr>
        <p:txBody>
          <a:bodyPr wrap="square" lIns="0" tIns="0" rIns="0" bIns="0" rtlCol="0" anchor="ctr"/>
          <a:lstStyle/>
          <a:p>
            <a:pPr marL="0" indent="0" algn="ctr">
              <a:buNone/>
            </a:pPr>
            <a:r>
              <a:rPr lang="en-US" sz="1500" b="1" dirty="0">
                <a:solidFill>
                  <a:srgbClr val="DB0011"/>
                </a:solidFill>
              </a:rPr>
              <a:t>AMO theory</a:t>
            </a:r>
            <a:endParaRPr lang="en-US" sz="1500" dirty="0"/>
          </a:p>
        </p:txBody>
      </p:sp>
      <p:sp>
        <p:nvSpPr>
          <p:cNvPr id="18" name="Text 16"/>
          <p:cNvSpPr/>
          <p:nvPr/>
        </p:nvSpPr>
        <p:spPr>
          <a:xfrm>
            <a:off x="1005840" y="2331720"/>
            <a:ext cx="2743200" cy="1737360"/>
          </a:xfrm>
          <a:prstGeom prst="rect">
            <a:avLst/>
          </a:prstGeom>
          <a:noFill/>
          <a:ln/>
        </p:spPr>
        <p:txBody>
          <a:bodyPr wrap="square" lIns="381" tIns="381" rIns="381" bIns="381" rtlCol="0" anchor="ctr">
            <a:normAutofit/>
          </a:bodyPr>
          <a:lstStyle/>
          <a:p>
            <a:pPr marL="0" indent="0" algn="ctr">
              <a:buNone/>
            </a:pPr>
            <a:r>
              <a:rPr lang="en-US" sz="1120" dirty="0">
                <a:solidFill>
                  <a:srgbClr val="4B5563"/>
                </a:solidFill>
              </a:rPr>
              <a:t>Ability: AI literacy and role skills</a:t>
            </a:r>
            <a:endParaRPr lang="en-US" sz="1120" dirty="0"/>
          </a:p>
          <a:p>
            <a:pPr marL="0" indent="0" algn="ctr">
              <a:buNone/>
            </a:pPr>
            <a:r>
              <a:rPr lang="en-US" sz="1120" dirty="0">
                <a:solidFill>
                  <a:srgbClr val="4B5563"/>
                </a:solidFill>
              </a:rPr>
              <a:t>Motivation: trust, reward, meaningful work</a:t>
            </a:r>
            <a:endParaRPr lang="en-US" sz="1120" dirty="0"/>
          </a:p>
          <a:p>
            <a:pPr marL="0" indent="0" algn="ctr">
              <a:buNone/>
            </a:pPr>
            <a:r>
              <a:rPr lang="en-US" sz="1120" dirty="0">
                <a:solidFill>
                  <a:srgbClr val="4B5563"/>
                </a:solidFill>
              </a:rPr>
              <a:t>Opportunity: redesigned roles and internal mobility</a:t>
            </a:r>
            <a:endParaRPr lang="en-US" sz="1120" dirty="0"/>
          </a:p>
        </p:txBody>
      </p:sp>
      <p:sp>
        <p:nvSpPr>
          <p:cNvPr id="19" name="Shape 17"/>
          <p:cNvSpPr/>
          <p:nvPr/>
        </p:nvSpPr>
        <p:spPr>
          <a:xfrm>
            <a:off x="4389120" y="1325880"/>
            <a:ext cx="3429000" cy="3977640"/>
          </a:xfrm>
          <a:prstGeom prst="roundRect">
            <a:avLst>
              <a:gd name="adj" fmla="val 2400"/>
            </a:avLst>
          </a:prstGeom>
          <a:solidFill>
            <a:srgbClr val="FFFFFF"/>
          </a:solidFill>
          <a:ln w="12700">
            <a:solidFill>
              <a:srgbClr val="FCD5D9">
                <a:alpha val="95000"/>
              </a:srgbClr>
            </a:solidFill>
            <a:prstDash val="solid"/>
          </a:ln>
        </p:spPr>
        <p:txBody>
          <a:bodyPr/>
          <a:lstStyle/>
          <a:p>
            <a:endParaRPr lang="en-IN"/>
          </a:p>
        </p:txBody>
      </p:sp>
      <p:sp>
        <p:nvSpPr>
          <p:cNvPr id="20" name="Text 18"/>
          <p:cNvSpPr/>
          <p:nvPr/>
        </p:nvSpPr>
        <p:spPr>
          <a:xfrm>
            <a:off x="4663440" y="1664208"/>
            <a:ext cx="2834640" cy="256032"/>
          </a:xfrm>
          <a:prstGeom prst="rect">
            <a:avLst/>
          </a:prstGeom>
          <a:noFill/>
          <a:ln/>
        </p:spPr>
        <p:txBody>
          <a:bodyPr wrap="square" lIns="0" tIns="0" rIns="0" bIns="0" rtlCol="0" anchor="ctr"/>
          <a:lstStyle/>
          <a:p>
            <a:pPr marL="0" indent="0" algn="ctr">
              <a:buNone/>
            </a:pPr>
            <a:r>
              <a:rPr lang="en-US" sz="1500" b="1" dirty="0">
                <a:solidFill>
                  <a:srgbClr val="97000C"/>
                </a:solidFill>
              </a:rPr>
              <a:t>Psychological contract</a:t>
            </a:r>
            <a:endParaRPr lang="en-US" sz="1500" dirty="0"/>
          </a:p>
        </p:txBody>
      </p:sp>
      <p:sp>
        <p:nvSpPr>
          <p:cNvPr id="21" name="Text 19"/>
          <p:cNvSpPr/>
          <p:nvPr/>
        </p:nvSpPr>
        <p:spPr>
          <a:xfrm>
            <a:off x="4709160" y="2331720"/>
            <a:ext cx="2743200" cy="1737360"/>
          </a:xfrm>
          <a:prstGeom prst="rect">
            <a:avLst/>
          </a:prstGeom>
          <a:noFill/>
          <a:ln/>
        </p:spPr>
        <p:txBody>
          <a:bodyPr wrap="square" lIns="381" tIns="381" rIns="381" bIns="381" rtlCol="0" anchor="ctr">
            <a:normAutofit/>
          </a:bodyPr>
          <a:lstStyle/>
          <a:p>
            <a:pPr marL="0" indent="0" algn="ctr">
              <a:buNone/>
            </a:pPr>
            <a:r>
              <a:rPr lang="en-US" sz="1120" dirty="0">
                <a:solidFill>
                  <a:srgbClr val="4B5563"/>
                </a:solidFill>
              </a:rPr>
              <a:t>Employees need credible signals that AI will augment, redeploy and develop them—not silently replace them.</a:t>
            </a:r>
            <a:endParaRPr lang="en-US" sz="1120" dirty="0"/>
          </a:p>
        </p:txBody>
      </p:sp>
      <p:sp>
        <p:nvSpPr>
          <p:cNvPr id="22" name="Shape 20"/>
          <p:cNvSpPr/>
          <p:nvPr/>
        </p:nvSpPr>
        <p:spPr>
          <a:xfrm>
            <a:off x="8092440" y="1325880"/>
            <a:ext cx="3429000" cy="3977640"/>
          </a:xfrm>
          <a:prstGeom prst="roundRect">
            <a:avLst>
              <a:gd name="adj" fmla="val 2400"/>
            </a:avLst>
          </a:prstGeom>
          <a:solidFill>
            <a:srgbClr val="FFFFFF"/>
          </a:solidFill>
          <a:ln w="12700">
            <a:solidFill>
              <a:srgbClr val="FCD5D9">
                <a:alpha val="95000"/>
              </a:srgbClr>
            </a:solidFill>
            <a:prstDash val="solid"/>
          </a:ln>
        </p:spPr>
        <p:txBody>
          <a:bodyPr/>
          <a:lstStyle/>
          <a:p>
            <a:endParaRPr lang="en-IN"/>
          </a:p>
        </p:txBody>
      </p:sp>
      <p:sp>
        <p:nvSpPr>
          <p:cNvPr id="23" name="Text 21"/>
          <p:cNvSpPr/>
          <p:nvPr/>
        </p:nvSpPr>
        <p:spPr>
          <a:xfrm>
            <a:off x="8366760" y="1664208"/>
            <a:ext cx="2834640" cy="256032"/>
          </a:xfrm>
          <a:prstGeom prst="rect">
            <a:avLst/>
          </a:prstGeom>
          <a:noFill/>
          <a:ln/>
        </p:spPr>
        <p:txBody>
          <a:bodyPr wrap="square" lIns="0" tIns="0" rIns="0" bIns="0" rtlCol="0" anchor="ctr"/>
          <a:lstStyle/>
          <a:p>
            <a:pPr marL="0" indent="0" algn="ctr">
              <a:buNone/>
            </a:pPr>
            <a:r>
              <a:rPr lang="en-US" sz="1500" b="1" dirty="0">
                <a:solidFill>
                  <a:srgbClr val="DB0011"/>
                </a:solidFill>
              </a:rPr>
              <a:t>Socio-technical systems</a:t>
            </a:r>
            <a:endParaRPr lang="en-US" sz="1500" dirty="0"/>
          </a:p>
        </p:txBody>
      </p:sp>
      <p:sp>
        <p:nvSpPr>
          <p:cNvPr id="24" name="Text 22"/>
          <p:cNvSpPr/>
          <p:nvPr/>
        </p:nvSpPr>
        <p:spPr>
          <a:xfrm>
            <a:off x="8412480" y="2331720"/>
            <a:ext cx="2743200" cy="1737360"/>
          </a:xfrm>
          <a:prstGeom prst="rect">
            <a:avLst/>
          </a:prstGeom>
          <a:noFill/>
          <a:ln/>
        </p:spPr>
        <p:txBody>
          <a:bodyPr wrap="square" lIns="381" tIns="381" rIns="381" bIns="381" rtlCol="0" anchor="ctr">
            <a:normAutofit/>
          </a:bodyPr>
          <a:lstStyle/>
          <a:p>
            <a:pPr marL="0" indent="0" algn="ctr">
              <a:buNone/>
            </a:pPr>
            <a:r>
              <a:rPr lang="en-US" sz="1120" dirty="0">
                <a:solidFill>
                  <a:srgbClr val="4B5563"/>
                </a:solidFill>
              </a:rPr>
              <a:t>Performance comes from joint optimisation of people, technology, structures and customer outcomes.</a:t>
            </a:r>
            <a:endParaRPr lang="en-US" sz="1120" dirty="0"/>
          </a:p>
        </p:txBody>
      </p:sp>
      <p:sp>
        <p:nvSpPr>
          <p:cNvPr id="25" name="Text 23"/>
          <p:cNvSpPr/>
          <p:nvPr/>
        </p:nvSpPr>
        <p:spPr>
          <a:xfrm>
            <a:off x="1051560" y="5486400"/>
            <a:ext cx="10149840" cy="301752"/>
          </a:xfrm>
          <a:prstGeom prst="rect">
            <a:avLst/>
          </a:prstGeom>
          <a:noFill/>
          <a:ln/>
        </p:spPr>
        <p:txBody>
          <a:bodyPr wrap="square" lIns="0" tIns="0" rIns="0" bIns="0" rtlCol="0" anchor="ctr"/>
          <a:lstStyle/>
          <a:p>
            <a:pPr marL="0" indent="0" algn="ctr">
              <a:buNone/>
            </a:pPr>
            <a:r>
              <a:rPr lang="en-US" sz="1600" b="1" dirty="0">
                <a:solidFill>
                  <a:srgbClr val="97000C"/>
                </a:solidFill>
              </a:rPr>
              <a:t>Critical synthesis: HSBC UK should move from “AI adoption” to “human-AI work system design”.</a:t>
            </a:r>
            <a:endParaRPr lang="en-US" sz="1600" dirty="0"/>
          </a:p>
        </p:txBody>
      </p:sp>
      <p:sp>
        <p:nvSpPr>
          <p:cNvPr id="26" name="Text 24"/>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Appelbaum et al. (2000); Rousseau (1995); Trist and Bamforth (1951); Budhwar et al. (2022).</a:t>
            </a:r>
            <a:endParaRPr lang="en-US" sz="62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Nilesh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12</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Evidence-based recommendation model</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The C.A.R.E.S. approach for HSBC UK</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777240" y="1463040"/>
            <a:ext cx="1417320" cy="1417320"/>
          </a:xfrm>
          <a:prstGeom prst="ellipse">
            <a:avLst/>
          </a:prstGeom>
          <a:solidFill>
            <a:srgbClr val="DB0011"/>
          </a:solidFill>
          <a:ln w="12700">
            <a:solidFill>
              <a:srgbClr val="DB0011">
                <a:alpha val="0"/>
              </a:srgbClr>
            </a:solidFill>
            <a:prstDash val="solid"/>
          </a:ln>
        </p:spPr>
        <p:txBody>
          <a:bodyPr/>
          <a:lstStyle/>
          <a:p>
            <a:endParaRPr lang="en-IN"/>
          </a:p>
        </p:txBody>
      </p:sp>
      <p:sp>
        <p:nvSpPr>
          <p:cNvPr id="17" name="Text 15"/>
          <p:cNvSpPr/>
          <p:nvPr/>
        </p:nvSpPr>
        <p:spPr>
          <a:xfrm>
            <a:off x="1252728" y="1847088"/>
            <a:ext cx="475488" cy="256032"/>
          </a:xfrm>
          <a:prstGeom prst="rect">
            <a:avLst/>
          </a:prstGeom>
          <a:noFill/>
          <a:ln/>
        </p:spPr>
        <p:txBody>
          <a:bodyPr wrap="square" lIns="0" tIns="0" rIns="0" bIns="0" rtlCol="0" anchor="ctr"/>
          <a:lstStyle/>
          <a:p>
            <a:pPr marL="0" indent="0" algn="ctr">
              <a:buNone/>
            </a:pPr>
            <a:r>
              <a:rPr lang="en-US" sz="2400" b="1" dirty="0">
                <a:solidFill>
                  <a:srgbClr val="FFFFFF"/>
                </a:solidFill>
                <a:latin typeface="Aptos Display" pitchFamily="34" charset="0"/>
                <a:ea typeface="Aptos Display" pitchFamily="34" charset="-122"/>
                <a:cs typeface="Aptos Display" pitchFamily="34" charset="-120"/>
              </a:rPr>
              <a:t>C</a:t>
            </a:r>
            <a:endParaRPr lang="en-US" sz="2400" dirty="0"/>
          </a:p>
        </p:txBody>
      </p:sp>
      <p:sp>
        <p:nvSpPr>
          <p:cNvPr id="18" name="Text 16"/>
          <p:cNvSpPr/>
          <p:nvPr/>
        </p:nvSpPr>
        <p:spPr>
          <a:xfrm>
            <a:off x="594360" y="3154680"/>
            <a:ext cx="1783080" cy="219456"/>
          </a:xfrm>
          <a:prstGeom prst="rect">
            <a:avLst/>
          </a:prstGeom>
          <a:noFill/>
          <a:ln/>
        </p:spPr>
        <p:txBody>
          <a:bodyPr wrap="square" lIns="0" tIns="0" rIns="0" bIns="0" rtlCol="0" anchor="ctr">
            <a:normAutofit/>
          </a:bodyPr>
          <a:lstStyle/>
          <a:p>
            <a:pPr marL="0" indent="0" algn="ctr">
              <a:buNone/>
            </a:pPr>
            <a:r>
              <a:rPr lang="en-US" sz="1250" b="1" dirty="0">
                <a:solidFill>
                  <a:srgbClr val="111111"/>
                </a:solidFill>
              </a:rPr>
              <a:t>Capability mapping</a:t>
            </a:r>
            <a:endParaRPr lang="en-US" sz="1250" dirty="0"/>
          </a:p>
        </p:txBody>
      </p:sp>
      <p:sp>
        <p:nvSpPr>
          <p:cNvPr id="19" name="Text 17"/>
          <p:cNvSpPr/>
          <p:nvPr/>
        </p:nvSpPr>
        <p:spPr>
          <a:xfrm>
            <a:off x="457200" y="3529584"/>
            <a:ext cx="2057400" cy="502920"/>
          </a:xfrm>
          <a:prstGeom prst="rect">
            <a:avLst/>
          </a:prstGeom>
          <a:noFill/>
          <a:ln/>
        </p:spPr>
        <p:txBody>
          <a:bodyPr wrap="square" lIns="0" tIns="0" rIns="0" bIns="0" rtlCol="0" anchor="ctr">
            <a:normAutofit/>
          </a:bodyPr>
          <a:lstStyle/>
          <a:p>
            <a:pPr marL="0" indent="0" algn="ctr">
              <a:buNone/>
            </a:pPr>
            <a:r>
              <a:rPr lang="en-US" sz="930" dirty="0">
                <a:solidFill>
                  <a:srgbClr val="4B5563"/>
                </a:solidFill>
              </a:rPr>
              <a:t>skills intelligence + AI passport</a:t>
            </a:r>
            <a:endParaRPr lang="en-US" sz="930" dirty="0"/>
          </a:p>
        </p:txBody>
      </p:sp>
      <p:sp>
        <p:nvSpPr>
          <p:cNvPr id="20" name="Shape 18"/>
          <p:cNvSpPr/>
          <p:nvPr/>
        </p:nvSpPr>
        <p:spPr>
          <a:xfrm>
            <a:off x="2194560" y="2167128"/>
            <a:ext cx="640080" cy="0"/>
          </a:xfrm>
          <a:prstGeom prst="line">
            <a:avLst/>
          </a:prstGeom>
          <a:noFill/>
          <a:ln w="12700">
            <a:solidFill>
              <a:srgbClr val="FFE8EA"/>
            </a:solidFill>
            <a:prstDash val="solid"/>
            <a:headEnd type="none"/>
            <a:tailEnd type="triangle"/>
          </a:ln>
        </p:spPr>
        <p:txBody>
          <a:bodyPr/>
          <a:lstStyle/>
          <a:p>
            <a:endParaRPr lang="en-IN"/>
          </a:p>
        </p:txBody>
      </p:sp>
      <p:sp>
        <p:nvSpPr>
          <p:cNvPr id="21" name="Shape 19"/>
          <p:cNvSpPr/>
          <p:nvPr/>
        </p:nvSpPr>
        <p:spPr>
          <a:xfrm>
            <a:off x="2880360" y="1463040"/>
            <a:ext cx="1417320" cy="1417320"/>
          </a:xfrm>
          <a:prstGeom prst="ellipse">
            <a:avLst/>
          </a:prstGeom>
          <a:solidFill>
            <a:srgbClr val="97000C"/>
          </a:solidFill>
          <a:ln w="12700">
            <a:solidFill>
              <a:srgbClr val="DB0011">
                <a:alpha val="0"/>
              </a:srgbClr>
            </a:solidFill>
            <a:prstDash val="solid"/>
          </a:ln>
        </p:spPr>
        <p:txBody>
          <a:bodyPr/>
          <a:lstStyle/>
          <a:p>
            <a:endParaRPr lang="en-IN"/>
          </a:p>
        </p:txBody>
      </p:sp>
      <p:sp>
        <p:nvSpPr>
          <p:cNvPr id="22" name="Text 20"/>
          <p:cNvSpPr/>
          <p:nvPr/>
        </p:nvSpPr>
        <p:spPr>
          <a:xfrm>
            <a:off x="3355848" y="1847088"/>
            <a:ext cx="475488" cy="256032"/>
          </a:xfrm>
          <a:prstGeom prst="rect">
            <a:avLst/>
          </a:prstGeom>
          <a:noFill/>
          <a:ln/>
        </p:spPr>
        <p:txBody>
          <a:bodyPr wrap="square" lIns="0" tIns="0" rIns="0" bIns="0" rtlCol="0" anchor="ctr"/>
          <a:lstStyle/>
          <a:p>
            <a:pPr marL="0" indent="0" algn="ctr">
              <a:buNone/>
            </a:pPr>
            <a:r>
              <a:rPr lang="en-US" sz="2400" b="1" dirty="0">
                <a:solidFill>
                  <a:srgbClr val="FFFFFF"/>
                </a:solidFill>
                <a:latin typeface="Aptos Display" pitchFamily="34" charset="0"/>
                <a:ea typeface="Aptos Display" pitchFamily="34" charset="-122"/>
                <a:cs typeface="Aptos Display" pitchFamily="34" charset="-120"/>
              </a:rPr>
              <a:t>A</a:t>
            </a:r>
            <a:endParaRPr lang="en-US" sz="2400" dirty="0"/>
          </a:p>
        </p:txBody>
      </p:sp>
      <p:sp>
        <p:nvSpPr>
          <p:cNvPr id="23" name="Text 21"/>
          <p:cNvSpPr/>
          <p:nvPr/>
        </p:nvSpPr>
        <p:spPr>
          <a:xfrm>
            <a:off x="2697480" y="3154680"/>
            <a:ext cx="1783080" cy="219456"/>
          </a:xfrm>
          <a:prstGeom prst="rect">
            <a:avLst/>
          </a:prstGeom>
          <a:noFill/>
          <a:ln/>
        </p:spPr>
        <p:txBody>
          <a:bodyPr wrap="square" lIns="0" tIns="0" rIns="0" bIns="0" rtlCol="0" anchor="ctr">
            <a:normAutofit/>
          </a:bodyPr>
          <a:lstStyle/>
          <a:p>
            <a:pPr marL="0" indent="0" algn="ctr">
              <a:buNone/>
            </a:pPr>
            <a:r>
              <a:rPr lang="en-US" sz="1250" b="1" dirty="0">
                <a:solidFill>
                  <a:srgbClr val="111111"/>
                </a:solidFill>
              </a:rPr>
              <a:t>Accountability</a:t>
            </a:r>
            <a:endParaRPr lang="en-US" sz="1250" dirty="0"/>
          </a:p>
        </p:txBody>
      </p:sp>
      <p:sp>
        <p:nvSpPr>
          <p:cNvPr id="24" name="Text 22"/>
          <p:cNvSpPr/>
          <p:nvPr/>
        </p:nvSpPr>
        <p:spPr>
          <a:xfrm>
            <a:off x="2560320" y="3529584"/>
            <a:ext cx="2057400" cy="502920"/>
          </a:xfrm>
          <a:prstGeom prst="rect">
            <a:avLst/>
          </a:prstGeom>
          <a:noFill/>
          <a:ln/>
        </p:spPr>
        <p:txBody>
          <a:bodyPr wrap="square" lIns="0" tIns="0" rIns="0" bIns="0" rtlCol="0" anchor="ctr">
            <a:normAutofit/>
          </a:bodyPr>
          <a:lstStyle/>
          <a:p>
            <a:pPr marL="0" indent="0" algn="ctr">
              <a:buNone/>
            </a:pPr>
            <a:r>
              <a:rPr lang="en-US" sz="930" dirty="0">
                <a:solidFill>
                  <a:srgbClr val="4B5563"/>
                </a:solidFill>
              </a:rPr>
              <a:t>human-in-loop and AI assurance</a:t>
            </a:r>
            <a:endParaRPr lang="en-US" sz="930" dirty="0"/>
          </a:p>
        </p:txBody>
      </p:sp>
      <p:sp>
        <p:nvSpPr>
          <p:cNvPr id="25" name="Shape 23"/>
          <p:cNvSpPr/>
          <p:nvPr/>
        </p:nvSpPr>
        <p:spPr>
          <a:xfrm>
            <a:off x="4297680" y="2167128"/>
            <a:ext cx="640080" cy="0"/>
          </a:xfrm>
          <a:prstGeom prst="line">
            <a:avLst/>
          </a:prstGeom>
          <a:noFill/>
          <a:ln w="12700">
            <a:solidFill>
              <a:srgbClr val="FFE8EA"/>
            </a:solidFill>
            <a:prstDash val="solid"/>
            <a:headEnd type="none"/>
            <a:tailEnd type="triangle"/>
          </a:ln>
        </p:spPr>
        <p:txBody>
          <a:bodyPr/>
          <a:lstStyle/>
          <a:p>
            <a:endParaRPr lang="en-IN"/>
          </a:p>
        </p:txBody>
      </p:sp>
      <p:sp>
        <p:nvSpPr>
          <p:cNvPr id="26" name="Shape 24"/>
          <p:cNvSpPr/>
          <p:nvPr/>
        </p:nvSpPr>
        <p:spPr>
          <a:xfrm>
            <a:off x="4983480" y="1463040"/>
            <a:ext cx="1417320" cy="1417320"/>
          </a:xfrm>
          <a:prstGeom prst="ellipse">
            <a:avLst/>
          </a:prstGeom>
          <a:solidFill>
            <a:srgbClr val="DB0011"/>
          </a:solidFill>
          <a:ln w="12700">
            <a:solidFill>
              <a:srgbClr val="DB0011">
                <a:alpha val="0"/>
              </a:srgbClr>
            </a:solidFill>
            <a:prstDash val="solid"/>
          </a:ln>
        </p:spPr>
        <p:txBody>
          <a:bodyPr/>
          <a:lstStyle/>
          <a:p>
            <a:endParaRPr lang="en-IN"/>
          </a:p>
        </p:txBody>
      </p:sp>
      <p:sp>
        <p:nvSpPr>
          <p:cNvPr id="27" name="Text 25"/>
          <p:cNvSpPr/>
          <p:nvPr/>
        </p:nvSpPr>
        <p:spPr>
          <a:xfrm>
            <a:off x="5458968" y="1847088"/>
            <a:ext cx="475488" cy="256032"/>
          </a:xfrm>
          <a:prstGeom prst="rect">
            <a:avLst/>
          </a:prstGeom>
          <a:noFill/>
          <a:ln/>
        </p:spPr>
        <p:txBody>
          <a:bodyPr wrap="square" lIns="0" tIns="0" rIns="0" bIns="0" rtlCol="0" anchor="ctr"/>
          <a:lstStyle/>
          <a:p>
            <a:pPr marL="0" indent="0" algn="ctr">
              <a:buNone/>
            </a:pPr>
            <a:r>
              <a:rPr lang="en-US" sz="2400" b="1" dirty="0">
                <a:solidFill>
                  <a:srgbClr val="FFFFFF"/>
                </a:solidFill>
                <a:latin typeface="Aptos Display" pitchFamily="34" charset="0"/>
                <a:ea typeface="Aptos Display" pitchFamily="34" charset="-122"/>
                <a:cs typeface="Aptos Display" pitchFamily="34" charset="-120"/>
              </a:rPr>
              <a:t>R</a:t>
            </a:r>
            <a:endParaRPr lang="en-US" sz="2400" dirty="0"/>
          </a:p>
        </p:txBody>
      </p:sp>
      <p:sp>
        <p:nvSpPr>
          <p:cNvPr id="28" name="Text 26"/>
          <p:cNvSpPr/>
          <p:nvPr/>
        </p:nvSpPr>
        <p:spPr>
          <a:xfrm>
            <a:off x="4800600" y="3154680"/>
            <a:ext cx="1783080" cy="219456"/>
          </a:xfrm>
          <a:prstGeom prst="rect">
            <a:avLst/>
          </a:prstGeom>
          <a:noFill/>
          <a:ln/>
        </p:spPr>
        <p:txBody>
          <a:bodyPr wrap="square" lIns="0" tIns="0" rIns="0" bIns="0" rtlCol="0" anchor="ctr">
            <a:normAutofit/>
          </a:bodyPr>
          <a:lstStyle/>
          <a:p>
            <a:pPr marL="0" indent="0" algn="ctr">
              <a:buNone/>
            </a:pPr>
            <a:r>
              <a:rPr lang="en-US" sz="1250" b="1" dirty="0">
                <a:solidFill>
                  <a:srgbClr val="111111"/>
                </a:solidFill>
              </a:rPr>
              <a:t>Redesign</a:t>
            </a:r>
            <a:endParaRPr lang="en-US" sz="1250" dirty="0"/>
          </a:p>
        </p:txBody>
      </p:sp>
      <p:sp>
        <p:nvSpPr>
          <p:cNvPr id="29" name="Text 27"/>
          <p:cNvSpPr/>
          <p:nvPr/>
        </p:nvSpPr>
        <p:spPr>
          <a:xfrm>
            <a:off x="4663440" y="3529584"/>
            <a:ext cx="2057400" cy="502920"/>
          </a:xfrm>
          <a:prstGeom prst="rect">
            <a:avLst/>
          </a:prstGeom>
          <a:noFill/>
          <a:ln/>
        </p:spPr>
        <p:txBody>
          <a:bodyPr wrap="square" lIns="0" tIns="0" rIns="0" bIns="0" rtlCol="0" anchor="ctr">
            <a:normAutofit/>
          </a:bodyPr>
          <a:lstStyle/>
          <a:p>
            <a:pPr marL="0" indent="0" algn="ctr">
              <a:buNone/>
            </a:pPr>
            <a:r>
              <a:rPr lang="en-US" sz="930" dirty="0">
                <a:solidFill>
                  <a:srgbClr val="4B5563"/>
                </a:solidFill>
              </a:rPr>
              <a:t>jobs redesigned around judgement</a:t>
            </a:r>
            <a:endParaRPr lang="en-US" sz="930" dirty="0"/>
          </a:p>
        </p:txBody>
      </p:sp>
      <p:sp>
        <p:nvSpPr>
          <p:cNvPr id="30" name="Shape 28"/>
          <p:cNvSpPr/>
          <p:nvPr/>
        </p:nvSpPr>
        <p:spPr>
          <a:xfrm>
            <a:off x="6400800" y="2167128"/>
            <a:ext cx="640080" cy="0"/>
          </a:xfrm>
          <a:prstGeom prst="line">
            <a:avLst/>
          </a:prstGeom>
          <a:noFill/>
          <a:ln w="12700">
            <a:solidFill>
              <a:srgbClr val="FFE8EA"/>
            </a:solidFill>
            <a:prstDash val="solid"/>
            <a:headEnd type="none"/>
            <a:tailEnd type="triangle"/>
          </a:ln>
        </p:spPr>
        <p:txBody>
          <a:bodyPr/>
          <a:lstStyle/>
          <a:p>
            <a:endParaRPr lang="en-IN"/>
          </a:p>
        </p:txBody>
      </p:sp>
      <p:sp>
        <p:nvSpPr>
          <p:cNvPr id="31" name="Shape 29"/>
          <p:cNvSpPr/>
          <p:nvPr/>
        </p:nvSpPr>
        <p:spPr>
          <a:xfrm>
            <a:off x="7086600" y="1463040"/>
            <a:ext cx="1417320" cy="1417320"/>
          </a:xfrm>
          <a:prstGeom prst="ellipse">
            <a:avLst/>
          </a:prstGeom>
          <a:solidFill>
            <a:srgbClr val="97000C"/>
          </a:solidFill>
          <a:ln w="12700">
            <a:solidFill>
              <a:srgbClr val="DB0011">
                <a:alpha val="0"/>
              </a:srgbClr>
            </a:solidFill>
            <a:prstDash val="solid"/>
          </a:ln>
        </p:spPr>
        <p:txBody>
          <a:bodyPr/>
          <a:lstStyle/>
          <a:p>
            <a:endParaRPr lang="en-IN"/>
          </a:p>
        </p:txBody>
      </p:sp>
      <p:sp>
        <p:nvSpPr>
          <p:cNvPr id="32" name="Text 30"/>
          <p:cNvSpPr/>
          <p:nvPr/>
        </p:nvSpPr>
        <p:spPr>
          <a:xfrm>
            <a:off x="7562088" y="1847088"/>
            <a:ext cx="475488" cy="256032"/>
          </a:xfrm>
          <a:prstGeom prst="rect">
            <a:avLst/>
          </a:prstGeom>
          <a:noFill/>
          <a:ln/>
        </p:spPr>
        <p:txBody>
          <a:bodyPr wrap="square" lIns="0" tIns="0" rIns="0" bIns="0" rtlCol="0" anchor="ctr"/>
          <a:lstStyle/>
          <a:p>
            <a:pPr marL="0" indent="0" algn="ctr">
              <a:buNone/>
            </a:pPr>
            <a:r>
              <a:rPr lang="en-US" sz="2400" b="1" dirty="0">
                <a:solidFill>
                  <a:srgbClr val="FFFFFF"/>
                </a:solidFill>
                <a:latin typeface="Aptos Display" pitchFamily="34" charset="0"/>
                <a:ea typeface="Aptos Display" pitchFamily="34" charset="-122"/>
                <a:cs typeface="Aptos Display" pitchFamily="34" charset="-120"/>
              </a:rPr>
              <a:t>E</a:t>
            </a:r>
            <a:endParaRPr lang="en-US" sz="2400" dirty="0"/>
          </a:p>
        </p:txBody>
      </p:sp>
      <p:sp>
        <p:nvSpPr>
          <p:cNvPr id="33" name="Text 31"/>
          <p:cNvSpPr/>
          <p:nvPr/>
        </p:nvSpPr>
        <p:spPr>
          <a:xfrm>
            <a:off x="6903720" y="3154680"/>
            <a:ext cx="1783080" cy="219456"/>
          </a:xfrm>
          <a:prstGeom prst="rect">
            <a:avLst/>
          </a:prstGeom>
          <a:noFill/>
          <a:ln/>
        </p:spPr>
        <p:txBody>
          <a:bodyPr wrap="square" lIns="0" tIns="0" rIns="0" bIns="0" rtlCol="0" anchor="ctr">
            <a:normAutofit/>
          </a:bodyPr>
          <a:lstStyle/>
          <a:p>
            <a:pPr marL="0" indent="0" algn="ctr">
              <a:buNone/>
            </a:pPr>
            <a:r>
              <a:rPr lang="en-US" sz="1250" b="1" dirty="0">
                <a:solidFill>
                  <a:srgbClr val="111111"/>
                </a:solidFill>
              </a:rPr>
              <a:t>Equity</a:t>
            </a:r>
            <a:endParaRPr lang="en-US" sz="1250" dirty="0"/>
          </a:p>
        </p:txBody>
      </p:sp>
      <p:sp>
        <p:nvSpPr>
          <p:cNvPr id="34" name="Text 32"/>
          <p:cNvSpPr/>
          <p:nvPr/>
        </p:nvSpPr>
        <p:spPr>
          <a:xfrm>
            <a:off x="6766560" y="3529584"/>
            <a:ext cx="2057400" cy="502920"/>
          </a:xfrm>
          <a:prstGeom prst="rect">
            <a:avLst/>
          </a:prstGeom>
          <a:noFill/>
          <a:ln/>
        </p:spPr>
        <p:txBody>
          <a:bodyPr wrap="square" lIns="0" tIns="0" rIns="0" bIns="0" rtlCol="0" anchor="ctr">
            <a:normAutofit/>
          </a:bodyPr>
          <a:lstStyle/>
          <a:p>
            <a:pPr marL="0" indent="0" algn="ctr">
              <a:buNone/>
            </a:pPr>
            <a:r>
              <a:rPr lang="en-US" sz="930" dirty="0">
                <a:solidFill>
                  <a:srgbClr val="4B5563"/>
                </a:solidFill>
              </a:rPr>
              <a:t>fair access to reskilling and mobility</a:t>
            </a:r>
            <a:endParaRPr lang="en-US" sz="930" dirty="0"/>
          </a:p>
        </p:txBody>
      </p:sp>
      <p:sp>
        <p:nvSpPr>
          <p:cNvPr id="35" name="Shape 33"/>
          <p:cNvSpPr/>
          <p:nvPr/>
        </p:nvSpPr>
        <p:spPr>
          <a:xfrm>
            <a:off x="8503920" y="2167128"/>
            <a:ext cx="640080" cy="0"/>
          </a:xfrm>
          <a:prstGeom prst="line">
            <a:avLst/>
          </a:prstGeom>
          <a:noFill/>
          <a:ln w="12700">
            <a:solidFill>
              <a:srgbClr val="FFE8EA"/>
            </a:solidFill>
            <a:prstDash val="solid"/>
            <a:headEnd type="none"/>
            <a:tailEnd type="triangle"/>
          </a:ln>
        </p:spPr>
        <p:txBody>
          <a:bodyPr/>
          <a:lstStyle/>
          <a:p>
            <a:endParaRPr lang="en-IN"/>
          </a:p>
        </p:txBody>
      </p:sp>
      <p:sp>
        <p:nvSpPr>
          <p:cNvPr id="36" name="Shape 34"/>
          <p:cNvSpPr/>
          <p:nvPr/>
        </p:nvSpPr>
        <p:spPr>
          <a:xfrm>
            <a:off x="9189720" y="1463040"/>
            <a:ext cx="1417320" cy="1417320"/>
          </a:xfrm>
          <a:prstGeom prst="ellipse">
            <a:avLst/>
          </a:prstGeom>
          <a:solidFill>
            <a:srgbClr val="DB0011"/>
          </a:solidFill>
          <a:ln w="12700">
            <a:solidFill>
              <a:srgbClr val="DB0011">
                <a:alpha val="0"/>
              </a:srgbClr>
            </a:solidFill>
            <a:prstDash val="solid"/>
          </a:ln>
        </p:spPr>
        <p:txBody>
          <a:bodyPr/>
          <a:lstStyle/>
          <a:p>
            <a:endParaRPr lang="en-IN"/>
          </a:p>
        </p:txBody>
      </p:sp>
      <p:sp>
        <p:nvSpPr>
          <p:cNvPr id="37" name="Text 35"/>
          <p:cNvSpPr/>
          <p:nvPr/>
        </p:nvSpPr>
        <p:spPr>
          <a:xfrm>
            <a:off x="9665208" y="1847088"/>
            <a:ext cx="475488" cy="256032"/>
          </a:xfrm>
          <a:prstGeom prst="rect">
            <a:avLst/>
          </a:prstGeom>
          <a:noFill/>
          <a:ln/>
        </p:spPr>
        <p:txBody>
          <a:bodyPr wrap="square" lIns="0" tIns="0" rIns="0" bIns="0" rtlCol="0" anchor="ctr"/>
          <a:lstStyle/>
          <a:p>
            <a:pPr marL="0" indent="0" algn="ctr">
              <a:buNone/>
            </a:pPr>
            <a:r>
              <a:rPr lang="en-US" sz="2400" b="1" dirty="0">
                <a:solidFill>
                  <a:srgbClr val="FFFFFF"/>
                </a:solidFill>
                <a:latin typeface="Aptos Display" pitchFamily="34" charset="0"/>
                <a:ea typeface="Aptos Display" pitchFamily="34" charset="-122"/>
                <a:cs typeface="Aptos Display" pitchFamily="34" charset="-120"/>
              </a:rPr>
              <a:t>S</a:t>
            </a:r>
            <a:endParaRPr lang="en-US" sz="2400" dirty="0"/>
          </a:p>
        </p:txBody>
      </p:sp>
      <p:sp>
        <p:nvSpPr>
          <p:cNvPr id="38" name="Text 36"/>
          <p:cNvSpPr/>
          <p:nvPr/>
        </p:nvSpPr>
        <p:spPr>
          <a:xfrm>
            <a:off x="9006840" y="3154680"/>
            <a:ext cx="1783080" cy="219456"/>
          </a:xfrm>
          <a:prstGeom prst="rect">
            <a:avLst/>
          </a:prstGeom>
          <a:noFill/>
          <a:ln/>
        </p:spPr>
        <p:txBody>
          <a:bodyPr wrap="square" lIns="0" tIns="0" rIns="0" bIns="0" rtlCol="0" anchor="ctr">
            <a:normAutofit/>
          </a:bodyPr>
          <a:lstStyle/>
          <a:p>
            <a:pPr marL="0" indent="0" algn="ctr">
              <a:buNone/>
            </a:pPr>
            <a:r>
              <a:rPr lang="en-US" sz="1250" b="1" dirty="0">
                <a:solidFill>
                  <a:srgbClr val="111111"/>
                </a:solidFill>
              </a:rPr>
              <a:t>Sustainability</a:t>
            </a:r>
            <a:endParaRPr lang="en-US" sz="1250" dirty="0"/>
          </a:p>
        </p:txBody>
      </p:sp>
      <p:sp>
        <p:nvSpPr>
          <p:cNvPr id="39" name="Text 37"/>
          <p:cNvSpPr/>
          <p:nvPr/>
        </p:nvSpPr>
        <p:spPr>
          <a:xfrm>
            <a:off x="8869680" y="3529584"/>
            <a:ext cx="2057400" cy="502920"/>
          </a:xfrm>
          <a:prstGeom prst="rect">
            <a:avLst/>
          </a:prstGeom>
          <a:noFill/>
          <a:ln/>
        </p:spPr>
        <p:txBody>
          <a:bodyPr wrap="square" lIns="0" tIns="0" rIns="0" bIns="0" rtlCol="0" anchor="ctr">
            <a:normAutofit/>
          </a:bodyPr>
          <a:lstStyle/>
          <a:p>
            <a:pPr marL="0" indent="0" algn="ctr">
              <a:buNone/>
            </a:pPr>
            <a:r>
              <a:rPr lang="en-US" sz="930" dirty="0">
                <a:solidFill>
                  <a:srgbClr val="4B5563"/>
                </a:solidFill>
              </a:rPr>
              <a:t>wellbeing, productivity and trust KPIs</a:t>
            </a:r>
            <a:endParaRPr lang="en-US" sz="930" dirty="0"/>
          </a:p>
        </p:txBody>
      </p:sp>
      <p:sp>
        <p:nvSpPr>
          <p:cNvPr id="40" name="Text 38"/>
          <p:cNvSpPr/>
          <p:nvPr/>
        </p:nvSpPr>
        <p:spPr>
          <a:xfrm>
            <a:off x="804672" y="4773168"/>
            <a:ext cx="10561320" cy="896112"/>
          </a:xfrm>
          <a:prstGeom prst="rect">
            <a:avLst/>
          </a:prstGeom>
          <a:solidFill>
            <a:srgbClr val="FFF2CC"/>
          </a:solidFill>
          <a:ln w="12700">
            <a:solidFill>
              <a:srgbClr val="D6AA00"/>
            </a:solidFill>
          </a:ln>
        </p:spPr>
        <p:txBody>
          <a:bodyPr wrap="square" lIns="118872" tIns="54864" rIns="118872" rtlCol="0" anchor="ctr">
            <a:normAutofit/>
          </a:bodyPr>
          <a:lstStyle/>
          <a:p>
            <a:pPr marL="0" indent="0" algn="l">
              <a:spcBef>
                <a:spcPts val="0"/>
              </a:spcBef>
              <a:spcAft>
                <a:spcPts val="0"/>
              </a:spcAft>
              <a:buNone/>
            </a:pPr>
            <a:r>
              <a:rPr sz="1010" b="1">
                <a:solidFill>
                  <a:srgbClr val="111111"/>
                </a:solidFill>
                <a:latin typeface="Aptos"/>
              </a:rPr>
              <a:t>Short risk assessment — High: biased or outdated skills data. Medium: privacy concerns, manager resistance and implementation cost. Controls: employee validation, data minimisation, risk-tiered pilots and quarterly AI Workforce Council reviews.</a:t>
            </a:r>
            <a:endParaRPr lang="en-US" sz="1520" dirty="0"/>
          </a:p>
        </p:txBody>
      </p:sp>
      <p:sp>
        <p:nvSpPr>
          <p:cNvPr id="41" name="Text 39"/>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CIPD (2026a, 2026b); WEF (2025); McKinsey &amp; Company (2025); SHRM (2026).</a:t>
            </a:r>
            <a:endParaRPr lang="en-US" sz="62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Nilesh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13</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Recommendation 1</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Create an AI Skills Passport and redeployment marketplace</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777240" y="1325880"/>
            <a:ext cx="10241280" cy="256032"/>
          </a:xfrm>
          <a:prstGeom prst="rect">
            <a:avLst/>
          </a:prstGeom>
          <a:noFill/>
          <a:ln/>
        </p:spPr>
        <p:txBody>
          <a:bodyPr wrap="square" lIns="0" tIns="0" rIns="0" bIns="0" rtlCol="0" anchor="ctr"/>
          <a:lstStyle/>
          <a:p>
            <a:pPr marL="0" indent="0">
              <a:buNone/>
            </a:pPr>
            <a:r>
              <a:rPr lang="en-US" sz="1220" b="1" dirty="0">
                <a:solidFill>
                  <a:srgbClr val="4B5563"/>
                </a:solidFill>
              </a:rPr>
              <a:t>Problem addressed: AI training can become generic and detached from job redesign.</a:t>
            </a:r>
            <a:endParaRPr lang="en-US" sz="1220" dirty="0"/>
          </a:p>
        </p:txBody>
      </p:sp>
      <p:sp>
        <p:nvSpPr>
          <p:cNvPr id="17" name="Shape 15"/>
          <p:cNvSpPr/>
          <p:nvPr/>
        </p:nvSpPr>
        <p:spPr>
          <a:xfrm>
            <a:off x="822960" y="1828800"/>
            <a:ext cx="457200" cy="457200"/>
          </a:xfrm>
          <a:prstGeom prst="ellipse">
            <a:avLst/>
          </a:prstGeom>
          <a:solidFill>
            <a:srgbClr val="DB0011"/>
          </a:solidFill>
          <a:ln w="12700">
            <a:solidFill>
              <a:srgbClr val="DB0011">
                <a:alpha val="0"/>
              </a:srgbClr>
            </a:solidFill>
            <a:prstDash val="solid"/>
          </a:ln>
        </p:spPr>
        <p:txBody>
          <a:bodyPr/>
          <a:lstStyle/>
          <a:p>
            <a:endParaRPr lang="en-IN"/>
          </a:p>
        </p:txBody>
      </p:sp>
      <p:sp>
        <p:nvSpPr>
          <p:cNvPr id="18" name="Text 16"/>
          <p:cNvSpPr/>
          <p:nvPr/>
        </p:nvSpPr>
        <p:spPr>
          <a:xfrm>
            <a:off x="950976" y="1956816"/>
            <a:ext cx="201168" cy="118872"/>
          </a:xfrm>
          <a:prstGeom prst="rect">
            <a:avLst/>
          </a:prstGeom>
          <a:noFill/>
          <a:ln/>
        </p:spPr>
        <p:txBody>
          <a:bodyPr wrap="square" lIns="0" tIns="0" rIns="0" bIns="0" rtlCol="0" anchor="ctr"/>
          <a:lstStyle/>
          <a:p>
            <a:pPr marL="0" indent="0" algn="ctr">
              <a:buNone/>
            </a:pPr>
            <a:r>
              <a:rPr lang="en-US" sz="900" b="1" dirty="0">
                <a:solidFill>
                  <a:srgbClr val="FFFFFF"/>
                </a:solidFill>
              </a:rPr>
              <a:t>1</a:t>
            </a:r>
            <a:endParaRPr lang="en-US" sz="900" dirty="0"/>
          </a:p>
        </p:txBody>
      </p:sp>
      <p:sp>
        <p:nvSpPr>
          <p:cNvPr id="19" name="Text 17"/>
          <p:cNvSpPr/>
          <p:nvPr/>
        </p:nvSpPr>
        <p:spPr>
          <a:xfrm>
            <a:off x="1508760" y="1847088"/>
            <a:ext cx="2103120" cy="210312"/>
          </a:xfrm>
          <a:prstGeom prst="rect">
            <a:avLst/>
          </a:prstGeom>
          <a:noFill/>
          <a:ln/>
        </p:spPr>
        <p:txBody>
          <a:bodyPr wrap="square" lIns="0" tIns="0" rIns="0" bIns="0" rtlCol="0" anchor="ctr"/>
          <a:lstStyle/>
          <a:p>
            <a:pPr marL="0" indent="0">
              <a:buNone/>
            </a:pPr>
            <a:r>
              <a:rPr lang="en-US" sz="1300" b="1" dirty="0">
                <a:solidFill>
                  <a:srgbClr val="111111"/>
                </a:solidFill>
              </a:rPr>
              <a:t>Map tasks</a:t>
            </a:r>
            <a:endParaRPr lang="en-US" sz="1300" dirty="0"/>
          </a:p>
        </p:txBody>
      </p:sp>
      <p:sp>
        <p:nvSpPr>
          <p:cNvPr id="20" name="Text 18"/>
          <p:cNvSpPr/>
          <p:nvPr/>
        </p:nvSpPr>
        <p:spPr>
          <a:xfrm>
            <a:off x="3886200" y="1856232"/>
            <a:ext cx="6446520" cy="237744"/>
          </a:xfrm>
          <a:prstGeom prst="rect">
            <a:avLst/>
          </a:prstGeom>
          <a:noFill/>
          <a:ln/>
        </p:spPr>
        <p:txBody>
          <a:bodyPr wrap="square" lIns="0" tIns="0" rIns="0" bIns="0" rtlCol="0" anchor="ctr">
            <a:normAutofit/>
          </a:bodyPr>
          <a:lstStyle/>
          <a:p>
            <a:pPr marL="0" indent="0">
              <a:buNone/>
            </a:pPr>
            <a:r>
              <a:rPr lang="en-US" sz="1080" dirty="0">
                <a:solidFill>
                  <a:srgbClr val="4B5563"/>
                </a:solidFill>
              </a:rPr>
              <a:t>Identify which tasks are automated, augmented, or human-led.</a:t>
            </a:r>
            <a:endParaRPr lang="en-US" sz="1080" dirty="0"/>
          </a:p>
        </p:txBody>
      </p:sp>
      <p:sp>
        <p:nvSpPr>
          <p:cNvPr id="21" name="Shape 19"/>
          <p:cNvSpPr/>
          <p:nvPr/>
        </p:nvSpPr>
        <p:spPr>
          <a:xfrm>
            <a:off x="822960" y="2651760"/>
            <a:ext cx="457200" cy="457200"/>
          </a:xfrm>
          <a:prstGeom prst="ellipse">
            <a:avLst/>
          </a:prstGeom>
          <a:solidFill>
            <a:srgbClr val="97000C"/>
          </a:solidFill>
          <a:ln w="12700">
            <a:solidFill>
              <a:srgbClr val="DB0011">
                <a:alpha val="0"/>
              </a:srgbClr>
            </a:solidFill>
            <a:prstDash val="solid"/>
          </a:ln>
        </p:spPr>
        <p:txBody>
          <a:bodyPr/>
          <a:lstStyle/>
          <a:p>
            <a:endParaRPr lang="en-IN"/>
          </a:p>
        </p:txBody>
      </p:sp>
      <p:sp>
        <p:nvSpPr>
          <p:cNvPr id="22" name="Text 20"/>
          <p:cNvSpPr/>
          <p:nvPr/>
        </p:nvSpPr>
        <p:spPr>
          <a:xfrm>
            <a:off x="950976" y="2779776"/>
            <a:ext cx="201168" cy="118872"/>
          </a:xfrm>
          <a:prstGeom prst="rect">
            <a:avLst/>
          </a:prstGeom>
          <a:noFill/>
          <a:ln/>
        </p:spPr>
        <p:txBody>
          <a:bodyPr wrap="square" lIns="0" tIns="0" rIns="0" bIns="0" rtlCol="0" anchor="ctr"/>
          <a:lstStyle/>
          <a:p>
            <a:pPr marL="0" indent="0" algn="ctr">
              <a:buNone/>
            </a:pPr>
            <a:r>
              <a:rPr lang="en-US" sz="900" b="1" dirty="0">
                <a:solidFill>
                  <a:srgbClr val="FFFFFF"/>
                </a:solidFill>
              </a:rPr>
              <a:t>2</a:t>
            </a:r>
            <a:endParaRPr lang="en-US" sz="900" dirty="0"/>
          </a:p>
        </p:txBody>
      </p:sp>
      <p:sp>
        <p:nvSpPr>
          <p:cNvPr id="23" name="Text 21"/>
          <p:cNvSpPr/>
          <p:nvPr/>
        </p:nvSpPr>
        <p:spPr>
          <a:xfrm>
            <a:off x="1508760" y="2670048"/>
            <a:ext cx="2103120" cy="210312"/>
          </a:xfrm>
          <a:prstGeom prst="rect">
            <a:avLst/>
          </a:prstGeom>
          <a:noFill/>
          <a:ln/>
        </p:spPr>
        <p:txBody>
          <a:bodyPr wrap="square" lIns="0" tIns="0" rIns="0" bIns="0" rtlCol="0" anchor="ctr"/>
          <a:lstStyle/>
          <a:p>
            <a:pPr marL="0" indent="0">
              <a:buNone/>
            </a:pPr>
            <a:r>
              <a:rPr lang="en-US" sz="1300" b="1" dirty="0">
                <a:solidFill>
                  <a:srgbClr val="111111"/>
                </a:solidFill>
              </a:rPr>
              <a:t>Build skills passport</a:t>
            </a:r>
            <a:endParaRPr lang="en-US" sz="1300" dirty="0"/>
          </a:p>
        </p:txBody>
      </p:sp>
      <p:sp>
        <p:nvSpPr>
          <p:cNvPr id="24" name="Text 22"/>
          <p:cNvSpPr/>
          <p:nvPr/>
        </p:nvSpPr>
        <p:spPr>
          <a:xfrm>
            <a:off x="3886200" y="2679192"/>
            <a:ext cx="6446520" cy="237744"/>
          </a:xfrm>
          <a:prstGeom prst="rect">
            <a:avLst/>
          </a:prstGeom>
          <a:noFill/>
          <a:ln/>
        </p:spPr>
        <p:txBody>
          <a:bodyPr wrap="square" lIns="0" tIns="0" rIns="0" bIns="0" rtlCol="0" anchor="ctr">
            <a:normAutofit/>
          </a:bodyPr>
          <a:lstStyle/>
          <a:p>
            <a:pPr marL="0" indent="0">
              <a:buNone/>
            </a:pPr>
            <a:r>
              <a:rPr lang="en-US" sz="1080" dirty="0">
                <a:solidFill>
                  <a:srgbClr val="4B5563"/>
                </a:solidFill>
              </a:rPr>
              <a:t>Record AI literacy, compliance knowledge, service skills and transferable capabilities.</a:t>
            </a:r>
            <a:endParaRPr lang="en-US" sz="1080" dirty="0"/>
          </a:p>
        </p:txBody>
      </p:sp>
      <p:sp>
        <p:nvSpPr>
          <p:cNvPr id="25" name="Shape 23"/>
          <p:cNvSpPr/>
          <p:nvPr/>
        </p:nvSpPr>
        <p:spPr>
          <a:xfrm>
            <a:off x="822960" y="3474720"/>
            <a:ext cx="457200" cy="457200"/>
          </a:xfrm>
          <a:prstGeom prst="ellipse">
            <a:avLst/>
          </a:prstGeom>
          <a:solidFill>
            <a:srgbClr val="DB0011"/>
          </a:solidFill>
          <a:ln w="12700">
            <a:solidFill>
              <a:srgbClr val="DB0011">
                <a:alpha val="0"/>
              </a:srgbClr>
            </a:solidFill>
            <a:prstDash val="solid"/>
          </a:ln>
        </p:spPr>
        <p:txBody>
          <a:bodyPr/>
          <a:lstStyle/>
          <a:p>
            <a:endParaRPr lang="en-IN"/>
          </a:p>
        </p:txBody>
      </p:sp>
      <p:sp>
        <p:nvSpPr>
          <p:cNvPr id="26" name="Text 24"/>
          <p:cNvSpPr/>
          <p:nvPr/>
        </p:nvSpPr>
        <p:spPr>
          <a:xfrm>
            <a:off x="950976" y="3602736"/>
            <a:ext cx="201168" cy="118872"/>
          </a:xfrm>
          <a:prstGeom prst="rect">
            <a:avLst/>
          </a:prstGeom>
          <a:noFill/>
          <a:ln/>
        </p:spPr>
        <p:txBody>
          <a:bodyPr wrap="square" lIns="0" tIns="0" rIns="0" bIns="0" rtlCol="0" anchor="ctr"/>
          <a:lstStyle/>
          <a:p>
            <a:pPr marL="0" indent="0" algn="ctr">
              <a:buNone/>
            </a:pPr>
            <a:r>
              <a:rPr lang="en-US" sz="900" b="1" dirty="0">
                <a:solidFill>
                  <a:srgbClr val="FFFFFF"/>
                </a:solidFill>
              </a:rPr>
              <a:t>3</a:t>
            </a:r>
            <a:endParaRPr lang="en-US" sz="900" dirty="0"/>
          </a:p>
        </p:txBody>
      </p:sp>
      <p:sp>
        <p:nvSpPr>
          <p:cNvPr id="27" name="Text 25"/>
          <p:cNvSpPr/>
          <p:nvPr/>
        </p:nvSpPr>
        <p:spPr>
          <a:xfrm>
            <a:off x="1508760" y="3493008"/>
            <a:ext cx="2103120" cy="210312"/>
          </a:xfrm>
          <a:prstGeom prst="rect">
            <a:avLst/>
          </a:prstGeom>
          <a:noFill/>
          <a:ln/>
        </p:spPr>
        <p:txBody>
          <a:bodyPr wrap="square" lIns="0" tIns="0" rIns="0" bIns="0" rtlCol="0" anchor="ctr"/>
          <a:lstStyle/>
          <a:p>
            <a:pPr marL="0" indent="0">
              <a:buNone/>
            </a:pPr>
            <a:r>
              <a:rPr lang="en-US" sz="1300" b="1" dirty="0">
                <a:solidFill>
                  <a:srgbClr val="111111"/>
                </a:solidFill>
              </a:rPr>
              <a:t>Match to work</a:t>
            </a:r>
            <a:endParaRPr lang="en-US" sz="1300" dirty="0"/>
          </a:p>
        </p:txBody>
      </p:sp>
      <p:sp>
        <p:nvSpPr>
          <p:cNvPr id="28" name="Text 26"/>
          <p:cNvSpPr/>
          <p:nvPr/>
        </p:nvSpPr>
        <p:spPr>
          <a:xfrm>
            <a:off x="3886200" y="3502152"/>
            <a:ext cx="6446520" cy="237744"/>
          </a:xfrm>
          <a:prstGeom prst="rect">
            <a:avLst/>
          </a:prstGeom>
          <a:noFill/>
          <a:ln/>
        </p:spPr>
        <p:txBody>
          <a:bodyPr wrap="square" lIns="0" tIns="0" rIns="0" bIns="0" rtlCol="0" anchor="ctr">
            <a:normAutofit/>
          </a:bodyPr>
          <a:lstStyle/>
          <a:p>
            <a:pPr marL="0" indent="0">
              <a:buNone/>
            </a:pPr>
            <a:r>
              <a:rPr lang="en-US" sz="1080" dirty="0">
                <a:solidFill>
                  <a:srgbClr val="4B5563"/>
                </a:solidFill>
              </a:rPr>
              <a:t>Use internal gigs/projects to redeploy capacity into growth areas.</a:t>
            </a:r>
            <a:endParaRPr lang="en-US" sz="1080" dirty="0"/>
          </a:p>
        </p:txBody>
      </p:sp>
      <p:sp>
        <p:nvSpPr>
          <p:cNvPr id="29" name="Shape 27"/>
          <p:cNvSpPr/>
          <p:nvPr/>
        </p:nvSpPr>
        <p:spPr>
          <a:xfrm>
            <a:off x="822960" y="4297680"/>
            <a:ext cx="457200" cy="457200"/>
          </a:xfrm>
          <a:prstGeom prst="ellipse">
            <a:avLst/>
          </a:prstGeom>
          <a:solidFill>
            <a:srgbClr val="97000C"/>
          </a:solidFill>
          <a:ln w="12700">
            <a:solidFill>
              <a:srgbClr val="DB0011">
                <a:alpha val="0"/>
              </a:srgbClr>
            </a:solidFill>
            <a:prstDash val="solid"/>
          </a:ln>
        </p:spPr>
        <p:txBody>
          <a:bodyPr/>
          <a:lstStyle/>
          <a:p>
            <a:endParaRPr lang="en-IN"/>
          </a:p>
        </p:txBody>
      </p:sp>
      <p:sp>
        <p:nvSpPr>
          <p:cNvPr id="30" name="Text 28"/>
          <p:cNvSpPr/>
          <p:nvPr/>
        </p:nvSpPr>
        <p:spPr>
          <a:xfrm>
            <a:off x="950976" y="4425696"/>
            <a:ext cx="201168" cy="118872"/>
          </a:xfrm>
          <a:prstGeom prst="rect">
            <a:avLst/>
          </a:prstGeom>
          <a:noFill/>
          <a:ln/>
        </p:spPr>
        <p:txBody>
          <a:bodyPr wrap="square" lIns="0" tIns="0" rIns="0" bIns="0" rtlCol="0" anchor="ctr"/>
          <a:lstStyle/>
          <a:p>
            <a:pPr marL="0" indent="0" algn="ctr">
              <a:buNone/>
            </a:pPr>
            <a:r>
              <a:rPr lang="en-US" sz="900" b="1" dirty="0">
                <a:solidFill>
                  <a:srgbClr val="FFFFFF"/>
                </a:solidFill>
              </a:rPr>
              <a:t>4</a:t>
            </a:r>
            <a:endParaRPr lang="en-US" sz="900" dirty="0"/>
          </a:p>
        </p:txBody>
      </p:sp>
      <p:sp>
        <p:nvSpPr>
          <p:cNvPr id="31" name="Text 29"/>
          <p:cNvSpPr/>
          <p:nvPr/>
        </p:nvSpPr>
        <p:spPr>
          <a:xfrm>
            <a:off x="1508760" y="4315968"/>
            <a:ext cx="2103120" cy="210312"/>
          </a:xfrm>
          <a:prstGeom prst="rect">
            <a:avLst/>
          </a:prstGeom>
          <a:noFill/>
          <a:ln/>
        </p:spPr>
        <p:txBody>
          <a:bodyPr wrap="square" lIns="0" tIns="0" rIns="0" bIns="0" rtlCol="0" anchor="ctr"/>
          <a:lstStyle/>
          <a:p>
            <a:pPr marL="0" indent="0">
              <a:buNone/>
            </a:pPr>
            <a:r>
              <a:rPr lang="en-US" sz="1300" b="1" dirty="0">
                <a:solidFill>
                  <a:srgbClr val="111111"/>
                </a:solidFill>
              </a:rPr>
              <a:t>Protect fairness</a:t>
            </a:r>
            <a:endParaRPr lang="en-US" sz="1300" dirty="0"/>
          </a:p>
        </p:txBody>
      </p:sp>
      <p:sp>
        <p:nvSpPr>
          <p:cNvPr id="32" name="Text 30"/>
          <p:cNvSpPr/>
          <p:nvPr/>
        </p:nvSpPr>
        <p:spPr>
          <a:xfrm>
            <a:off x="3886200" y="4325112"/>
            <a:ext cx="6446520" cy="237744"/>
          </a:xfrm>
          <a:prstGeom prst="rect">
            <a:avLst/>
          </a:prstGeom>
          <a:noFill/>
          <a:ln/>
        </p:spPr>
        <p:txBody>
          <a:bodyPr wrap="square" lIns="0" tIns="0" rIns="0" bIns="0" rtlCol="0" anchor="ctr">
            <a:normAutofit/>
          </a:bodyPr>
          <a:lstStyle/>
          <a:p>
            <a:pPr marL="0" indent="0">
              <a:buNone/>
            </a:pPr>
            <a:r>
              <a:rPr lang="en-US" sz="1080" dirty="0">
                <a:solidFill>
                  <a:srgbClr val="4B5563"/>
                </a:solidFill>
              </a:rPr>
              <a:t>Prioritise workers in high-exposure roles for paid learning time and coaching.</a:t>
            </a:r>
            <a:endParaRPr lang="en-US" sz="1080" dirty="0"/>
          </a:p>
        </p:txBody>
      </p:sp>
      <p:sp>
        <p:nvSpPr>
          <p:cNvPr id="33" name="Shape 31"/>
          <p:cNvSpPr/>
          <p:nvPr/>
        </p:nvSpPr>
        <p:spPr>
          <a:xfrm>
            <a:off x="7086600" y="5001768"/>
            <a:ext cx="3977640" cy="731520"/>
          </a:xfrm>
          <a:prstGeom prst="roundRect">
            <a:avLst>
              <a:gd name="adj" fmla="val 11250"/>
            </a:avLst>
          </a:prstGeom>
          <a:solidFill>
            <a:srgbClr val="FFF1F2"/>
          </a:solidFill>
          <a:ln w="12700">
            <a:solidFill>
              <a:srgbClr val="FCD5D9">
                <a:alpha val="95000"/>
              </a:srgbClr>
            </a:solidFill>
            <a:prstDash val="solid"/>
          </a:ln>
        </p:spPr>
        <p:txBody>
          <a:bodyPr/>
          <a:lstStyle/>
          <a:p>
            <a:endParaRPr lang="en-IN"/>
          </a:p>
        </p:txBody>
      </p:sp>
      <p:sp>
        <p:nvSpPr>
          <p:cNvPr id="34" name="Text 32"/>
          <p:cNvSpPr/>
          <p:nvPr/>
        </p:nvSpPr>
        <p:spPr>
          <a:xfrm>
            <a:off x="7269480" y="5175504"/>
            <a:ext cx="3611880" cy="310896"/>
          </a:xfrm>
          <a:prstGeom prst="rect">
            <a:avLst/>
          </a:prstGeom>
          <a:noFill/>
          <a:ln/>
        </p:spPr>
        <p:txBody>
          <a:bodyPr wrap="square" lIns="45720" tIns="27432" rIns="45720" bIns="27432" rtlCol="0" anchor="ctr">
            <a:normAutofit fontScale="92500" lnSpcReduction="10000"/>
          </a:bodyPr>
          <a:lstStyle/>
          <a:p>
            <a:pPr marL="0" indent="0" algn="ctr">
              <a:spcBef>
                <a:spcPts val="0"/>
              </a:spcBef>
              <a:spcAft>
                <a:spcPts val="0"/>
              </a:spcAft>
              <a:buNone/>
            </a:pPr>
            <a:r>
              <a:rPr sz="980" b="1">
                <a:solidFill>
                  <a:srgbClr val="97000C"/>
                </a:solidFill>
                <a:latin typeface="Aptos"/>
              </a:rPr>
              <a:t>Expected impact: faster mobility, lower redundancy risk and better return on AI Academy investment.</a:t>
            </a:r>
            <a:endParaRPr lang="en-US" sz="1030" dirty="0"/>
          </a:p>
        </p:txBody>
      </p:sp>
      <p:sp>
        <p:nvSpPr>
          <p:cNvPr id="35" name="Text 33"/>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WEF (2024); WEF (2025); Li (2022); SHRM (2026).</a:t>
            </a:r>
            <a:endParaRPr lang="en-US" sz="620" dirty="0"/>
          </a:p>
        </p:txBody>
      </p:sp>
      <p:sp>
        <p:nvSpPr>
          <p:cNvPr id="37" name="Rounded Rectangle 36"/>
          <p:cNvSpPr/>
          <p:nvPr/>
        </p:nvSpPr>
        <p:spPr>
          <a:xfrm>
            <a:off x="822960" y="4956048"/>
            <a:ext cx="5943600" cy="804672"/>
          </a:xfrm>
          <a:prstGeom prst="roundRect">
            <a:avLst/>
          </a:prstGeom>
          <a:solidFill>
            <a:srgbClr val="FFF2CC"/>
          </a:solidFill>
          <a:ln w="12700">
            <a:solidFill>
              <a:srgbClr val="D6AA00"/>
            </a:solidFill>
          </a:ln>
        </p:spPr>
        <p:style>
          <a:lnRef idx="1">
            <a:schemeClr val="accent1"/>
          </a:lnRef>
          <a:fillRef idx="3">
            <a:schemeClr val="accent1"/>
          </a:fillRef>
          <a:effectRef idx="2">
            <a:schemeClr val="accent1"/>
          </a:effectRef>
          <a:fontRef idx="minor">
            <a:schemeClr val="lt1"/>
          </a:fontRef>
        </p:style>
        <p:txBody>
          <a:bodyPr wrap="square" lIns="109728" rIns="109728" bIns="36576" rtlCol="0" anchor="ctr"/>
          <a:lstStyle/>
          <a:p>
            <a:pPr algn="l">
              <a:spcBef>
                <a:spcPts val="0"/>
              </a:spcBef>
              <a:spcAft>
                <a:spcPts val="0"/>
              </a:spcAft>
            </a:pPr>
            <a:r>
              <a:rPr sz="950" b="1">
                <a:solidFill>
                  <a:srgbClr val="111111"/>
                </a:solidFill>
                <a:latin typeface="Aptos"/>
              </a:rPr>
              <a:t>Implementation challenge: skills data can become outdated or reflect manager bias. Mitigation: employee validation, annual refreshes and a clear appeal route.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Nilesh </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14</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Recommendation 2</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Use responsible AI assurance with worker voice</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777240" y="1325880"/>
            <a:ext cx="10241280" cy="256032"/>
          </a:xfrm>
          <a:prstGeom prst="rect">
            <a:avLst/>
          </a:prstGeom>
          <a:noFill/>
          <a:ln/>
        </p:spPr>
        <p:txBody>
          <a:bodyPr wrap="square" lIns="0" tIns="0" rIns="0" bIns="0" rtlCol="0" anchor="ctr"/>
          <a:lstStyle/>
          <a:p>
            <a:pPr marL="0" indent="0">
              <a:buNone/>
            </a:pPr>
            <a:r>
              <a:rPr lang="en-US" sz="1220" b="1" dirty="0">
                <a:solidFill>
                  <a:srgbClr val="4B5563"/>
                </a:solidFill>
              </a:rPr>
              <a:t>HSBC has governance foundations; the HR opportunity is to make assurance people-centred and transparent.</a:t>
            </a:r>
            <a:endParaRPr lang="en-US" sz="1220" dirty="0"/>
          </a:p>
        </p:txBody>
      </p:sp>
      <p:sp>
        <p:nvSpPr>
          <p:cNvPr id="17" name="Shape 15"/>
          <p:cNvSpPr/>
          <p:nvPr/>
        </p:nvSpPr>
        <p:spPr>
          <a:xfrm>
            <a:off x="777240" y="1828800"/>
            <a:ext cx="3337560" cy="3337560"/>
          </a:xfrm>
          <a:prstGeom prst="roundRect">
            <a:avLst>
              <a:gd name="adj" fmla="val 2466"/>
            </a:avLst>
          </a:prstGeom>
          <a:solidFill>
            <a:srgbClr val="FFFFFF"/>
          </a:solidFill>
          <a:ln w="12700">
            <a:solidFill>
              <a:srgbClr val="FCD5D9">
                <a:alpha val="95000"/>
              </a:srgbClr>
            </a:solidFill>
            <a:prstDash val="solid"/>
          </a:ln>
        </p:spPr>
        <p:txBody>
          <a:bodyPr/>
          <a:lstStyle/>
          <a:p>
            <a:endParaRPr lang="en-IN"/>
          </a:p>
        </p:txBody>
      </p:sp>
      <p:sp>
        <p:nvSpPr>
          <p:cNvPr id="18" name="Text 16"/>
          <p:cNvSpPr/>
          <p:nvPr/>
        </p:nvSpPr>
        <p:spPr>
          <a:xfrm>
            <a:off x="1005840" y="2103120"/>
            <a:ext cx="2880360" cy="228600"/>
          </a:xfrm>
          <a:prstGeom prst="rect">
            <a:avLst/>
          </a:prstGeom>
          <a:noFill/>
          <a:ln/>
        </p:spPr>
        <p:txBody>
          <a:bodyPr wrap="square" lIns="0" tIns="0" rIns="0" bIns="0" rtlCol="0" anchor="ctr"/>
          <a:lstStyle/>
          <a:p>
            <a:pPr marL="0" indent="0" algn="ctr">
              <a:buNone/>
            </a:pPr>
            <a:r>
              <a:rPr lang="en-US" sz="1400" b="1" dirty="0">
                <a:solidFill>
                  <a:srgbClr val="DB0011"/>
                </a:solidFill>
              </a:rPr>
              <a:t>Before deployment</a:t>
            </a:r>
            <a:endParaRPr lang="en-US" sz="1400" dirty="0"/>
          </a:p>
        </p:txBody>
      </p:sp>
      <p:sp>
        <p:nvSpPr>
          <p:cNvPr id="19" name="Text 17"/>
          <p:cNvSpPr/>
          <p:nvPr/>
        </p:nvSpPr>
        <p:spPr>
          <a:xfrm>
            <a:off x="1188720" y="2697480"/>
            <a:ext cx="2514600" cy="1325880"/>
          </a:xfrm>
          <a:prstGeom prst="rect">
            <a:avLst/>
          </a:prstGeom>
          <a:noFill/>
          <a:ln/>
        </p:spPr>
        <p:txBody>
          <a:bodyPr wrap="square" lIns="18288" tIns="18288" rIns="18288" bIns="18288" rtlCol="0" anchor="ctr">
            <a:normAutofit/>
          </a:bodyPr>
          <a:lstStyle/>
          <a:p>
            <a:pPr marL="0" indent="0" algn="ctr">
              <a:spcAft>
                <a:spcPts val="500"/>
              </a:spcAft>
              <a:buNone/>
            </a:pPr>
            <a:r>
              <a:rPr sz="1019">
                <a:solidFill>
                  <a:srgbClr val="4B5563"/>
                </a:solidFill>
                <a:latin typeface="Aptos"/>
              </a:rPr>
              <a:t>AI impact assessment</a:t>
            </a:r>
            <a:endParaRPr lang="en-US" sz="1100" dirty="0"/>
          </a:p>
          <a:p>
            <a:pPr algn="ctr">
              <a:spcAft>
                <a:spcPts val="500"/>
              </a:spcAft>
            </a:pPr>
            <a:r>
              <a:rPr sz="1019">
                <a:solidFill>
                  <a:srgbClr val="4B5563"/>
                </a:solidFill>
                <a:latin typeface="Aptos"/>
              </a:rPr>
              <a:t>Privacy review</a:t>
            </a:r>
          </a:p>
          <a:p>
            <a:pPr algn="ctr">
              <a:spcAft>
                <a:spcPts val="500"/>
              </a:spcAft>
            </a:pPr>
            <a:r>
              <a:rPr sz="1019">
                <a:solidFill>
                  <a:srgbClr val="4B5563"/>
                </a:solidFill>
                <a:latin typeface="Aptos"/>
              </a:rPr>
              <a:t>Equality/bias test</a:t>
            </a:r>
          </a:p>
          <a:p>
            <a:pPr algn="ctr">
              <a:spcAft>
                <a:spcPts val="500"/>
              </a:spcAft>
            </a:pPr>
            <a:r>
              <a:rPr sz="1019">
                <a:solidFill>
                  <a:srgbClr val="4B5563"/>
                </a:solidFill>
                <a:latin typeface="Aptos"/>
              </a:rPr>
              <a:t>Role and skills note</a:t>
            </a:r>
          </a:p>
        </p:txBody>
      </p:sp>
      <p:sp>
        <p:nvSpPr>
          <p:cNvPr id="20" name="Shape 18"/>
          <p:cNvSpPr/>
          <p:nvPr/>
        </p:nvSpPr>
        <p:spPr>
          <a:xfrm>
            <a:off x="4114800" y="3456432"/>
            <a:ext cx="411480" cy="0"/>
          </a:xfrm>
          <a:prstGeom prst="line">
            <a:avLst/>
          </a:prstGeom>
          <a:noFill/>
          <a:ln w="12700">
            <a:solidFill>
              <a:srgbClr val="FFE8EA"/>
            </a:solidFill>
            <a:prstDash val="solid"/>
            <a:headEnd type="none"/>
            <a:tailEnd type="triangle"/>
          </a:ln>
        </p:spPr>
        <p:txBody>
          <a:bodyPr/>
          <a:lstStyle/>
          <a:p>
            <a:endParaRPr lang="en-IN"/>
          </a:p>
        </p:txBody>
      </p:sp>
      <p:sp>
        <p:nvSpPr>
          <p:cNvPr id="21" name="Shape 19"/>
          <p:cNvSpPr/>
          <p:nvPr/>
        </p:nvSpPr>
        <p:spPr>
          <a:xfrm>
            <a:off x="4434840" y="1828800"/>
            <a:ext cx="3337560" cy="3337560"/>
          </a:xfrm>
          <a:prstGeom prst="roundRect">
            <a:avLst>
              <a:gd name="adj" fmla="val 2466"/>
            </a:avLst>
          </a:prstGeom>
          <a:solidFill>
            <a:srgbClr val="FFFFFF"/>
          </a:solidFill>
          <a:ln w="12700">
            <a:solidFill>
              <a:srgbClr val="FCD5D9">
                <a:alpha val="95000"/>
              </a:srgbClr>
            </a:solidFill>
            <a:prstDash val="solid"/>
          </a:ln>
        </p:spPr>
        <p:txBody>
          <a:bodyPr/>
          <a:lstStyle/>
          <a:p>
            <a:endParaRPr lang="en-IN"/>
          </a:p>
        </p:txBody>
      </p:sp>
      <p:sp>
        <p:nvSpPr>
          <p:cNvPr id="22" name="Text 20"/>
          <p:cNvSpPr/>
          <p:nvPr/>
        </p:nvSpPr>
        <p:spPr>
          <a:xfrm>
            <a:off x="4663440" y="2103120"/>
            <a:ext cx="2880360" cy="228600"/>
          </a:xfrm>
          <a:prstGeom prst="rect">
            <a:avLst/>
          </a:prstGeom>
          <a:noFill/>
          <a:ln/>
        </p:spPr>
        <p:txBody>
          <a:bodyPr wrap="square" lIns="0" tIns="0" rIns="0" bIns="0" rtlCol="0" anchor="ctr"/>
          <a:lstStyle/>
          <a:p>
            <a:pPr marL="0" indent="0" algn="ctr">
              <a:buNone/>
            </a:pPr>
            <a:r>
              <a:rPr lang="en-US" sz="1400" b="1" dirty="0">
                <a:solidFill>
                  <a:srgbClr val="97000C"/>
                </a:solidFill>
              </a:rPr>
              <a:t>During deployment</a:t>
            </a:r>
            <a:endParaRPr lang="en-US" sz="1400" dirty="0"/>
          </a:p>
        </p:txBody>
      </p:sp>
      <p:sp>
        <p:nvSpPr>
          <p:cNvPr id="23" name="Text 21"/>
          <p:cNvSpPr/>
          <p:nvPr/>
        </p:nvSpPr>
        <p:spPr>
          <a:xfrm>
            <a:off x="4846320" y="2697480"/>
            <a:ext cx="2514600" cy="1325880"/>
          </a:xfrm>
          <a:prstGeom prst="rect">
            <a:avLst/>
          </a:prstGeom>
          <a:noFill/>
          <a:ln/>
        </p:spPr>
        <p:txBody>
          <a:bodyPr wrap="square" lIns="18288" tIns="18288" rIns="18288" bIns="18288" rtlCol="0" anchor="ctr">
            <a:normAutofit/>
          </a:bodyPr>
          <a:lstStyle/>
          <a:p>
            <a:pPr marL="0" indent="0" algn="ctr">
              <a:spcAft>
                <a:spcPts val="500"/>
              </a:spcAft>
              <a:buNone/>
            </a:pPr>
            <a:r>
              <a:rPr sz="1019">
                <a:solidFill>
                  <a:srgbClr val="4B5563"/>
                </a:solidFill>
                <a:latin typeface="Aptos"/>
              </a:rPr>
              <a:t>Human override rules</a:t>
            </a:r>
            <a:endParaRPr lang="en-US" sz="1100" dirty="0"/>
          </a:p>
          <a:p>
            <a:pPr algn="ctr">
              <a:spcAft>
                <a:spcPts val="500"/>
              </a:spcAft>
            </a:pPr>
            <a:r>
              <a:rPr sz="1019">
                <a:solidFill>
                  <a:srgbClr val="4B5563"/>
                </a:solidFill>
                <a:latin typeface="Aptos"/>
              </a:rPr>
              <a:t>Manager guidance</a:t>
            </a:r>
          </a:p>
          <a:p>
            <a:pPr algn="ctr">
              <a:spcAft>
                <a:spcPts val="500"/>
              </a:spcAft>
            </a:pPr>
            <a:r>
              <a:rPr sz="1019">
                <a:solidFill>
                  <a:srgbClr val="4B5563"/>
                </a:solidFill>
                <a:latin typeface="Aptos"/>
              </a:rPr>
              <a:t>Employee feedback</a:t>
            </a:r>
          </a:p>
          <a:p>
            <a:pPr algn="ctr">
              <a:spcAft>
                <a:spcPts val="500"/>
              </a:spcAft>
            </a:pPr>
            <a:r>
              <a:rPr sz="1019">
                <a:solidFill>
                  <a:srgbClr val="4B5563"/>
                </a:solidFill>
                <a:latin typeface="Aptos"/>
              </a:rPr>
              <a:t>Risk/conduct dashboard</a:t>
            </a:r>
          </a:p>
        </p:txBody>
      </p:sp>
      <p:sp>
        <p:nvSpPr>
          <p:cNvPr id="24" name="Shape 22"/>
          <p:cNvSpPr/>
          <p:nvPr/>
        </p:nvSpPr>
        <p:spPr>
          <a:xfrm>
            <a:off x="7772400" y="3456432"/>
            <a:ext cx="411480" cy="0"/>
          </a:xfrm>
          <a:prstGeom prst="line">
            <a:avLst/>
          </a:prstGeom>
          <a:noFill/>
          <a:ln w="12700">
            <a:solidFill>
              <a:srgbClr val="FFE8EA"/>
            </a:solidFill>
            <a:prstDash val="solid"/>
            <a:headEnd type="none"/>
            <a:tailEnd type="triangle"/>
          </a:ln>
        </p:spPr>
        <p:txBody>
          <a:bodyPr/>
          <a:lstStyle/>
          <a:p>
            <a:endParaRPr lang="en-IN"/>
          </a:p>
        </p:txBody>
      </p:sp>
      <p:sp>
        <p:nvSpPr>
          <p:cNvPr id="25" name="Shape 23"/>
          <p:cNvSpPr/>
          <p:nvPr/>
        </p:nvSpPr>
        <p:spPr>
          <a:xfrm>
            <a:off x="8092440" y="1828800"/>
            <a:ext cx="3337560" cy="3337560"/>
          </a:xfrm>
          <a:prstGeom prst="roundRect">
            <a:avLst>
              <a:gd name="adj" fmla="val 2466"/>
            </a:avLst>
          </a:prstGeom>
          <a:solidFill>
            <a:srgbClr val="FFFFFF"/>
          </a:solidFill>
          <a:ln w="12700">
            <a:solidFill>
              <a:srgbClr val="FCD5D9">
                <a:alpha val="95000"/>
              </a:srgbClr>
            </a:solidFill>
            <a:prstDash val="solid"/>
          </a:ln>
        </p:spPr>
        <p:txBody>
          <a:bodyPr/>
          <a:lstStyle/>
          <a:p>
            <a:endParaRPr lang="en-IN"/>
          </a:p>
        </p:txBody>
      </p:sp>
      <p:sp>
        <p:nvSpPr>
          <p:cNvPr id="26" name="Text 24"/>
          <p:cNvSpPr/>
          <p:nvPr/>
        </p:nvSpPr>
        <p:spPr>
          <a:xfrm>
            <a:off x="8321040" y="2103120"/>
            <a:ext cx="2880360" cy="228600"/>
          </a:xfrm>
          <a:prstGeom prst="rect">
            <a:avLst/>
          </a:prstGeom>
          <a:noFill/>
          <a:ln/>
        </p:spPr>
        <p:txBody>
          <a:bodyPr wrap="square" lIns="0" tIns="0" rIns="0" bIns="0" rtlCol="0" anchor="ctr"/>
          <a:lstStyle/>
          <a:p>
            <a:pPr marL="0" indent="0" algn="ctr">
              <a:buNone/>
            </a:pPr>
            <a:r>
              <a:rPr lang="en-US" sz="1400" b="1" dirty="0">
                <a:solidFill>
                  <a:srgbClr val="DB0011"/>
                </a:solidFill>
              </a:rPr>
              <a:t>After deployment</a:t>
            </a:r>
            <a:endParaRPr lang="en-US" sz="1400" dirty="0"/>
          </a:p>
        </p:txBody>
      </p:sp>
      <p:sp>
        <p:nvSpPr>
          <p:cNvPr id="27" name="Text 25"/>
          <p:cNvSpPr/>
          <p:nvPr/>
        </p:nvSpPr>
        <p:spPr>
          <a:xfrm>
            <a:off x="8503920" y="2697480"/>
            <a:ext cx="2514600" cy="1325880"/>
          </a:xfrm>
          <a:prstGeom prst="rect">
            <a:avLst/>
          </a:prstGeom>
          <a:noFill/>
          <a:ln/>
        </p:spPr>
        <p:txBody>
          <a:bodyPr wrap="square" lIns="18288" tIns="18288" rIns="18288" bIns="18288" rtlCol="0" anchor="ctr">
            <a:normAutofit/>
          </a:bodyPr>
          <a:lstStyle/>
          <a:p>
            <a:pPr marL="0" indent="0" algn="ctr">
              <a:spcAft>
                <a:spcPts val="500"/>
              </a:spcAft>
              <a:buNone/>
            </a:pPr>
            <a:r>
              <a:rPr sz="1019">
                <a:solidFill>
                  <a:srgbClr val="4B5563"/>
                </a:solidFill>
                <a:latin typeface="Aptos"/>
              </a:rPr>
              <a:t>Outcome audit</a:t>
            </a:r>
            <a:endParaRPr lang="en-US" sz="1100" dirty="0"/>
          </a:p>
          <a:p>
            <a:pPr algn="ctr">
              <a:spcAft>
                <a:spcPts val="500"/>
              </a:spcAft>
            </a:pPr>
            <a:r>
              <a:rPr sz="1019">
                <a:solidFill>
                  <a:srgbClr val="4B5563"/>
                </a:solidFill>
                <a:latin typeface="Aptos"/>
              </a:rPr>
              <a:t>Staff/customer review</a:t>
            </a:r>
          </a:p>
          <a:p>
            <a:pPr algn="ctr">
              <a:spcAft>
                <a:spcPts val="500"/>
              </a:spcAft>
            </a:pPr>
            <a:r>
              <a:rPr sz="1019">
                <a:solidFill>
                  <a:srgbClr val="4B5563"/>
                </a:solidFill>
                <a:latin typeface="Aptos"/>
              </a:rPr>
              <a:t>Redeployment tracking</a:t>
            </a:r>
          </a:p>
          <a:p>
            <a:pPr algn="ctr">
              <a:spcAft>
                <a:spcPts val="500"/>
              </a:spcAft>
            </a:pPr>
            <a:r>
              <a:rPr sz="1019">
                <a:solidFill>
                  <a:srgbClr val="4B5563"/>
                </a:solidFill>
                <a:latin typeface="Aptos"/>
              </a:rPr>
              <a:t>Refresh or withdraw</a:t>
            </a:r>
          </a:p>
        </p:txBody>
      </p:sp>
      <p:sp>
        <p:nvSpPr>
          <p:cNvPr id="28" name="Text 26"/>
          <p:cNvSpPr/>
          <p:nvPr/>
        </p:nvSpPr>
        <p:spPr>
          <a:xfrm>
            <a:off x="822960" y="5340096"/>
            <a:ext cx="10469880" cy="621792"/>
          </a:xfrm>
          <a:prstGeom prst="rect">
            <a:avLst/>
          </a:prstGeom>
          <a:solidFill>
            <a:srgbClr val="FFF2CC"/>
          </a:solidFill>
          <a:ln w="12700">
            <a:solidFill>
              <a:srgbClr val="D6AA00"/>
            </a:solidFill>
          </a:ln>
        </p:spPr>
        <p:txBody>
          <a:bodyPr wrap="square" lIns="109728" tIns="36576" rIns="109728" bIns="27432" rtlCol="0" anchor="ctr"/>
          <a:lstStyle/>
          <a:p>
            <a:pPr marL="0" indent="0" algn="l">
              <a:spcBef>
                <a:spcPts val="0"/>
              </a:spcBef>
              <a:spcAft>
                <a:spcPts val="0"/>
              </a:spcAft>
              <a:buNone/>
            </a:pPr>
            <a:r>
              <a:rPr sz="960" b="1">
                <a:solidFill>
                  <a:srgbClr val="111111"/>
                </a:solidFill>
                <a:latin typeface="Aptos"/>
              </a:rPr>
              <a:t>Implementation challenge: added review layers may slow delivery or become checklist-driven. Mitigation: risk-tiered assurance, clear decision deadlines and a standing AI Workforce Council.</a:t>
            </a:r>
            <a:endParaRPr lang="en-US" sz="1320" dirty="0"/>
          </a:p>
        </p:txBody>
      </p:sp>
      <p:sp>
        <p:nvSpPr>
          <p:cNvPr id="29" name="Text 27"/>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HSBC Holdings plc (2025a, 2025b); CIPD (2026a, 2026b); Bankins et al. (2021, 2022); Gartner (2026a, 2026b).</a:t>
            </a:r>
            <a:endParaRPr lang="en-US" sz="62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1" y="64008"/>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Arbaj</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15</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Recommendation 3</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Redesign roles around human advantage</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777240" y="1325880"/>
            <a:ext cx="10241280" cy="256032"/>
          </a:xfrm>
          <a:prstGeom prst="rect">
            <a:avLst/>
          </a:prstGeom>
          <a:noFill/>
          <a:ln/>
        </p:spPr>
        <p:txBody>
          <a:bodyPr wrap="square" lIns="0" tIns="0" rIns="0" bIns="0" rtlCol="0" anchor="ctr"/>
          <a:lstStyle/>
          <a:p>
            <a:pPr marL="0" indent="0">
              <a:buNone/>
            </a:pPr>
            <a:r>
              <a:rPr lang="en-US" sz="1250" b="1" dirty="0">
                <a:solidFill>
                  <a:srgbClr val="4B5563"/>
                </a:solidFill>
              </a:rPr>
              <a:t>Move from task automation to “Human + AI” role architecture.</a:t>
            </a:r>
            <a:endParaRPr lang="en-US" sz="1250" dirty="0"/>
          </a:p>
        </p:txBody>
      </p:sp>
      <p:sp>
        <p:nvSpPr>
          <p:cNvPr id="17" name="Shape 15"/>
          <p:cNvSpPr/>
          <p:nvPr/>
        </p:nvSpPr>
        <p:spPr>
          <a:xfrm>
            <a:off x="914400" y="1828800"/>
            <a:ext cx="3063240" cy="2423160"/>
          </a:xfrm>
          <a:prstGeom prst="chevron">
            <a:avLst/>
          </a:prstGeom>
          <a:solidFill>
            <a:srgbClr val="DB0011"/>
          </a:solidFill>
          <a:ln w="12700">
            <a:solidFill>
              <a:srgbClr val="FFFFFF">
                <a:alpha val="0"/>
              </a:srgbClr>
            </a:solidFill>
            <a:prstDash val="solid"/>
          </a:ln>
        </p:spPr>
        <p:txBody>
          <a:bodyPr/>
          <a:lstStyle/>
          <a:p>
            <a:endParaRPr lang="en-IN"/>
          </a:p>
        </p:txBody>
      </p:sp>
      <p:sp>
        <p:nvSpPr>
          <p:cNvPr id="18" name="Text 16"/>
          <p:cNvSpPr/>
          <p:nvPr/>
        </p:nvSpPr>
        <p:spPr>
          <a:xfrm>
            <a:off x="1188720" y="2084832"/>
            <a:ext cx="2194560" cy="237744"/>
          </a:xfrm>
          <a:prstGeom prst="rect">
            <a:avLst/>
          </a:prstGeom>
          <a:noFill/>
          <a:ln/>
        </p:spPr>
        <p:txBody>
          <a:bodyPr wrap="square" lIns="0" tIns="0" rIns="0" bIns="0" rtlCol="0" anchor="ctr"/>
          <a:lstStyle/>
          <a:p>
            <a:pPr marL="0" indent="0" algn="ctr">
              <a:buNone/>
            </a:pPr>
            <a:r>
              <a:rPr lang="en-US" sz="1500" b="1" dirty="0">
                <a:solidFill>
                  <a:srgbClr val="FFFFFF"/>
                </a:solidFill>
              </a:rPr>
              <a:t>AI handles</a:t>
            </a:r>
            <a:endParaRPr lang="en-US" sz="1500" dirty="0"/>
          </a:p>
        </p:txBody>
      </p:sp>
      <p:sp>
        <p:nvSpPr>
          <p:cNvPr id="19" name="Text 17"/>
          <p:cNvSpPr/>
          <p:nvPr/>
        </p:nvSpPr>
        <p:spPr>
          <a:xfrm>
            <a:off x="1325880" y="2651760"/>
            <a:ext cx="3063240" cy="914400"/>
          </a:xfrm>
          <a:prstGeom prst="rect">
            <a:avLst/>
          </a:prstGeom>
          <a:noFill/>
          <a:ln/>
        </p:spPr>
        <p:txBody>
          <a:bodyPr wrap="square" lIns="254" tIns="254" rIns="254" bIns="254" rtlCol="0" anchor="ctr">
            <a:normAutofit/>
          </a:bodyPr>
          <a:lstStyle/>
          <a:p>
            <a:pPr marL="0" indent="0" algn="ctr">
              <a:buNone/>
            </a:pPr>
            <a:r>
              <a:rPr lang="en-US" sz="1080" dirty="0">
                <a:solidFill>
                  <a:srgbClr val="FFFFFF"/>
                </a:solidFill>
              </a:rPr>
              <a:t>summary drafting</a:t>
            </a:r>
            <a:endParaRPr lang="en-US" sz="1080" dirty="0"/>
          </a:p>
          <a:p>
            <a:pPr marL="0" indent="0" algn="ctr">
              <a:buNone/>
            </a:pPr>
            <a:r>
              <a:rPr lang="en-US" sz="1080" dirty="0">
                <a:solidFill>
                  <a:srgbClr val="FFFFFF"/>
                </a:solidFill>
              </a:rPr>
              <a:t>first-pass analysis</a:t>
            </a:r>
            <a:endParaRPr lang="en-US" sz="1080" dirty="0"/>
          </a:p>
          <a:p>
            <a:pPr marL="0" indent="0" algn="ctr">
              <a:buNone/>
            </a:pPr>
            <a:r>
              <a:rPr lang="en-US" sz="1080" dirty="0">
                <a:solidFill>
                  <a:srgbClr val="FFFFFF"/>
                </a:solidFill>
              </a:rPr>
              <a:t>translation</a:t>
            </a:r>
            <a:endParaRPr lang="en-US" sz="1080" dirty="0"/>
          </a:p>
          <a:p>
            <a:pPr marL="0" indent="0" algn="ctr">
              <a:buNone/>
            </a:pPr>
            <a:r>
              <a:rPr lang="en-US" sz="1080" dirty="0">
                <a:solidFill>
                  <a:srgbClr val="FFFFFF"/>
                </a:solidFill>
              </a:rPr>
              <a:t>knowledge retrieval</a:t>
            </a:r>
            <a:endParaRPr lang="en-US" sz="1080" dirty="0"/>
          </a:p>
          <a:p>
            <a:pPr marL="0" indent="0" algn="ctr">
              <a:buNone/>
            </a:pPr>
            <a:r>
              <a:rPr lang="en-US" sz="1080" dirty="0">
                <a:solidFill>
                  <a:srgbClr val="FFFFFF"/>
                </a:solidFill>
              </a:rPr>
              <a:t>pattern detection</a:t>
            </a:r>
            <a:endParaRPr lang="en-US" sz="1080" dirty="0"/>
          </a:p>
        </p:txBody>
      </p:sp>
      <p:sp>
        <p:nvSpPr>
          <p:cNvPr id="20" name="Shape 18"/>
          <p:cNvSpPr/>
          <p:nvPr/>
        </p:nvSpPr>
        <p:spPr>
          <a:xfrm>
            <a:off x="4343400" y="1828800"/>
            <a:ext cx="3063240" cy="2423160"/>
          </a:xfrm>
          <a:prstGeom prst="chevron">
            <a:avLst/>
          </a:prstGeom>
          <a:solidFill>
            <a:srgbClr val="97000C"/>
          </a:solidFill>
          <a:ln w="12700">
            <a:solidFill>
              <a:srgbClr val="FFFFFF">
                <a:alpha val="0"/>
              </a:srgbClr>
            </a:solidFill>
            <a:prstDash val="solid"/>
          </a:ln>
        </p:spPr>
        <p:txBody>
          <a:bodyPr/>
          <a:lstStyle/>
          <a:p>
            <a:endParaRPr lang="en-IN"/>
          </a:p>
        </p:txBody>
      </p:sp>
      <p:sp>
        <p:nvSpPr>
          <p:cNvPr id="21" name="Text 19"/>
          <p:cNvSpPr/>
          <p:nvPr/>
        </p:nvSpPr>
        <p:spPr>
          <a:xfrm>
            <a:off x="4617720" y="2084832"/>
            <a:ext cx="2194560" cy="237744"/>
          </a:xfrm>
          <a:prstGeom prst="rect">
            <a:avLst/>
          </a:prstGeom>
          <a:noFill/>
          <a:ln/>
        </p:spPr>
        <p:txBody>
          <a:bodyPr wrap="square" lIns="0" tIns="0" rIns="0" bIns="0" rtlCol="0" anchor="ctr"/>
          <a:lstStyle/>
          <a:p>
            <a:pPr marL="0" indent="0" algn="ctr">
              <a:buNone/>
            </a:pPr>
            <a:r>
              <a:rPr lang="en-US" sz="1500" b="1" dirty="0">
                <a:solidFill>
                  <a:srgbClr val="FFFFFF"/>
                </a:solidFill>
              </a:rPr>
              <a:t>Human owns</a:t>
            </a:r>
            <a:endParaRPr lang="en-US" sz="1500" dirty="0"/>
          </a:p>
        </p:txBody>
      </p:sp>
      <p:sp>
        <p:nvSpPr>
          <p:cNvPr id="22" name="Text 20"/>
          <p:cNvSpPr/>
          <p:nvPr/>
        </p:nvSpPr>
        <p:spPr>
          <a:xfrm>
            <a:off x="4754879" y="2651760"/>
            <a:ext cx="3158197" cy="914400"/>
          </a:xfrm>
          <a:prstGeom prst="rect">
            <a:avLst/>
          </a:prstGeom>
          <a:noFill/>
          <a:ln/>
        </p:spPr>
        <p:txBody>
          <a:bodyPr wrap="square" lIns="254" tIns="254" rIns="254" bIns="254" rtlCol="0" anchor="ctr">
            <a:normAutofit/>
          </a:bodyPr>
          <a:lstStyle/>
          <a:p>
            <a:pPr marL="0" indent="0" algn="ctr">
              <a:buNone/>
            </a:pPr>
            <a:r>
              <a:rPr lang="en-US" sz="1080" dirty="0">
                <a:solidFill>
                  <a:srgbClr val="FFFFFF"/>
                </a:solidFill>
              </a:rPr>
              <a:t>customer empathy</a:t>
            </a:r>
            <a:endParaRPr lang="en-US" sz="1080" dirty="0"/>
          </a:p>
          <a:p>
            <a:pPr marL="0" indent="0" algn="ctr">
              <a:buNone/>
            </a:pPr>
            <a:r>
              <a:rPr lang="en-US" sz="1080" dirty="0">
                <a:solidFill>
                  <a:srgbClr val="FFFFFF"/>
                </a:solidFill>
              </a:rPr>
              <a:t>ethical judgement</a:t>
            </a:r>
            <a:endParaRPr lang="en-US" sz="1080" dirty="0"/>
          </a:p>
          <a:p>
            <a:pPr marL="0" indent="0" algn="ctr">
              <a:buNone/>
            </a:pPr>
            <a:r>
              <a:rPr lang="en-US" sz="1080" dirty="0">
                <a:solidFill>
                  <a:srgbClr val="FFFFFF"/>
                </a:solidFill>
              </a:rPr>
              <a:t>exception decisions</a:t>
            </a:r>
            <a:endParaRPr lang="en-US" sz="1080" dirty="0"/>
          </a:p>
          <a:p>
            <a:pPr marL="0" indent="0" algn="ctr">
              <a:buNone/>
            </a:pPr>
            <a:r>
              <a:rPr lang="en-US" sz="1080" dirty="0">
                <a:solidFill>
                  <a:srgbClr val="FFFFFF"/>
                </a:solidFill>
              </a:rPr>
              <a:t>relationship trust</a:t>
            </a:r>
            <a:endParaRPr lang="en-US" sz="1080" dirty="0"/>
          </a:p>
          <a:p>
            <a:pPr marL="0" indent="0" algn="ctr">
              <a:buNone/>
            </a:pPr>
            <a:r>
              <a:rPr lang="en-US" sz="1080" dirty="0">
                <a:solidFill>
                  <a:srgbClr val="FFFFFF"/>
                </a:solidFill>
              </a:rPr>
              <a:t>accountability</a:t>
            </a:r>
            <a:endParaRPr lang="en-US" sz="1080" dirty="0"/>
          </a:p>
        </p:txBody>
      </p:sp>
      <p:sp>
        <p:nvSpPr>
          <p:cNvPr id="23" name="Shape 21"/>
          <p:cNvSpPr/>
          <p:nvPr/>
        </p:nvSpPr>
        <p:spPr>
          <a:xfrm>
            <a:off x="7772400" y="1828800"/>
            <a:ext cx="3063240" cy="2423160"/>
          </a:xfrm>
          <a:prstGeom prst="chevron">
            <a:avLst/>
          </a:prstGeom>
          <a:solidFill>
            <a:srgbClr val="9B1C25"/>
          </a:solidFill>
          <a:ln w="12700">
            <a:solidFill>
              <a:srgbClr val="FFFFFF">
                <a:alpha val="0"/>
              </a:srgbClr>
            </a:solidFill>
            <a:prstDash val="solid"/>
          </a:ln>
        </p:spPr>
        <p:txBody>
          <a:bodyPr/>
          <a:lstStyle/>
          <a:p>
            <a:endParaRPr lang="en-IN"/>
          </a:p>
        </p:txBody>
      </p:sp>
      <p:sp>
        <p:nvSpPr>
          <p:cNvPr id="24" name="Text 22"/>
          <p:cNvSpPr/>
          <p:nvPr/>
        </p:nvSpPr>
        <p:spPr>
          <a:xfrm>
            <a:off x="8046720" y="2084832"/>
            <a:ext cx="2194560" cy="237744"/>
          </a:xfrm>
          <a:prstGeom prst="rect">
            <a:avLst/>
          </a:prstGeom>
          <a:noFill/>
          <a:ln/>
        </p:spPr>
        <p:txBody>
          <a:bodyPr wrap="square" lIns="0" tIns="0" rIns="0" bIns="0" rtlCol="0" anchor="ctr"/>
          <a:lstStyle/>
          <a:p>
            <a:pPr marL="0" indent="0" algn="ctr">
              <a:buNone/>
            </a:pPr>
            <a:r>
              <a:rPr lang="en-US" sz="1500" b="1" dirty="0">
                <a:solidFill>
                  <a:srgbClr val="FFFFFF"/>
                </a:solidFill>
              </a:rPr>
              <a:t>Manager enables</a:t>
            </a:r>
            <a:endParaRPr lang="en-US" sz="1500" dirty="0"/>
          </a:p>
        </p:txBody>
      </p:sp>
      <p:sp>
        <p:nvSpPr>
          <p:cNvPr id="25" name="Text 23"/>
          <p:cNvSpPr/>
          <p:nvPr/>
        </p:nvSpPr>
        <p:spPr>
          <a:xfrm>
            <a:off x="8183880" y="2651760"/>
            <a:ext cx="3017520" cy="914400"/>
          </a:xfrm>
          <a:prstGeom prst="rect">
            <a:avLst/>
          </a:prstGeom>
          <a:noFill/>
          <a:ln/>
        </p:spPr>
        <p:txBody>
          <a:bodyPr wrap="square" lIns="254" tIns="254" rIns="254" bIns="254" rtlCol="0" anchor="ctr">
            <a:normAutofit/>
          </a:bodyPr>
          <a:lstStyle/>
          <a:p>
            <a:pPr marL="0" indent="0" algn="ctr">
              <a:buNone/>
            </a:pPr>
            <a:r>
              <a:rPr lang="en-US" sz="1080" dirty="0">
                <a:solidFill>
                  <a:srgbClr val="FFFFFF"/>
                </a:solidFill>
              </a:rPr>
              <a:t>coaching</a:t>
            </a:r>
            <a:endParaRPr lang="en-US" sz="1080" dirty="0"/>
          </a:p>
          <a:p>
            <a:pPr marL="0" indent="0" algn="ctr">
              <a:buNone/>
            </a:pPr>
            <a:r>
              <a:rPr lang="en-US" sz="1080" dirty="0">
                <a:solidFill>
                  <a:srgbClr val="FFFFFF"/>
                </a:solidFill>
              </a:rPr>
              <a:t>team learning</a:t>
            </a:r>
            <a:endParaRPr lang="en-US" sz="1080" dirty="0"/>
          </a:p>
          <a:p>
            <a:pPr marL="0" indent="0" algn="ctr">
              <a:buNone/>
            </a:pPr>
            <a:r>
              <a:rPr lang="en-US" sz="1080" dirty="0">
                <a:solidFill>
                  <a:srgbClr val="FFFFFF"/>
                </a:solidFill>
              </a:rPr>
              <a:t>workload protection</a:t>
            </a:r>
            <a:endParaRPr lang="en-US" sz="1080" dirty="0"/>
          </a:p>
          <a:p>
            <a:pPr marL="0" indent="0" algn="ctr">
              <a:buNone/>
            </a:pPr>
            <a:r>
              <a:rPr lang="en-US" sz="1080" dirty="0">
                <a:solidFill>
                  <a:srgbClr val="FFFFFF"/>
                </a:solidFill>
              </a:rPr>
              <a:t>quality checks</a:t>
            </a:r>
            <a:endParaRPr lang="en-US" sz="1080" dirty="0"/>
          </a:p>
          <a:p>
            <a:pPr marL="0" indent="0" algn="ctr">
              <a:buNone/>
            </a:pPr>
            <a:r>
              <a:rPr lang="en-US" sz="1080" dirty="0">
                <a:solidFill>
                  <a:srgbClr val="FFFFFF"/>
                </a:solidFill>
              </a:rPr>
              <a:t>psychological safety</a:t>
            </a:r>
            <a:endParaRPr lang="en-US" sz="1080" dirty="0"/>
          </a:p>
        </p:txBody>
      </p:sp>
      <p:sp>
        <p:nvSpPr>
          <p:cNvPr id="26" name="Text 24"/>
          <p:cNvSpPr/>
          <p:nvPr/>
        </p:nvSpPr>
        <p:spPr>
          <a:xfrm>
            <a:off x="868680" y="4828032"/>
            <a:ext cx="10515600" cy="868680"/>
          </a:xfrm>
          <a:prstGeom prst="rect">
            <a:avLst/>
          </a:prstGeom>
          <a:solidFill>
            <a:srgbClr val="FFF2CC"/>
          </a:solidFill>
          <a:ln w="12700">
            <a:solidFill>
              <a:srgbClr val="D6AA00"/>
            </a:solidFill>
          </a:ln>
        </p:spPr>
        <p:txBody>
          <a:bodyPr wrap="square" lIns="118872" rIns="118872" bIns="36576" rtlCol="0" anchor="ctr">
            <a:normAutofit/>
          </a:bodyPr>
          <a:lstStyle/>
          <a:p>
            <a:pPr marL="0" indent="0" algn="l">
              <a:spcBef>
                <a:spcPts val="0"/>
              </a:spcBef>
              <a:spcAft>
                <a:spcPts val="0"/>
              </a:spcAft>
              <a:buNone/>
            </a:pPr>
            <a:r>
              <a:rPr sz="969" b="1">
                <a:solidFill>
                  <a:srgbClr val="111111"/>
                </a:solidFill>
                <a:latin typeface="Aptos"/>
              </a:rPr>
              <a:t>Practical action: require a one-page role redesign canvas covering changed tasks, decision rights, training, controls and wellbeing. Challenge: redesign may transfer hidden workload to staff; pilot workloads and service quality before scaling.</a:t>
            </a:r>
            <a:endParaRPr lang="en-US" sz="1370" dirty="0"/>
          </a:p>
        </p:txBody>
      </p:sp>
      <p:sp>
        <p:nvSpPr>
          <p:cNvPr id="27" name="Text 25"/>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WEF (2024); Salari et al. (2025); Deloitte (2026); McKinsey &amp; Company (2025).</a:t>
            </a:r>
            <a:endParaRPr lang="en-US" sz="62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Arbaj</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16</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Recommendation 4</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Make transformation inclusive and psychologically safe</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777240" y="1325880"/>
            <a:ext cx="10241280" cy="256032"/>
          </a:xfrm>
          <a:prstGeom prst="rect">
            <a:avLst/>
          </a:prstGeom>
          <a:noFill/>
          <a:ln/>
        </p:spPr>
        <p:txBody>
          <a:bodyPr wrap="square" lIns="0" tIns="0" rIns="0" bIns="0" rtlCol="0" anchor="ctr"/>
          <a:lstStyle/>
          <a:p>
            <a:pPr marL="0" indent="0">
              <a:buNone/>
            </a:pPr>
            <a:r>
              <a:rPr lang="en-US" sz="1250" b="1" dirty="0">
                <a:solidFill>
                  <a:srgbClr val="4B5563"/>
                </a:solidFill>
              </a:rPr>
              <a:t>AI adoption will fail if employees experience it as surveillance, dehumanisation or silent replacement.</a:t>
            </a:r>
            <a:endParaRPr lang="en-US" sz="1250" dirty="0"/>
          </a:p>
        </p:txBody>
      </p:sp>
      <p:sp>
        <p:nvSpPr>
          <p:cNvPr id="17" name="Shape 15"/>
          <p:cNvSpPr/>
          <p:nvPr/>
        </p:nvSpPr>
        <p:spPr>
          <a:xfrm>
            <a:off x="914400" y="1783080"/>
            <a:ext cx="10241280" cy="640080"/>
          </a:xfrm>
          <a:prstGeom prst="roundRect">
            <a:avLst>
              <a:gd name="adj" fmla="val 11429"/>
            </a:avLst>
          </a:prstGeom>
          <a:solidFill>
            <a:srgbClr val="FFFFFF"/>
          </a:solidFill>
          <a:ln w="12700">
            <a:solidFill>
              <a:srgbClr val="FCD5D9"/>
            </a:solidFill>
            <a:prstDash val="solid"/>
          </a:ln>
        </p:spPr>
        <p:txBody>
          <a:bodyPr/>
          <a:lstStyle/>
          <a:p>
            <a:endParaRPr lang="en-IN"/>
          </a:p>
        </p:txBody>
      </p:sp>
      <p:sp>
        <p:nvSpPr>
          <p:cNvPr id="18" name="Text 16"/>
          <p:cNvSpPr/>
          <p:nvPr/>
        </p:nvSpPr>
        <p:spPr>
          <a:xfrm>
            <a:off x="1143000" y="1938528"/>
            <a:ext cx="2468880" cy="182880"/>
          </a:xfrm>
          <a:prstGeom prst="rect">
            <a:avLst/>
          </a:prstGeom>
          <a:noFill/>
          <a:ln/>
        </p:spPr>
        <p:txBody>
          <a:bodyPr wrap="square" lIns="0" tIns="0" rIns="0" bIns="0" rtlCol="0" anchor="ctr"/>
          <a:lstStyle/>
          <a:p>
            <a:pPr marL="0" indent="0">
              <a:buNone/>
            </a:pPr>
            <a:r>
              <a:rPr lang="en-US" sz="1220" b="1" dirty="0">
                <a:solidFill>
                  <a:srgbClr val="DB0011"/>
                </a:solidFill>
              </a:rPr>
              <a:t>Transparent communication</a:t>
            </a:r>
            <a:endParaRPr lang="en-US" sz="1220" dirty="0"/>
          </a:p>
        </p:txBody>
      </p:sp>
      <p:sp>
        <p:nvSpPr>
          <p:cNvPr id="19" name="Text 17"/>
          <p:cNvSpPr/>
          <p:nvPr/>
        </p:nvSpPr>
        <p:spPr>
          <a:xfrm>
            <a:off x="3749040" y="1929384"/>
            <a:ext cx="6720840" cy="228600"/>
          </a:xfrm>
          <a:prstGeom prst="rect">
            <a:avLst/>
          </a:prstGeom>
          <a:noFill/>
          <a:ln/>
        </p:spPr>
        <p:txBody>
          <a:bodyPr wrap="square" lIns="0" tIns="0" rIns="0" bIns="0" rtlCol="0" anchor="ctr">
            <a:normAutofit/>
          </a:bodyPr>
          <a:lstStyle/>
          <a:p>
            <a:pPr marL="0" indent="0" algn="l">
              <a:spcBef>
                <a:spcPts val="0"/>
              </a:spcBef>
              <a:spcAft>
                <a:spcPts val="0"/>
              </a:spcAft>
              <a:buNone/>
            </a:pPr>
            <a:r>
              <a:rPr sz="1000" b="0">
                <a:solidFill>
                  <a:srgbClr val="4B5563"/>
                </a:solidFill>
                <a:latin typeface="Aptos"/>
              </a:rPr>
              <a:t>Explain role-impact principles and how productivity gains will be used.</a:t>
            </a:r>
            <a:endParaRPr lang="en-US" sz="1050" dirty="0"/>
          </a:p>
        </p:txBody>
      </p:sp>
      <p:sp>
        <p:nvSpPr>
          <p:cNvPr id="20" name="Shape 18"/>
          <p:cNvSpPr/>
          <p:nvPr/>
        </p:nvSpPr>
        <p:spPr>
          <a:xfrm>
            <a:off x="914400" y="2606040"/>
            <a:ext cx="10241280" cy="640080"/>
          </a:xfrm>
          <a:prstGeom prst="roundRect">
            <a:avLst>
              <a:gd name="adj" fmla="val 11429"/>
            </a:avLst>
          </a:prstGeom>
          <a:solidFill>
            <a:srgbClr val="FFF1F2"/>
          </a:solidFill>
          <a:ln w="12700">
            <a:solidFill>
              <a:srgbClr val="FCD5D9"/>
            </a:solidFill>
            <a:prstDash val="solid"/>
          </a:ln>
        </p:spPr>
        <p:txBody>
          <a:bodyPr/>
          <a:lstStyle/>
          <a:p>
            <a:endParaRPr lang="en-IN"/>
          </a:p>
        </p:txBody>
      </p:sp>
      <p:sp>
        <p:nvSpPr>
          <p:cNvPr id="21" name="Text 19"/>
          <p:cNvSpPr/>
          <p:nvPr/>
        </p:nvSpPr>
        <p:spPr>
          <a:xfrm>
            <a:off x="1143000" y="2761488"/>
            <a:ext cx="2468880" cy="182880"/>
          </a:xfrm>
          <a:prstGeom prst="rect">
            <a:avLst/>
          </a:prstGeom>
          <a:noFill/>
          <a:ln/>
        </p:spPr>
        <p:txBody>
          <a:bodyPr wrap="square" lIns="0" tIns="0" rIns="0" bIns="0" rtlCol="0" anchor="ctr"/>
          <a:lstStyle/>
          <a:p>
            <a:pPr marL="0" indent="0">
              <a:buNone/>
            </a:pPr>
            <a:r>
              <a:rPr lang="en-US" sz="1220" b="1" dirty="0">
                <a:solidFill>
                  <a:srgbClr val="97000C"/>
                </a:solidFill>
              </a:rPr>
              <a:t>Protected learning time</a:t>
            </a:r>
            <a:endParaRPr lang="en-US" sz="1220" dirty="0"/>
          </a:p>
        </p:txBody>
      </p:sp>
      <p:sp>
        <p:nvSpPr>
          <p:cNvPr id="22" name="Text 20"/>
          <p:cNvSpPr/>
          <p:nvPr/>
        </p:nvSpPr>
        <p:spPr>
          <a:xfrm>
            <a:off x="3749040" y="2752344"/>
            <a:ext cx="6720840" cy="228600"/>
          </a:xfrm>
          <a:prstGeom prst="rect">
            <a:avLst/>
          </a:prstGeom>
          <a:noFill/>
          <a:ln/>
        </p:spPr>
        <p:txBody>
          <a:bodyPr wrap="square" lIns="0" tIns="0" rIns="0" bIns="0" rtlCol="0" anchor="ctr">
            <a:normAutofit/>
          </a:bodyPr>
          <a:lstStyle/>
          <a:p>
            <a:pPr marL="0" indent="0" algn="l">
              <a:spcBef>
                <a:spcPts val="0"/>
              </a:spcBef>
              <a:spcAft>
                <a:spcPts val="0"/>
              </a:spcAft>
              <a:buNone/>
            </a:pPr>
            <a:r>
              <a:rPr sz="1000" b="0">
                <a:solidFill>
                  <a:srgbClr val="4B5563"/>
                </a:solidFill>
                <a:latin typeface="Aptos"/>
              </a:rPr>
              <a:t>Ring-fence learning hours for roles most exposed to automation.</a:t>
            </a:r>
            <a:endParaRPr lang="en-US" sz="1050" dirty="0"/>
          </a:p>
        </p:txBody>
      </p:sp>
      <p:sp>
        <p:nvSpPr>
          <p:cNvPr id="23" name="Shape 21"/>
          <p:cNvSpPr/>
          <p:nvPr/>
        </p:nvSpPr>
        <p:spPr>
          <a:xfrm>
            <a:off x="914400" y="3429000"/>
            <a:ext cx="10241280" cy="640080"/>
          </a:xfrm>
          <a:prstGeom prst="roundRect">
            <a:avLst>
              <a:gd name="adj" fmla="val 11429"/>
            </a:avLst>
          </a:prstGeom>
          <a:solidFill>
            <a:srgbClr val="FFFFFF"/>
          </a:solidFill>
          <a:ln w="12700">
            <a:solidFill>
              <a:srgbClr val="FCD5D9"/>
            </a:solidFill>
            <a:prstDash val="solid"/>
          </a:ln>
        </p:spPr>
        <p:txBody>
          <a:bodyPr/>
          <a:lstStyle/>
          <a:p>
            <a:endParaRPr lang="en-IN"/>
          </a:p>
        </p:txBody>
      </p:sp>
      <p:sp>
        <p:nvSpPr>
          <p:cNvPr id="24" name="Text 22"/>
          <p:cNvSpPr/>
          <p:nvPr/>
        </p:nvSpPr>
        <p:spPr>
          <a:xfrm>
            <a:off x="1143000" y="3584448"/>
            <a:ext cx="2468880" cy="182880"/>
          </a:xfrm>
          <a:prstGeom prst="rect">
            <a:avLst/>
          </a:prstGeom>
          <a:noFill/>
          <a:ln/>
        </p:spPr>
        <p:txBody>
          <a:bodyPr wrap="square" lIns="0" tIns="0" rIns="0" bIns="0" rtlCol="0" anchor="ctr"/>
          <a:lstStyle/>
          <a:p>
            <a:pPr marL="0" indent="0">
              <a:buNone/>
            </a:pPr>
            <a:r>
              <a:rPr lang="en-US" sz="1220" b="1" dirty="0">
                <a:solidFill>
                  <a:srgbClr val="DB0011"/>
                </a:solidFill>
              </a:rPr>
              <a:t>Manager capability</a:t>
            </a:r>
            <a:endParaRPr lang="en-US" sz="1220" dirty="0"/>
          </a:p>
        </p:txBody>
      </p:sp>
      <p:sp>
        <p:nvSpPr>
          <p:cNvPr id="25" name="Text 23"/>
          <p:cNvSpPr/>
          <p:nvPr/>
        </p:nvSpPr>
        <p:spPr>
          <a:xfrm>
            <a:off x="3749040" y="3575304"/>
            <a:ext cx="6720840" cy="228600"/>
          </a:xfrm>
          <a:prstGeom prst="rect">
            <a:avLst/>
          </a:prstGeom>
          <a:noFill/>
          <a:ln/>
        </p:spPr>
        <p:txBody>
          <a:bodyPr wrap="square" lIns="0" tIns="0" rIns="0" bIns="0" rtlCol="0" anchor="ctr">
            <a:normAutofit/>
          </a:bodyPr>
          <a:lstStyle/>
          <a:p>
            <a:pPr marL="0" indent="0" algn="l">
              <a:spcBef>
                <a:spcPts val="0"/>
              </a:spcBef>
              <a:spcAft>
                <a:spcPts val="0"/>
              </a:spcAft>
              <a:buNone/>
            </a:pPr>
            <a:r>
              <a:rPr sz="1000" b="0">
                <a:solidFill>
                  <a:srgbClr val="4B5563"/>
                </a:solidFill>
                <a:latin typeface="Aptos"/>
              </a:rPr>
              <a:t>Train managers in AI coaching, bias, wellbeing and change conversations.</a:t>
            </a:r>
            <a:endParaRPr lang="en-US" sz="1050" dirty="0"/>
          </a:p>
        </p:txBody>
      </p:sp>
      <p:sp>
        <p:nvSpPr>
          <p:cNvPr id="26" name="Shape 24"/>
          <p:cNvSpPr/>
          <p:nvPr/>
        </p:nvSpPr>
        <p:spPr>
          <a:xfrm>
            <a:off x="914400" y="4251960"/>
            <a:ext cx="10241280" cy="640080"/>
          </a:xfrm>
          <a:prstGeom prst="roundRect">
            <a:avLst>
              <a:gd name="adj" fmla="val 11429"/>
            </a:avLst>
          </a:prstGeom>
          <a:solidFill>
            <a:srgbClr val="FFF1F2"/>
          </a:solidFill>
          <a:ln w="12700">
            <a:solidFill>
              <a:srgbClr val="FCD5D9"/>
            </a:solidFill>
            <a:prstDash val="solid"/>
          </a:ln>
        </p:spPr>
        <p:txBody>
          <a:bodyPr/>
          <a:lstStyle/>
          <a:p>
            <a:endParaRPr lang="en-IN"/>
          </a:p>
        </p:txBody>
      </p:sp>
      <p:sp>
        <p:nvSpPr>
          <p:cNvPr id="27" name="Text 25"/>
          <p:cNvSpPr/>
          <p:nvPr/>
        </p:nvSpPr>
        <p:spPr>
          <a:xfrm>
            <a:off x="1143000" y="4407408"/>
            <a:ext cx="2468880" cy="182880"/>
          </a:xfrm>
          <a:prstGeom prst="rect">
            <a:avLst/>
          </a:prstGeom>
          <a:noFill/>
          <a:ln/>
        </p:spPr>
        <p:txBody>
          <a:bodyPr wrap="square" lIns="0" tIns="0" rIns="0" bIns="0" rtlCol="0" anchor="ctr"/>
          <a:lstStyle/>
          <a:p>
            <a:pPr marL="0" indent="0">
              <a:buNone/>
            </a:pPr>
            <a:r>
              <a:rPr lang="en-US" sz="1220" b="1" dirty="0">
                <a:solidFill>
                  <a:srgbClr val="97000C"/>
                </a:solidFill>
              </a:rPr>
              <a:t>Employee voice</a:t>
            </a:r>
            <a:endParaRPr lang="en-US" sz="1220" dirty="0"/>
          </a:p>
        </p:txBody>
      </p:sp>
      <p:sp>
        <p:nvSpPr>
          <p:cNvPr id="28" name="Text 26"/>
          <p:cNvSpPr/>
          <p:nvPr/>
        </p:nvSpPr>
        <p:spPr>
          <a:xfrm>
            <a:off x="3749040" y="4398264"/>
            <a:ext cx="6720840" cy="228600"/>
          </a:xfrm>
          <a:prstGeom prst="rect">
            <a:avLst/>
          </a:prstGeom>
          <a:noFill/>
          <a:ln/>
        </p:spPr>
        <p:txBody>
          <a:bodyPr wrap="square" lIns="0" tIns="0" rIns="0" bIns="0" rtlCol="0" anchor="ctr">
            <a:normAutofit/>
          </a:bodyPr>
          <a:lstStyle/>
          <a:p>
            <a:pPr marL="0" indent="0" algn="l">
              <a:spcBef>
                <a:spcPts val="0"/>
              </a:spcBef>
              <a:spcAft>
                <a:spcPts val="0"/>
              </a:spcAft>
              <a:buNone/>
            </a:pPr>
            <a:r>
              <a:rPr sz="1000" b="0">
                <a:solidFill>
                  <a:srgbClr val="4B5563"/>
                </a:solidFill>
                <a:latin typeface="Aptos"/>
              </a:rPr>
              <a:t>Use pulse surveys, ERGs and consultation to surface unintended harm early.</a:t>
            </a:r>
            <a:endParaRPr lang="en-US" sz="1050" dirty="0"/>
          </a:p>
        </p:txBody>
      </p:sp>
      <p:sp>
        <p:nvSpPr>
          <p:cNvPr id="29" name="Text 27"/>
          <p:cNvSpPr/>
          <p:nvPr/>
        </p:nvSpPr>
        <p:spPr>
          <a:xfrm>
            <a:off x="868680" y="5230368"/>
            <a:ext cx="10469880" cy="640080"/>
          </a:xfrm>
          <a:prstGeom prst="rect">
            <a:avLst/>
          </a:prstGeom>
          <a:solidFill>
            <a:srgbClr val="FFF2CC"/>
          </a:solidFill>
          <a:ln w="12700">
            <a:solidFill>
              <a:srgbClr val="D6AA00"/>
            </a:solidFill>
          </a:ln>
        </p:spPr>
        <p:txBody>
          <a:bodyPr wrap="square" lIns="109728" tIns="36576" rIns="109728" bIns="27432" rtlCol="0" anchor="ctr"/>
          <a:lstStyle/>
          <a:p>
            <a:pPr marL="0" indent="0" algn="l">
              <a:spcBef>
                <a:spcPts val="0"/>
              </a:spcBef>
              <a:spcAft>
                <a:spcPts val="0"/>
              </a:spcAft>
              <a:buNone/>
            </a:pPr>
            <a:r>
              <a:rPr sz="960" b="1">
                <a:solidFill>
                  <a:srgbClr val="111111"/>
                </a:solidFill>
                <a:latin typeface="Aptos"/>
              </a:rPr>
              <a:t>Implementation challenge: protected learning and consultation create short-term capacity costs and may be applied unevenly. Mitigation: ring-fence hours and audit access by grade and function.</a:t>
            </a:r>
            <a:endParaRPr lang="en-US" sz="1500" dirty="0"/>
          </a:p>
        </p:txBody>
      </p:sp>
      <p:sp>
        <p:nvSpPr>
          <p:cNvPr id="30" name="Text 28"/>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HSBC UK (2025); Bankins et al. (2022); CIPD (2026a, 2026b); SHRM (2026).</a:t>
            </a:r>
            <a:endParaRPr lang="en-US" sz="62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Arbaj</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17</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Implementation roadmap and KPIs</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A feasible 18-month plan for HSBC UK</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731520" y="1417320"/>
            <a:ext cx="3429000" cy="2011680"/>
          </a:xfrm>
          <a:prstGeom prst="roundRect">
            <a:avLst>
              <a:gd name="adj" fmla="val 4091"/>
            </a:avLst>
          </a:prstGeom>
          <a:solidFill>
            <a:srgbClr val="FFFFFF"/>
          </a:solidFill>
          <a:ln w="12700">
            <a:solidFill>
              <a:srgbClr val="FCD5D9">
                <a:alpha val="95000"/>
              </a:srgbClr>
            </a:solidFill>
            <a:prstDash val="solid"/>
          </a:ln>
        </p:spPr>
        <p:txBody>
          <a:bodyPr/>
          <a:lstStyle/>
          <a:p>
            <a:endParaRPr lang="en-IN"/>
          </a:p>
        </p:txBody>
      </p:sp>
      <p:sp>
        <p:nvSpPr>
          <p:cNvPr id="17" name="Text 15"/>
          <p:cNvSpPr/>
          <p:nvPr/>
        </p:nvSpPr>
        <p:spPr>
          <a:xfrm>
            <a:off x="960120" y="1737360"/>
            <a:ext cx="2926080" cy="274320"/>
          </a:xfrm>
          <a:prstGeom prst="rect">
            <a:avLst/>
          </a:prstGeom>
          <a:noFill/>
          <a:ln/>
        </p:spPr>
        <p:txBody>
          <a:bodyPr wrap="square" lIns="0" tIns="0" rIns="0" bIns="0" rtlCol="0" anchor="ctr"/>
          <a:lstStyle/>
          <a:p>
            <a:pPr marL="0" indent="0" algn="ctr">
              <a:buNone/>
            </a:pPr>
            <a:r>
              <a:rPr lang="en-US" sz="1600" b="1" dirty="0">
                <a:solidFill>
                  <a:srgbClr val="DB0011"/>
                </a:solidFill>
              </a:rPr>
              <a:t>0–3 months</a:t>
            </a:r>
            <a:endParaRPr lang="en-US" sz="1600" dirty="0"/>
          </a:p>
        </p:txBody>
      </p:sp>
      <p:sp>
        <p:nvSpPr>
          <p:cNvPr id="18" name="Text 16"/>
          <p:cNvSpPr/>
          <p:nvPr/>
        </p:nvSpPr>
        <p:spPr>
          <a:xfrm>
            <a:off x="1143000" y="2240280"/>
            <a:ext cx="2606040" cy="749808"/>
          </a:xfrm>
          <a:prstGeom prst="rect">
            <a:avLst/>
          </a:prstGeom>
          <a:noFill/>
          <a:ln/>
        </p:spPr>
        <p:txBody>
          <a:bodyPr wrap="square" lIns="127" tIns="127" rIns="127" bIns="127" rtlCol="0" anchor="ctr">
            <a:normAutofit/>
          </a:bodyPr>
          <a:lstStyle/>
          <a:p>
            <a:pPr marL="0" indent="0" algn="ctr">
              <a:buNone/>
            </a:pPr>
            <a:r>
              <a:rPr lang="en-US" sz="1060" dirty="0">
                <a:solidFill>
                  <a:srgbClr val="4B5563"/>
                </a:solidFill>
              </a:rPr>
              <a:t>Set AI Workforce Council</a:t>
            </a:r>
            <a:endParaRPr lang="en-US" sz="1060" dirty="0"/>
          </a:p>
          <a:p>
            <a:pPr marL="0" indent="0" algn="ctr">
              <a:buNone/>
            </a:pPr>
            <a:r>
              <a:rPr lang="en-US" sz="1060" dirty="0">
                <a:solidFill>
                  <a:srgbClr val="4B5563"/>
                </a:solidFill>
              </a:rPr>
              <a:t>Define role-impact principles</a:t>
            </a:r>
            <a:endParaRPr lang="en-US" sz="1060" dirty="0"/>
          </a:p>
          <a:p>
            <a:pPr marL="0" indent="0" algn="ctr">
              <a:buNone/>
            </a:pPr>
            <a:r>
              <a:rPr lang="en-US" sz="1060" dirty="0">
                <a:solidFill>
                  <a:srgbClr val="4B5563"/>
                </a:solidFill>
              </a:rPr>
              <a:t>Select two pilot functions</a:t>
            </a:r>
            <a:endParaRPr lang="en-US" sz="1060" dirty="0"/>
          </a:p>
        </p:txBody>
      </p:sp>
      <p:sp>
        <p:nvSpPr>
          <p:cNvPr id="19" name="Shape 17"/>
          <p:cNvSpPr/>
          <p:nvPr/>
        </p:nvSpPr>
        <p:spPr>
          <a:xfrm>
            <a:off x="4160520" y="2423160"/>
            <a:ext cx="365760" cy="0"/>
          </a:xfrm>
          <a:prstGeom prst="line">
            <a:avLst/>
          </a:prstGeom>
          <a:noFill/>
          <a:ln w="12700">
            <a:solidFill>
              <a:srgbClr val="FFE8EA"/>
            </a:solidFill>
            <a:prstDash val="solid"/>
            <a:headEnd type="none"/>
            <a:tailEnd type="triangle"/>
          </a:ln>
        </p:spPr>
        <p:txBody>
          <a:bodyPr/>
          <a:lstStyle/>
          <a:p>
            <a:endParaRPr lang="en-IN"/>
          </a:p>
        </p:txBody>
      </p:sp>
      <p:sp>
        <p:nvSpPr>
          <p:cNvPr id="20" name="Shape 18"/>
          <p:cNvSpPr/>
          <p:nvPr/>
        </p:nvSpPr>
        <p:spPr>
          <a:xfrm>
            <a:off x="4480560" y="1417320"/>
            <a:ext cx="3429000" cy="2011680"/>
          </a:xfrm>
          <a:prstGeom prst="roundRect">
            <a:avLst>
              <a:gd name="adj" fmla="val 4091"/>
            </a:avLst>
          </a:prstGeom>
          <a:solidFill>
            <a:srgbClr val="FFFFFF"/>
          </a:solidFill>
          <a:ln w="12700">
            <a:solidFill>
              <a:srgbClr val="FCD5D9">
                <a:alpha val="95000"/>
              </a:srgbClr>
            </a:solidFill>
            <a:prstDash val="solid"/>
          </a:ln>
        </p:spPr>
        <p:txBody>
          <a:bodyPr/>
          <a:lstStyle/>
          <a:p>
            <a:endParaRPr lang="en-IN"/>
          </a:p>
        </p:txBody>
      </p:sp>
      <p:sp>
        <p:nvSpPr>
          <p:cNvPr id="21" name="Text 19"/>
          <p:cNvSpPr/>
          <p:nvPr/>
        </p:nvSpPr>
        <p:spPr>
          <a:xfrm>
            <a:off x="4709160" y="1737360"/>
            <a:ext cx="2926080" cy="274320"/>
          </a:xfrm>
          <a:prstGeom prst="rect">
            <a:avLst/>
          </a:prstGeom>
          <a:noFill/>
          <a:ln/>
        </p:spPr>
        <p:txBody>
          <a:bodyPr wrap="square" lIns="0" tIns="0" rIns="0" bIns="0" rtlCol="0" anchor="ctr"/>
          <a:lstStyle/>
          <a:p>
            <a:pPr marL="0" indent="0" algn="ctr">
              <a:buNone/>
            </a:pPr>
            <a:r>
              <a:rPr lang="en-US" sz="1600" b="1" dirty="0">
                <a:solidFill>
                  <a:srgbClr val="97000C"/>
                </a:solidFill>
              </a:rPr>
              <a:t>4–9 months</a:t>
            </a:r>
            <a:endParaRPr lang="en-US" sz="1600" dirty="0"/>
          </a:p>
        </p:txBody>
      </p:sp>
      <p:sp>
        <p:nvSpPr>
          <p:cNvPr id="22" name="Text 20"/>
          <p:cNvSpPr/>
          <p:nvPr/>
        </p:nvSpPr>
        <p:spPr>
          <a:xfrm>
            <a:off x="4892040" y="2240280"/>
            <a:ext cx="2606040" cy="749808"/>
          </a:xfrm>
          <a:prstGeom prst="rect">
            <a:avLst/>
          </a:prstGeom>
          <a:noFill/>
          <a:ln/>
        </p:spPr>
        <p:txBody>
          <a:bodyPr wrap="square" lIns="127" tIns="127" rIns="127" bIns="127" rtlCol="0" anchor="ctr">
            <a:normAutofit/>
          </a:bodyPr>
          <a:lstStyle/>
          <a:p>
            <a:pPr marL="0" indent="0" algn="ctr">
              <a:buNone/>
            </a:pPr>
            <a:r>
              <a:rPr lang="en-US" sz="1060" dirty="0">
                <a:solidFill>
                  <a:srgbClr val="4B5563"/>
                </a:solidFill>
              </a:rPr>
              <a:t>Launch skills passport pilots</a:t>
            </a:r>
            <a:endParaRPr lang="en-US" sz="1060" dirty="0"/>
          </a:p>
          <a:p>
            <a:pPr marL="0" indent="0" algn="ctr">
              <a:buNone/>
            </a:pPr>
            <a:r>
              <a:rPr lang="en-US" sz="1060" dirty="0">
                <a:solidFill>
                  <a:srgbClr val="4B5563"/>
                </a:solidFill>
              </a:rPr>
              <a:t>Run role redesign canvases</a:t>
            </a:r>
            <a:endParaRPr lang="en-US" sz="1060" dirty="0"/>
          </a:p>
          <a:p>
            <a:pPr marL="0" indent="0" algn="ctr">
              <a:buNone/>
            </a:pPr>
            <a:r>
              <a:rPr lang="en-US" sz="1060" dirty="0">
                <a:solidFill>
                  <a:srgbClr val="4B5563"/>
                </a:solidFill>
              </a:rPr>
              <a:t>Train managers and HR partners</a:t>
            </a:r>
            <a:endParaRPr lang="en-US" sz="1060" dirty="0"/>
          </a:p>
        </p:txBody>
      </p:sp>
      <p:sp>
        <p:nvSpPr>
          <p:cNvPr id="23" name="Shape 21"/>
          <p:cNvSpPr/>
          <p:nvPr/>
        </p:nvSpPr>
        <p:spPr>
          <a:xfrm>
            <a:off x="7909560" y="2423160"/>
            <a:ext cx="365760" cy="0"/>
          </a:xfrm>
          <a:prstGeom prst="line">
            <a:avLst/>
          </a:prstGeom>
          <a:noFill/>
          <a:ln w="12700">
            <a:solidFill>
              <a:srgbClr val="FFE8EA"/>
            </a:solidFill>
            <a:prstDash val="solid"/>
            <a:headEnd type="none"/>
            <a:tailEnd type="triangle"/>
          </a:ln>
        </p:spPr>
        <p:txBody>
          <a:bodyPr/>
          <a:lstStyle/>
          <a:p>
            <a:endParaRPr lang="en-IN"/>
          </a:p>
        </p:txBody>
      </p:sp>
      <p:sp>
        <p:nvSpPr>
          <p:cNvPr id="24" name="Shape 22"/>
          <p:cNvSpPr/>
          <p:nvPr/>
        </p:nvSpPr>
        <p:spPr>
          <a:xfrm>
            <a:off x="8229600" y="1417320"/>
            <a:ext cx="3429000" cy="2011680"/>
          </a:xfrm>
          <a:prstGeom prst="roundRect">
            <a:avLst>
              <a:gd name="adj" fmla="val 4091"/>
            </a:avLst>
          </a:prstGeom>
          <a:solidFill>
            <a:srgbClr val="FFFFFF"/>
          </a:solidFill>
          <a:ln w="12700">
            <a:solidFill>
              <a:srgbClr val="FCD5D9">
                <a:alpha val="95000"/>
              </a:srgbClr>
            </a:solidFill>
            <a:prstDash val="solid"/>
          </a:ln>
        </p:spPr>
        <p:txBody>
          <a:bodyPr/>
          <a:lstStyle/>
          <a:p>
            <a:endParaRPr lang="en-IN"/>
          </a:p>
        </p:txBody>
      </p:sp>
      <p:sp>
        <p:nvSpPr>
          <p:cNvPr id="25" name="Text 23"/>
          <p:cNvSpPr/>
          <p:nvPr/>
        </p:nvSpPr>
        <p:spPr>
          <a:xfrm>
            <a:off x="8458200" y="1737360"/>
            <a:ext cx="2926080" cy="274320"/>
          </a:xfrm>
          <a:prstGeom prst="rect">
            <a:avLst/>
          </a:prstGeom>
          <a:noFill/>
          <a:ln/>
        </p:spPr>
        <p:txBody>
          <a:bodyPr wrap="square" lIns="0" tIns="0" rIns="0" bIns="0" rtlCol="0" anchor="ctr"/>
          <a:lstStyle/>
          <a:p>
            <a:pPr marL="0" indent="0" algn="ctr">
              <a:buNone/>
            </a:pPr>
            <a:r>
              <a:rPr lang="en-US" sz="1600" b="1" dirty="0">
                <a:solidFill>
                  <a:srgbClr val="DB0011"/>
                </a:solidFill>
              </a:rPr>
              <a:t>10–18 months</a:t>
            </a:r>
            <a:endParaRPr lang="en-US" sz="1600" dirty="0"/>
          </a:p>
        </p:txBody>
      </p:sp>
      <p:sp>
        <p:nvSpPr>
          <p:cNvPr id="26" name="Text 24"/>
          <p:cNvSpPr/>
          <p:nvPr/>
        </p:nvSpPr>
        <p:spPr>
          <a:xfrm>
            <a:off x="8641080" y="2240280"/>
            <a:ext cx="2606040" cy="749808"/>
          </a:xfrm>
          <a:prstGeom prst="rect">
            <a:avLst/>
          </a:prstGeom>
          <a:noFill/>
          <a:ln/>
        </p:spPr>
        <p:txBody>
          <a:bodyPr wrap="square" lIns="127" tIns="127" rIns="127" bIns="127" rtlCol="0" anchor="ctr">
            <a:normAutofit/>
          </a:bodyPr>
          <a:lstStyle/>
          <a:p>
            <a:pPr marL="0" indent="0" algn="ctr">
              <a:buNone/>
            </a:pPr>
            <a:r>
              <a:rPr lang="en-US" sz="1060" dirty="0">
                <a:solidFill>
                  <a:srgbClr val="4B5563"/>
                </a:solidFill>
              </a:rPr>
              <a:t>Scale internal marketplace</a:t>
            </a:r>
            <a:endParaRPr lang="en-US" sz="1060" dirty="0"/>
          </a:p>
          <a:p>
            <a:pPr marL="0" indent="0" algn="ctr">
              <a:buNone/>
            </a:pPr>
            <a:r>
              <a:rPr lang="en-US" sz="1060" dirty="0">
                <a:solidFill>
                  <a:srgbClr val="4B5563"/>
                </a:solidFill>
              </a:rPr>
              <a:t>Publish KPI dashboard</a:t>
            </a:r>
            <a:endParaRPr lang="en-US" sz="1060" dirty="0"/>
          </a:p>
          <a:p>
            <a:pPr marL="0" indent="0" algn="ctr">
              <a:buNone/>
            </a:pPr>
            <a:r>
              <a:rPr lang="en-US" sz="1060" dirty="0">
                <a:solidFill>
                  <a:srgbClr val="4B5563"/>
                </a:solidFill>
              </a:rPr>
              <a:t>Refine governance and learning pathways</a:t>
            </a:r>
            <a:endParaRPr lang="en-US" sz="1060" dirty="0"/>
          </a:p>
        </p:txBody>
      </p:sp>
      <p:sp>
        <p:nvSpPr>
          <p:cNvPr id="27" name="Text 25"/>
          <p:cNvSpPr/>
          <p:nvPr/>
        </p:nvSpPr>
        <p:spPr>
          <a:xfrm>
            <a:off x="868680" y="4133087"/>
            <a:ext cx="4389120" cy="274320"/>
          </a:xfrm>
          <a:prstGeom prst="rect">
            <a:avLst/>
          </a:prstGeom>
          <a:noFill/>
          <a:ln/>
        </p:spPr>
        <p:txBody>
          <a:bodyPr wrap="square" lIns="0" tIns="0" rIns="0" bIns="0" rtlCol="0" anchor="ctr"/>
          <a:lstStyle/>
          <a:p>
            <a:pPr marL="0" indent="0" algn="l">
              <a:spcBef>
                <a:spcPts val="0"/>
              </a:spcBef>
              <a:spcAft>
                <a:spcPts val="0"/>
              </a:spcAft>
              <a:buNone/>
            </a:pPr>
            <a:r>
              <a:rPr sz="1260" b="1">
                <a:solidFill>
                  <a:srgbClr val="111111"/>
                </a:solidFill>
                <a:latin typeface="Aptos"/>
              </a:rPr>
              <a:t>Core KPIs + governance checks</a:t>
            </a:r>
            <a:endParaRPr lang="en-US" sz="1350" dirty="0"/>
          </a:p>
        </p:txBody>
      </p:sp>
      <p:sp>
        <p:nvSpPr>
          <p:cNvPr id="28" name="Shape 26"/>
          <p:cNvSpPr/>
          <p:nvPr/>
        </p:nvSpPr>
        <p:spPr>
          <a:xfrm>
            <a:off x="868680" y="4572000"/>
            <a:ext cx="3337560" cy="438912"/>
          </a:xfrm>
          <a:prstGeom prst="roundRect">
            <a:avLst>
              <a:gd name="adj" fmla="val 10417"/>
            </a:avLst>
          </a:prstGeom>
          <a:solidFill>
            <a:srgbClr val="FFFFFF"/>
          </a:solidFill>
          <a:ln w="12700">
            <a:solidFill>
              <a:srgbClr val="FCD5D9"/>
            </a:solidFill>
            <a:prstDash val="solid"/>
          </a:ln>
        </p:spPr>
        <p:txBody>
          <a:bodyPr/>
          <a:lstStyle/>
          <a:p>
            <a:endParaRPr lang="en-IN"/>
          </a:p>
        </p:txBody>
      </p:sp>
      <p:sp>
        <p:nvSpPr>
          <p:cNvPr id="29" name="Text 27"/>
          <p:cNvSpPr/>
          <p:nvPr/>
        </p:nvSpPr>
        <p:spPr>
          <a:xfrm>
            <a:off x="978408" y="4690872"/>
            <a:ext cx="3108960" cy="146304"/>
          </a:xfrm>
          <a:prstGeom prst="rect">
            <a:avLst/>
          </a:prstGeom>
          <a:noFill/>
          <a:ln/>
        </p:spPr>
        <p:txBody>
          <a:bodyPr wrap="square" lIns="27432" tIns="0" rIns="27432" bIns="0" rtlCol="0" anchor="ctr">
            <a:normAutofit/>
          </a:bodyPr>
          <a:lstStyle/>
          <a:p>
            <a:pPr marL="0" indent="0" algn="ctr">
              <a:spcBef>
                <a:spcPts val="0"/>
              </a:spcBef>
              <a:spcAft>
                <a:spcPts val="0"/>
              </a:spcAft>
              <a:buNone/>
            </a:pPr>
            <a:r>
              <a:rPr sz="840" b="1">
                <a:solidFill>
                  <a:srgbClr val="4B5563"/>
                </a:solidFill>
                <a:latin typeface="Aptos"/>
              </a:rPr>
              <a:t>90% roles mapped + skills proficiency</a:t>
            </a:r>
            <a:endParaRPr lang="en-US" sz="880" dirty="0"/>
          </a:p>
        </p:txBody>
      </p:sp>
      <p:sp>
        <p:nvSpPr>
          <p:cNvPr id="30" name="Shape 28"/>
          <p:cNvSpPr/>
          <p:nvPr/>
        </p:nvSpPr>
        <p:spPr>
          <a:xfrm>
            <a:off x="4389120" y="4572000"/>
            <a:ext cx="3337560" cy="438912"/>
          </a:xfrm>
          <a:prstGeom prst="roundRect">
            <a:avLst>
              <a:gd name="adj" fmla="val 10417"/>
            </a:avLst>
          </a:prstGeom>
          <a:solidFill>
            <a:srgbClr val="FFF1F2"/>
          </a:solidFill>
          <a:ln w="12700">
            <a:solidFill>
              <a:srgbClr val="FCD5D9"/>
            </a:solidFill>
            <a:prstDash val="solid"/>
          </a:ln>
        </p:spPr>
        <p:txBody>
          <a:bodyPr/>
          <a:lstStyle/>
          <a:p>
            <a:endParaRPr lang="en-IN"/>
          </a:p>
        </p:txBody>
      </p:sp>
      <p:sp>
        <p:nvSpPr>
          <p:cNvPr id="31" name="Text 29"/>
          <p:cNvSpPr/>
          <p:nvPr/>
        </p:nvSpPr>
        <p:spPr>
          <a:xfrm>
            <a:off x="4498848" y="4690872"/>
            <a:ext cx="3108960" cy="146304"/>
          </a:xfrm>
          <a:prstGeom prst="rect">
            <a:avLst/>
          </a:prstGeom>
          <a:noFill/>
          <a:ln/>
        </p:spPr>
        <p:txBody>
          <a:bodyPr wrap="square" lIns="27432" tIns="0" rIns="27432" bIns="0" rtlCol="0" anchor="ctr">
            <a:normAutofit/>
          </a:bodyPr>
          <a:lstStyle/>
          <a:p>
            <a:pPr marL="0" indent="0" algn="ctr">
              <a:spcBef>
                <a:spcPts val="0"/>
              </a:spcBef>
              <a:spcAft>
                <a:spcPts val="0"/>
              </a:spcAft>
              <a:buNone/>
            </a:pPr>
            <a:r>
              <a:rPr sz="840" b="1">
                <a:solidFill>
                  <a:srgbClr val="4B5563"/>
                </a:solidFill>
                <a:latin typeface="Aptos"/>
              </a:rPr>
              <a:t>60% redeployment before redundancy</a:t>
            </a:r>
            <a:endParaRPr lang="en-US" sz="880" dirty="0"/>
          </a:p>
        </p:txBody>
      </p:sp>
      <p:sp>
        <p:nvSpPr>
          <p:cNvPr id="32" name="Shape 30"/>
          <p:cNvSpPr/>
          <p:nvPr/>
        </p:nvSpPr>
        <p:spPr>
          <a:xfrm>
            <a:off x="7909560" y="4572000"/>
            <a:ext cx="3337560" cy="438912"/>
          </a:xfrm>
          <a:prstGeom prst="roundRect">
            <a:avLst>
              <a:gd name="adj" fmla="val 10417"/>
            </a:avLst>
          </a:prstGeom>
          <a:solidFill>
            <a:srgbClr val="FFFFFF"/>
          </a:solidFill>
          <a:ln w="12700">
            <a:solidFill>
              <a:srgbClr val="FCD5D9"/>
            </a:solidFill>
            <a:prstDash val="solid"/>
          </a:ln>
        </p:spPr>
        <p:txBody>
          <a:bodyPr/>
          <a:lstStyle/>
          <a:p>
            <a:endParaRPr lang="en-IN"/>
          </a:p>
        </p:txBody>
      </p:sp>
      <p:sp>
        <p:nvSpPr>
          <p:cNvPr id="33" name="Text 31"/>
          <p:cNvSpPr/>
          <p:nvPr/>
        </p:nvSpPr>
        <p:spPr>
          <a:xfrm>
            <a:off x="8019288" y="4690872"/>
            <a:ext cx="3108960" cy="146304"/>
          </a:xfrm>
          <a:prstGeom prst="rect">
            <a:avLst/>
          </a:prstGeom>
          <a:noFill/>
          <a:ln/>
        </p:spPr>
        <p:txBody>
          <a:bodyPr wrap="square" lIns="27432" tIns="0" rIns="27432" bIns="0" rtlCol="0" anchor="ctr">
            <a:normAutofit/>
          </a:bodyPr>
          <a:lstStyle/>
          <a:p>
            <a:pPr marL="0" indent="0" algn="ctr">
              <a:spcBef>
                <a:spcPts val="0"/>
              </a:spcBef>
              <a:spcAft>
                <a:spcPts val="0"/>
              </a:spcAft>
              <a:buNone/>
            </a:pPr>
            <a:r>
              <a:rPr sz="840" b="1">
                <a:solidFill>
                  <a:srgbClr val="4B5563"/>
                </a:solidFill>
                <a:latin typeface="Aptos"/>
              </a:rPr>
              <a:t>trust, customer quality + AI incidents</a:t>
            </a:r>
            <a:endParaRPr lang="en-US" sz="880" dirty="0"/>
          </a:p>
        </p:txBody>
      </p:sp>
      <p:sp>
        <p:nvSpPr>
          <p:cNvPr id="34" name="Shape 32"/>
          <p:cNvSpPr/>
          <p:nvPr/>
        </p:nvSpPr>
        <p:spPr>
          <a:xfrm>
            <a:off x="868680" y="5138928"/>
            <a:ext cx="3337560" cy="438912"/>
          </a:xfrm>
          <a:prstGeom prst="roundRect">
            <a:avLst>
              <a:gd name="adj" fmla="val 10417"/>
            </a:avLst>
          </a:prstGeom>
          <a:solidFill>
            <a:srgbClr val="FFF2CC"/>
          </a:solidFill>
          <a:ln w="12700">
            <a:solidFill>
              <a:srgbClr val="D6AA00"/>
            </a:solidFill>
            <a:prstDash val="solid"/>
          </a:ln>
        </p:spPr>
        <p:txBody>
          <a:bodyPr/>
          <a:lstStyle/>
          <a:p>
            <a:endParaRPr lang="en-IN"/>
          </a:p>
        </p:txBody>
      </p:sp>
      <p:sp>
        <p:nvSpPr>
          <p:cNvPr id="35" name="Text 33"/>
          <p:cNvSpPr/>
          <p:nvPr/>
        </p:nvSpPr>
        <p:spPr>
          <a:xfrm>
            <a:off x="978408" y="5257800"/>
            <a:ext cx="3108960" cy="146304"/>
          </a:xfrm>
          <a:prstGeom prst="rect">
            <a:avLst/>
          </a:prstGeom>
          <a:noFill/>
          <a:ln/>
        </p:spPr>
        <p:txBody>
          <a:bodyPr wrap="square" lIns="27432" tIns="0" rIns="27432" bIns="0" rtlCol="0" anchor="ctr">
            <a:normAutofit/>
          </a:bodyPr>
          <a:lstStyle/>
          <a:p>
            <a:pPr marL="0" indent="0" algn="ctr">
              <a:spcBef>
                <a:spcPts val="0"/>
              </a:spcBef>
              <a:spcAft>
                <a:spcPts val="0"/>
              </a:spcAft>
              <a:buNone/>
            </a:pPr>
            <a:r>
              <a:rPr sz="815" b="1">
                <a:solidFill>
                  <a:srgbClr val="97000C"/>
                </a:solidFill>
                <a:latin typeface="Aptos"/>
              </a:rPr>
              <a:t>Quarterly AI Workforce Council review</a:t>
            </a:r>
            <a:endParaRPr lang="en-US" sz="880" dirty="0"/>
          </a:p>
        </p:txBody>
      </p:sp>
      <p:sp>
        <p:nvSpPr>
          <p:cNvPr id="36" name="Shape 34"/>
          <p:cNvSpPr/>
          <p:nvPr/>
        </p:nvSpPr>
        <p:spPr>
          <a:xfrm>
            <a:off x="4389120" y="5138928"/>
            <a:ext cx="3337560" cy="438912"/>
          </a:xfrm>
          <a:prstGeom prst="roundRect">
            <a:avLst>
              <a:gd name="adj" fmla="val 10417"/>
            </a:avLst>
          </a:prstGeom>
          <a:solidFill>
            <a:srgbClr val="FFF2CC"/>
          </a:solidFill>
          <a:ln w="12700">
            <a:solidFill>
              <a:srgbClr val="D6AA00"/>
            </a:solidFill>
            <a:prstDash val="solid"/>
          </a:ln>
        </p:spPr>
        <p:txBody>
          <a:bodyPr/>
          <a:lstStyle/>
          <a:p>
            <a:endParaRPr lang="en-IN"/>
          </a:p>
        </p:txBody>
      </p:sp>
      <p:sp>
        <p:nvSpPr>
          <p:cNvPr id="37" name="Text 35"/>
          <p:cNvSpPr/>
          <p:nvPr/>
        </p:nvSpPr>
        <p:spPr>
          <a:xfrm>
            <a:off x="4498848" y="5257800"/>
            <a:ext cx="3108960" cy="146304"/>
          </a:xfrm>
          <a:prstGeom prst="rect">
            <a:avLst/>
          </a:prstGeom>
          <a:noFill/>
          <a:ln/>
        </p:spPr>
        <p:txBody>
          <a:bodyPr wrap="square" lIns="27432" tIns="0" rIns="27432" bIns="0" rtlCol="0" anchor="ctr">
            <a:normAutofit/>
          </a:bodyPr>
          <a:lstStyle/>
          <a:p>
            <a:pPr marL="0" indent="0" algn="ctr">
              <a:spcBef>
                <a:spcPts val="0"/>
              </a:spcBef>
              <a:spcAft>
                <a:spcPts val="0"/>
              </a:spcAft>
              <a:buNone/>
            </a:pPr>
            <a:r>
              <a:rPr sz="815" b="1">
                <a:solidFill>
                  <a:srgbClr val="97000C"/>
                </a:solidFill>
                <a:latin typeface="Aptos"/>
              </a:rPr>
              <a:t>Employee pulse, focus groups + ERG feedback</a:t>
            </a:r>
            <a:endParaRPr lang="en-US" sz="880" dirty="0"/>
          </a:p>
        </p:txBody>
      </p:sp>
      <p:sp>
        <p:nvSpPr>
          <p:cNvPr id="38" name="Shape 36"/>
          <p:cNvSpPr/>
          <p:nvPr/>
        </p:nvSpPr>
        <p:spPr>
          <a:xfrm>
            <a:off x="7909560" y="5138928"/>
            <a:ext cx="3337560" cy="438912"/>
          </a:xfrm>
          <a:prstGeom prst="roundRect">
            <a:avLst>
              <a:gd name="adj" fmla="val 10417"/>
            </a:avLst>
          </a:prstGeom>
          <a:solidFill>
            <a:srgbClr val="FFF2CC"/>
          </a:solidFill>
          <a:ln w="12700">
            <a:solidFill>
              <a:srgbClr val="D6AA00"/>
            </a:solidFill>
            <a:prstDash val="solid"/>
          </a:ln>
        </p:spPr>
        <p:txBody>
          <a:bodyPr/>
          <a:lstStyle/>
          <a:p>
            <a:endParaRPr lang="en-IN"/>
          </a:p>
        </p:txBody>
      </p:sp>
      <p:sp>
        <p:nvSpPr>
          <p:cNvPr id="39" name="Text 37"/>
          <p:cNvSpPr/>
          <p:nvPr/>
        </p:nvSpPr>
        <p:spPr>
          <a:xfrm>
            <a:off x="8019288" y="5257800"/>
            <a:ext cx="3108960" cy="146304"/>
          </a:xfrm>
          <a:prstGeom prst="rect">
            <a:avLst/>
          </a:prstGeom>
          <a:noFill/>
          <a:ln/>
        </p:spPr>
        <p:txBody>
          <a:bodyPr wrap="square" lIns="27432" tIns="0" rIns="27432" bIns="0" rtlCol="0" anchor="ctr">
            <a:normAutofit/>
          </a:bodyPr>
          <a:lstStyle/>
          <a:p>
            <a:pPr marL="0" indent="0" algn="ctr">
              <a:spcBef>
                <a:spcPts val="0"/>
              </a:spcBef>
              <a:spcAft>
                <a:spcPts val="0"/>
              </a:spcAft>
              <a:buNone/>
            </a:pPr>
            <a:r>
              <a:rPr sz="815" b="1">
                <a:solidFill>
                  <a:srgbClr val="97000C"/>
                </a:solidFill>
                <a:latin typeface="Aptos"/>
              </a:rPr>
              <a:t>Six-month independent audit + action log</a:t>
            </a:r>
            <a:endParaRPr lang="en-US" sz="880" dirty="0"/>
          </a:p>
        </p:txBody>
      </p:sp>
      <p:sp>
        <p:nvSpPr>
          <p:cNvPr id="40" name="Text 38"/>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CIPD (2026a, 2026b); Gartner (2026a, 2026b); McKinsey &amp; Company (2025).</a:t>
            </a:r>
            <a:endParaRPr lang="en-US" sz="62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Arbaj</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18</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Future-of-work implications</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What HSBC UK must prepare for over the next 5–10 years</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Shape 14"/>
          <p:cNvSpPr/>
          <p:nvPr/>
        </p:nvSpPr>
        <p:spPr>
          <a:xfrm>
            <a:off x="685800" y="1280160"/>
            <a:ext cx="5257800" cy="1645920"/>
          </a:xfrm>
          <a:prstGeom prst="roundRect">
            <a:avLst>
              <a:gd name="adj" fmla="val 5000"/>
            </a:avLst>
          </a:prstGeom>
          <a:solidFill>
            <a:srgbClr val="FFFFFF"/>
          </a:solidFill>
          <a:ln w="12700">
            <a:solidFill>
              <a:srgbClr val="FCD5D9">
                <a:alpha val="95000"/>
              </a:srgbClr>
            </a:solidFill>
            <a:prstDash val="solid"/>
          </a:ln>
        </p:spPr>
        <p:txBody>
          <a:bodyPr/>
          <a:lstStyle/>
          <a:p>
            <a:endParaRPr lang="en-IN"/>
          </a:p>
        </p:txBody>
      </p:sp>
      <p:sp>
        <p:nvSpPr>
          <p:cNvPr id="17" name="Text 15"/>
          <p:cNvSpPr/>
          <p:nvPr/>
        </p:nvSpPr>
        <p:spPr>
          <a:xfrm>
            <a:off x="914400" y="1508760"/>
            <a:ext cx="2011680" cy="219456"/>
          </a:xfrm>
          <a:prstGeom prst="rect">
            <a:avLst/>
          </a:prstGeom>
          <a:noFill/>
          <a:ln/>
        </p:spPr>
        <p:txBody>
          <a:bodyPr wrap="square" lIns="0" tIns="0" rIns="0" bIns="0" rtlCol="0" anchor="ctr"/>
          <a:lstStyle/>
          <a:p>
            <a:pPr marL="0" indent="0">
              <a:buNone/>
            </a:pPr>
            <a:r>
              <a:rPr lang="en-US" sz="1450" b="1" dirty="0">
                <a:solidFill>
                  <a:srgbClr val="DB0011"/>
                </a:solidFill>
              </a:rPr>
              <a:t>Agentic AI</a:t>
            </a:r>
            <a:endParaRPr lang="en-US" sz="1450" dirty="0"/>
          </a:p>
        </p:txBody>
      </p:sp>
      <p:sp>
        <p:nvSpPr>
          <p:cNvPr id="18" name="Text 16"/>
          <p:cNvSpPr/>
          <p:nvPr/>
        </p:nvSpPr>
        <p:spPr>
          <a:xfrm>
            <a:off x="914400" y="1938528"/>
            <a:ext cx="4754880" cy="502920"/>
          </a:xfrm>
          <a:prstGeom prst="rect">
            <a:avLst/>
          </a:prstGeom>
          <a:noFill/>
          <a:ln/>
        </p:spPr>
        <p:txBody>
          <a:bodyPr wrap="square" lIns="127" tIns="127" rIns="127" bIns="127" rtlCol="0" anchor="ctr">
            <a:normAutofit/>
          </a:bodyPr>
          <a:lstStyle/>
          <a:p>
            <a:pPr marL="0" indent="0">
              <a:buNone/>
            </a:pPr>
            <a:r>
              <a:rPr lang="en-US" sz="1070" dirty="0">
                <a:solidFill>
                  <a:srgbClr val="4B5563"/>
                </a:solidFill>
              </a:rPr>
              <a:t>AI systems will move from assistance to semi-autonomous task completion, requiring new controls and decision rights.</a:t>
            </a:r>
            <a:endParaRPr lang="en-US" sz="1070" dirty="0"/>
          </a:p>
        </p:txBody>
      </p:sp>
      <p:sp>
        <p:nvSpPr>
          <p:cNvPr id="19" name="Shape 17"/>
          <p:cNvSpPr/>
          <p:nvPr/>
        </p:nvSpPr>
        <p:spPr>
          <a:xfrm>
            <a:off x="6217920" y="1280160"/>
            <a:ext cx="5257800" cy="1645920"/>
          </a:xfrm>
          <a:prstGeom prst="roundRect">
            <a:avLst>
              <a:gd name="adj" fmla="val 5000"/>
            </a:avLst>
          </a:prstGeom>
          <a:solidFill>
            <a:srgbClr val="FFFFFF"/>
          </a:solidFill>
          <a:ln w="12700">
            <a:solidFill>
              <a:srgbClr val="FCD5D9">
                <a:alpha val="95000"/>
              </a:srgbClr>
            </a:solidFill>
            <a:prstDash val="solid"/>
          </a:ln>
        </p:spPr>
        <p:txBody>
          <a:bodyPr/>
          <a:lstStyle/>
          <a:p>
            <a:endParaRPr lang="en-IN"/>
          </a:p>
        </p:txBody>
      </p:sp>
      <p:sp>
        <p:nvSpPr>
          <p:cNvPr id="20" name="Text 18"/>
          <p:cNvSpPr/>
          <p:nvPr/>
        </p:nvSpPr>
        <p:spPr>
          <a:xfrm>
            <a:off x="6446520" y="1508760"/>
            <a:ext cx="2011680" cy="219456"/>
          </a:xfrm>
          <a:prstGeom prst="rect">
            <a:avLst/>
          </a:prstGeom>
          <a:noFill/>
          <a:ln/>
        </p:spPr>
        <p:txBody>
          <a:bodyPr wrap="square" lIns="0" tIns="0" rIns="0" bIns="0" rtlCol="0" anchor="ctr"/>
          <a:lstStyle/>
          <a:p>
            <a:pPr marL="0" indent="0">
              <a:buNone/>
            </a:pPr>
            <a:r>
              <a:rPr lang="en-US" sz="1450" b="1" dirty="0">
                <a:solidFill>
                  <a:srgbClr val="97000C"/>
                </a:solidFill>
              </a:rPr>
              <a:t>Skills volatility</a:t>
            </a:r>
            <a:endParaRPr lang="en-US" sz="1450" dirty="0"/>
          </a:p>
        </p:txBody>
      </p:sp>
      <p:sp>
        <p:nvSpPr>
          <p:cNvPr id="21" name="Text 19"/>
          <p:cNvSpPr/>
          <p:nvPr/>
        </p:nvSpPr>
        <p:spPr>
          <a:xfrm>
            <a:off x="6446520" y="1938528"/>
            <a:ext cx="4754880" cy="502920"/>
          </a:xfrm>
          <a:prstGeom prst="rect">
            <a:avLst/>
          </a:prstGeom>
          <a:noFill/>
          <a:ln/>
        </p:spPr>
        <p:txBody>
          <a:bodyPr wrap="square" lIns="127" tIns="127" rIns="127" bIns="127" rtlCol="0" anchor="ctr">
            <a:normAutofit/>
          </a:bodyPr>
          <a:lstStyle/>
          <a:p>
            <a:pPr marL="0" indent="0">
              <a:buNone/>
            </a:pPr>
            <a:r>
              <a:rPr lang="en-US" sz="1070" dirty="0">
                <a:solidFill>
                  <a:srgbClr val="4B5563"/>
                </a:solidFill>
              </a:rPr>
              <a:t>Technical and human skills will change faster; static job descriptions will become less useful.</a:t>
            </a:r>
            <a:endParaRPr lang="en-US" sz="1070" dirty="0"/>
          </a:p>
        </p:txBody>
      </p:sp>
      <p:sp>
        <p:nvSpPr>
          <p:cNvPr id="22" name="Shape 20"/>
          <p:cNvSpPr/>
          <p:nvPr/>
        </p:nvSpPr>
        <p:spPr>
          <a:xfrm>
            <a:off x="685800" y="3291840"/>
            <a:ext cx="5257800" cy="1645920"/>
          </a:xfrm>
          <a:prstGeom prst="roundRect">
            <a:avLst>
              <a:gd name="adj" fmla="val 5000"/>
            </a:avLst>
          </a:prstGeom>
          <a:solidFill>
            <a:srgbClr val="FFFFFF"/>
          </a:solidFill>
          <a:ln w="12700">
            <a:solidFill>
              <a:srgbClr val="FCD5D9">
                <a:alpha val="95000"/>
              </a:srgbClr>
            </a:solidFill>
            <a:prstDash val="solid"/>
          </a:ln>
        </p:spPr>
        <p:txBody>
          <a:bodyPr/>
          <a:lstStyle/>
          <a:p>
            <a:endParaRPr lang="en-IN"/>
          </a:p>
        </p:txBody>
      </p:sp>
      <p:sp>
        <p:nvSpPr>
          <p:cNvPr id="23" name="Text 21"/>
          <p:cNvSpPr/>
          <p:nvPr/>
        </p:nvSpPr>
        <p:spPr>
          <a:xfrm>
            <a:off x="914400" y="3520440"/>
            <a:ext cx="2011680" cy="219456"/>
          </a:xfrm>
          <a:prstGeom prst="rect">
            <a:avLst/>
          </a:prstGeom>
          <a:noFill/>
          <a:ln/>
        </p:spPr>
        <p:txBody>
          <a:bodyPr wrap="square" lIns="0" tIns="0" rIns="0" bIns="0" rtlCol="0" anchor="ctr"/>
          <a:lstStyle/>
          <a:p>
            <a:pPr marL="0" indent="0">
              <a:buNone/>
            </a:pPr>
            <a:r>
              <a:rPr lang="en-US" sz="1450" b="1" dirty="0">
                <a:solidFill>
                  <a:srgbClr val="DB0011"/>
                </a:solidFill>
              </a:rPr>
              <a:t>Human trust premium</a:t>
            </a:r>
            <a:endParaRPr lang="en-US" sz="1450" dirty="0"/>
          </a:p>
        </p:txBody>
      </p:sp>
      <p:sp>
        <p:nvSpPr>
          <p:cNvPr id="24" name="Text 22"/>
          <p:cNvSpPr/>
          <p:nvPr/>
        </p:nvSpPr>
        <p:spPr>
          <a:xfrm>
            <a:off x="914400" y="3950208"/>
            <a:ext cx="4754880" cy="502920"/>
          </a:xfrm>
          <a:prstGeom prst="rect">
            <a:avLst/>
          </a:prstGeom>
          <a:noFill/>
          <a:ln/>
        </p:spPr>
        <p:txBody>
          <a:bodyPr wrap="square" lIns="127" tIns="127" rIns="127" bIns="127" rtlCol="0" anchor="ctr">
            <a:normAutofit/>
          </a:bodyPr>
          <a:lstStyle/>
          <a:p>
            <a:pPr marL="0" indent="0">
              <a:buNone/>
            </a:pPr>
            <a:r>
              <a:rPr lang="en-US" sz="1070" dirty="0">
                <a:solidFill>
                  <a:srgbClr val="4B5563"/>
                </a:solidFill>
              </a:rPr>
              <a:t>In financial services, customers will value human judgement, empathy and accountability where decisions are high-stakes.</a:t>
            </a:r>
            <a:endParaRPr lang="en-US" sz="1070" dirty="0"/>
          </a:p>
        </p:txBody>
      </p:sp>
      <p:sp>
        <p:nvSpPr>
          <p:cNvPr id="25" name="Shape 23"/>
          <p:cNvSpPr/>
          <p:nvPr/>
        </p:nvSpPr>
        <p:spPr>
          <a:xfrm>
            <a:off x="6217920" y="3291840"/>
            <a:ext cx="5257800" cy="1645920"/>
          </a:xfrm>
          <a:prstGeom prst="roundRect">
            <a:avLst>
              <a:gd name="adj" fmla="val 5000"/>
            </a:avLst>
          </a:prstGeom>
          <a:solidFill>
            <a:srgbClr val="FFFFFF"/>
          </a:solidFill>
          <a:ln w="12700">
            <a:solidFill>
              <a:srgbClr val="FCD5D9">
                <a:alpha val="95000"/>
              </a:srgbClr>
            </a:solidFill>
            <a:prstDash val="solid"/>
          </a:ln>
        </p:spPr>
        <p:txBody>
          <a:bodyPr/>
          <a:lstStyle/>
          <a:p>
            <a:endParaRPr lang="en-IN"/>
          </a:p>
        </p:txBody>
      </p:sp>
      <p:sp>
        <p:nvSpPr>
          <p:cNvPr id="26" name="Text 24"/>
          <p:cNvSpPr/>
          <p:nvPr/>
        </p:nvSpPr>
        <p:spPr>
          <a:xfrm>
            <a:off x="6446520" y="3520440"/>
            <a:ext cx="2011680" cy="219456"/>
          </a:xfrm>
          <a:prstGeom prst="rect">
            <a:avLst/>
          </a:prstGeom>
          <a:noFill/>
          <a:ln/>
        </p:spPr>
        <p:txBody>
          <a:bodyPr wrap="square" lIns="0" tIns="0" rIns="0" bIns="0" rtlCol="0" anchor="ctr"/>
          <a:lstStyle/>
          <a:p>
            <a:pPr marL="0" indent="0">
              <a:buNone/>
            </a:pPr>
            <a:r>
              <a:rPr lang="en-US" sz="1450" b="1" dirty="0">
                <a:solidFill>
                  <a:srgbClr val="97000C"/>
                </a:solidFill>
              </a:rPr>
              <a:t>Regulated AI maturity</a:t>
            </a:r>
            <a:endParaRPr lang="en-US" sz="1450" dirty="0"/>
          </a:p>
        </p:txBody>
      </p:sp>
      <p:sp>
        <p:nvSpPr>
          <p:cNvPr id="27" name="Text 25"/>
          <p:cNvSpPr/>
          <p:nvPr/>
        </p:nvSpPr>
        <p:spPr>
          <a:xfrm>
            <a:off x="6446520" y="3950208"/>
            <a:ext cx="4754880" cy="502920"/>
          </a:xfrm>
          <a:prstGeom prst="rect">
            <a:avLst/>
          </a:prstGeom>
          <a:noFill/>
          <a:ln/>
        </p:spPr>
        <p:txBody>
          <a:bodyPr wrap="square" lIns="127" tIns="127" rIns="127" bIns="127" rtlCol="0" anchor="ctr">
            <a:normAutofit/>
          </a:bodyPr>
          <a:lstStyle/>
          <a:p>
            <a:pPr marL="0" indent="0">
              <a:buNone/>
            </a:pPr>
            <a:r>
              <a:rPr lang="en-US" sz="1070" dirty="0">
                <a:solidFill>
                  <a:srgbClr val="4B5563"/>
                </a:solidFill>
              </a:rPr>
              <a:t>Model governance, explainability, resilience and data ethics will become core employment and operational capabilities.</a:t>
            </a:r>
            <a:endParaRPr lang="en-US" sz="1070" dirty="0"/>
          </a:p>
        </p:txBody>
      </p:sp>
      <p:sp>
        <p:nvSpPr>
          <p:cNvPr id="28" name="Text 26"/>
          <p:cNvSpPr/>
          <p:nvPr/>
        </p:nvSpPr>
        <p:spPr>
          <a:xfrm>
            <a:off x="868680" y="5559552"/>
            <a:ext cx="10469880" cy="310896"/>
          </a:xfrm>
          <a:prstGeom prst="rect">
            <a:avLst/>
          </a:prstGeom>
          <a:noFill/>
          <a:ln/>
        </p:spPr>
        <p:txBody>
          <a:bodyPr wrap="square" lIns="0" tIns="0" rIns="0" bIns="0" rtlCol="0" anchor="ctr">
            <a:normAutofit fontScale="77500" lnSpcReduction="20000"/>
          </a:bodyPr>
          <a:lstStyle/>
          <a:p>
            <a:pPr marL="0" indent="0" algn="ctr">
              <a:buNone/>
            </a:pPr>
            <a:r>
              <a:rPr lang="en-US" sz="1480" b="1" dirty="0">
                <a:solidFill>
                  <a:srgbClr val="97000C"/>
                </a:solidFill>
              </a:rPr>
              <a:t>Strategic implication: HSBC UK should become a skills-based, trust-led and human-accountable digital bank—not simply a leaner automated bank.</a:t>
            </a:r>
            <a:endParaRPr lang="en-US" sz="1480" dirty="0"/>
          </a:p>
        </p:txBody>
      </p:sp>
      <p:sp>
        <p:nvSpPr>
          <p:cNvPr id="29" name="Text 27"/>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WEF (2025); Gartner (2026a, 2026b); SHRM (2026); European Banking Federation (2024).</a:t>
            </a:r>
            <a:endParaRPr lang="en-US" sz="62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r>
              <a:rPr lang="en-IN" sz="1400" dirty="0">
                <a:solidFill>
                  <a:srgbClr val="FF0000"/>
                </a:solidFill>
                <a:latin typeface="Arial" panose="020B0604020202020204" pitchFamily="34" charset="0"/>
                <a:cs typeface="Arial" panose="020B0604020202020204" pitchFamily="34" charset="0"/>
              </a:rPr>
              <a:t>Prepared By: Arbaj</a:t>
            </a:r>
            <a:r>
              <a:rPr lang="en-IN" dirty="0">
                <a:solidFill>
                  <a:srgbClr val="FF0000"/>
                </a:solidFill>
              </a:rPr>
              <a:t>                                                                                         </a:t>
            </a:r>
          </a:p>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19</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Group conclusion and overall HRM strategy</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From AI adoption to responsible human-AI work design</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731520" y="1170432"/>
            <a:ext cx="1920240" cy="228600"/>
          </a:xfrm>
          <a:prstGeom prst="rect">
            <a:avLst/>
          </a:prstGeom>
          <a:noFill/>
          <a:ln/>
        </p:spPr>
        <p:txBody>
          <a:bodyPr wrap="square" lIns="0" tIns="0" rIns="0" bIns="0" rtlCol="0" anchor="ctr"/>
          <a:lstStyle/>
          <a:p>
            <a:pPr marL="0" indent="0">
              <a:buNone/>
            </a:pPr>
            <a:r>
              <a:rPr lang="en-US" sz="1300" b="1" dirty="0">
                <a:solidFill>
                  <a:srgbClr val="DB0011"/>
                </a:solidFill>
              </a:rPr>
              <a:t>Overall judgement</a:t>
            </a:r>
            <a:endParaRPr lang="en-US" sz="1300" dirty="0"/>
          </a:p>
        </p:txBody>
      </p:sp>
      <p:sp>
        <p:nvSpPr>
          <p:cNvPr id="17" name="Text 15"/>
          <p:cNvSpPr/>
          <p:nvPr/>
        </p:nvSpPr>
        <p:spPr>
          <a:xfrm>
            <a:off x="731520" y="1572768"/>
            <a:ext cx="10561320" cy="822960"/>
          </a:xfrm>
          <a:prstGeom prst="rect">
            <a:avLst/>
          </a:prstGeom>
          <a:noFill/>
          <a:ln/>
        </p:spPr>
        <p:txBody>
          <a:bodyPr wrap="square" lIns="127" tIns="127" rIns="127" bIns="127" rtlCol="0" anchor="ctr">
            <a:normAutofit fontScale="92500" lnSpcReduction="10000"/>
          </a:bodyPr>
          <a:lstStyle/>
          <a:p>
            <a:pPr marL="0" indent="0">
              <a:buNone/>
            </a:pPr>
            <a:r>
              <a:rPr lang="en-US" sz="2100" b="1" dirty="0">
                <a:solidFill>
                  <a:srgbClr val="111111"/>
                </a:solidFill>
                <a:latin typeface="Aptos Display" pitchFamily="34" charset="0"/>
                <a:ea typeface="Aptos Display" pitchFamily="34" charset="-122"/>
                <a:cs typeface="Aptos Display" pitchFamily="34" charset="-120"/>
              </a:rPr>
              <a:t>HSBC UK is well-positioned because it already has AI investment, governance and learning foundations. The remaining strategic gap is to connect AI with explicit role redesign, redeployment, employee voice and trust-based measurement.</a:t>
            </a:r>
            <a:endParaRPr lang="en-US" sz="2100" dirty="0"/>
          </a:p>
        </p:txBody>
      </p:sp>
      <p:sp>
        <p:nvSpPr>
          <p:cNvPr id="18" name="Shape 16"/>
          <p:cNvSpPr/>
          <p:nvPr/>
        </p:nvSpPr>
        <p:spPr>
          <a:xfrm>
            <a:off x="868680" y="3063240"/>
            <a:ext cx="2560320" cy="1508760"/>
          </a:xfrm>
          <a:prstGeom prst="roundRect">
            <a:avLst>
              <a:gd name="adj" fmla="val 5455"/>
            </a:avLst>
          </a:prstGeom>
          <a:solidFill>
            <a:srgbClr val="FFFFFF"/>
          </a:solidFill>
          <a:ln w="12700">
            <a:solidFill>
              <a:srgbClr val="FCD5D9">
                <a:alpha val="95000"/>
              </a:srgbClr>
            </a:solidFill>
            <a:prstDash val="solid"/>
          </a:ln>
        </p:spPr>
        <p:txBody>
          <a:bodyPr/>
          <a:lstStyle/>
          <a:p>
            <a:endParaRPr lang="en-IN"/>
          </a:p>
        </p:txBody>
      </p:sp>
      <p:sp>
        <p:nvSpPr>
          <p:cNvPr id="19" name="Text 17"/>
          <p:cNvSpPr/>
          <p:nvPr/>
        </p:nvSpPr>
        <p:spPr>
          <a:xfrm>
            <a:off x="1051560" y="3337560"/>
            <a:ext cx="2148840" cy="219456"/>
          </a:xfrm>
          <a:prstGeom prst="rect">
            <a:avLst/>
          </a:prstGeom>
          <a:noFill/>
          <a:ln/>
        </p:spPr>
        <p:txBody>
          <a:bodyPr wrap="square" lIns="0" tIns="0" rIns="0" bIns="0" rtlCol="0" anchor="ctr"/>
          <a:lstStyle/>
          <a:p>
            <a:pPr marL="0" indent="0" algn="ctr">
              <a:buNone/>
            </a:pPr>
            <a:r>
              <a:rPr lang="en-US" sz="1400" b="1" dirty="0">
                <a:solidFill>
                  <a:srgbClr val="DB0011"/>
                </a:solidFill>
              </a:rPr>
              <a:t>People</a:t>
            </a:r>
            <a:endParaRPr lang="en-US" sz="1400" dirty="0"/>
          </a:p>
        </p:txBody>
      </p:sp>
      <p:sp>
        <p:nvSpPr>
          <p:cNvPr id="20" name="Text 18"/>
          <p:cNvSpPr/>
          <p:nvPr/>
        </p:nvSpPr>
        <p:spPr>
          <a:xfrm>
            <a:off x="1097280" y="3749040"/>
            <a:ext cx="2057400" cy="411480"/>
          </a:xfrm>
          <a:prstGeom prst="rect">
            <a:avLst/>
          </a:prstGeom>
          <a:noFill/>
          <a:ln/>
        </p:spPr>
        <p:txBody>
          <a:bodyPr wrap="square" lIns="0" tIns="0" rIns="0" bIns="0" rtlCol="0" anchor="ctr">
            <a:normAutofit/>
          </a:bodyPr>
          <a:lstStyle/>
          <a:p>
            <a:pPr marL="0" indent="0" algn="ctr">
              <a:buNone/>
            </a:pPr>
            <a:r>
              <a:rPr lang="en-US" sz="880" dirty="0">
                <a:solidFill>
                  <a:srgbClr val="4B5563"/>
                </a:solidFill>
              </a:rPr>
              <a:t>skills passport, protected learning time, inclusive mobility</a:t>
            </a:r>
            <a:endParaRPr lang="en-US" sz="880" dirty="0"/>
          </a:p>
        </p:txBody>
      </p:sp>
      <p:sp>
        <p:nvSpPr>
          <p:cNvPr id="21" name="Shape 19"/>
          <p:cNvSpPr/>
          <p:nvPr/>
        </p:nvSpPr>
        <p:spPr>
          <a:xfrm>
            <a:off x="3657600" y="3063240"/>
            <a:ext cx="2560320" cy="1508760"/>
          </a:xfrm>
          <a:prstGeom prst="roundRect">
            <a:avLst>
              <a:gd name="adj" fmla="val 5455"/>
            </a:avLst>
          </a:prstGeom>
          <a:solidFill>
            <a:srgbClr val="FFFFFF"/>
          </a:solidFill>
          <a:ln w="12700">
            <a:solidFill>
              <a:srgbClr val="FCD5D9">
                <a:alpha val="95000"/>
              </a:srgbClr>
            </a:solidFill>
            <a:prstDash val="solid"/>
          </a:ln>
        </p:spPr>
        <p:txBody>
          <a:bodyPr/>
          <a:lstStyle/>
          <a:p>
            <a:endParaRPr lang="en-IN"/>
          </a:p>
        </p:txBody>
      </p:sp>
      <p:sp>
        <p:nvSpPr>
          <p:cNvPr id="22" name="Text 20"/>
          <p:cNvSpPr/>
          <p:nvPr/>
        </p:nvSpPr>
        <p:spPr>
          <a:xfrm>
            <a:off x="3840480" y="3337560"/>
            <a:ext cx="2148840" cy="219456"/>
          </a:xfrm>
          <a:prstGeom prst="rect">
            <a:avLst/>
          </a:prstGeom>
          <a:noFill/>
          <a:ln/>
        </p:spPr>
        <p:txBody>
          <a:bodyPr wrap="square" lIns="0" tIns="0" rIns="0" bIns="0" rtlCol="0" anchor="ctr"/>
          <a:lstStyle/>
          <a:p>
            <a:pPr marL="0" indent="0" algn="ctr">
              <a:buNone/>
            </a:pPr>
            <a:r>
              <a:rPr lang="en-US" sz="1400" b="1" dirty="0">
                <a:solidFill>
                  <a:srgbClr val="97000C"/>
                </a:solidFill>
              </a:rPr>
              <a:t>Work</a:t>
            </a:r>
            <a:endParaRPr lang="en-US" sz="1400" dirty="0"/>
          </a:p>
        </p:txBody>
      </p:sp>
      <p:sp>
        <p:nvSpPr>
          <p:cNvPr id="23" name="Text 21"/>
          <p:cNvSpPr/>
          <p:nvPr/>
        </p:nvSpPr>
        <p:spPr>
          <a:xfrm>
            <a:off x="3886200" y="3749040"/>
            <a:ext cx="2057400" cy="411480"/>
          </a:xfrm>
          <a:prstGeom prst="rect">
            <a:avLst/>
          </a:prstGeom>
          <a:noFill/>
          <a:ln/>
        </p:spPr>
        <p:txBody>
          <a:bodyPr wrap="square" lIns="0" tIns="0" rIns="0" bIns="0" rtlCol="0" anchor="ctr">
            <a:normAutofit/>
          </a:bodyPr>
          <a:lstStyle/>
          <a:p>
            <a:pPr marL="0" indent="0" algn="ctr">
              <a:buNone/>
            </a:pPr>
            <a:r>
              <a:rPr lang="en-US" sz="880" dirty="0">
                <a:solidFill>
                  <a:srgbClr val="4B5563"/>
                </a:solidFill>
              </a:rPr>
              <a:t>human-AI task map, role redesign canvas, manager coaching</a:t>
            </a:r>
            <a:endParaRPr lang="en-US" sz="880" dirty="0"/>
          </a:p>
        </p:txBody>
      </p:sp>
      <p:sp>
        <p:nvSpPr>
          <p:cNvPr id="24" name="Shape 22"/>
          <p:cNvSpPr/>
          <p:nvPr/>
        </p:nvSpPr>
        <p:spPr>
          <a:xfrm>
            <a:off x="6446520" y="3063240"/>
            <a:ext cx="2560320" cy="1508760"/>
          </a:xfrm>
          <a:prstGeom prst="roundRect">
            <a:avLst>
              <a:gd name="adj" fmla="val 5455"/>
            </a:avLst>
          </a:prstGeom>
          <a:solidFill>
            <a:srgbClr val="FFFFFF"/>
          </a:solidFill>
          <a:ln w="12700">
            <a:solidFill>
              <a:srgbClr val="FCD5D9">
                <a:alpha val="95000"/>
              </a:srgbClr>
            </a:solidFill>
            <a:prstDash val="solid"/>
          </a:ln>
        </p:spPr>
        <p:txBody>
          <a:bodyPr/>
          <a:lstStyle/>
          <a:p>
            <a:endParaRPr lang="en-IN"/>
          </a:p>
        </p:txBody>
      </p:sp>
      <p:sp>
        <p:nvSpPr>
          <p:cNvPr id="25" name="Text 23"/>
          <p:cNvSpPr/>
          <p:nvPr/>
        </p:nvSpPr>
        <p:spPr>
          <a:xfrm>
            <a:off x="6629400" y="3337560"/>
            <a:ext cx="2148840" cy="219456"/>
          </a:xfrm>
          <a:prstGeom prst="rect">
            <a:avLst/>
          </a:prstGeom>
          <a:noFill/>
          <a:ln/>
        </p:spPr>
        <p:txBody>
          <a:bodyPr wrap="square" lIns="0" tIns="0" rIns="0" bIns="0" rtlCol="0" anchor="ctr"/>
          <a:lstStyle/>
          <a:p>
            <a:pPr marL="0" indent="0" algn="ctr">
              <a:buNone/>
            </a:pPr>
            <a:r>
              <a:rPr lang="en-US" sz="1400" b="1" dirty="0">
                <a:solidFill>
                  <a:srgbClr val="DB0011"/>
                </a:solidFill>
              </a:rPr>
              <a:t>Governance</a:t>
            </a:r>
            <a:endParaRPr lang="en-US" sz="1400" dirty="0"/>
          </a:p>
        </p:txBody>
      </p:sp>
      <p:sp>
        <p:nvSpPr>
          <p:cNvPr id="26" name="Text 24"/>
          <p:cNvSpPr/>
          <p:nvPr/>
        </p:nvSpPr>
        <p:spPr>
          <a:xfrm>
            <a:off x="6675120" y="3749040"/>
            <a:ext cx="2057400" cy="411480"/>
          </a:xfrm>
          <a:prstGeom prst="rect">
            <a:avLst/>
          </a:prstGeom>
          <a:noFill/>
          <a:ln/>
        </p:spPr>
        <p:txBody>
          <a:bodyPr wrap="square" lIns="0" tIns="0" rIns="0" bIns="0" rtlCol="0" anchor="ctr">
            <a:normAutofit/>
          </a:bodyPr>
          <a:lstStyle/>
          <a:p>
            <a:pPr marL="0" indent="0" algn="ctr">
              <a:buNone/>
            </a:pPr>
            <a:r>
              <a:rPr lang="en-US" sz="880" dirty="0">
                <a:solidFill>
                  <a:srgbClr val="4B5563"/>
                </a:solidFill>
              </a:rPr>
              <a:t>AI workforce council, impact assessments, human-in-loop controls</a:t>
            </a:r>
            <a:endParaRPr lang="en-US" sz="880" dirty="0"/>
          </a:p>
        </p:txBody>
      </p:sp>
      <p:sp>
        <p:nvSpPr>
          <p:cNvPr id="27" name="Shape 25"/>
          <p:cNvSpPr/>
          <p:nvPr/>
        </p:nvSpPr>
        <p:spPr>
          <a:xfrm>
            <a:off x="9235440" y="3063240"/>
            <a:ext cx="2560320" cy="1508760"/>
          </a:xfrm>
          <a:prstGeom prst="roundRect">
            <a:avLst>
              <a:gd name="adj" fmla="val 5455"/>
            </a:avLst>
          </a:prstGeom>
          <a:solidFill>
            <a:srgbClr val="FFFFFF"/>
          </a:solidFill>
          <a:ln w="12700">
            <a:solidFill>
              <a:srgbClr val="FCD5D9">
                <a:alpha val="95000"/>
              </a:srgbClr>
            </a:solidFill>
            <a:prstDash val="solid"/>
          </a:ln>
        </p:spPr>
        <p:txBody>
          <a:bodyPr/>
          <a:lstStyle/>
          <a:p>
            <a:endParaRPr lang="en-IN"/>
          </a:p>
        </p:txBody>
      </p:sp>
      <p:sp>
        <p:nvSpPr>
          <p:cNvPr id="28" name="Text 26"/>
          <p:cNvSpPr/>
          <p:nvPr/>
        </p:nvSpPr>
        <p:spPr>
          <a:xfrm>
            <a:off x="9418320" y="3337560"/>
            <a:ext cx="2148840" cy="219456"/>
          </a:xfrm>
          <a:prstGeom prst="rect">
            <a:avLst/>
          </a:prstGeom>
          <a:noFill/>
          <a:ln/>
        </p:spPr>
        <p:txBody>
          <a:bodyPr wrap="square" lIns="0" tIns="0" rIns="0" bIns="0" rtlCol="0" anchor="ctr"/>
          <a:lstStyle/>
          <a:p>
            <a:pPr marL="0" indent="0" algn="ctr">
              <a:buNone/>
            </a:pPr>
            <a:r>
              <a:rPr lang="en-US" sz="1400" b="1" dirty="0">
                <a:solidFill>
                  <a:srgbClr val="97000C"/>
                </a:solidFill>
              </a:rPr>
              <a:t>Performance</a:t>
            </a:r>
            <a:endParaRPr lang="en-US" sz="1400" dirty="0"/>
          </a:p>
        </p:txBody>
      </p:sp>
      <p:sp>
        <p:nvSpPr>
          <p:cNvPr id="29" name="Text 27"/>
          <p:cNvSpPr/>
          <p:nvPr/>
        </p:nvSpPr>
        <p:spPr>
          <a:xfrm>
            <a:off x="9464040" y="3749040"/>
            <a:ext cx="2057400" cy="411480"/>
          </a:xfrm>
          <a:prstGeom prst="rect">
            <a:avLst/>
          </a:prstGeom>
          <a:noFill/>
          <a:ln/>
        </p:spPr>
        <p:txBody>
          <a:bodyPr wrap="square" lIns="0" tIns="0" rIns="0" bIns="0" rtlCol="0" anchor="ctr">
            <a:normAutofit/>
          </a:bodyPr>
          <a:lstStyle/>
          <a:p>
            <a:pPr marL="0" indent="0" algn="ctr">
              <a:buNone/>
            </a:pPr>
            <a:r>
              <a:rPr lang="en-US" sz="880" dirty="0">
                <a:solidFill>
                  <a:srgbClr val="4B5563"/>
                </a:solidFill>
              </a:rPr>
              <a:t>productivity + trust + customer quality + responsible AI KPIs</a:t>
            </a:r>
            <a:endParaRPr lang="en-US" sz="880" dirty="0"/>
          </a:p>
        </p:txBody>
      </p:sp>
      <p:sp>
        <p:nvSpPr>
          <p:cNvPr id="30" name="Text 28"/>
          <p:cNvSpPr/>
          <p:nvPr/>
        </p:nvSpPr>
        <p:spPr>
          <a:xfrm>
            <a:off x="914400" y="5376672"/>
            <a:ext cx="10241280" cy="310896"/>
          </a:xfrm>
          <a:prstGeom prst="rect">
            <a:avLst/>
          </a:prstGeom>
          <a:noFill/>
          <a:ln/>
        </p:spPr>
        <p:txBody>
          <a:bodyPr wrap="square" lIns="0" tIns="0" rIns="0" bIns="0" rtlCol="0" anchor="ctr"/>
          <a:lstStyle/>
          <a:p>
            <a:pPr marL="0" indent="0" algn="ctr">
              <a:buNone/>
            </a:pPr>
            <a:r>
              <a:rPr lang="en-US" sz="1550" b="1" dirty="0">
                <a:solidFill>
                  <a:srgbClr val="97000C"/>
                </a:solidFill>
              </a:rPr>
              <a:t>Final recommendation: adopt the C.A.R.E.S. model as the people-side operating system for AI transformation.</a:t>
            </a:r>
            <a:endParaRPr lang="en-US" sz="1550" dirty="0"/>
          </a:p>
        </p:txBody>
      </p:sp>
      <p:sp>
        <p:nvSpPr>
          <p:cNvPr id="31" name="Text 29"/>
          <p:cNvSpPr/>
          <p:nvPr/>
        </p:nvSpPr>
        <p:spPr>
          <a:xfrm>
            <a:off x="530352" y="6327648"/>
            <a:ext cx="10789920" cy="164592"/>
          </a:xfrm>
          <a:prstGeom prst="rect">
            <a:avLst/>
          </a:prstGeom>
          <a:noFill/>
          <a:ln/>
        </p:spPr>
        <p:txBody>
          <a:bodyPr wrap="square" lIns="0" tIns="0" rIns="0" bIns="0" rtlCol="0" anchor="ctr"/>
          <a:lstStyle/>
          <a:p>
            <a:pPr marL="0" indent="0">
              <a:buNone/>
            </a:pPr>
            <a:r>
              <a:rPr lang="en-US" sz="620" i="1" dirty="0">
                <a:solidFill>
                  <a:srgbClr val="6B7280"/>
                </a:solidFill>
                <a:latin typeface="Aptos" pitchFamily="34" charset="0"/>
                <a:ea typeface="Aptos" pitchFamily="34" charset="-122"/>
                <a:cs typeface="Aptos" pitchFamily="34" charset="-120"/>
              </a:rPr>
              <a:t>Sources: HSBC Holdings plc (2025a, 2025b); CIPD (2026a, 2026b); McKinsey &amp; Company (2025); WEF (2025).</a:t>
            </a:r>
            <a:endParaRPr lang="en-US" sz="62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endParaRPr lang="en-IN"/>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20</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References — UWTSD Harvard style</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Academic and HR foundations</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p:cNvSpPr/>
          <p:nvPr/>
        </p:nvSpPr>
        <p:spPr>
          <a:xfrm>
            <a:off x="594360" y="1389888"/>
            <a:ext cx="10972800" cy="365760"/>
          </a:xfrm>
          <a:prstGeom prst="rect">
            <a:avLst/>
          </a:prstGeom>
          <a:noFill/>
          <a:ln/>
        </p:spPr>
        <p:txBody>
          <a:bodyPr wrap="square" lIns="127" tIns="127" rIns="127" bIns="127" rtlCol="0" anchor="ctr">
            <a:normAutofit/>
          </a:bodyPr>
          <a:lstStyle/>
          <a:p>
            <a:pPr marL="0" indent="0">
              <a:buNone/>
            </a:pPr>
            <a:r>
              <a:rPr lang="en-US" sz="600" dirty="0">
                <a:solidFill>
                  <a:srgbClr val="4B5563"/>
                </a:solidFill>
              </a:rPr>
              <a:t>Appelbaum, E., Bailey, T., Berg, P. and Kalleberg, A. (2000) Manufacturing advantage: why high-performance work systems pay off. Ithaca: Cornell University Press.</a:t>
            </a:r>
            <a:endParaRPr lang="en-US" sz="600" dirty="0"/>
          </a:p>
        </p:txBody>
      </p:sp>
      <p:sp>
        <p:nvSpPr>
          <p:cNvPr id="17" name="Shape 15"/>
          <p:cNvSpPr/>
          <p:nvPr/>
        </p:nvSpPr>
        <p:spPr>
          <a:xfrm>
            <a:off x="594360" y="1783080"/>
            <a:ext cx="10972800" cy="0"/>
          </a:xfrm>
          <a:prstGeom prst="line">
            <a:avLst/>
          </a:prstGeom>
          <a:noFill/>
          <a:ln w="12700">
            <a:solidFill>
              <a:srgbClr val="FCD5D9">
                <a:alpha val="65000"/>
              </a:srgbClr>
            </a:solidFill>
            <a:prstDash val="solid"/>
          </a:ln>
        </p:spPr>
        <p:txBody>
          <a:bodyPr/>
          <a:lstStyle/>
          <a:p>
            <a:endParaRPr lang="en-IN"/>
          </a:p>
        </p:txBody>
      </p:sp>
      <p:sp>
        <p:nvSpPr>
          <p:cNvPr id="18" name="Text 16">
            <a:hlinkClick r:id="rId3" tooltip="Open source"/>
          </p:cNvPr>
          <p:cNvSpPr/>
          <p:nvPr/>
        </p:nvSpPr>
        <p:spPr>
          <a:xfrm>
            <a:off x="594360" y="18470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3" tooltip="Open source">
                  <a:extLst>
                    <a:ext uri="{A12FA001-AC4F-418D-AE19-62706E023703}">
                      <ahyp:hlinkClr xmlns:ahyp="http://schemas.microsoft.com/office/drawing/2018/hyperlinkcolor" val="tx"/>
                    </a:ext>
                  </a:extLst>
                </a:hlinkClick>
              </a:rPr>
              <a:t>Bankins, S., Formosa, P., Griep, Y. and Richards, D. (2021) “The ethical use of artificial intelligence in human resource management: a decision-making framework”, Ethics and Information Technology, 23(4), pp.841–854. Available at: https://link.springer.com/article/10.1007/s10676-021-09619-6</a:t>
            </a:r>
            <a:endParaRPr lang="en-US" sz="600" dirty="0"/>
          </a:p>
        </p:txBody>
      </p:sp>
      <p:sp>
        <p:nvSpPr>
          <p:cNvPr id="19" name="Shape 17"/>
          <p:cNvSpPr/>
          <p:nvPr/>
        </p:nvSpPr>
        <p:spPr>
          <a:xfrm>
            <a:off x="594360" y="2240280"/>
            <a:ext cx="10972800" cy="0"/>
          </a:xfrm>
          <a:prstGeom prst="line">
            <a:avLst/>
          </a:prstGeom>
          <a:noFill/>
          <a:ln w="12700">
            <a:solidFill>
              <a:srgbClr val="FCD5D9">
                <a:alpha val="65000"/>
              </a:srgbClr>
            </a:solidFill>
            <a:prstDash val="solid"/>
          </a:ln>
        </p:spPr>
        <p:txBody>
          <a:bodyPr/>
          <a:lstStyle/>
          <a:p>
            <a:endParaRPr lang="en-IN"/>
          </a:p>
        </p:txBody>
      </p:sp>
      <p:sp>
        <p:nvSpPr>
          <p:cNvPr id="20" name="Text 18">
            <a:hlinkClick r:id="rId4" tooltip="Open source"/>
          </p:cNvPr>
          <p:cNvSpPr/>
          <p:nvPr/>
        </p:nvSpPr>
        <p:spPr>
          <a:xfrm>
            <a:off x="594360" y="23042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4" tooltip="Open source">
                  <a:extLst>
                    <a:ext uri="{A12FA001-AC4F-418D-AE19-62706E023703}">
                      <ahyp:hlinkClr xmlns:ahyp="http://schemas.microsoft.com/office/drawing/2018/hyperlinkcolor" val="tx"/>
                    </a:ext>
                  </a:extLst>
                </a:hlinkClick>
              </a:rPr>
              <a:t>Bankins, S., Formosa, P., Griep, Y. and Richards, D. (2022) “AI decision making with dignity? Contrasting workers’ justice perceptions of human and AI decision making in a HRM context”, Information Systems Frontiers, 24, pp.857–875. Available at: https://link.springer.com/article/10.1007/s10796-021-10223-8</a:t>
            </a:r>
            <a:endParaRPr lang="en-US" sz="600" dirty="0"/>
          </a:p>
        </p:txBody>
      </p:sp>
      <p:sp>
        <p:nvSpPr>
          <p:cNvPr id="21" name="Shape 19"/>
          <p:cNvSpPr/>
          <p:nvPr/>
        </p:nvSpPr>
        <p:spPr>
          <a:xfrm>
            <a:off x="594360" y="2697480"/>
            <a:ext cx="10972800" cy="0"/>
          </a:xfrm>
          <a:prstGeom prst="line">
            <a:avLst/>
          </a:prstGeom>
          <a:noFill/>
          <a:ln w="12700">
            <a:solidFill>
              <a:srgbClr val="FCD5D9">
                <a:alpha val="65000"/>
              </a:srgbClr>
            </a:solidFill>
            <a:prstDash val="solid"/>
          </a:ln>
        </p:spPr>
        <p:txBody>
          <a:bodyPr/>
          <a:lstStyle/>
          <a:p>
            <a:endParaRPr lang="en-IN"/>
          </a:p>
        </p:txBody>
      </p:sp>
      <p:sp>
        <p:nvSpPr>
          <p:cNvPr id="22" name="Text 20">
            <a:hlinkClick r:id="rId5" tooltip="Open source"/>
          </p:cNvPr>
          <p:cNvSpPr/>
          <p:nvPr/>
        </p:nvSpPr>
        <p:spPr>
          <a:xfrm>
            <a:off x="594360" y="27614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5" tooltip="Open source">
                  <a:extLst>
                    <a:ext uri="{A12FA001-AC4F-418D-AE19-62706E023703}">
                      <ahyp:hlinkClr xmlns:ahyp="http://schemas.microsoft.com/office/drawing/2018/hyperlinkcolor" val="tx"/>
                    </a:ext>
                  </a:extLst>
                </a:hlinkClick>
              </a:rPr>
              <a:t>Budhwar, P., Malik, A., De Silva, M.T.T. and Thevisuthan, P. (2022) “Artificial intelligence – challenges and opportunities for international HRM: a review and research agenda”, International Journal of Human Resource Management, 33(6), pp.1065–1097. Available at: https://www.tandfonline.com/doi/full/10.1080/09585192.2022.2035161</a:t>
            </a:r>
            <a:endParaRPr lang="en-US" sz="600" dirty="0"/>
          </a:p>
        </p:txBody>
      </p:sp>
      <p:sp>
        <p:nvSpPr>
          <p:cNvPr id="23" name="Shape 21"/>
          <p:cNvSpPr/>
          <p:nvPr/>
        </p:nvSpPr>
        <p:spPr>
          <a:xfrm>
            <a:off x="594360" y="3154680"/>
            <a:ext cx="10972800" cy="0"/>
          </a:xfrm>
          <a:prstGeom prst="line">
            <a:avLst/>
          </a:prstGeom>
          <a:noFill/>
          <a:ln w="12700">
            <a:solidFill>
              <a:srgbClr val="FCD5D9">
                <a:alpha val="65000"/>
              </a:srgbClr>
            </a:solidFill>
            <a:prstDash val="solid"/>
          </a:ln>
        </p:spPr>
        <p:txBody>
          <a:bodyPr/>
          <a:lstStyle/>
          <a:p>
            <a:endParaRPr lang="en-IN"/>
          </a:p>
        </p:txBody>
      </p:sp>
      <p:sp>
        <p:nvSpPr>
          <p:cNvPr id="24" name="Text 22">
            <a:hlinkClick r:id="rId6" tooltip="Open source"/>
          </p:cNvPr>
          <p:cNvSpPr/>
          <p:nvPr/>
        </p:nvSpPr>
        <p:spPr>
          <a:xfrm>
            <a:off x="594360" y="32186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6" tooltip="Open source">
                  <a:extLst>
                    <a:ext uri="{A12FA001-AC4F-418D-AE19-62706E023703}">
                      <ahyp:hlinkClr xmlns:ahyp="http://schemas.microsoft.com/office/drawing/2018/hyperlinkcolor" val="tx"/>
                    </a:ext>
                  </a:extLst>
                </a:hlinkClick>
              </a:rPr>
              <a:t>CIPD (2025) AI use in the workplace: practical advice for HR professionals. Available at: https://www.cipd.org/en/knowledge/guides/preparing-organisation-AI-use/ (Accessed: 20 July 2026).</a:t>
            </a:r>
            <a:endParaRPr lang="en-US" sz="600" dirty="0"/>
          </a:p>
        </p:txBody>
      </p:sp>
      <p:sp>
        <p:nvSpPr>
          <p:cNvPr id="25" name="Shape 23"/>
          <p:cNvSpPr/>
          <p:nvPr/>
        </p:nvSpPr>
        <p:spPr>
          <a:xfrm>
            <a:off x="594360" y="3611880"/>
            <a:ext cx="10972800" cy="0"/>
          </a:xfrm>
          <a:prstGeom prst="line">
            <a:avLst/>
          </a:prstGeom>
          <a:noFill/>
          <a:ln w="12700">
            <a:solidFill>
              <a:srgbClr val="FCD5D9">
                <a:alpha val="65000"/>
              </a:srgbClr>
            </a:solidFill>
            <a:prstDash val="solid"/>
          </a:ln>
        </p:spPr>
        <p:txBody>
          <a:bodyPr/>
          <a:lstStyle/>
          <a:p>
            <a:endParaRPr lang="en-IN"/>
          </a:p>
        </p:txBody>
      </p:sp>
      <p:sp>
        <p:nvSpPr>
          <p:cNvPr id="26" name="Text 24">
            <a:hlinkClick r:id="rId7" tooltip="Open source"/>
          </p:cNvPr>
          <p:cNvSpPr/>
          <p:nvPr/>
        </p:nvSpPr>
        <p:spPr>
          <a:xfrm>
            <a:off x="594360" y="36758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7" tooltip="Open source">
                  <a:extLst>
                    <a:ext uri="{A12FA001-AC4F-418D-AE19-62706E023703}">
                      <ahyp:hlinkClr xmlns:ahyp="http://schemas.microsoft.com/office/drawing/2018/hyperlinkcolor" val="tx"/>
                    </a:ext>
                  </a:extLst>
                </a:hlinkClick>
              </a:rPr>
              <a:t>CIPD (2026a) AI and technology: factsheet. Available at: https://www.cipd.org/en/knowledge/factsheets/ai-technology/ (Accessed: 20 July 2026).</a:t>
            </a:r>
            <a:endParaRPr lang="en-US" sz="600" dirty="0"/>
          </a:p>
        </p:txBody>
      </p:sp>
      <p:sp>
        <p:nvSpPr>
          <p:cNvPr id="27" name="Shape 25"/>
          <p:cNvSpPr/>
          <p:nvPr/>
        </p:nvSpPr>
        <p:spPr>
          <a:xfrm>
            <a:off x="594360" y="4069080"/>
            <a:ext cx="10972800" cy="0"/>
          </a:xfrm>
          <a:prstGeom prst="line">
            <a:avLst/>
          </a:prstGeom>
          <a:noFill/>
          <a:ln w="12700">
            <a:solidFill>
              <a:srgbClr val="FCD5D9">
                <a:alpha val="65000"/>
              </a:srgbClr>
            </a:solidFill>
            <a:prstDash val="solid"/>
          </a:ln>
        </p:spPr>
        <p:txBody>
          <a:bodyPr/>
          <a:lstStyle/>
          <a:p>
            <a:endParaRPr lang="en-IN"/>
          </a:p>
        </p:txBody>
      </p:sp>
      <p:sp>
        <p:nvSpPr>
          <p:cNvPr id="28" name="Text 26">
            <a:hlinkClick r:id="rId8" tooltip="Open source"/>
          </p:cNvPr>
          <p:cNvSpPr/>
          <p:nvPr/>
        </p:nvSpPr>
        <p:spPr>
          <a:xfrm>
            <a:off x="594360" y="41330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8" tooltip="Open source">
                  <a:extLst>
                    <a:ext uri="{A12FA001-AC4F-418D-AE19-62706E023703}">
                      <ahyp:hlinkClr xmlns:ahyp="http://schemas.microsoft.com/office/drawing/2018/hyperlinkcolor" val="tx"/>
                    </a:ext>
                  </a:extLst>
                </a:hlinkClick>
              </a:rPr>
              <a:t>CIPD (2026b) AI in the workplace. Available at: https://www.cipd.org/en/topics/artificial-intelligence-workplace/ (Accessed: 20 July 2026).</a:t>
            </a:r>
            <a:endParaRPr lang="en-US" sz="600" dirty="0"/>
          </a:p>
        </p:txBody>
      </p:sp>
      <p:sp>
        <p:nvSpPr>
          <p:cNvPr id="29" name="Shape 27"/>
          <p:cNvSpPr/>
          <p:nvPr/>
        </p:nvSpPr>
        <p:spPr>
          <a:xfrm>
            <a:off x="594360" y="4526280"/>
            <a:ext cx="10972800" cy="0"/>
          </a:xfrm>
          <a:prstGeom prst="line">
            <a:avLst/>
          </a:prstGeom>
          <a:noFill/>
          <a:ln w="12700">
            <a:solidFill>
              <a:srgbClr val="FCD5D9">
                <a:alpha val="65000"/>
              </a:srgbClr>
            </a:solidFill>
            <a:prstDash val="solid"/>
          </a:ln>
        </p:spPr>
        <p:txBody>
          <a:bodyPr/>
          <a:lstStyle/>
          <a:p>
            <a:endParaRPr lang="en-IN"/>
          </a:p>
        </p:txBody>
      </p:sp>
      <p:sp>
        <p:nvSpPr>
          <p:cNvPr id="30" name="Text 28"/>
          <p:cNvSpPr/>
          <p:nvPr/>
        </p:nvSpPr>
        <p:spPr>
          <a:xfrm>
            <a:off x="594360" y="6327648"/>
            <a:ext cx="10972800" cy="164592"/>
          </a:xfrm>
          <a:prstGeom prst="rect">
            <a:avLst/>
          </a:prstGeom>
          <a:noFill/>
          <a:ln/>
        </p:spPr>
        <p:txBody>
          <a:bodyPr wrap="square" lIns="0" tIns="0" rIns="0" bIns="0" rtlCol="0" anchor="ctr"/>
          <a:lstStyle/>
          <a:p>
            <a:pPr marL="0" indent="0">
              <a:buNone/>
            </a:pPr>
            <a:endParaRPr lang="en-US" sz="58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201335" y="-27432"/>
            <a:ext cx="12191695" cy="6858000"/>
          </a:xfrm>
          <a:prstGeom prst="rect">
            <a:avLst/>
          </a:prstGeom>
          <a:solidFill>
            <a:srgbClr val="FFF8F8"/>
          </a:solidFill>
          <a:ln w="12700">
            <a:solidFill>
              <a:srgbClr val="FFF8F8">
                <a:alpha val="0"/>
              </a:srgbClr>
            </a:solidFill>
            <a:prstDash val="solid"/>
          </a:ln>
        </p:spPr>
        <p:txBody>
          <a:bodyPr/>
          <a:lstStyle/>
          <a:p>
            <a:endParaRPr lang="en-IN" dirty="0"/>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r>
              <a:rPr lang="en-US" sz="650" dirty="0">
                <a:solidFill>
                  <a:srgbClr val="6B7280"/>
                </a:solidFill>
                <a:latin typeface="Aptos" pitchFamily="34" charset="0"/>
                <a:ea typeface="Aptos" pitchFamily="34" charset="-122"/>
                <a:cs typeface="Aptos" pitchFamily="34" charset="-120"/>
              </a:rPr>
              <a:t>HSBC UK | AI, Automation &amp; Workforce Transformation</a:t>
            </a: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21</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References — UWTSD Harvard style</a:t>
            </a:r>
            <a:endParaRPr lang="en-US" sz="2900" dirty="0"/>
          </a:p>
        </p:txBody>
      </p:sp>
      <p:sp>
        <p:nvSpPr>
          <p:cNvPr id="8" name="Text 6"/>
          <p:cNvSpPr/>
          <p:nvPr/>
        </p:nvSpPr>
        <p:spPr>
          <a:xfrm>
            <a:off x="594360" y="973878"/>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Industry, professional and HSBC evidence</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a:hlinkClick r:id="rId3" tooltip="Open source"/>
          </p:cNvPr>
          <p:cNvSpPr/>
          <p:nvPr/>
        </p:nvSpPr>
        <p:spPr>
          <a:xfrm>
            <a:off x="594360" y="13898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3" tooltip="Open source">
                  <a:extLst>
                    <a:ext uri="{A12FA001-AC4F-418D-AE19-62706E023703}">
                      <ahyp:hlinkClr xmlns:ahyp="http://schemas.microsoft.com/office/drawing/2018/hyperlinkcolor" val="tx"/>
                    </a:ext>
                  </a:extLst>
                </a:hlinkClick>
              </a:rPr>
              <a:t>Deloitte (2026) 2026 Global Human Capital Trends: turning tensions into triumphs. Available at: https://www2.deloitte.com/us/en/insights/focus/human-capital-trends.html (Accessed: 20 July 2026).</a:t>
            </a:r>
            <a:endParaRPr lang="en-US" sz="600" dirty="0"/>
          </a:p>
        </p:txBody>
      </p:sp>
      <p:sp>
        <p:nvSpPr>
          <p:cNvPr id="17" name="Shape 15"/>
          <p:cNvSpPr/>
          <p:nvPr/>
        </p:nvSpPr>
        <p:spPr>
          <a:xfrm>
            <a:off x="594360" y="1783080"/>
            <a:ext cx="10972800" cy="0"/>
          </a:xfrm>
          <a:prstGeom prst="line">
            <a:avLst/>
          </a:prstGeom>
          <a:noFill/>
          <a:ln w="12700">
            <a:solidFill>
              <a:srgbClr val="FCD5D9">
                <a:alpha val="65000"/>
              </a:srgbClr>
            </a:solidFill>
            <a:prstDash val="solid"/>
          </a:ln>
        </p:spPr>
        <p:txBody>
          <a:bodyPr/>
          <a:lstStyle/>
          <a:p>
            <a:endParaRPr lang="en-IN"/>
          </a:p>
        </p:txBody>
      </p:sp>
      <p:sp>
        <p:nvSpPr>
          <p:cNvPr id="18" name="Text 16">
            <a:hlinkClick r:id="rId4" tooltip="Open source"/>
          </p:cNvPr>
          <p:cNvSpPr/>
          <p:nvPr/>
        </p:nvSpPr>
        <p:spPr>
          <a:xfrm>
            <a:off x="594360" y="18470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4" tooltip="Open source">
                  <a:extLst>
                    <a:ext uri="{A12FA001-AC4F-418D-AE19-62706E023703}">
                      <ahyp:hlinkClr xmlns:ahyp="http://schemas.microsoft.com/office/drawing/2018/hyperlinkcolor" val="tx"/>
                    </a:ext>
                  </a:extLst>
                </a:hlinkClick>
              </a:rPr>
              <a:t>European Banking Federation (2024) The impact of AI on banking employment in Europe. Available at: https://www.ebf.eu/wp-content/uploads/2024/05/Final-report_Impact-of-AI-on-banking-employment-in-Europe.pdf (Accessed: 20 July 2026).</a:t>
            </a:r>
            <a:endParaRPr lang="en-US" sz="600" dirty="0"/>
          </a:p>
        </p:txBody>
      </p:sp>
      <p:sp>
        <p:nvSpPr>
          <p:cNvPr id="19" name="Shape 17"/>
          <p:cNvSpPr/>
          <p:nvPr/>
        </p:nvSpPr>
        <p:spPr>
          <a:xfrm>
            <a:off x="594360" y="2240280"/>
            <a:ext cx="10972800" cy="0"/>
          </a:xfrm>
          <a:prstGeom prst="line">
            <a:avLst/>
          </a:prstGeom>
          <a:noFill/>
          <a:ln w="12700">
            <a:solidFill>
              <a:srgbClr val="FCD5D9">
                <a:alpha val="65000"/>
              </a:srgbClr>
            </a:solidFill>
            <a:prstDash val="solid"/>
          </a:ln>
        </p:spPr>
        <p:txBody>
          <a:bodyPr/>
          <a:lstStyle/>
          <a:p>
            <a:endParaRPr lang="en-IN"/>
          </a:p>
        </p:txBody>
      </p:sp>
      <p:sp>
        <p:nvSpPr>
          <p:cNvPr id="20" name="Text 18">
            <a:hlinkClick r:id="rId5" tooltip="Open source"/>
          </p:cNvPr>
          <p:cNvSpPr/>
          <p:nvPr/>
        </p:nvSpPr>
        <p:spPr>
          <a:xfrm>
            <a:off x="594360" y="23042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5" tooltip="Open source">
                  <a:extLst>
                    <a:ext uri="{A12FA001-AC4F-418D-AE19-62706E023703}">
                      <ahyp:hlinkClr xmlns:ahyp="http://schemas.microsoft.com/office/drawing/2018/hyperlinkcolor" val="tx"/>
                    </a:ext>
                  </a:extLst>
                </a:hlinkClick>
              </a:rPr>
              <a:t>Gartner (2026a) AI in HR: the CHRO’s role in AI transformation. Available at: https://www.gartner.com/en/articles/ai-in-hr (Accessed: 20 July 2026).</a:t>
            </a:r>
            <a:endParaRPr lang="en-US" sz="600" dirty="0"/>
          </a:p>
        </p:txBody>
      </p:sp>
      <p:sp>
        <p:nvSpPr>
          <p:cNvPr id="21" name="Shape 19"/>
          <p:cNvSpPr/>
          <p:nvPr/>
        </p:nvSpPr>
        <p:spPr>
          <a:xfrm>
            <a:off x="594360" y="2697480"/>
            <a:ext cx="10972800" cy="0"/>
          </a:xfrm>
          <a:prstGeom prst="line">
            <a:avLst/>
          </a:prstGeom>
          <a:noFill/>
          <a:ln w="12700">
            <a:solidFill>
              <a:srgbClr val="FCD5D9">
                <a:alpha val="65000"/>
              </a:srgbClr>
            </a:solidFill>
            <a:prstDash val="solid"/>
          </a:ln>
        </p:spPr>
        <p:txBody>
          <a:bodyPr/>
          <a:lstStyle/>
          <a:p>
            <a:endParaRPr lang="en-IN"/>
          </a:p>
        </p:txBody>
      </p:sp>
      <p:sp>
        <p:nvSpPr>
          <p:cNvPr id="22" name="Text 20">
            <a:hlinkClick r:id="rId6" tooltip="Open source"/>
          </p:cNvPr>
          <p:cNvSpPr/>
          <p:nvPr/>
        </p:nvSpPr>
        <p:spPr>
          <a:xfrm>
            <a:off x="594360" y="27614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6" tooltip="Open source">
                  <a:extLst>
                    <a:ext uri="{A12FA001-AC4F-418D-AE19-62706E023703}">
                      <ahyp:hlinkClr xmlns:ahyp="http://schemas.microsoft.com/office/drawing/2018/hyperlinkcolor" val="tx"/>
                    </a:ext>
                  </a:extLst>
                </a:hlinkClick>
              </a:rPr>
              <a:t>Gartner (2026b) Future of work trends for CHROs. Available at: https://www.gartner.com/en/articles/future-of-work-trends (Accessed: 20 July 2026).</a:t>
            </a:r>
            <a:endParaRPr lang="en-US" sz="600" dirty="0"/>
          </a:p>
        </p:txBody>
      </p:sp>
      <p:sp>
        <p:nvSpPr>
          <p:cNvPr id="23" name="Shape 21"/>
          <p:cNvSpPr/>
          <p:nvPr/>
        </p:nvSpPr>
        <p:spPr>
          <a:xfrm>
            <a:off x="594360" y="3154680"/>
            <a:ext cx="10972800" cy="0"/>
          </a:xfrm>
          <a:prstGeom prst="line">
            <a:avLst/>
          </a:prstGeom>
          <a:noFill/>
          <a:ln w="12700">
            <a:solidFill>
              <a:srgbClr val="FCD5D9">
                <a:alpha val="65000"/>
              </a:srgbClr>
            </a:solidFill>
            <a:prstDash val="solid"/>
          </a:ln>
        </p:spPr>
        <p:txBody>
          <a:bodyPr/>
          <a:lstStyle/>
          <a:p>
            <a:endParaRPr lang="en-IN"/>
          </a:p>
        </p:txBody>
      </p:sp>
      <p:sp>
        <p:nvSpPr>
          <p:cNvPr id="24" name="Text 22">
            <a:hlinkClick r:id="rId7" tooltip="Open source"/>
          </p:cNvPr>
          <p:cNvSpPr/>
          <p:nvPr/>
        </p:nvSpPr>
        <p:spPr>
          <a:xfrm>
            <a:off x="594360" y="32186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7" tooltip="Open source">
                  <a:extLst>
                    <a:ext uri="{A12FA001-AC4F-418D-AE19-62706E023703}">
                      <ahyp:hlinkClr xmlns:ahyp="http://schemas.microsoft.com/office/drawing/2018/hyperlinkcolor" val="tx"/>
                    </a:ext>
                  </a:extLst>
                </a:hlinkClick>
              </a:rPr>
              <a:t>HSBC Holdings plc (2025a) HSBC and AI. Available at: https://www.hsbc.com/who-we-are/hsbc-and-digital/hsbc-and-ai (Accessed: 20 July 2026).</a:t>
            </a:r>
            <a:endParaRPr lang="en-US" sz="600" dirty="0"/>
          </a:p>
        </p:txBody>
      </p:sp>
      <p:sp>
        <p:nvSpPr>
          <p:cNvPr id="25" name="Shape 23"/>
          <p:cNvSpPr/>
          <p:nvPr/>
        </p:nvSpPr>
        <p:spPr>
          <a:xfrm>
            <a:off x="594360" y="3611880"/>
            <a:ext cx="10972800" cy="0"/>
          </a:xfrm>
          <a:prstGeom prst="line">
            <a:avLst/>
          </a:prstGeom>
          <a:noFill/>
          <a:ln w="12700">
            <a:solidFill>
              <a:srgbClr val="FCD5D9">
                <a:alpha val="65000"/>
              </a:srgbClr>
            </a:solidFill>
            <a:prstDash val="solid"/>
          </a:ln>
        </p:spPr>
        <p:txBody>
          <a:bodyPr/>
          <a:lstStyle/>
          <a:p>
            <a:endParaRPr lang="en-IN"/>
          </a:p>
        </p:txBody>
      </p:sp>
      <p:sp>
        <p:nvSpPr>
          <p:cNvPr id="26" name="Text 24">
            <a:hlinkClick r:id="rId8" tooltip="Open source"/>
          </p:cNvPr>
          <p:cNvSpPr/>
          <p:nvPr/>
        </p:nvSpPr>
        <p:spPr>
          <a:xfrm>
            <a:off x="594360" y="36758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8" tooltip="Open source">
                  <a:extLst>
                    <a:ext uri="{A12FA001-AC4F-418D-AE19-62706E023703}">
                      <ahyp:hlinkClr xmlns:ahyp="http://schemas.microsoft.com/office/drawing/2018/hyperlinkcolor" val="tx"/>
                    </a:ext>
                  </a:extLst>
                </a:hlinkClick>
              </a:rPr>
              <a:t>HSBC Holdings plc (2025b) Transforming HSBC with AI. Available at: https://www.hsbc.com/who-we-are/hsbc-and-digital/hsbc-and-ai/transforming-hsbc-with-ai (Accessed: 20 July 2026).</a:t>
            </a:r>
            <a:endParaRPr lang="en-US" sz="600" dirty="0"/>
          </a:p>
        </p:txBody>
      </p:sp>
      <p:sp>
        <p:nvSpPr>
          <p:cNvPr id="27" name="Shape 25"/>
          <p:cNvSpPr/>
          <p:nvPr/>
        </p:nvSpPr>
        <p:spPr>
          <a:xfrm>
            <a:off x="594360" y="4069080"/>
            <a:ext cx="10972800" cy="0"/>
          </a:xfrm>
          <a:prstGeom prst="line">
            <a:avLst/>
          </a:prstGeom>
          <a:noFill/>
          <a:ln w="12700">
            <a:solidFill>
              <a:srgbClr val="FCD5D9">
                <a:alpha val="65000"/>
              </a:srgbClr>
            </a:solidFill>
            <a:prstDash val="solid"/>
          </a:ln>
        </p:spPr>
        <p:txBody>
          <a:bodyPr/>
          <a:lstStyle/>
          <a:p>
            <a:endParaRPr lang="en-IN"/>
          </a:p>
        </p:txBody>
      </p:sp>
      <p:sp>
        <p:nvSpPr>
          <p:cNvPr id="28" name="Text 26">
            <a:hlinkClick r:id="rId9" tooltip="Open source"/>
          </p:cNvPr>
          <p:cNvSpPr/>
          <p:nvPr/>
        </p:nvSpPr>
        <p:spPr>
          <a:xfrm>
            <a:off x="594360" y="4133088"/>
            <a:ext cx="10972800" cy="365760"/>
          </a:xfrm>
          <a:prstGeom prst="rect">
            <a:avLst/>
          </a:prstGeom>
          <a:noFill/>
          <a:ln/>
        </p:spPr>
        <p:txBody>
          <a:bodyPr wrap="square" lIns="127" tIns="127" rIns="127" bIns="127" rtlCol="0" anchor="ctr">
            <a:normAutofit/>
          </a:bodyPr>
          <a:lstStyle/>
          <a:p>
            <a:pPr marL="0" indent="0">
              <a:buNone/>
            </a:pPr>
            <a:r>
              <a:rPr lang="en-US" sz="600" u="sng">
                <a:solidFill>
                  <a:srgbClr val="4B5563"/>
                </a:solidFill>
                <a:hlinkClick r:id="rId9" tooltip="Open source">
                  <a:extLst>
                    <a:ext uri="{A12FA001-AC4F-418D-AE19-62706E023703}">
                      <ahyp:hlinkClr xmlns:ahyp="http://schemas.microsoft.com/office/drawing/2018/hyperlinkcolor" val="tx"/>
                    </a:ext>
                  </a:extLst>
                </a:hlinkClick>
              </a:rPr>
              <a:t>HSBC UK (2025) Inclusion. Available at: https://www.about.hsbc.co.uk/hsbc-uk/inclusion (Accessed: 20 July 2026).</a:t>
            </a:r>
            <a:r>
              <a:rPr lang="en-US" sz="600" u="sng">
                <a:solidFill>
                  <a:srgbClr val="4B5563"/>
                </a:solidFill>
              </a:rPr>
              <a:t>                       </a:t>
            </a:r>
            <a:endParaRPr lang="en-US" sz="600" dirty="0"/>
          </a:p>
        </p:txBody>
      </p:sp>
      <p:sp>
        <p:nvSpPr>
          <p:cNvPr id="29" name="Shape 27"/>
          <p:cNvSpPr/>
          <p:nvPr/>
        </p:nvSpPr>
        <p:spPr>
          <a:xfrm>
            <a:off x="594360" y="4526280"/>
            <a:ext cx="10972800" cy="0"/>
          </a:xfrm>
          <a:prstGeom prst="line">
            <a:avLst/>
          </a:prstGeom>
          <a:noFill/>
          <a:ln w="12700">
            <a:solidFill>
              <a:srgbClr val="FCD5D9">
                <a:alpha val="65000"/>
              </a:srgbClr>
            </a:solidFill>
            <a:prstDash val="solid"/>
          </a:ln>
        </p:spPr>
        <p:txBody>
          <a:bodyPr/>
          <a:lstStyle/>
          <a:p>
            <a:endParaRPr lang="en-IN"/>
          </a:p>
        </p:txBody>
      </p:sp>
      <p:sp>
        <p:nvSpPr>
          <p:cNvPr id="30" name="Text 28"/>
          <p:cNvSpPr/>
          <p:nvPr/>
        </p:nvSpPr>
        <p:spPr>
          <a:xfrm>
            <a:off x="594360" y="6327648"/>
            <a:ext cx="10972800" cy="164592"/>
          </a:xfrm>
          <a:prstGeom prst="rect">
            <a:avLst/>
          </a:prstGeom>
          <a:noFill/>
          <a:ln/>
        </p:spPr>
        <p:txBody>
          <a:bodyPr wrap="square" lIns="0" tIns="0" rIns="0" bIns="0" rtlCol="0" anchor="ctr"/>
          <a:lstStyle/>
          <a:p>
            <a:pPr marL="0" indent="0">
              <a:buNone/>
            </a:pPr>
            <a:endParaRPr lang="en-US" sz="580" dirty="0"/>
          </a:p>
        </p:txBody>
      </p:sp>
      <p:sp>
        <p:nvSpPr>
          <p:cNvPr id="34" name="TextBox 33">
            <a:extLst>
              <a:ext uri="{FF2B5EF4-FFF2-40B4-BE49-F238E27FC236}">
                <a16:creationId xmlns:a16="http://schemas.microsoft.com/office/drawing/2014/main" id="{BEA7F7B7-AC6D-8456-5248-B7C98B4DF9EB}"/>
              </a:ext>
            </a:extLst>
          </p:cNvPr>
          <p:cNvSpPr txBox="1"/>
          <p:nvPr/>
        </p:nvSpPr>
        <p:spPr>
          <a:xfrm>
            <a:off x="502920" y="4716793"/>
            <a:ext cx="8046301" cy="461665"/>
          </a:xfrm>
          <a:prstGeom prst="rect">
            <a:avLst/>
          </a:prstGeom>
          <a:noFill/>
        </p:spPr>
        <p:txBody>
          <a:bodyPr wrap="square" rtlCol="0">
            <a:spAutoFit/>
          </a:bodyPr>
          <a:lstStyle/>
          <a:p>
            <a:r>
              <a:rPr lang="en-US" sz="600" u="sng" dirty="0">
                <a:solidFill>
                  <a:schemeClr val="tx2"/>
                </a:solidFill>
              </a:rPr>
              <a:t>JPMorgan Chase (2025) “LLM Suite named 2025 Innovation of the Year by American Banker”, 3 June. Available at: https://www.jpmorganchase.com/about/technology/blog/llmsuite-ab-award (Accessed: 21 July 2026).</a:t>
            </a:r>
          </a:p>
          <a:p>
            <a:r>
              <a:rPr lang="en-US" dirty="0"/>
              <a:t> </a:t>
            </a:r>
            <a:endParaRPr lang="en-IN"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8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8F8"/>
          </a:solidFill>
          <a:ln w="12700">
            <a:solidFill>
              <a:srgbClr val="FFF8F8">
                <a:alpha val="0"/>
              </a:srgbClr>
            </a:solidFill>
            <a:prstDash val="solid"/>
          </a:ln>
        </p:spPr>
        <p:txBody>
          <a:bodyPr/>
          <a:lstStyle/>
          <a:p>
            <a:endParaRPr lang="en-IN"/>
          </a:p>
        </p:txBody>
      </p:sp>
      <p:sp>
        <p:nvSpPr>
          <p:cNvPr id="3" name="Shape 1"/>
          <p:cNvSpPr/>
          <p:nvPr/>
        </p:nvSpPr>
        <p:spPr>
          <a:xfrm>
            <a:off x="0" y="0"/>
            <a:ext cx="12191695" cy="91440"/>
          </a:xfrm>
          <a:prstGeom prst="rect">
            <a:avLst/>
          </a:prstGeom>
          <a:solidFill>
            <a:srgbClr val="DB0011"/>
          </a:solidFill>
          <a:ln w="12700">
            <a:solidFill>
              <a:srgbClr val="DB0011">
                <a:alpha val="0"/>
              </a:srgbClr>
            </a:solidFill>
            <a:prstDash val="solid"/>
          </a:ln>
        </p:spPr>
        <p:txBody>
          <a:bodyPr/>
          <a:lstStyle/>
          <a:p>
            <a:endParaRPr lang="en-IN"/>
          </a:p>
        </p:txBody>
      </p:sp>
      <p:sp>
        <p:nvSpPr>
          <p:cNvPr id="4" name="Shape 2"/>
          <p:cNvSpPr/>
          <p:nvPr/>
        </p:nvSpPr>
        <p:spPr>
          <a:xfrm>
            <a:off x="0" y="6565392"/>
            <a:ext cx="12191695" cy="292608"/>
          </a:xfrm>
          <a:prstGeom prst="rect">
            <a:avLst/>
          </a:prstGeom>
          <a:solidFill>
            <a:srgbClr val="FFFFFF">
              <a:alpha val="90000"/>
            </a:srgbClr>
          </a:solidFill>
          <a:ln w="12700">
            <a:solidFill>
              <a:srgbClr val="FFFFFF">
                <a:alpha val="0"/>
              </a:srgbClr>
            </a:solidFill>
            <a:prstDash val="solid"/>
          </a:ln>
        </p:spPr>
        <p:txBody>
          <a:bodyPr/>
          <a:lstStyle/>
          <a:p>
            <a:endParaRPr lang="en-IN"/>
          </a:p>
        </p:txBody>
      </p:sp>
      <p:sp>
        <p:nvSpPr>
          <p:cNvPr id="5" name="Text 3"/>
          <p:cNvSpPr/>
          <p:nvPr/>
        </p:nvSpPr>
        <p:spPr>
          <a:xfrm>
            <a:off x="502920" y="6629400"/>
            <a:ext cx="5760720" cy="164592"/>
          </a:xfrm>
          <a:prstGeom prst="rect">
            <a:avLst/>
          </a:prstGeom>
          <a:noFill/>
          <a:ln/>
        </p:spPr>
        <p:txBody>
          <a:bodyPr wrap="square" lIns="0" tIns="0" rIns="0" bIns="0" rtlCol="0" anchor="ctr"/>
          <a:lstStyle/>
          <a:p>
            <a:pPr marL="0" indent="0">
              <a:buNone/>
            </a:pPr>
            <a:r>
              <a:rPr lang="en-US" sz="650" dirty="0">
                <a:solidFill>
                  <a:srgbClr val="6B7280"/>
                </a:solidFill>
                <a:latin typeface="Aptos" pitchFamily="34" charset="0"/>
                <a:ea typeface="Aptos" pitchFamily="34" charset="-122"/>
                <a:cs typeface="Aptos" pitchFamily="34" charset="-120"/>
              </a:rPr>
              <a:t>HSBC UK | AI, Automation &amp; Workforce Transformation</a:t>
            </a:r>
            <a:endParaRPr lang="en-US" sz="650" dirty="0"/>
          </a:p>
        </p:txBody>
      </p:sp>
      <p:sp>
        <p:nvSpPr>
          <p:cNvPr id="6" name="Text 4"/>
          <p:cNvSpPr/>
          <p:nvPr/>
        </p:nvSpPr>
        <p:spPr>
          <a:xfrm>
            <a:off x="11384280" y="6611112"/>
            <a:ext cx="411480" cy="164592"/>
          </a:xfrm>
          <a:prstGeom prst="rect">
            <a:avLst/>
          </a:prstGeom>
          <a:noFill/>
          <a:ln/>
        </p:spPr>
        <p:txBody>
          <a:bodyPr wrap="square" lIns="0" tIns="0" rIns="0" bIns="0" rtlCol="0" anchor="ctr"/>
          <a:lstStyle/>
          <a:p>
            <a:pPr marL="0" indent="0" algn="r">
              <a:buNone/>
            </a:pPr>
            <a:r>
              <a:rPr lang="en-US" sz="650" dirty="0">
                <a:solidFill>
                  <a:srgbClr val="6B7280"/>
                </a:solidFill>
                <a:latin typeface="Aptos" pitchFamily="34" charset="0"/>
                <a:ea typeface="Aptos" pitchFamily="34" charset="-122"/>
                <a:cs typeface="Aptos" pitchFamily="34" charset="-120"/>
              </a:rPr>
              <a:t>22</a:t>
            </a:r>
            <a:endParaRPr lang="en-US" sz="650" dirty="0"/>
          </a:p>
        </p:txBody>
      </p:sp>
      <p:sp>
        <p:nvSpPr>
          <p:cNvPr id="7" name="Text 5"/>
          <p:cNvSpPr/>
          <p:nvPr/>
        </p:nvSpPr>
        <p:spPr>
          <a:xfrm>
            <a:off x="502920" y="411480"/>
            <a:ext cx="7772400" cy="457200"/>
          </a:xfrm>
          <a:prstGeom prst="rect">
            <a:avLst/>
          </a:prstGeom>
          <a:noFill/>
          <a:ln/>
        </p:spPr>
        <p:txBody>
          <a:bodyPr wrap="square" lIns="127" tIns="127" rIns="127" bIns="127" rtlCol="0" anchor="ctr">
            <a:normAutofit/>
          </a:bodyPr>
          <a:lstStyle/>
          <a:p>
            <a:pPr marL="0" indent="0">
              <a:buNone/>
            </a:pPr>
            <a:r>
              <a:rPr lang="en-US" sz="2900" b="1" dirty="0">
                <a:solidFill>
                  <a:srgbClr val="111111"/>
                </a:solidFill>
                <a:latin typeface="Aptos Display" pitchFamily="34" charset="0"/>
                <a:ea typeface="Aptos Display" pitchFamily="34" charset="-122"/>
                <a:cs typeface="Aptos Display" pitchFamily="34" charset="-120"/>
              </a:rPr>
              <a:t>References — UWTSD Harvard style</a:t>
            </a:r>
            <a:endParaRPr lang="en-US" sz="2900" dirty="0"/>
          </a:p>
        </p:txBody>
      </p:sp>
      <p:sp>
        <p:nvSpPr>
          <p:cNvPr id="8" name="Text 6"/>
          <p:cNvSpPr/>
          <p:nvPr/>
        </p:nvSpPr>
        <p:spPr>
          <a:xfrm>
            <a:off x="530352" y="896112"/>
            <a:ext cx="8778240" cy="256032"/>
          </a:xfrm>
          <a:prstGeom prst="rect">
            <a:avLst/>
          </a:prstGeom>
          <a:noFill/>
          <a:ln/>
        </p:spPr>
        <p:txBody>
          <a:bodyPr wrap="square" lIns="0" tIns="0" rIns="0" bIns="0" rtlCol="0" anchor="ctr">
            <a:normAutofit/>
          </a:bodyPr>
          <a:lstStyle/>
          <a:p>
            <a:pPr marL="0" indent="0">
              <a:buNone/>
            </a:pPr>
            <a:r>
              <a:rPr lang="en-US" sz="1050" dirty="0">
                <a:solidFill>
                  <a:srgbClr val="4B5563"/>
                </a:solidFill>
                <a:latin typeface="Aptos" pitchFamily="34" charset="0"/>
                <a:ea typeface="Aptos" pitchFamily="34" charset="-122"/>
                <a:cs typeface="Aptos" pitchFamily="34" charset="-120"/>
              </a:rPr>
              <a:t>HSBC UK, AI workforce and future-of-work evidence</a:t>
            </a:r>
            <a:endParaRPr lang="en-US" sz="1050" dirty="0"/>
          </a:p>
        </p:txBody>
      </p:sp>
      <p:sp>
        <p:nvSpPr>
          <p:cNvPr id="9" name="Shape 7"/>
          <p:cNvSpPr/>
          <p:nvPr/>
        </p:nvSpPr>
        <p:spPr>
          <a:xfrm>
            <a:off x="10195560"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0" name="Shape 8"/>
          <p:cNvSpPr/>
          <p:nvPr/>
        </p:nvSpPr>
        <p:spPr>
          <a:xfrm>
            <a:off x="10396728"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1" name="Shape 9"/>
          <p:cNvSpPr/>
          <p:nvPr/>
        </p:nvSpPr>
        <p:spPr>
          <a:xfrm>
            <a:off x="10597896"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2" name="Shape 10"/>
          <p:cNvSpPr/>
          <p:nvPr/>
        </p:nvSpPr>
        <p:spPr>
          <a:xfrm>
            <a:off x="10799064"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3" name="Shape 11"/>
          <p:cNvSpPr/>
          <p:nvPr/>
        </p:nvSpPr>
        <p:spPr>
          <a:xfrm>
            <a:off x="11000232"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4" name="Shape 12"/>
          <p:cNvSpPr/>
          <p:nvPr/>
        </p:nvSpPr>
        <p:spPr>
          <a:xfrm>
            <a:off x="11201400" y="658368"/>
            <a:ext cx="73152" cy="73152"/>
          </a:xfrm>
          <a:prstGeom prst="ellipse">
            <a:avLst/>
          </a:prstGeom>
          <a:solidFill>
            <a:srgbClr val="DB0011">
              <a:alpha val="80000"/>
            </a:srgbClr>
          </a:solidFill>
          <a:ln w="12700">
            <a:solidFill>
              <a:srgbClr val="FFFFFF">
                <a:alpha val="0"/>
              </a:srgbClr>
            </a:solidFill>
            <a:prstDash val="solid"/>
          </a:ln>
        </p:spPr>
        <p:txBody>
          <a:bodyPr/>
          <a:lstStyle/>
          <a:p>
            <a:endParaRPr lang="en-IN"/>
          </a:p>
        </p:txBody>
      </p:sp>
      <p:sp>
        <p:nvSpPr>
          <p:cNvPr id="15" name="Shape 13"/>
          <p:cNvSpPr/>
          <p:nvPr/>
        </p:nvSpPr>
        <p:spPr>
          <a:xfrm>
            <a:off x="11402568" y="512064"/>
            <a:ext cx="73152" cy="73152"/>
          </a:xfrm>
          <a:prstGeom prst="ellipse">
            <a:avLst/>
          </a:prstGeom>
          <a:solidFill>
            <a:srgbClr val="97000C">
              <a:alpha val="80000"/>
            </a:srgbClr>
          </a:solidFill>
          <a:ln w="12700">
            <a:solidFill>
              <a:srgbClr val="FFFFFF">
                <a:alpha val="0"/>
              </a:srgbClr>
            </a:solidFill>
            <a:prstDash val="solid"/>
          </a:ln>
        </p:spPr>
        <p:txBody>
          <a:bodyPr/>
          <a:lstStyle/>
          <a:p>
            <a:endParaRPr lang="en-IN"/>
          </a:p>
        </p:txBody>
      </p:sp>
      <p:sp>
        <p:nvSpPr>
          <p:cNvPr id="16" name="Text 14">
            <a:hlinkClick r:id="rId3" tooltip="Open source"/>
          </p:cNvPr>
          <p:cNvSpPr/>
          <p:nvPr/>
        </p:nvSpPr>
        <p:spPr>
          <a:xfrm>
            <a:off x="594360" y="13898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3" tooltip="Open source">
                  <a:extLst>
                    <a:ext uri="{A12FA001-AC4F-418D-AE19-62706E023703}">
                      <ahyp:hlinkClr xmlns:ahyp="http://schemas.microsoft.com/office/drawing/2018/hyperlinkcolor" val="tx"/>
                    </a:ext>
                  </a:extLst>
                </a:hlinkClick>
              </a:rPr>
              <a:t>HSBC UK Bank plc (2026) Annual Report and Accounts 2025. Available at: https://www.hsbc.com/-/files/hsbc/investors/hsbc-results/2025/annual/pdfs/hsbc-uk-bank-plc/260225-annual-report-and-accounts-2025.pdf (Accessed: 20 July 2026).</a:t>
            </a:r>
            <a:endParaRPr lang="en-US" sz="600" dirty="0"/>
          </a:p>
        </p:txBody>
      </p:sp>
      <p:sp>
        <p:nvSpPr>
          <p:cNvPr id="17" name="Shape 15"/>
          <p:cNvSpPr/>
          <p:nvPr/>
        </p:nvSpPr>
        <p:spPr>
          <a:xfrm>
            <a:off x="594360" y="1783080"/>
            <a:ext cx="10972800" cy="0"/>
          </a:xfrm>
          <a:prstGeom prst="line">
            <a:avLst/>
          </a:prstGeom>
          <a:noFill/>
          <a:ln w="12700">
            <a:solidFill>
              <a:srgbClr val="FCD5D9">
                <a:alpha val="65000"/>
              </a:srgbClr>
            </a:solidFill>
            <a:prstDash val="solid"/>
          </a:ln>
        </p:spPr>
        <p:txBody>
          <a:bodyPr/>
          <a:lstStyle/>
          <a:p>
            <a:endParaRPr lang="en-IN"/>
          </a:p>
        </p:txBody>
      </p:sp>
      <p:sp>
        <p:nvSpPr>
          <p:cNvPr id="18" name="Text 16">
            <a:hlinkClick r:id="rId4" tooltip="Open source"/>
          </p:cNvPr>
          <p:cNvSpPr/>
          <p:nvPr/>
        </p:nvSpPr>
        <p:spPr>
          <a:xfrm>
            <a:off x="594360" y="18470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4" tooltip="Open source">
                  <a:extLst>
                    <a:ext uri="{A12FA001-AC4F-418D-AE19-62706E023703}">
                      <ahyp:hlinkClr xmlns:ahyp="http://schemas.microsoft.com/office/drawing/2018/hyperlinkcolor" val="tx"/>
                    </a:ext>
                  </a:extLst>
                </a:hlinkClick>
              </a:rPr>
              <a:t>Li, L. (2022) “Reskilling and upskilling the future-ready workforce for industry 4.0 and beyond”, SN Business &amp; Economics, 2, article 76. Available at: https://pmc.ncbi.nlm.nih.gov/articles/PMC9278314/ (Accessed: 20 July 2026).</a:t>
            </a:r>
            <a:endParaRPr lang="en-US" sz="600" dirty="0"/>
          </a:p>
        </p:txBody>
      </p:sp>
      <p:sp>
        <p:nvSpPr>
          <p:cNvPr id="19" name="Shape 17"/>
          <p:cNvSpPr/>
          <p:nvPr/>
        </p:nvSpPr>
        <p:spPr>
          <a:xfrm>
            <a:off x="594360" y="2240280"/>
            <a:ext cx="10972800" cy="0"/>
          </a:xfrm>
          <a:prstGeom prst="line">
            <a:avLst/>
          </a:prstGeom>
          <a:noFill/>
          <a:ln w="12700">
            <a:solidFill>
              <a:srgbClr val="FCD5D9">
                <a:alpha val="65000"/>
              </a:srgbClr>
            </a:solidFill>
            <a:prstDash val="solid"/>
          </a:ln>
        </p:spPr>
        <p:txBody>
          <a:bodyPr/>
          <a:lstStyle/>
          <a:p>
            <a:endParaRPr lang="en-IN"/>
          </a:p>
        </p:txBody>
      </p:sp>
      <p:sp>
        <p:nvSpPr>
          <p:cNvPr id="20" name="Text 18">
            <a:hlinkClick r:id="rId5" tooltip="Open source"/>
          </p:cNvPr>
          <p:cNvSpPr/>
          <p:nvPr/>
        </p:nvSpPr>
        <p:spPr>
          <a:xfrm>
            <a:off x="594360" y="23042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5" tooltip="Open source">
                  <a:extLst>
                    <a:ext uri="{A12FA001-AC4F-418D-AE19-62706E023703}">
                      <ahyp:hlinkClr xmlns:ahyp="http://schemas.microsoft.com/office/drawing/2018/hyperlinkcolor" val="tx"/>
                    </a:ext>
                  </a:extLst>
                </a:hlinkClick>
              </a:rPr>
              <a:t>McKinsey &amp; Company (2024) A new future of work: the race to deploy AI and raise skills in Europe and beyond. Available at: https://www.mckinsey.com/mgi/our-research/a-new-future-of-work-the-race-to-deploy-ai-and-raise-skills-in-europe-and-beyond (Accessed: 20 July 2026).</a:t>
            </a:r>
            <a:endParaRPr lang="en-US" sz="600" dirty="0"/>
          </a:p>
        </p:txBody>
      </p:sp>
      <p:sp>
        <p:nvSpPr>
          <p:cNvPr id="21" name="Shape 19"/>
          <p:cNvSpPr/>
          <p:nvPr/>
        </p:nvSpPr>
        <p:spPr>
          <a:xfrm>
            <a:off x="594360" y="2697480"/>
            <a:ext cx="10972800" cy="0"/>
          </a:xfrm>
          <a:prstGeom prst="line">
            <a:avLst/>
          </a:prstGeom>
          <a:noFill/>
          <a:ln w="12700">
            <a:solidFill>
              <a:srgbClr val="FCD5D9">
                <a:alpha val="65000"/>
              </a:srgbClr>
            </a:solidFill>
            <a:prstDash val="solid"/>
          </a:ln>
        </p:spPr>
        <p:txBody>
          <a:bodyPr/>
          <a:lstStyle/>
          <a:p>
            <a:endParaRPr lang="en-IN"/>
          </a:p>
        </p:txBody>
      </p:sp>
      <p:sp>
        <p:nvSpPr>
          <p:cNvPr id="22" name="Text 20">
            <a:hlinkClick r:id="rId6" tooltip="Open source"/>
          </p:cNvPr>
          <p:cNvSpPr/>
          <p:nvPr/>
        </p:nvSpPr>
        <p:spPr>
          <a:xfrm>
            <a:off x="594360" y="27614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6" tooltip="Open source">
                  <a:extLst>
                    <a:ext uri="{A12FA001-AC4F-418D-AE19-62706E023703}">
                      <ahyp:hlinkClr xmlns:ahyp="http://schemas.microsoft.com/office/drawing/2018/hyperlinkcolor" val="tx"/>
                    </a:ext>
                  </a:extLst>
                </a:hlinkClick>
              </a:rPr>
              <a:t>McKinsey &amp; Company (2025) Superagency in the workplace: empowering people to unlock AI’s full potential at work. Available at: https://www.mckinsey.com/capabilities/tech-and-ai/our-insights/superagency-in-the-workplace-empowering-people-to-unlock-ais-full-potential-at-work (Accessed: 20 July 2026).</a:t>
            </a:r>
            <a:endParaRPr lang="en-US" sz="600" dirty="0"/>
          </a:p>
        </p:txBody>
      </p:sp>
      <p:sp>
        <p:nvSpPr>
          <p:cNvPr id="23" name="Shape 21"/>
          <p:cNvSpPr/>
          <p:nvPr/>
        </p:nvSpPr>
        <p:spPr>
          <a:xfrm>
            <a:off x="594360" y="3154680"/>
            <a:ext cx="10972800" cy="0"/>
          </a:xfrm>
          <a:prstGeom prst="line">
            <a:avLst/>
          </a:prstGeom>
          <a:noFill/>
          <a:ln w="12700">
            <a:solidFill>
              <a:srgbClr val="FCD5D9">
                <a:alpha val="65000"/>
              </a:srgbClr>
            </a:solidFill>
            <a:prstDash val="solid"/>
          </a:ln>
        </p:spPr>
        <p:txBody>
          <a:bodyPr/>
          <a:lstStyle/>
          <a:p>
            <a:endParaRPr lang="en-IN"/>
          </a:p>
        </p:txBody>
      </p:sp>
      <p:sp>
        <p:nvSpPr>
          <p:cNvPr id="24" name="Text 22">
            <a:hlinkClick r:id="rId7" tooltip="Open source"/>
          </p:cNvPr>
          <p:cNvSpPr/>
          <p:nvPr/>
        </p:nvSpPr>
        <p:spPr>
          <a:xfrm>
            <a:off x="594360" y="32186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7" tooltip="Open source">
                  <a:extLst>
                    <a:ext uri="{A12FA001-AC4F-418D-AE19-62706E023703}">
                      <ahyp:hlinkClr xmlns:ahyp="http://schemas.microsoft.com/office/drawing/2018/hyperlinkcolor" val="tx"/>
                    </a:ext>
                  </a:extLst>
                </a:hlinkClick>
              </a:rPr>
              <a:t>Reuters (2026) “HSBC weighs deep job cuts as AI overhaul unfolds”, 19 March. Available at: https://www.reuters.com/business/world-at-work/hsbc-mulls-job-cuts-that-could-impact-around-20000-roles-bloomberg-news-reports-2026-03-19/ (Accessed: 20 July 2026).</a:t>
            </a:r>
            <a:endParaRPr lang="en-US" sz="600" dirty="0"/>
          </a:p>
        </p:txBody>
      </p:sp>
      <p:sp>
        <p:nvSpPr>
          <p:cNvPr id="25" name="Shape 23"/>
          <p:cNvSpPr/>
          <p:nvPr/>
        </p:nvSpPr>
        <p:spPr>
          <a:xfrm>
            <a:off x="594360" y="3611880"/>
            <a:ext cx="10972800" cy="0"/>
          </a:xfrm>
          <a:prstGeom prst="line">
            <a:avLst/>
          </a:prstGeom>
          <a:noFill/>
          <a:ln w="12700">
            <a:solidFill>
              <a:srgbClr val="FCD5D9">
                <a:alpha val="65000"/>
              </a:srgbClr>
            </a:solidFill>
            <a:prstDash val="solid"/>
          </a:ln>
        </p:spPr>
        <p:txBody>
          <a:bodyPr/>
          <a:lstStyle/>
          <a:p>
            <a:endParaRPr lang="en-IN"/>
          </a:p>
        </p:txBody>
      </p:sp>
      <p:sp>
        <p:nvSpPr>
          <p:cNvPr id="26" name="Text 24">
            <a:hlinkClick r:id="rId8" tooltip="Open source"/>
          </p:cNvPr>
          <p:cNvSpPr/>
          <p:nvPr/>
        </p:nvSpPr>
        <p:spPr>
          <a:xfrm>
            <a:off x="594360" y="36758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8" tooltip="Open source">
                  <a:extLst>
                    <a:ext uri="{A12FA001-AC4F-418D-AE19-62706E023703}">
                      <ahyp:hlinkClr xmlns:ahyp="http://schemas.microsoft.com/office/drawing/2018/hyperlinkcolor" val="tx"/>
                    </a:ext>
                  </a:extLst>
                </a:hlinkClick>
              </a:rPr>
              <a:t>Salari, N. et al. (2025) “Impacts of generative artificial intelligence on the future of labor market: a systematic review”, Journal of Innovation &amp; Knowledge. Available at: https://www.sciencedirect.com/science/article/pii/S2451958825000673 (Accessed: 20 July 2026).</a:t>
            </a:r>
            <a:endParaRPr lang="en-US" sz="600" dirty="0"/>
          </a:p>
        </p:txBody>
      </p:sp>
      <p:sp>
        <p:nvSpPr>
          <p:cNvPr id="27" name="Shape 25"/>
          <p:cNvSpPr/>
          <p:nvPr/>
        </p:nvSpPr>
        <p:spPr>
          <a:xfrm>
            <a:off x="594360" y="4069080"/>
            <a:ext cx="10972800" cy="0"/>
          </a:xfrm>
          <a:prstGeom prst="line">
            <a:avLst/>
          </a:prstGeom>
          <a:noFill/>
          <a:ln w="12700">
            <a:solidFill>
              <a:srgbClr val="FCD5D9">
                <a:alpha val="65000"/>
              </a:srgbClr>
            </a:solidFill>
            <a:prstDash val="solid"/>
          </a:ln>
        </p:spPr>
        <p:txBody>
          <a:bodyPr/>
          <a:lstStyle/>
          <a:p>
            <a:endParaRPr lang="en-IN"/>
          </a:p>
        </p:txBody>
      </p:sp>
      <p:sp>
        <p:nvSpPr>
          <p:cNvPr id="28" name="Text 26">
            <a:hlinkClick r:id="rId9" tooltip="Open source"/>
          </p:cNvPr>
          <p:cNvSpPr/>
          <p:nvPr/>
        </p:nvSpPr>
        <p:spPr>
          <a:xfrm>
            <a:off x="594360" y="41330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9" tooltip="Open source">
                  <a:extLst>
                    <a:ext uri="{A12FA001-AC4F-418D-AE19-62706E023703}">
                      <ahyp:hlinkClr xmlns:ahyp="http://schemas.microsoft.com/office/drawing/2018/hyperlinkcolor" val="tx"/>
                    </a:ext>
                  </a:extLst>
                </a:hlinkClick>
              </a:rPr>
              <a:t>SHRM (2026) The State of AI in HR 2026 report. Available at: https://www.shrm.org/in/topics-tools/research/state-of-ai-hr-2026/full-report (Accessed: 20 July 2026).</a:t>
            </a:r>
            <a:endParaRPr lang="en-US" sz="600" dirty="0"/>
          </a:p>
        </p:txBody>
      </p:sp>
      <p:sp>
        <p:nvSpPr>
          <p:cNvPr id="29" name="Shape 27"/>
          <p:cNvSpPr/>
          <p:nvPr/>
        </p:nvSpPr>
        <p:spPr>
          <a:xfrm>
            <a:off x="594360" y="4526280"/>
            <a:ext cx="10972800" cy="0"/>
          </a:xfrm>
          <a:prstGeom prst="line">
            <a:avLst/>
          </a:prstGeom>
          <a:noFill/>
          <a:ln w="12700">
            <a:solidFill>
              <a:srgbClr val="FCD5D9">
                <a:alpha val="65000"/>
              </a:srgbClr>
            </a:solidFill>
            <a:prstDash val="solid"/>
          </a:ln>
        </p:spPr>
        <p:txBody>
          <a:bodyPr/>
          <a:lstStyle/>
          <a:p>
            <a:endParaRPr lang="en-IN"/>
          </a:p>
        </p:txBody>
      </p:sp>
      <p:sp>
        <p:nvSpPr>
          <p:cNvPr id="30" name="Text 28">
            <a:hlinkClick r:id="rId10" tooltip="Open source"/>
          </p:cNvPr>
          <p:cNvSpPr/>
          <p:nvPr/>
        </p:nvSpPr>
        <p:spPr>
          <a:xfrm>
            <a:off x="594360" y="45902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10" tooltip="Open source">
                  <a:extLst>
                    <a:ext uri="{A12FA001-AC4F-418D-AE19-62706E023703}">
                      <ahyp:hlinkClr xmlns:ahyp="http://schemas.microsoft.com/office/drawing/2018/hyperlinkcolor" val="tx"/>
                    </a:ext>
                  </a:extLst>
                </a:hlinkClick>
              </a:rPr>
              <a:t>World Economic Forum (2024) Leveraging generative AI for job augmentation and workforce productivity. Available at: https://reports.weforum.org/docs/WEF_Leveraging_Generative_AI_for_Job_Augmentation_and_Workforce_Productivity_2024.pdf (Accessed: 20 July 2026).</a:t>
            </a:r>
            <a:endParaRPr lang="en-US" sz="600" dirty="0"/>
          </a:p>
        </p:txBody>
      </p:sp>
      <p:sp>
        <p:nvSpPr>
          <p:cNvPr id="31" name="Shape 29"/>
          <p:cNvSpPr/>
          <p:nvPr/>
        </p:nvSpPr>
        <p:spPr>
          <a:xfrm>
            <a:off x="594360" y="4983480"/>
            <a:ext cx="10972800" cy="0"/>
          </a:xfrm>
          <a:prstGeom prst="line">
            <a:avLst/>
          </a:prstGeom>
          <a:noFill/>
          <a:ln w="12700">
            <a:solidFill>
              <a:srgbClr val="FCD5D9">
                <a:alpha val="65000"/>
              </a:srgbClr>
            </a:solidFill>
            <a:prstDash val="solid"/>
          </a:ln>
        </p:spPr>
        <p:txBody>
          <a:bodyPr/>
          <a:lstStyle/>
          <a:p>
            <a:endParaRPr lang="en-IN"/>
          </a:p>
        </p:txBody>
      </p:sp>
      <p:sp>
        <p:nvSpPr>
          <p:cNvPr id="32" name="Text 30">
            <a:hlinkClick r:id="rId11" tooltip="Open source"/>
          </p:cNvPr>
          <p:cNvSpPr/>
          <p:nvPr/>
        </p:nvSpPr>
        <p:spPr>
          <a:xfrm>
            <a:off x="594360" y="5047488"/>
            <a:ext cx="10972800" cy="365760"/>
          </a:xfrm>
          <a:prstGeom prst="rect">
            <a:avLst/>
          </a:prstGeom>
          <a:noFill/>
          <a:ln/>
        </p:spPr>
        <p:txBody>
          <a:bodyPr wrap="square" lIns="127" tIns="127" rIns="127" bIns="127" rtlCol="0" anchor="ctr">
            <a:normAutofit/>
          </a:bodyPr>
          <a:lstStyle/>
          <a:p>
            <a:pPr marL="0" indent="0">
              <a:buNone/>
            </a:pPr>
            <a:r>
              <a:rPr lang="en-US" sz="600" u="sng" dirty="0">
                <a:solidFill>
                  <a:srgbClr val="4B5563"/>
                </a:solidFill>
                <a:hlinkClick r:id="rId11" tooltip="Open source">
                  <a:extLst>
                    <a:ext uri="{A12FA001-AC4F-418D-AE19-62706E023703}">
                      <ahyp:hlinkClr xmlns:ahyp="http://schemas.microsoft.com/office/drawing/2018/hyperlinkcolor" val="tx"/>
                    </a:ext>
                  </a:extLst>
                </a:hlinkClick>
              </a:rPr>
              <a:t>World Economic Forum (2025) The Future of Jobs Report 2025. Available at: https://www.weforum.org/publications/the-future-of-jobs-report-2025/ (Accessed: 20 July 2026).</a:t>
            </a:r>
            <a:endParaRPr lang="en-US" sz="600" dirty="0"/>
          </a:p>
        </p:txBody>
      </p:sp>
      <p:sp>
        <p:nvSpPr>
          <p:cNvPr id="33" name="Shape 31"/>
          <p:cNvSpPr/>
          <p:nvPr/>
        </p:nvSpPr>
        <p:spPr>
          <a:xfrm>
            <a:off x="594360" y="5440680"/>
            <a:ext cx="10972800" cy="0"/>
          </a:xfrm>
          <a:prstGeom prst="line">
            <a:avLst/>
          </a:prstGeom>
          <a:noFill/>
          <a:ln w="12700">
            <a:solidFill>
              <a:srgbClr val="FCD5D9">
                <a:alpha val="65000"/>
              </a:srgbClr>
            </a:solidFill>
            <a:prstDash val="solid"/>
          </a:ln>
        </p:spPr>
        <p:txBody>
          <a:bodyPr/>
          <a:lstStyle/>
          <a:p>
            <a:endParaRPr lang="en-IN"/>
          </a:p>
        </p:txBody>
      </p:sp>
      <p:sp>
        <p:nvSpPr>
          <p:cNvPr id="34" name="Text 32"/>
          <p:cNvSpPr/>
          <p:nvPr/>
        </p:nvSpPr>
        <p:spPr>
          <a:xfrm>
            <a:off x="594360" y="6327648"/>
            <a:ext cx="10972800" cy="164592"/>
          </a:xfrm>
          <a:prstGeom prst="rect">
            <a:avLst/>
          </a:prstGeom>
          <a:noFill/>
          <a:ln/>
        </p:spPr>
        <p:txBody>
          <a:bodyPr wrap="square" lIns="0" tIns="0" rIns="0" bIns="0" rtlCol="0" anchor="ctr"/>
          <a:lstStyle/>
          <a:p>
            <a:pPr marL="0" indent="0">
              <a:buNone/>
            </a:pPr>
            <a:endParaRPr lang="en-US" sz="58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5957</Words>
  <Application>Microsoft Macintosh PowerPoint</Application>
  <PresentationFormat>Widescreen</PresentationFormat>
  <Paragraphs>605</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HSBC UK Human Capital Management Presentation</dc:title>
  <dc:subject>HSBC UK - AI, Automation and Workforce Transformation</dc:subject>
  <dc:creator>OpenAI</dc:creator>
  <cp:lastModifiedBy>001 Woolwich</cp:lastModifiedBy>
  <cp:revision>7</cp:revision>
  <dcterms:created xsi:type="dcterms:W3CDTF">2026-07-20T12:45:41Z</dcterms:created>
  <dcterms:modified xsi:type="dcterms:W3CDTF">2026-08-01T21:10:31Z</dcterms:modified>
</cp:coreProperties>
</file>