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6"/>
  </p:notesMasterIdLst>
  <p:sldIdLst>
    <p:sldId id="287" r:id="rId3"/>
    <p:sldId id="307" r:id="rId4"/>
    <p:sldId id="309" r:id="rId5"/>
    <p:sldId id="310" r:id="rId6"/>
    <p:sldId id="317" r:id="rId7"/>
    <p:sldId id="318" r:id="rId8"/>
    <p:sldId id="311" r:id="rId9"/>
    <p:sldId id="299" r:id="rId10"/>
    <p:sldId id="312" r:id="rId11"/>
    <p:sldId id="313" r:id="rId12"/>
    <p:sldId id="319" r:id="rId13"/>
    <p:sldId id="314" r:id="rId14"/>
    <p:sldId id="316" r:id="rId1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923" autoAdjust="0"/>
  </p:normalViewPr>
  <p:slideViewPr>
    <p:cSldViewPr>
      <p:cViewPr varScale="1">
        <p:scale>
          <a:sx n="79" d="100"/>
          <a:sy n="79" d="100"/>
        </p:scale>
        <p:origin x="600"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4C32E33-C3DE-404B-8A31-20226CBED893}" type="datetimeFigureOut">
              <a:rPr lang="en-GB" smtClean="0"/>
              <a:pPr/>
              <a:t>07/10/2016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E86556FD-C29C-48BE-8237-C19858DB41FA}" type="slidenum">
              <a:rPr lang="en-GB" smtClean="0"/>
              <a:pPr/>
              <a:t>‹#›</a:t>
            </a:fld>
            <a:endParaRPr lang="en-GB"/>
          </a:p>
        </p:txBody>
      </p:sp>
    </p:spTree>
    <p:extLst>
      <p:ext uri="{BB962C8B-B14F-4D97-AF65-F5344CB8AC3E}">
        <p14:creationId xmlns:p14="http://schemas.microsoft.com/office/powerpoint/2010/main" val="4165574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podantur.com/#_msocom_1"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6556FD-C29C-48BE-8237-C19858DB41FA}" type="slidenum">
              <a:rPr lang="en-GB" smtClean="0"/>
              <a:pPr/>
              <a:t>1</a:t>
            </a:fld>
            <a:endParaRPr lang="en-GB"/>
          </a:p>
        </p:txBody>
      </p:sp>
    </p:spTree>
    <p:extLst>
      <p:ext uri="{BB962C8B-B14F-4D97-AF65-F5344CB8AC3E}">
        <p14:creationId xmlns:p14="http://schemas.microsoft.com/office/powerpoint/2010/main" val="3551940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defRPr/>
            </a:pPr>
            <a:r>
              <a:rPr lang="en-GB" sz="1200" dirty="0" smtClean="0">
                <a:solidFill>
                  <a:srgbClr val="231F20"/>
                </a:solidFill>
                <a:latin typeface="Comic Sans MS" panose="030F0702030302020204" pitchFamily="66" charset="0"/>
              </a:rPr>
              <a:t>This is</a:t>
            </a:r>
            <a:r>
              <a:rPr lang="en-GB" sz="1200" baseline="0" dirty="0" smtClean="0">
                <a:solidFill>
                  <a:srgbClr val="231F20"/>
                </a:solidFill>
                <a:latin typeface="Comic Sans MS" panose="030F0702030302020204" pitchFamily="66" charset="0"/>
              </a:rPr>
              <a:t> the curriculum document used – Welsh second language in the National Curriculum for Wales.</a:t>
            </a:r>
          </a:p>
          <a:p>
            <a:pPr marL="0" indent="0">
              <a:buFontTx/>
              <a:buNone/>
              <a:defRPr/>
            </a:pPr>
            <a:endParaRPr lang="en-GB" sz="1200" baseline="0" dirty="0" smtClean="0">
              <a:solidFill>
                <a:srgbClr val="231F20"/>
              </a:solidFill>
              <a:latin typeface="Comic Sans MS" panose="030F0702030302020204" pitchFamily="66" charset="0"/>
            </a:endParaRPr>
          </a:p>
          <a:p>
            <a:pPr marL="0" indent="0">
              <a:buFontTx/>
              <a:buNone/>
              <a:defRPr/>
            </a:pPr>
            <a:r>
              <a:rPr lang="en-GB" sz="1200" dirty="0" smtClean="0">
                <a:solidFill>
                  <a:srgbClr val="231F20"/>
                </a:solidFill>
                <a:latin typeface="Comic Sans MS" panose="030F0702030302020204" pitchFamily="66" charset="0"/>
              </a:rPr>
              <a:t>At Key Stage 2, learners </a:t>
            </a:r>
            <a:r>
              <a:rPr lang="en-GB" sz="1200" dirty="0" smtClean="0">
                <a:solidFill>
                  <a:srgbClr val="FF0000"/>
                </a:solidFill>
                <a:latin typeface="Comic Sans MS" panose="030F0702030302020204" pitchFamily="66" charset="0"/>
              </a:rPr>
              <a:t>build on the skills</a:t>
            </a:r>
            <a:r>
              <a:rPr lang="en-GB" sz="1200" dirty="0" smtClean="0">
                <a:solidFill>
                  <a:srgbClr val="231F20"/>
                </a:solidFill>
                <a:latin typeface="Comic Sans MS" panose="030F0702030302020204" pitchFamily="66" charset="0"/>
              </a:rPr>
              <a:t>, </a:t>
            </a:r>
            <a:r>
              <a:rPr lang="en-GB" sz="1200" dirty="0" smtClean="0">
                <a:solidFill>
                  <a:srgbClr val="FF0000"/>
                </a:solidFill>
                <a:latin typeface="Comic Sans MS" panose="030F0702030302020204" pitchFamily="66" charset="0"/>
              </a:rPr>
              <a:t>knowledge and understanding </a:t>
            </a:r>
            <a:r>
              <a:rPr lang="en-GB" sz="1200" dirty="0" smtClean="0">
                <a:solidFill>
                  <a:srgbClr val="231F20"/>
                </a:solidFill>
                <a:latin typeface="Comic Sans MS" panose="030F0702030302020204" pitchFamily="66" charset="0"/>
              </a:rPr>
              <a:t>acquired during the Foundation Phase</a:t>
            </a:r>
          </a:p>
          <a:p>
            <a:pPr marL="0" indent="0">
              <a:buFontTx/>
              <a:buNone/>
              <a:defRPr/>
            </a:pPr>
            <a:endParaRPr lang="en-GB" sz="1200" dirty="0" smtClean="0">
              <a:solidFill>
                <a:srgbClr val="231F20"/>
              </a:solidFill>
              <a:latin typeface="Comic Sans MS" panose="030F0702030302020204" pitchFamily="66" charset="0"/>
            </a:endParaRPr>
          </a:p>
          <a:p>
            <a:pPr>
              <a:defRPr/>
            </a:pPr>
            <a:r>
              <a:rPr lang="en-GB" sz="1200" dirty="0" smtClean="0">
                <a:solidFill>
                  <a:srgbClr val="231F20"/>
                </a:solidFill>
                <a:latin typeface="Comic Sans MS" panose="030F0702030302020204" pitchFamily="66" charset="0"/>
              </a:rPr>
              <a:t>This progress is achieved through an </a:t>
            </a:r>
            <a:r>
              <a:rPr lang="en-GB" sz="1200" dirty="0" smtClean="0">
                <a:solidFill>
                  <a:srgbClr val="FF0000"/>
                </a:solidFill>
                <a:latin typeface="Comic Sans MS" panose="030F0702030302020204" pitchFamily="66" charset="0"/>
              </a:rPr>
              <a:t>integrated programme of oracy, reading and writing</a:t>
            </a:r>
          </a:p>
          <a:p>
            <a:pPr>
              <a:defRPr/>
            </a:pPr>
            <a:endParaRPr lang="en-GB" sz="1200" dirty="0" smtClean="0">
              <a:solidFill>
                <a:srgbClr val="FF0000"/>
              </a:solidFill>
              <a:latin typeface="Comic Sans MS" panose="030F0702030302020204" pitchFamily="66" charset="0"/>
            </a:endParaRPr>
          </a:p>
          <a:p>
            <a:pPr>
              <a:defRPr/>
            </a:pPr>
            <a:r>
              <a:rPr lang="en-GB" sz="1200" dirty="0" smtClean="0">
                <a:solidFill>
                  <a:srgbClr val="231F20"/>
                </a:solidFill>
                <a:latin typeface="Comic Sans MS" panose="030F0702030302020204" pitchFamily="66" charset="0"/>
              </a:rPr>
              <a:t>Learners are presented with experiences and opportunities that </a:t>
            </a:r>
            <a:r>
              <a:rPr lang="en-GB" sz="1200" dirty="0" smtClean="0">
                <a:solidFill>
                  <a:srgbClr val="FF0000"/>
                </a:solidFill>
                <a:latin typeface="Comic Sans MS" panose="030F0702030302020204" pitchFamily="66" charset="0"/>
              </a:rPr>
              <a:t>interrelate the requirements of the Skills and Range </a:t>
            </a:r>
            <a:r>
              <a:rPr lang="en-GB" sz="1200" dirty="0" smtClean="0">
                <a:solidFill>
                  <a:srgbClr val="231F20"/>
                </a:solidFill>
                <a:latin typeface="Comic Sans MS" panose="030F0702030302020204" pitchFamily="66" charset="0"/>
              </a:rPr>
              <a:t>sections of the programmes of study</a:t>
            </a:r>
            <a:endParaRPr lang="en-GB" sz="1200" dirty="0" smtClean="0">
              <a:latin typeface="Comic Sans MS" panose="030F0702030302020204" pitchFamily="66" charset="0"/>
            </a:endParaRPr>
          </a:p>
          <a:p>
            <a:endParaRPr lang="en-GB" dirty="0"/>
          </a:p>
        </p:txBody>
      </p:sp>
      <p:sp>
        <p:nvSpPr>
          <p:cNvPr id="4" name="Slide Number Placeholder 3"/>
          <p:cNvSpPr>
            <a:spLocks noGrp="1"/>
          </p:cNvSpPr>
          <p:nvPr>
            <p:ph type="sldNum" sz="quarter" idx="10"/>
          </p:nvPr>
        </p:nvSpPr>
        <p:spPr/>
        <p:txBody>
          <a:bodyPr/>
          <a:lstStyle/>
          <a:p>
            <a:fld id="{E86556FD-C29C-48BE-8237-C19858DB41FA}" type="slidenum">
              <a:rPr lang="en-GB" smtClean="0"/>
              <a:pPr/>
              <a:t>2</a:t>
            </a:fld>
            <a:endParaRPr lang="en-GB"/>
          </a:p>
        </p:txBody>
      </p:sp>
    </p:spTree>
    <p:extLst>
      <p:ext uri="{BB962C8B-B14F-4D97-AF65-F5344CB8AC3E}">
        <p14:creationId xmlns:p14="http://schemas.microsoft.com/office/powerpoint/2010/main" val="6333366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sz="1200" dirty="0" smtClean="0">
                <a:latin typeface="Comic Sans MS" panose="030F0702030302020204" pitchFamily="66" charset="0"/>
              </a:rPr>
              <a:t>Learners </a:t>
            </a:r>
            <a:r>
              <a:rPr lang="en-GB" sz="1200" dirty="0" smtClean="0">
                <a:solidFill>
                  <a:srgbClr val="FF0000"/>
                </a:solidFill>
                <a:latin typeface="Comic Sans MS" panose="030F0702030302020204" pitchFamily="66" charset="0"/>
              </a:rPr>
              <a:t>speak with confidence</a:t>
            </a:r>
            <a:r>
              <a:rPr lang="en-GB" sz="1200" dirty="0" smtClean="0">
                <a:latin typeface="Comic Sans MS" panose="030F0702030302020204" pitchFamily="66" charset="0"/>
              </a:rPr>
              <a:t>, working as individuals and as members of a group and using a </a:t>
            </a:r>
            <a:r>
              <a:rPr lang="en-GB" sz="1200" dirty="0" smtClean="0">
                <a:solidFill>
                  <a:srgbClr val="FF0000"/>
                </a:solidFill>
                <a:latin typeface="Comic Sans MS" panose="030F0702030302020204" pitchFamily="66" charset="0"/>
              </a:rPr>
              <a:t>range of vocabulary, phrases, sentences and questions</a:t>
            </a:r>
            <a:endParaRPr lang="en-GB" sz="1200" dirty="0" smtClean="0">
              <a:latin typeface="Comic Sans MS" panose="030F0702030302020204" pitchFamily="66" charset="0"/>
            </a:endParaRPr>
          </a:p>
          <a:p>
            <a:pPr>
              <a:defRPr/>
            </a:pPr>
            <a:endParaRPr lang="en-GB" sz="120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omic Sans MS" panose="030F0702030302020204" pitchFamily="66" charset="0"/>
              </a:rPr>
              <a:t>The experiences presented to them </a:t>
            </a:r>
            <a:r>
              <a:rPr lang="en-GB" sz="1200" dirty="0" smtClean="0">
                <a:solidFill>
                  <a:srgbClr val="FF0000"/>
                </a:solidFill>
                <a:latin typeface="Comic Sans MS" panose="030F0702030302020204" pitchFamily="66" charset="0"/>
              </a:rPr>
              <a:t>include opportunities to take part in drama and role-play activities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solidFill>
                <a:srgbClr val="FF0000"/>
              </a:solidFill>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solidFill>
                <a:srgbClr val="FF0000"/>
              </a:solidFill>
              <a:latin typeface="Comic Sans MS" panose="030F0702030302020204" pitchFamily="66" charset="0"/>
            </a:endParaRPr>
          </a:p>
          <a:p>
            <a:endParaRPr lang="en-GB" sz="1200" b="0"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Learners should be given opportunities to: </a:t>
            </a:r>
          </a:p>
          <a:p>
            <a:r>
              <a:rPr lang="en-GB" sz="1200" b="1" i="0" u="none" strike="noStrike" kern="1200" baseline="0" dirty="0" smtClean="0">
                <a:solidFill>
                  <a:schemeClr val="tx1"/>
                </a:solidFill>
                <a:latin typeface="+mn-lt"/>
                <a:ea typeface="+mn-ea"/>
                <a:cs typeface="+mn-cs"/>
              </a:rPr>
              <a:t>e.g. – </a:t>
            </a:r>
          </a:p>
          <a:p>
            <a:endParaRPr lang="en-GB" sz="1200" b="0"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3. </a:t>
            </a:r>
            <a:r>
              <a:rPr lang="en-GB" sz="1200" b="0" i="0" u="none" strike="noStrike" kern="1200" baseline="0" dirty="0" smtClean="0">
                <a:solidFill>
                  <a:schemeClr val="tx1"/>
                </a:solidFill>
                <a:latin typeface="+mn-lt"/>
                <a:ea typeface="+mn-ea"/>
                <a:cs typeface="+mn-cs"/>
              </a:rPr>
              <a:t>communicate for a variety of purposes including: </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 asking questions and offering simple comments </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 giving and following sets of simple instructions </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 presenting personal and imaginative experiences and straightforward factual information </a:t>
            </a:r>
            <a:endParaRPr lang="en-GB" sz="1200" dirty="0" smtClean="0">
              <a:solidFill>
                <a:srgbClr val="FF0000"/>
              </a:solidFill>
              <a:latin typeface="Comic Sans MS" panose="030F0702030302020204" pitchFamily="66" charset="0"/>
            </a:endParaRPr>
          </a:p>
          <a:p>
            <a:endParaRPr lang="en-GB" sz="1200" dirty="0" smtClean="0">
              <a:solidFill>
                <a:srgbClr val="FF0000"/>
              </a:solidFill>
              <a:latin typeface="Comic Sans MS" panose="030F0702030302020204" pitchFamily="66" charset="0"/>
            </a:endParaRPr>
          </a:p>
          <a:p>
            <a:r>
              <a:rPr lang="en-GB" sz="1200" dirty="0" smtClean="0">
                <a:solidFill>
                  <a:srgbClr val="FF0000"/>
                </a:solidFill>
                <a:latin typeface="Comic Sans MS" panose="030F0702030302020204" pitchFamily="66" charset="0"/>
              </a:rPr>
              <a:t>Example of a language mat included on</a:t>
            </a:r>
            <a:r>
              <a:rPr lang="en-GB" sz="1200" baseline="0" dirty="0" smtClean="0">
                <a:solidFill>
                  <a:srgbClr val="FF0000"/>
                </a:solidFill>
                <a:latin typeface="Comic Sans MS" panose="030F0702030302020204" pitchFamily="66" charset="0"/>
              </a:rPr>
              <a:t> this slide – discuss how it can be used</a:t>
            </a:r>
            <a:endParaRPr lang="en-GB" dirty="0"/>
          </a:p>
        </p:txBody>
      </p:sp>
      <p:sp>
        <p:nvSpPr>
          <p:cNvPr id="4" name="Slide Number Placeholder 3"/>
          <p:cNvSpPr>
            <a:spLocks noGrp="1"/>
          </p:cNvSpPr>
          <p:nvPr>
            <p:ph type="sldNum" sz="quarter" idx="10"/>
          </p:nvPr>
        </p:nvSpPr>
        <p:spPr/>
        <p:txBody>
          <a:bodyPr/>
          <a:lstStyle/>
          <a:p>
            <a:fld id="{E86556FD-C29C-48BE-8237-C19858DB41FA}" type="slidenum">
              <a:rPr lang="en-GB" smtClean="0"/>
              <a:pPr/>
              <a:t>3</a:t>
            </a:fld>
            <a:endParaRPr lang="en-GB"/>
          </a:p>
        </p:txBody>
      </p:sp>
    </p:spTree>
    <p:extLst>
      <p:ext uri="{BB962C8B-B14F-4D97-AF65-F5344CB8AC3E}">
        <p14:creationId xmlns:p14="http://schemas.microsoft.com/office/powerpoint/2010/main" val="4026421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1200" dirty="0" smtClean="0">
                <a:solidFill>
                  <a:srgbClr val="231F20"/>
                </a:solidFill>
                <a:latin typeface="Comic Sans MS" pitchFamily="66" charset="0"/>
              </a:rPr>
              <a:t>They develop as </a:t>
            </a:r>
            <a:r>
              <a:rPr lang="en-GB" altLang="en-US" sz="1200" dirty="0" smtClean="0">
                <a:solidFill>
                  <a:srgbClr val="FF0000"/>
                </a:solidFill>
                <a:latin typeface="Comic Sans MS" pitchFamily="66" charset="0"/>
              </a:rPr>
              <a:t>active and responsive listeners,</a:t>
            </a:r>
            <a:r>
              <a:rPr lang="en-GB" altLang="en-US" sz="1200" dirty="0" smtClean="0">
                <a:solidFill>
                  <a:srgbClr val="231F20"/>
                </a:solidFill>
                <a:latin typeface="Comic Sans MS" pitchFamily="66" charset="0"/>
              </a:rPr>
              <a:t> and experience a </a:t>
            </a:r>
            <a:r>
              <a:rPr lang="en-GB" altLang="en-US" sz="1200" dirty="0" smtClean="0">
                <a:solidFill>
                  <a:srgbClr val="FF0000"/>
                </a:solidFill>
                <a:latin typeface="Comic Sans MS" pitchFamily="66" charset="0"/>
              </a:rPr>
              <a:t>wide range of texts</a:t>
            </a:r>
            <a:r>
              <a:rPr lang="en-GB" altLang="en-US" sz="1200" dirty="0" smtClean="0">
                <a:solidFill>
                  <a:srgbClr val="231F20"/>
                </a:solidFill>
                <a:latin typeface="Comic Sans MS" pitchFamily="66" charset="0"/>
              </a:rPr>
              <a:t>, including authentic materials, as they </a:t>
            </a:r>
            <a:r>
              <a:rPr lang="en-GB" altLang="en-US" sz="1200" dirty="0" smtClean="0">
                <a:solidFill>
                  <a:srgbClr val="FF0000"/>
                </a:solidFill>
                <a:latin typeface="Comic Sans MS" pitchFamily="66" charset="0"/>
              </a:rPr>
              <a:t>develop as independent and effective readers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sz="1200" dirty="0" smtClean="0">
              <a:solidFill>
                <a:srgbClr val="FF0000"/>
              </a:solidFill>
              <a:latin typeface="Comic Sans MS" pitchFamily="66" charset="0"/>
            </a:endParaRPr>
          </a:p>
          <a:p>
            <a:r>
              <a:rPr lang="en-GB" dirty="0" smtClean="0"/>
              <a:t>Make</a:t>
            </a:r>
            <a:r>
              <a:rPr lang="en-GB" baseline="0" dirty="0" smtClean="0"/>
              <a:t> reference to Y Pod-</a:t>
            </a:r>
            <a:r>
              <a:rPr lang="en-GB" baseline="0" dirty="0" err="1" smtClean="0"/>
              <a:t>antur</a:t>
            </a:r>
            <a:r>
              <a:rPr lang="en-GB" baseline="0" dirty="0" smtClean="0"/>
              <a:t> Cymraeg – shown on next slide if you wish to show a clip of it for them?</a:t>
            </a:r>
          </a:p>
          <a:p>
            <a:endParaRPr lang="en-GB" baseline="0" dirty="0" smtClean="0"/>
          </a:p>
          <a:p>
            <a:r>
              <a:rPr lang="en-GB" dirty="0" smtClean="0">
                <a:effectLst/>
              </a:rPr>
              <a:t>Y Pod-</a:t>
            </a:r>
            <a:r>
              <a:rPr lang="en-GB" dirty="0" err="1" smtClean="0">
                <a:effectLst/>
              </a:rPr>
              <a:t>antur</a:t>
            </a:r>
            <a:r>
              <a:rPr lang="en-GB" dirty="0" smtClean="0">
                <a:effectLst/>
              </a:rPr>
              <a:t> </a:t>
            </a:r>
            <a:r>
              <a:rPr lang="en-GB" dirty="0" err="1" smtClean="0">
                <a:effectLst/>
              </a:rPr>
              <a:t>Cymraeg</a:t>
            </a:r>
            <a:r>
              <a:rPr lang="en-GB" dirty="0" smtClean="0">
                <a:effectLst/>
              </a:rPr>
              <a:t>’ is a comprehensive Welsh language series aimed at Key Stage 2 pupils and teachers.  Packed with over 7 hours of video, books, worksheets, discussion cards and an interactive game, it naturally builds on language patterns learnt during the Foundation Phase and introduces new and useful language skills.  All packs feature two characters who embark on fun adventures and take the Welsh language into real situations.</a:t>
            </a:r>
            <a:r>
              <a:rPr lang="en-GB" dirty="0" smtClean="0">
                <a:effectLst/>
                <a:hlinkClick r:id="rId3"/>
              </a:rPr>
              <a:t/>
            </a:r>
            <a:br>
              <a:rPr lang="en-GB" dirty="0" smtClean="0">
                <a:effectLst/>
                <a:hlinkClick r:id="rId3"/>
              </a:rPr>
            </a:br>
            <a:endParaRPr lang="en-GB" baseline="0" dirty="0" smtClean="0"/>
          </a:p>
          <a:p>
            <a:endParaRPr lang="en-GB" sz="1200" b="1"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Learners should be given opportunities to: </a:t>
            </a:r>
          </a:p>
          <a:p>
            <a:r>
              <a:rPr lang="en-GB" sz="1200" b="1" i="0" u="none" strike="noStrike" kern="1200" baseline="0" dirty="0" smtClean="0">
                <a:solidFill>
                  <a:schemeClr val="tx1"/>
                </a:solidFill>
                <a:latin typeface="+mn-lt"/>
                <a:ea typeface="+mn-ea"/>
                <a:cs typeface="+mn-cs"/>
              </a:rPr>
              <a:t>e.g.- </a:t>
            </a:r>
            <a:endParaRPr lang="en-GB"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smtClean="0">
                <a:solidFill>
                  <a:schemeClr val="tx1"/>
                </a:solidFill>
                <a:latin typeface="+mn-lt"/>
                <a:ea typeface="+mn-ea"/>
                <a:cs typeface="+mn-cs"/>
              </a:rPr>
              <a:t>develop as enthusiastic, independent and reflective readers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GB" altLang="en-US" sz="1200" b="0"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3. </a:t>
            </a:r>
            <a:r>
              <a:rPr lang="en-GB" sz="1200" b="0" i="0" u="none" strike="noStrike" kern="1200" baseline="0" dirty="0" smtClean="0">
                <a:solidFill>
                  <a:schemeClr val="tx1"/>
                </a:solidFill>
                <a:latin typeface="+mn-lt"/>
                <a:ea typeface="+mn-ea"/>
                <a:cs typeface="+mn-cs"/>
              </a:rPr>
              <a:t>experience a variety of texts and forms including: </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 traditional </a:t>
            </a:r>
            <a:r>
              <a:rPr lang="en-GB" sz="1200" b="1" i="0" u="none" strike="noStrike" kern="1200" baseline="0" dirty="0" smtClean="0">
                <a:solidFill>
                  <a:schemeClr val="tx1"/>
                </a:solidFill>
                <a:latin typeface="+mn-lt"/>
                <a:ea typeface="+mn-ea"/>
                <a:cs typeface="+mn-cs"/>
              </a:rPr>
              <a:t>and contemporary poetry </a:t>
            </a:r>
            <a:r>
              <a:rPr lang="en-GB" sz="1200" b="0" i="0" u="none" strike="noStrike" kern="1200" baseline="0" dirty="0" smtClean="0">
                <a:solidFill>
                  <a:schemeClr val="tx1"/>
                </a:solidFill>
                <a:latin typeface="+mn-lt"/>
                <a:ea typeface="+mn-ea"/>
                <a:cs typeface="+mn-cs"/>
              </a:rPr>
              <a:t>and prose including some material written specifically for learners </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 material which is challenging </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 material that broadens horizons and expands the mind </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 material that presents information and reference material including media texts and computer material </a:t>
            </a:r>
          </a:p>
          <a:p>
            <a:endParaRPr lang="en-GB" sz="1200" b="0" i="0"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6556FD-C29C-48BE-8237-C19858DB41FA}" type="slidenum">
              <a:rPr lang="en-GB" smtClean="0"/>
              <a:pPr/>
              <a:t>4</a:t>
            </a:fld>
            <a:endParaRPr lang="en-GB"/>
          </a:p>
        </p:txBody>
      </p:sp>
    </p:spTree>
    <p:extLst>
      <p:ext uri="{BB962C8B-B14F-4D97-AF65-F5344CB8AC3E}">
        <p14:creationId xmlns:p14="http://schemas.microsoft.com/office/powerpoint/2010/main" val="1042704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smtClean="0">
                <a:solidFill>
                  <a:schemeClr val="tx1"/>
                </a:solidFill>
                <a:latin typeface="+mn-lt"/>
                <a:ea typeface="+mn-ea"/>
                <a:cs typeface="+mn-cs"/>
              </a:rPr>
              <a:t>Y Pod-</a:t>
            </a:r>
            <a:r>
              <a:rPr lang="en-GB" sz="1200" b="1" i="0" u="none" strike="noStrike" kern="1200" baseline="0" dirty="0" err="1" smtClean="0">
                <a:solidFill>
                  <a:schemeClr val="tx1"/>
                </a:solidFill>
                <a:latin typeface="+mn-lt"/>
                <a:ea typeface="+mn-ea"/>
                <a:cs typeface="+mn-cs"/>
              </a:rPr>
              <a:t>antur</a:t>
            </a:r>
            <a:r>
              <a:rPr lang="en-GB" sz="1200" b="1" i="0" u="none" strike="noStrike" kern="1200" baseline="0" dirty="0" smtClean="0">
                <a:solidFill>
                  <a:schemeClr val="tx1"/>
                </a:solidFill>
                <a:latin typeface="+mn-lt"/>
                <a:ea typeface="+mn-ea"/>
                <a:cs typeface="+mn-cs"/>
              </a:rPr>
              <a:t> Cymraeg - P-aC1 </a:t>
            </a:r>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This pack has been designed to teach Welsh Second Language at Key Stage 2. The aim is to build upon language patterns and vocabulary already introduced during the Foundation Phase, to develop them further and to transfer them to different contexts, thus enabling pupils to understand written and spoken Welsh, to speak and write in different situations and for different purposes. </a:t>
            </a:r>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39727997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Reminder</a:t>
            </a:r>
            <a:r>
              <a:rPr lang="en-GB" baseline="0" dirty="0" smtClean="0"/>
              <a:t> about the</a:t>
            </a:r>
            <a:r>
              <a:rPr lang="en-GB" dirty="0" smtClean="0"/>
              <a:t> QR codes available on the Central South Consortium</a:t>
            </a:r>
            <a:r>
              <a:rPr lang="en-GB" baseline="0" dirty="0" smtClean="0"/>
              <a:t> website and the link to books that are available as power points is on slide 9</a:t>
            </a:r>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3771823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ltLang="en-US" sz="1200" dirty="0" smtClean="0">
                <a:solidFill>
                  <a:srgbClr val="231F20"/>
                </a:solidFill>
                <a:latin typeface="Comic Sans MS" pitchFamily="66" charset="0"/>
              </a:rPr>
              <a:t>They </a:t>
            </a:r>
            <a:r>
              <a:rPr lang="en-GB" altLang="en-US" sz="1200" dirty="0" smtClean="0">
                <a:solidFill>
                  <a:srgbClr val="FF0000"/>
                </a:solidFill>
                <a:latin typeface="Comic Sans MS" pitchFamily="66" charset="0"/>
              </a:rPr>
              <a:t>write in response to a range of stimuli</a:t>
            </a:r>
            <a:r>
              <a:rPr lang="en-GB" altLang="en-US" sz="1200" dirty="0" smtClean="0">
                <a:solidFill>
                  <a:srgbClr val="231F20"/>
                </a:solidFill>
                <a:latin typeface="Comic Sans MS" pitchFamily="66" charset="0"/>
              </a:rPr>
              <a:t> with a growing understanding of the need to speak and write in a way that is </a:t>
            </a:r>
            <a:r>
              <a:rPr lang="en-GB" altLang="en-US" sz="1200" dirty="0" smtClean="0">
                <a:solidFill>
                  <a:srgbClr val="FF0000"/>
                </a:solidFill>
                <a:latin typeface="Comic Sans MS" pitchFamily="66" charset="0"/>
              </a:rPr>
              <a:t>appropriate to the purpose and audience</a:t>
            </a:r>
          </a:p>
          <a:p>
            <a:endParaRPr lang="en-GB" altLang="en-US" sz="1200" dirty="0" smtClean="0">
              <a:solidFill>
                <a:srgbClr val="FF0000"/>
              </a:solidFill>
              <a:latin typeface="Comic Sans MS" pitchFamily="66" charset="0"/>
            </a:endParaRPr>
          </a:p>
          <a:p>
            <a:r>
              <a:rPr lang="en-GB" sz="1200" b="1" i="0" u="none" strike="noStrike" kern="1200" baseline="0" dirty="0" smtClean="0">
                <a:solidFill>
                  <a:schemeClr val="tx1"/>
                </a:solidFill>
                <a:latin typeface="+mn-lt"/>
                <a:ea typeface="+mn-ea"/>
                <a:cs typeface="+mn-cs"/>
              </a:rPr>
              <a:t>Learners should be given opportunities to: </a:t>
            </a:r>
            <a:endParaRPr lang="en-GB" sz="1200" b="0"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 e.g.</a:t>
            </a:r>
          </a:p>
          <a:p>
            <a:r>
              <a:rPr lang="en-GB" sz="1200" b="1" i="0" u="none" strike="noStrike" kern="1200" baseline="0" dirty="0" smtClean="0">
                <a:solidFill>
                  <a:schemeClr val="tx1"/>
                </a:solidFill>
                <a:latin typeface="+mn-lt"/>
                <a:ea typeface="+mn-ea"/>
                <a:cs typeface="+mn-cs"/>
              </a:rPr>
              <a:t>1. </a:t>
            </a:r>
            <a:r>
              <a:rPr lang="en-GB" sz="1200" b="0" i="0" u="none" strike="noStrike" kern="1200" baseline="0" dirty="0" smtClean="0">
                <a:solidFill>
                  <a:schemeClr val="tx1"/>
                </a:solidFill>
                <a:latin typeface="+mn-lt"/>
                <a:ea typeface="+mn-ea"/>
                <a:cs typeface="+mn-cs"/>
              </a:rPr>
              <a:t>write for a variety of purposes including: </a:t>
            </a:r>
          </a:p>
          <a:p>
            <a:r>
              <a:rPr lang="en-GB" sz="1200" b="0" i="0" u="none" strike="noStrike" kern="1200" baseline="0" dirty="0" smtClean="0">
                <a:solidFill>
                  <a:schemeClr val="tx1"/>
                </a:solidFill>
                <a:latin typeface="+mn-lt"/>
                <a:ea typeface="+mn-ea"/>
                <a:cs typeface="+mn-cs"/>
              </a:rPr>
              <a:t>• to entertain </a:t>
            </a:r>
          </a:p>
          <a:p>
            <a:r>
              <a:rPr lang="en-GB" sz="1200" b="0" i="0" u="none" strike="noStrike" kern="1200" baseline="0" dirty="0" smtClean="0">
                <a:solidFill>
                  <a:schemeClr val="tx1"/>
                </a:solidFill>
                <a:latin typeface="+mn-lt"/>
                <a:ea typeface="+mn-ea"/>
                <a:cs typeface="+mn-cs"/>
              </a:rPr>
              <a:t>• to present information </a:t>
            </a:r>
          </a:p>
          <a:p>
            <a:r>
              <a:rPr lang="en-GB" sz="1200" b="0" i="0" u="none" strike="noStrike" kern="1200" baseline="0" dirty="0" smtClean="0">
                <a:solidFill>
                  <a:schemeClr val="tx1"/>
                </a:solidFill>
                <a:latin typeface="+mn-lt"/>
                <a:ea typeface="+mn-ea"/>
                <a:cs typeface="+mn-cs"/>
              </a:rPr>
              <a:t>• to express opinions </a:t>
            </a:r>
          </a:p>
          <a:p>
            <a:r>
              <a:rPr lang="en-GB" sz="1200" b="0" i="0" u="none" strike="noStrike" kern="1200" baseline="0" dirty="0" smtClean="0">
                <a:solidFill>
                  <a:schemeClr val="tx1"/>
                </a:solidFill>
                <a:latin typeface="+mn-lt"/>
                <a:ea typeface="+mn-ea"/>
                <a:cs typeface="+mn-cs"/>
              </a:rPr>
              <a:t>• to convey feelings and ideas </a:t>
            </a:r>
            <a:endParaRPr lang="en-GB" altLang="en-US" sz="1200" dirty="0" smtClean="0">
              <a:solidFill>
                <a:srgbClr val="FF0000"/>
              </a:solidFill>
              <a:latin typeface="Comic Sans MS" pitchFamily="66" charset="0"/>
            </a:endParaRPr>
          </a:p>
          <a:p>
            <a:endParaRPr lang="en-GB" altLang="en-US" sz="1200" dirty="0" smtClean="0">
              <a:solidFill>
                <a:srgbClr val="FF0000"/>
              </a:solidFill>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Write in a variety of forms e.g. posters, diaries, scripts, notes, reviews, electronic texts such as using ‘book creator’</a:t>
            </a:r>
            <a:endParaRPr lang="en-GB" dirty="0" smtClean="0"/>
          </a:p>
          <a:p>
            <a:endParaRPr lang="en-GB" dirty="0" smtClean="0"/>
          </a:p>
          <a:p>
            <a:r>
              <a:rPr lang="en-GB" dirty="0" smtClean="0"/>
              <a:t>Check spelling using various</a:t>
            </a:r>
            <a:r>
              <a:rPr lang="en-GB" baseline="0" dirty="0" smtClean="0"/>
              <a:t> methods including ICT    Draft and improve work using ICT as required</a:t>
            </a:r>
          </a:p>
          <a:p>
            <a:endParaRPr lang="en-GB" baseline="0" dirty="0" smtClean="0"/>
          </a:p>
          <a:p>
            <a:endParaRPr lang="en-GB" baseline="0" dirty="0" smtClean="0"/>
          </a:p>
          <a:p>
            <a:endParaRPr lang="en-GB" altLang="en-US" sz="1200" dirty="0" smtClean="0">
              <a:solidFill>
                <a:srgbClr val="FF0000"/>
              </a:solidFill>
              <a:latin typeface="Comic Sans MS" pitchFamily="66" charset="0"/>
            </a:endParaRPr>
          </a:p>
          <a:p>
            <a:endParaRPr lang="en-GB" dirty="0" smtClean="0"/>
          </a:p>
          <a:p>
            <a:endParaRPr lang="en-GB" dirty="0"/>
          </a:p>
        </p:txBody>
      </p:sp>
      <p:sp>
        <p:nvSpPr>
          <p:cNvPr id="4" name="Slide Number Placeholder 3"/>
          <p:cNvSpPr>
            <a:spLocks noGrp="1"/>
          </p:cNvSpPr>
          <p:nvPr>
            <p:ph type="sldNum" sz="quarter" idx="10"/>
          </p:nvPr>
        </p:nvSpPr>
        <p:spPr/>
        <p:txBody>
          <a:bodyPr/>
          <a:lstStyle/>
          <a:p>
            <a:fld id="{E86556FD-C29C-48BE-8237-C19858DB41FA}" type="slidenum">
              <a:rPr lang="en-GB" smtClean="0"/>
              <a:pPr/>
              <a:t>7</a:t>
            </a:fld>
            <a:endParaRPr lang="en-GB"/>
          </a:p>
        </p:txBody>
      </p:sp>
    </p:spTree>
    <p:extLst>
      <p:ext uri="{BB962C8B-B14F-4D97-AF65-F5344CB8AC3E}">
        <p14:creationId xmlns:p14="http://schemas.microsoft.com/office/powerpoint/2010/main" val="2842512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smtClean="0">
                <a:effectLst/>
              </a:rPr>
              <a:t>Moving learners from level 3 to level 4</a:t>
            </a:r>
          </a:p>
          <a:p>
            <a:r>
              <a:rPr lang="en-GB" dirty="0" smtClean="0">
                <a:effectLst/>
              </a:rPr>
              <a:t>Welsh Support Team </a:t>
            </a:r>
          </a:p>
          <a:p>
            <a:r>
              <a:rPr lang="en-GB" dirty="0" smtClean="0">
                <a:effectLst/>
              </a:rPr>
              <a:t>KS2 &gt; </a:t>
            </a:r>
          </a:p>
          <a:p>
            <a:r>
              <a:rPr lang="en-GB" sz="1200" kern="1200" dirty="0" smtClean="0">
                <a:solidFill>
                  <a:schemeClr val="tx1"/>
                </a:solidFill>
                <a:effectLst/>
                <a:latin typeface="+mn-lt"/>
                <a:ea typeface="+mn-ea"/>
                <a:cs typeface="+mn-cs"/>
              </a:rPr>
              <a:t>The aim of this training pack is to provide guidance for teachers on how to move learners on from level 3 to level 4.</a:t>
            </a:r>
          </a:p>
          <a:p>
            <a:endParaRPr lang="en-GB" dirty="0" smtClean="0">
              <a:effectLst/>
            </a:endParaRPr>
          </a:p>
          <a:p>
            <a:r>
              <a:rPr lang="en-GB" sz="1200" kern="1200" dirty="0" smtClean="0">
                <a:solidFill>
                  <a:schemeClr val="tx1"/>
                </a:solidFill>
                <a:effectLst/>
                <a:latin typeface="+mn-lt"/>
                <a:ea typeface="+mn-ea"/>
                <a:cs typeface="+mn-cs"/>
              </a:rPr>
              <a:t>The pack contains 7 example teaching units and a series of video clips showing the journey from level 3 to level 4 of learners in two schools.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clips exemplify a number of activities mentioned in the teaching units as well as providing other ideas practitioners can use in the classroom. </a:t>
            </a:r>
            <a:endParaRPr lang="en-GB" dirty="0" smtClean="0">
              <a:effectLst/>
            </a:endParaRP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Part 1 contains seven exemplary teaching units:</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In addition to this, the resource includes video clips of the journey from level 3 to level 4 of learners in two schools. </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The clips exemplify a number of activities mentioned above as well as providing other</a:t>
            </a:r>
          </a:p>
          <a:p>
            <a:r>
              <a:rPr lang="en-GB" sz="1200" b="0" i="0" u="none" strike="noStrike" kern="1200" baseline="0" dirty="0" smtClean="0">
                <a:solidFill>
                  <a:schemeClr val="tx1"/>
                </a:solidFill>
                <a:latin typeface="+mn-lt"/>
                <a:ea typeface="+mn-ea"/>
                <a:cs typeface="+mn-cs"/>
              </a:rPr>
              <a:t>ideas practitioners can use in the classroom.</a:t>
            </a:r>
          </a:p>
        </p:txBody>
      </p:sp>
      <p:sp>
        <p:nvSpPr>
          <p:cNvPr id="4" name="Slide Number Placeholder 3"/>
          <p:cNvSpPr>
            <a:spLocks noGrp="1"/>
          </p:cNvSpPr>
          <p:nvPr>
            <p:ph type="sldNum" sz="quarter" idx="10"/>
          </p:nvPr>
        </p:nvSpPr>
        <p:spPr/>
        <p:txBody>
          <a:bodyPr/>
          <a:lstStyle/>
          <a:p>
            <a:fld id="{B8BBA43E-8EDE-41D2-9600-AC821BFEDF83}" type="slidenum">
              <a:rPr lang="en-GB" smtClean="0"/>
              <a:pPr/>
              <a:t>8</a:t>
            </a:fld>
            <a:endParaRPr lang="en-GB"/>
          </a:p>
        </p:txBody>
      </p:sp>
    </p:spTree>
    <p:extLst>
      <p:ext uri="{BB962C8B-B14F-4D97-AF65-F5344CB8AC3E}">
        <p14:creationId xmlns:p14="http://schemas.microsoft.com/office/powerpoint/2010/main" val="11857784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smtClean="0">
                <a:solidFill>
                  <a:schemeClr val="tx1"/>
                </a:solidFill>
                <a:latin typeface="+mn-lt"/>
                <a:ea typeface="+mn-ea"/>
                <a:cs typeface="+mn-cs"/>
              </a:rPr>
              <a:t>Read a story</a:t>
            </a:r>
          </a:p>
          <a:p>
            <a:pPr marL="228600" indent="-228600">
              <a:buAutoNum type="arabicPeriod"/>
            </a:pPr>
            <a:r>
              <a:rPr lang="en-GB" sz="1200" b="0" i="0" u="none" strike="noStrike" kern="1200" baseline="0" dirty="0" smtClean="0">
                <a:solidFill>
                  <a:schemeClr val="tx1"/>
                </a:solidFill>
                <a:latin typeface="+mn-lt"/>
                <a:ea typeface="+mn-ea"/>
                <a:cs typeface="+mn-cs"/>
              </a:rPr>
              <a:t>TPR: (Total physical response)</a:t>
            </a:r>
          </a:p>
          <a:p>
            <a:pPr marL="0" indent="0">
              <a:buNone/>
            </a:pPr>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When learners are introduced to a new word, they are given a specific action or learners choose their own actions.</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Step 1: Teacher says the word / phrase and performs an action</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Step 2: A few learners join teacher. Teacher says and performs actions and learners perform actions only, in front of class</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Step 3: A different group of learners join teacher. Teacher says the words and learners perform the actions on hearing the</a:t>
            </a:r>
          </a:p>
          <a:p>
            <a:r>
              <a:rPr lang="en-GB" sz="1200" b="0" i="0" u="none" strike="noStrike" kern="1200" baseline="0" dirty="0" smtClean="0">
                <a:solidFill>
                  <a:schemeClr val="tx1"/>
                </a:solidFill>
                <a:latin typeface="+mn-lt"/>
                <a:ea typeface="+mn-ea"/>
                <a:cs typeface="+mn-cs"/>
              </a:rPr>
              <a:t>words</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Step 4: Teacher says words / phrases and whole class perform the actions</a:t>
            </a:r>
          </a:p>
          <a:p>
            <a:endParaRPr lang="en-GB" sz="1200" b="0" i="0" u="none" strike="noStrike" kern="1200" baseline="0" dirty="0" smtClean="0">
              <a:solidFill>
                <a:schemeClr val="tx1"/>
              </a:solidFill>
              <a:latin typeface="+mn-lt"/>
              <a:ea typeface="+mn-ea"/>
              <a:cs typeface="+mn-cs"/>
            </a:endParaRP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Variation</a:t>
            </a:r>
          </a:p>
          <a:p>
            <a:r>
              <a:rPr lang="en-GB" sz="1200" b="0" i="0" u="none" strike="noStrike" kern="1200" baseline="0" dirty="0" smtClean="0">
                <a:solidFill>
                  <a:schemeClr val="tx1"/>
                </a:solidFill>
                <a:latin typeface="+mn-lt"/>
                <a:ea typeface="+mn-ea"/>
                <a:cs typeface="+mn-cs"/>
              </a:rPr>
              <a:t>Step 4: Learners say the words / phrases as teacher performs the actions</a:t>
            </a:r>
            <a:endParaRPr lang="en-GB" dirty="0"/>
          </a:p>
        </p:txBody>
      </p:sp>
      <p:sp>
        <p:nvSpPr>
          <p:cNvPr id="4" name="Slide Number Placeholder 3"/>
          <p:cNvSpPr>
            <a:spLocks noGrp="1"/>
          </p:cNvSpPr>
          <p:nvPr>
            <p:ph type="sldNum" sz="quarter" idx="10"/>
          </p:nvPr>
        </p:nvSpPr>
        <p:spPr/>
        <p:txBody>
          <a:bodyPr/>
          <a:lstStyle/>
          <a:p>
            <a:fld id="{E86556FD-C29C-48BE-8237-C19858DB41FA}" type="slidenum">
              <a:rPr lang="en-GB" smtClean="0"/>
              <a:pPr/>
              <a:t>9</a:t>
            </a:fld>
            <a:endParaRPr lang="en-GB"/>
          </a:p>
        </p:txBody>
      </p:sp>
    </p:spTree>
    <p:extLst>
      <p:ext uri="{BB962C8B-B14F-4D97-AF65-F5344CB8AC3E}">
        <p14:creationId xmlns:p14="http://schemas.microsoft.com/office/powerpoint/2010/main" val="10190769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Shared reading paying attention to expression and intonation.</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4. Possible reading aloud assessment opportunity. See the </a:t>
            </a:r>
            <a:r>
              <a:rPr lang="en-GB" sz="1200" b="0" i="0" u="none" strike="noStrike" kern="1200" baseline="0" dirty="0" err="1" smtClean="0">
                <a:solidFill>
                  <a:schemeClr val="tx1"/>
                </a:solidFill>
                <a:latin typeface="+mn-lt"/>
                <a:ea typeface="+mn-ea"/>
                <a:cs typeface="+mn-cs"/>
              </a:rPr>
              <a:t>selfassessment</a:t>
            </a:r>
            <a:r>
              <a:rPr lang="en-GB" sz="1200" b="0" i="0" u="none" strike="noStrike" kern="1200" baseline="0" dirty="0" smtClean="0">
                <a:solidFill>
                  <a:schemeClr val="tx1"/>
                </a:solidFill>
                <a:latin typeface="+mn-lt"/>
                <a:ea typeface="+mn-ea"/>
                <a:cs typeface="+mn-cs"/>
              </a:rPr>
              <a:t> sheet in </a:t>
            </a:r>
            <a:r>
              <a:rPr lang="en-GB" sz="1200" b="1" i="0" u="none" strike="noStrike" kern="1200" baseline="0" dirty="0" smtClean="0">
                <a:solidFill>
                  <a:schemeClr val="tx1"/>
                </a:solidFill>
                <a:latin typeface="+mn-lt"/>
                <a:ea typeface="+mn-ea"/>
                <a:cs typeface="+mn-cs"/>
              </a:rPr>
              <a:t>Appendix 2. – </a:t>
            </a:r>
            <a:r>
              <a:rPr lang="en-GB" sz="1200" b="0" i="1" u="sng" strike="noStrike" kern="1200" baseline="0" dirty="0" smtClean="0">
                <a:solidFill>
                  <a:schemeClr val="tx1"/>
                </a:solidFill>
                <a:latin typeface="+mn-lt"/>
                <a:ea typeface="+mn-ea"/>
                <a:cs typeface="+mn-cs"/>
              </a:rPr>
              <a:t>distribute sheets</a:t>
            </a:r>
          </a:p>
          <a:p>
            <a:endParaRPr lang="en-GB" sz="1200" b="0" i="1" u="sng"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9. Pair work - play Flipper game using questions in </a:t>
            </a:r>
            <a:r>
              <a:rPr lang="en-GB" sz="1200" b="1" i="0" u="none" strike="noStrike" kern="1200" baseline="0" dirty="0" smtClean="0">
                <a:solidFill>
                  <a:schemeClr val="tx1"/>
                </a:solidFill>
                <a:latin typeface="+mn-lt"/>
                <a:ea typeface="+mn-ea"/>
                <a:cs typeface="+mn-cs"/>
              </a:rPr>
              <a:t>Appendix 6</a:t>
            </a:r>
            <a:r>
              <a:rPr lang="en-GB" sz="1200" b="0" i="0" u="none" strike="noStrike" kern="1200" baseline="0" dirty="0" smtClean="0">
                <a:solidFill>
                  <a:schemeClr val="tx1"/>
                </a:solidFill>
                <a:latin typeface="+mn-lt"/>
                <a:ea typeface="+mn-ea"/>
                <a:cs typeface="+mn-cs"/>
              </a:rPr>
              <a:t>.</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 Flipper resources are to be found in </a:t>
            </a:r>
            <a:r>
              <a:rPr lang="en-GB" sz="1200" b="1" i="0" u="none" strike="noStrike" kern="1200" baseline="0" dirty="0" smtClean="0">
                <a:solidFill>
                  <a:schemeClr val="tx1"/>
                </a:solidFill>
                <a:latin typeface="+mn-lt"/>
                <a:ea typeface="+mn-ea"/>
                <a:cs typeface="+mn-cs"/>
              </a:rPr>
              <a:t>Appendix 7</a:t>
            </a:r>
            <a:r>
              <a:rPr lang="en-GB" sz="1200" b="0" i="0" u="none" strike="noStrike" kern="1200" baseline="0" dirty="0" smtClean="0">
                <a:solidFill>
                  <a:schemeClr val="tx1"/>
                </a:solidFill>
                <a:latin typeface="+mn-lt"/>
                <a:ea typeface="+mn-ea"/>
                <a:cs typeface="+mn-cs"/>
              </a:rPr>
              <a:t>.</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Learners can be encouraged to create their own flipper by following the instructions in </a:t>
            </a:r>
            <a:r>
              <a:rPr lang="en-GB" sz="1200" b="1" i="0" u="none" strike="noStrike" kern="1200" baseline="0" dirty="0" smtClean="0">
                <a:solidFill>
                  <a:schemeClr val="tx1"/>
                </a:solidFill>
                <a:latin typeface="+mn-lt"/>
                <a:ea typeface="+mn-ea"/>
                <a:cs typeface="+mn-cs"/>
              </a:rPr>
              <a:t>Appendix 7.</a:t>
            </a:r>
          </a:p>
          <a:p>
            <a:endParaRPr lang="en-GB" sz="1200" b="0" i="0"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6556FD-C29C-48BE-8237-C19858DB41FA}" type="slidenum">
              <a:rPr lang="en-GB" smtClean="0"/>
              <a:pPr/>
              <a:t>10</a:t>
            </a:fld>
            <a:endParaRPr lang="en-GB"/>
          </a:p>
        </p:txBody>
      </p:sp>
    </p:spTree>
    <p:extLst>
      <p:ext uri="{BB962C8B-B14F-4D97-AF65-F5344CB8AC3E}">
        <p14:creationId xmlns:p14="http://schemas.microsoft.com/office/powerpoint/2010/main" val="4046273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smtClean="0">
                <a:solidFill>
                  <a:schemeClr val="tx1"/>
                </a:solidFill>
                <a:latin typeface="+mn-lt"/>
                <a:ea typeface="+mn-ea"/>
                <a:cs typeface="+mn-cs"/>
              </a:rPr>
              <a:t>Good opportunity here to use Welsh, </a:t>
            </a:r>
            <a:r>
              <a:rPr lang="en-GB" sz="1200" b="0" i="0" u="none" strike="noStrike" kern="1200" baseline="0" dirty="0" err="1" smtClean="0">
                <a:solidFill>
                  <a:schemeClr val="tx1"/>
                </a:solidFill>
                <a:latin typeface="+mn-lt"/>
                <a:ea typeface="+mn-ea"/>
                <a:cs typeface="+mn-cs"/>
              </a:rPr>
              <a:t>e.g</a:t>
            </a:r>
            <a:r>
              <a:rPr lang="en-GB" sz="1200" b="0" i="0" u="none" strike="noStrike" kern="1200" baseline="0" dirty="0" smtClean="0">
                <a:solidFill>
                  <a:schemeClr val="tx1"/>
                </a:solidFill>
                <a:latin typeface="+mn-lt"/>
                <a:ea typeface="+mn-ea"/>
                <a:cs typeface="+mn-cs"/>
              </a:rPr>
              <a:t>  see vocabulary included in this slide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smtClean="0">
                <a:solidFill>
                  <a:schemeClr val="tx1"/>
                </a:solidFill>
                <a:latin typeface="+mn-lt"/>
                <a:ea typeface="+mn-ea"/>
                <a:cs typeface="+mn-cs"/>
              </a:rPr>
              <a:t>Distribute Appendix 7 (double sided sheet) with instructions of how to make a flipper – make and use</a:t>
            </a:r>
            <a:endParaRPr lang="en-GB" b="0" i="1" u="sng" dirty="0" smtClean="0"/>
          </a:p>
        </p:txBody>
      </p:sp>
      <p:sp>
        <p:nvSpPr>
          <p:cNvPr id="4" name="Slide Number Placeholder 3"/>
          <p:cNvSpPr>
            <a:spLocks noGrp="1"/>
          </p:cNvSpPr>
          <p:nvPr>
            <p:ph type="sldNum" sz="quarter" idx="10"/>
          </p:nvPr>
        </p:nvSpPr>
        <p:spPr/>
        <p:txBody>
          <a:bodyPr/>
          <a:lstStyle/>
          <a:p>
            <a:fld id="{E86556FD-C29C-48BE-8237-C19858DB41FA}" type="slidenum">
              <a:rPr lang="en-GB" smtClean="0"/>
              <a:pPr/>
              <a:t>11</a:t>
            </a:fld>
            <a:endParaRPr lang="en-GB"/>
          </a:p>
        </p:txBody>
      </p:sp>
    </p:spTree>
    <p:extLst>
      <p:ext uri="{BB962C8B-B14F-4D97-AF65-F5344CB8AC3E}">
        <p14:creationId xmlns:p14="http://schemas.microsoft.com/office/powerpoint/2010/main" val="3791504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smtClean="0">
                <a:solidFill>
                  <a:schemeClr val="tx1"/>
                </a:solidFill>
                <a:latin typeface="+mn-lt"/>
                <a:ea typeface="+mn-ea"/>
                <a:cs typeface="+mn-cs"/>
              </a:rPr>
              <a:t>Good opportunity here to use Welsh, </a:t>
            </a:r>
            <a:r>
              <a:rPr lang="en-GB" sz="1200" b="0" i="0" u="none" strike="noStrike" kern="1200" baseline="0" dirty="0" err="1" smtClean="0">
                <a:solidFill>
                  <a:schemeClr val="tx1"/>
                </a:solidFill>
                <a:latin typeface="+mn-lt"/>
                <a:ea typeface="+mn-ea"/>
                <a:cs typeface="+mn-cs"/>
              </a:rPr>
              <a:t>e.g</a:t>
            </a:r>
            <a:r>
              <a:rPr lang="en-GB" sz="1200" b="0" i="0" u="none" strike="noStrike" kern="1200" baseline="0" dirty="0" smtClean="0">
                <a:solidFill>
                  <a:schemeClr val="tx1"/>
                </a:solidFill>
                <a:latin typeface="+mn-lt"/>
                <a:ea typeface="+mn-ea"/>
                <a:cs typeface="+mn-cs"/>
              </a:rPr>
              <a:t>  see vocabulary included in this slide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smtClean="0">
                <a:solidFill>
                  <a:schemeClr val="tx1"/>
                </a:solidFill>
                <a:latin typeface="+mn-lt"/>
                <a:ea typeface="+mn-ea"/>
                <a:cs typeface="+mn-cs"/>
              </a:rPr>
              <a:t>Distribute Appendix 7 (double sided sheet) with instructions of how to make a flipper – make and use</a:t>
            </a:r>
            <a:endParaRPr lang="en-GB" b="0" i="1" u="sng" dirty="0" smtClean="0"/>
          </a:p>
        </p:txBody>
      </p:sp>
      <p:sp>
        <p:nvSpPr>
          <p:cNvPr id="4" name="Slide Number Placeholder 3"/>
          <p:cNvSpPr>
            <a:spLocks noGrp="1"/>
          </p:cNvSpPr>
          <p:nvPr>
            <p:ph type="sldNum" sz="quarter" idx="10"/>
          </p:nvPr>
        </p:nvSpPr>
        <p:spPr/>
        <p:txBody>
          <a:bodyPr/>
          <a:lstStyle/>
          <a:p>
            <a:fld id="{E86556FD-C29C-48BE-8237-C19858DB41FA}" type="slidenum">
              <a:rPr lang="en-GB" smtClean="0"/>
              <a:pPr/>
              <a:t>12</a:t>
            </a:fld>
            <a:endParaRPr lang="en-GB"/>
          </a:p>
        </p:txBody>
      </p:sp>
    </p:spTree>
    <p:extLst>
      <p:ext uri="{BB962C8B-B14F-4D97-AF65-F5344CB8AC3E}">
        <p14:creationId xmlns:p14="http://schemas.microsoft.com/office/powerpoint/2010/main" val="33985063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i="0" u="none" strike="noStrike" kern="1200" baseline="0" dirty="0" smtClean="0">
                <a:solidFill>
                  <a:schemeClr val="tx1"/>
                </a:solidFill>
                <a:latin typeface="+mn-lt"/>
                <a:ea typeface="+mn-ea"/>
                <a:cs typeface="+mn-cs"/>
              </a:rPr>
              <a:t>The aim of this training pack is to provide guidance for year 6 and 7 teachers on how to move learners on from level 4 to level 5.</a:t>
            </a:r>
          </a:p>
          <a:p>
            <a:endParaRPr lang="en-GB" sz="1200" b="1"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An important element of the pack is the DVD, which includes:</a:t>
            </a:r>
          </a:p>
          <a:p>
            <a:r>
              <a:rPr lang="en-GB" sz="1200" b="0" i="0" u="none" strike="noStrike" kern="1200" baseline="0" dirty="0" smtClean="0">
                <a:solidFill>
                  <a:schemeClr val="tx1"/>
                </a:solidFill>
                <a:latin typeface="+mn-lt"/>
                <a:ea typeface="+mn-ea"/>
                <a:cs typeface="+mn-cs"/>
              </a:rPr>
              <a:t>four teaching sessions filmed at St Patrick’s School, Newport and St Peter’s School, </a:t>
            </a:r>
            <a:r>
              <a:rPr lang="en-GB" sz="1200" b="0" i="0" u="none" strike="noStrike" kern="1200" baseline="0" dirty="0" err="1" smtClean="0">
                <a:solidFill>
                  <a:schemeClr val="tx1"/>
                </a:solidFill>
                <a:latin typeface="+mn-lt"/>
                <a:ea typeface="+mn-ea"/>
                <a:cs typeface="+mn-cs"/>
              </a:rPr>
              <a:t>Rossett</a:t>
            </a:r>
            <a:r>
              <a:rPr lang="en-GB" sz="1200" b="0" i="0" u="none" strike="noStrike" kern="1200" baseline="0" dirty="0" smtClean="0">
                <a:solidFill>
                  <a:schemeClr val="tx1"/>
                </a:solidFill>
                <a:latin typeface="+mn-lt"/>
                <a:ea typeface="+mn-ea"/>
                <a:cs typeface="+mn-cs"/>
              </a:rPr>
              <a:t>, Wrexham</a:t>
            </a:r>
          </a:p>
          <a:p>
            <a:endParaRPr lang="en-GB" sz="1200" b="0" i="0" u="none" strike="noStrike" kern="1200" baseline="0" dirty="0" smtClean="0">
              <a:solidFill>
                <a:schemeClr val="tx1"/>
              </a:solidFill>
              <a:latin typeface="+mn-lt"/>
              <a:ea typeface="+mn-ea"/>
              <a:cs typeface="+mn-cs"/>
            </a:endParaRPr>
          </a:p>
          <a:p>
            <a:r>
              <a:rPr lang="en-GB" b="1" dirty="0" smtClean="0">
                <a:effectLst/>
              </a:rPr>
              <a:t>Follow the link here to training pack and show </a:t>
            </a:r>
          </a:p>
          <a:p>
            <a:r>
              <a:rPr lang="en-GB" b="0" dirty="0" smtClean="0">
                <a:effectLst/>
              </a:rPr>
              <a:t>number</a:t>
            </a:r>
            <a:r>
              <a:rPr lang="en-GB" b="0" baseline="0" dirty="0" smtClean="0">
                <a:effectLst/>
              </a:rPr>
              <a:t> 4 film - </a:t>
            </a:r>
            <a:r>
              <a:rPr lang="en-GB" b="0" dirty="0" smtClean="0">
                <a:effectLst/>
              </a:rPr>
              <a:t>Codi </a:t>
            </a:r>
            <a:r>
              <a:rPr lang="en-GB" b="0" dirty="0" err="1" smtClean="0">
                <a:effectLst/>
              </a:rPr>
              <a:t>Safonau</a:t>
            </a:r>
            <a:r>
              <a:rPr lang="en-GB" b="0" dirty="0" smtClean="0">
                <a:effectLst/>
              </a:rPr>
              <a:t> </a:t>
            </a:r>
            <a:r>
              <a:rPr lang="en-GB" b="0" dirty="0" err="1" smtClean="0">
                <a:effectLst/>
              </a:rPr>
              <a:t>Llythrennedd</a:t>
            </a:r>
            <a:r>
              <a:rPr lang="en-GB" b="0" dirty="0" smtClean="0">
                <a:effectLst/>
              </a:rPr>
              <a:t> / Raising Standards of Literacy (4) </a:t>
            </a:r>
          </a:p>
          <a:p>
            <a:r>
              <a:rPr lang="en-GB" b="0" dirty="0" smtClean="0">
                <a:effectLst/>
              </a:rPr>
              <a:t>Just</a:t>
            </a:r>
            <a:r>
              <a:rPr lang="en-GB" b="0" baseline="0" dirty="0" smtClean="0">
                <a:effectLst/>
              </a:rPr>
              <a:t> show a little part of the film showing the use of language mats (bear in mind this was filmed in North Wales, hence the use of certain vocabulary) </a:t>
            </a:r>
          </a:p>
          <a:p>
            <a:endParaRPr lang="en-GB" b="0" baseline="0" dirty="0" smtClean="0">
              <a:effectLst/>
            </a:endParaRPr>
          </a:p>
          <a:p>
            <a:r>
              <a:rPr lang="en-GB" b="0" baseline="0" dirty="0" smtClean="0">
                <a:effectLst/>
              </a:rPr>
              <a:t>There are other ideas students may find useful to watch in their own time to show how they can promote Welsh in their lessons at KS2.</a:t>
            </a:r>
          </a:p>
          <a:p>
            <a:endParaRPr lang="en-GB" b="0" baseline="0" dirty="0" smtClean="0">
              <a:effectLst/>
            </a:endParaRPr>
          </a:p>
          <a:p>
            <a:r>
              <a:rPr lang="en-GB" b="0" baseline="0" dirty="0" smtClean="0">
                <a:effectLst/>
              </a:rPr>
              <a:t>Useful ideas and activities in both documents – advise looking at these in their own time!</a:t>
            </a:r>
            <a:endParaRPr lang="en-GB" b="0" dirty="0"/>
          </a:p>
        </p:txBody>
      </p:sp>
      <p:sp>
        <p:nvSpPr>
          <p:cNvPr id="4" name="Slide Number Placeholder 3"/>
          <p:cNvSpPr>
            <a:spLocks noGrp="1"/>
          </p:cNvSpPr>
          <p:nvPr>
            <p:ph type="sldNum" sz="quarter" idx="10"/>
          </p:nvPr>
        </p:nvSpPr>
        <p:spPr/>
        <p:txBody>
          <a:bodyPr/>
          <a:lstStyle/>
          <a:p>
            <a:fld id="{E86556FD-C29C-48BE-8237-C19858DB41FA}" type="slidenum">
              <a:rPr lang="en-GB" smtClean="0"/>
              <a:pPr/>
              <a:t>13</a:t>
            </a:fld>
            <a:endParaRPr lang="en-GB"/>
          </a:p>
        </p:txBody>
      </p:sp>
    </p:spTree>
    <p:extLst>
      <p:ext uri="{BB962C8B-B14F-4D97-AF65-F5344CB8AC3E}">
        <p14:creationId xmlns:p14="http://schemas.microsoft.com/office/powerpoint/2010/main" val="24899244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06535927-9745-4CF0-BF19-315087A18A7C}" type="datetimeFigureOut">
              <a:rPr lang="en-GB" smtClean="0"/>
              <a:pPr/>
              <a:t>07/10/2016</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037BB9CA-B6ED-4DBE-99DB-66670F380D2B}"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6535927-9745-4CF0-BF19-315087A18A7C}" type="datetimeFigureOut">
              <a:rPr lang="en-GB" smtClean="0"/>
              <a:pPr/>
              <a:t>07/10/2016</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37BB9CA-B6ED-4DBE-99DB-66670F380D2B}" type="slidenum">
              <a:rPr lang="en-GB" smtClean="0"/>
              <a:pPr/>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06535927-9745-4CF0-BF19-315087A18A7C}" type="datetimeFigureOut">
              <a:rPr lang="en-GB" smtClean="0"/>
              <a:pPr/>
              <a:t>07/10/2016</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37BB9CA-B6ED-4DBE-99DB-66670F380D2B}"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6535927-9745-4CF0-BF19-315087A18A7C}" type="datetimeFigureOut">
              <a:rPr lang="en-GB" smtClean="0"/>
              <a:pPr/>
              <a:t>07/10/2016</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037BB9CA-B6ED-4DBE-99DB-66670F380D2B}" type="slidenum">
              <a:rPr lang="en-GB" smtClean="0"/>
              <a:pPr/>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6535927-9745-4CF0-BF19-315087A18A7C}" type="datetimeFigureOut">
              <a:rPr lang="en-GB" smtClean="0"/>
              <a:pPr/>
              <a:t>07/10/2016</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037BB9CA-B6ED-4DBE-99DB-66670F380D2B}"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06535927-9745-4CF0-BF19-315087A18A7C}" type="datetimeFigureOut">
              <a:rPr lang="en-GB" smtClean="0"/>
              <a:pPr/>
              <a:t>07/10/2016</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037BB9CA-B6ED-4DBE-99DB-66670F380D2B}" type="slidenum">
              <a:rPr lang="en-GB" smtClean="0"/>
              <a:pPr/>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06535927-9745-4CF0-BF19-315087A18A7C}" type="datetimeFigureOut">
              <a:rPr lang="en-GB" smtClean="0"/>
              <a:pPr/>
              <a:t>07/10/2016</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037BB9CA-B6ED-4DBE-99DB-66670F380D2B}"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06535927-9745-4CF0-BF19-315087A18A7C}" type="datetimeFigureOut">
              <a:rPr lang="en-GB" smtClean="0"/>
              <a:pPr/>
              <a:t>07/10/2016</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037BB9CA-B6ED-4DBE-99DB-66670F380D2B}"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06535927-9745-4CF0-BF19-315087A18A7C}" type="datetimeFigureOut">
              <a:rPr lang="en-GB" smtClean="0"/>
              <a:pPr/>
              <a:t>07/10/2016</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037BB9CA-B6ED-4DBE-99DB-66670F380D2B}"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6535927-9745-4CF0-BF19-315087A18A7C}" type="datetimeFigureOut">
              <a:rPr lang="en-GB" smtClean="0"/>
              <a:pPr/>
              <a:t>07/10/2016</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37BB9CA-B6ED-4DBE-99DB-66670F380D2B}"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6535927-9745-4CF0-BF19-315087A18A7C}" type="datetimeFigureOut">
              <a:rPr lang="en-GB" smtClean="0"/>
              <a:pPr/>
              <a:t>07/10/2016</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37BB9CA-B6ED-4DBE-99DB-66670F380D2B}"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BD92B75-A462-43B6-8D29-B8352F4C9BEC}" type="datetimeFigureOut">
              <a:rPr lang="en-GB" smtClean="0">
                <a:solidFill>
                  <a:srgbClr val="EEECE1"/>
                </a:solidFill>
              </a:rPr>
              <a:pPr/>
              <a:t>07/10/2016</a:t>
            </a:fld>
            <a:endParaRPr lang="en-GB">
              <a:solidFill>
                <a:srgbClr val="EEECE1"/>
              </a:solidFill>
            </a:endParaRPr>
          </a:p>
        </p:txBody>
      </p:sp>
      <p:sp>
        <p:nvSpPr>
          <p:cNvPr id="5" name="Footer Placeholder 4"/>
          <p:cNvSpPr>
            <a:spLocks noGrp="1"/>
          </p:cNvSpPr>
          <p:nvPr>
            <p:ph type="ftr" sz="quarter" idx="11"/>
          </p:nvPr>
        </p:nvSpPr>
        <p:spPr/>
        <p:txBody>
          <a:bodyPr/>
          <a:lstStyle/>
          <a:p>
            <a:endParaRPr lang="en-GB">
              <a:solidFill>
                <a:srgbClr val="EEECE1"/>
              </a:solidFill>
            </a:endParaRPr>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20720513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D92B75-A462-43B6-8D29-B8352F4C9BEC}" type="datetimeFigureOut">
              <a:rPr lang="en-GB" smtClean="0">
                <a:solidFill>
                  <a:srgbClr val="EEECE1"/>
                </a:solidFill>
              </a:rPr>
              <a:pPr/>
              <a:t>07/10/2016</a:t>
            </a:fld>
            <a:endParaRPr lang="en-GB">
              <a:solidFill>
                <a:srgbClr val="EEECE1"/>
              </a:solidFill>
            </a:endParaRPr>
          </a:p>
        </p:txBody>
      </p:sp>
      <p:sp>
        <p:nvSpPr>
          <p:cNvPr id="5" name="Footer Placeholder 4"/>
          <p:cNvSpPr>
            <a:spLocks noGrp="1"/>
          </p:cNvSpPr>
          <p:nvPr>
            <p:ph type="ftr" sz="quarter" idx="11"/>
          </p:nvPr>
        </p:nvSpPr>
        <p:spPr/>
        <p:txBody>
          <a:bodyPr/>
          <a:lstStyle/>
          <a:p>
            <a:endParaRPr lang="en-GB">
              <a:solidFill>
                <a:srgbClr val="EEECE1"/>
              </a:solidFill>
            </a:endParaRPr>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32256212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2B75-A462-43B6-8D29-B8352F4C9BEC}" type="datetimeFigureOut">
              <a:rPr lang="en-GB" smtClean="0">
                <a:solidFill>
                  <a:srgbClr val="EEECE1"/>
                </a:solidFill>
              </a:rPr>
              <a:pPr/>
              <a:t>07/10/2016</a:t>
            </a:fld>
            <a:endParaRPr lang="en-GB">
              <a:solidFill>
                <a:srgbClr val="EEECE1"/>
              </a:solidFill>
            </a:endParaRPr>
          </a:p>
        </p:txBody>
      </p:sp>
      <p:sp>
        <p:nvSpPr>
          <p:cNvPr id="5" name="Footer Placeholder 4"/>
          <p:cNvSpPr>
            <a:spLocks noGrp="1"/>
          </p:cNvSpPr>
          <p:nvPr>
            <p:ph type="ftr" sz="quarter" idx="11"/>
          </p:nvPr>
        </p:nvSpPr>
        <p:spPr/>
        <p:txBody>
          <a:bodyPr/>
          <a:lstStyle/>
          <a:p>
            <a:endParaRPr lang="en-GB">
              <a:solidFill>
                <a:srgbClr val="EEECE1"/>
              </a:solidFill>
            </a:endParaRPr>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2272383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D92B75-A462-43B6-8D29-B8352F4C9BEC}" type="datetimeFigureOut">
              <a:rPr lang="en-GB" smtClean="0">
                <a:solidFill>
                  <a:srgbClr val="EEECE1"/>
                </a:solidFill>
              </a:rPr>
              <a:pPr/>
              <a:t>07/10/2016</a:t>
            </a:fld>
            <a:endParaRPr lang="en-GB">
              <a:solidFill>
                <a:srgbClr val="EEECE1"/>
              </a:solidFill>
            </a:endParaRPr>
          </a:p>
        </p:txBody>
      </p:sp>
      <p:sp>
        <p:nvSpPr>
          <p:cNvPr id="6" name="Footer Placeholder 5"/>
          <p:cNvSpPr>
            <a:spLocks noGrp="1"/>
          </p:cNvSpPr>
          <p:nvPr>
            <p:ph type="ftr" sz="quarter" idx="11"/>
          </p:nvPr>
        </p:nvSpPr>
        <p:spPr/>
        <p:txBody>
          <a:bodyPr/>
          <a:lstStyle/>
          <a:p>
            <a:endParaRPr lang="en-GB">
              <a:solidFill>
                <a:srgbClr val="EEECE1"/>
              </a:solidFill>
            </a:endParaRPr>
          </a:p>
        </p:txBody>
      </p:sp>
      <p:sp>
        <p:nvSpPr>
          <p:cNvPr id="7" name="Slide Number Placeholder 6"/>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823900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BD92B75-A462-43B6-8D29-B8352F4C9BEC}" type="datetimeFigureOut">
              <a:rPr lang="en-GB" smtClean="0">
                <a:solidFill>
                  <a:srgbClr val="EEECE1"/>
                </a:solidFill>
              </a:rPr>
              <a:pPr/>
              <a:t>07/10/2016</a:t>
            </a:fld>
            <a:endParaRPr lang="en-GB">
              <a:solidFill>
                <a:srgbClr val="EEECE1"/>
              </a:solidFill>
            </a:endParaRPr>
          </a:p>
        </p:txBody>
      </p:sp>
      <p:sp>
        <p:nvSpPr>
          <p:cNvPr id="8" name="Footer Placeholder 7"/>
          <p:cNvSpPr>
            <a:spLocks noGrp="1"/>
          </p:cNvSpPr>
          <p:nvPr>
            <p:ph type="ftr" sz="quarter" idx="11"/>
          </p:nvPr>
        </p:nvSpPr>
        <p:spPr/>
        <p:txBody>
          <a:bodyPr/>
          <a:lstStyle/>
          <a:p>
            <a:endParaRPr lang="en-GB">
              <a:solidFill>
                <a:srgbClr val="EEECE1"/>
              </a:solidFill>
            </a:endParaRPr>
          </a:p>
        </p:txBody>
      </p:sp>
      <p:sp>
        <p:nvSpPr>
          <p:cNvPr id="9" name="Slide Number Placeholder 8"/>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20804339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BD92B75-A462-43B6-8D29-B8352F4C9BEC}" type="datetimeFigureOut">
              <a:rPr lang="en-GB" smtClean="0">
                <a:solidFill>
                  <a:srgbClr val="EEECE1"/>
                </a:solidFill>
              </a:rPr>
              <a:pPr/>
              <a:t>07/10/2016</a:t>
            </a:fld>
            <a:endParaRPr lang="en-GB">
              <a:solidFill>
                <a:srgbClr val="EEECE1"/>
              </a:solidFill>
            </a:endParaRPr>
          </a:p>
        </p:txBody>
      </p:sp>
      <p:sp>
        <p:nvSpPr>
          <p:cNvPr id="4" name="Footer Placeholder 3"/>
          <p:cNvSpPr>
            <a:spLocks noGrp="1"/>
          </p:cNvSpPr>
          <p:nvPr>
            <p:ph type="ftr" sz="quarter" idx="11"/>
          </p:nvPr>
        </p:nvSpPr>
        <p:spPr/>
        <p:txBody>
          <a:bodyPr/>
          <a:lstStyle/>
          <a:p>
            <a:endParaRPr lang="en-GB">
              <a:solidFill>
                <a:srgbClr val="EEECE1"/>
              </a:solidFill>
            </a:endParaRPr>
          </a:p>
        </p:txBody>
      </p:sp>
      <p:sp>
        <p:nvSpPr>
          <p:cNvPr id="5" name="Slide Number Placeholder 4"/>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2457351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D92B75-A462-43B6-8D29-B8352F4C9BEC}" type="datetimeFigureOut">
              <a:rPr lang="en-GB" smtClean="0">
                <a:solidFill>
                  <a:srgbClr val="EEECE1"/>
                </a:solidFill>
              </a:rPr>
              <a:pPr/>
              <a:t>07/10/2016</a:t>
            </a:fld>
            <a:endParaRPr lang="en-GB">
              <a:solidFill>
                <a:srgbClr val="EEECE1"/>
              </a:solidFill>
            </a:endParaRPr>
          </a:p>
        </p:txBody>
      </p:sp>
      <p:sp>
        <p:nvSpPr>
          <p:cNvPr id="3" name="Footer Placeholder 2"/>
          <p:cNvSpPr>
            <a:spLocks noGrp="1"/>
          </p:cNvSpPr>
          <p:nvPr>
            <p:ph type="ftr" sz="quarter" idx="11"/>
          </p:nvPr>
        </p:nvSpPr>
        <p:spPr/>
        <p:txBody>
          <a:bodyPr/>
          <a:lstStyle/>
          <a:p>
            <a:endParaRPr lang="en-GB">
              <a:solidFill>
                <a:srgbClr val="EEECE1"/>
              </a:solidFill>
            </a:endParaRPr>
          </a:p>
        </p:txBody>
      </p:sp>
      <p:sp>
        <p:nvSpPr>
          <p:cNvPr id="4" name="Slide Number Placeholder 3"/>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38452844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D92B75-A462-43B6-8D29-B8352F4C9BEC}" type="datetimeFigureOut">
              <a:rPr lang="en-GB" smtClean="0">
                <a:solidFill>
                  <a:srgbClr val="EEECE1"/>
                </a:solidFill>
              </a:rPr>
              <a:pPr/>
              <a:t>07/10/2016</a:t>
            </a:fld>
            <a:endParaRPr lang="en-GB">
              <a:solidFill>
                <a:srgbClr val="EEECE1"/>
              </a:solidFill>
            </a:endParaRPr>
          </a:p>
        </p:txBody>
      </p:sp>
      <p:sp>
        <p:nvSpPr>
          <p:cNvPr id="6" name="Footer Placeholder 5"/>
          <p:cNvSpPr>
            <a:spLocks noGrp="1"/>
          </p:cNvSpPr>
          <p:nvPr>
            <p:ph type="ftr" sz="quarter" idx="11"/>
          </p:nvPr>
        </p:nvSpPr>
        <p:spPr/>
        <p:txBody>
          <a:bodyPr/>
          <a:lstStyle/>
          <a:p>
            <a:endParaRPr lang="en-GB">
              <a:solidFill>
                <a:srgbClr val="EEECE1"/>
              </a:solidFill>
            </a:endParaRPr>
          </a:p>
        </p:txBody>
      </p:sp>
      <p:sp>
        <p:nvSpPr>
          <p:cNvPr id="7" name="Slide Number Placeholder 6"/>
          <p:cNvSpPr>
            <a:spLocks noGrp="1"/>
          </p:cNvSpPr>
          <p:nvPr>
            <p:ph type="sldNum" sz="quarter" idx="12"/>
          </p:nvPr>
        </p:nvSpPr>
        <p:spPr/>
        <p:txBody>
          <a:bodyPr/>
          <a:lstStyle/>
          <a:p>
            <a:fld id="{AD7D0661-7CB3-4C9F-82CA-4F47E14B74E3}" type="slidenum">
              <a:rPr lang="en-GB" smtClean="0"/>
              <a:pPr/>
              <a:t>‹#›</a:t>
            </a:fld>
            <a:endParaRPr lang="en-GB"/>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11120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1BD92B75-A462-43B6-8D29-B8352F4C9BEC}" type="datetimeFigureOut">
              <a:rPr lang="en-GB" smtClean="0">
                <a:solidFill>
                  <a:srgbClr val="EEECE1"/>
                </a:solidFill>
              </a:rPr>
              <a:pPr/>
              <a:t>07/10/2016</a:t>
            </a:fld>
            <a:endParaRPr lang="en-GB">
              <a:solidFill>
                <a:srgbClr val="EEECE1"/>
              </a:solidFill>
            </a:endParaRPr>
          </a:p>
        </p:txBody>
      </p:sp>
      <p:sp>
        <p:nvSpPr>
          <p:cNvPr id="9" name="Slide Number Placeholder 8"/>
          <p:cNvSpPr>
            <a:spLocks noGrp="1"/>
          </p:cNvSpPr>
          <p:nvPr>
            <p:ph type="sldNum" sz="quarter" idx="11"/>
          </p:nvPr>
        </p:nvSpPr>
        <p:spPr/>
        <p:txBody>
          <a:bodyPr/>
          <a:lstStyle/>
          <a:p>
            <a:fld id="{AD7D0661-7CB3-4C9F-82CA-4F47E14B74E3}" type="slidenum">
              <a:rPr lang="en-GB" smtClean="0"/>
              <a:pPr/>
              <a:t>‹#›</a:t>
            </a:fld>
            <a:endParaRPr lang="en-GB"/>
          </a:p>
        </p:txBody>
      </p:sp>
      <p:sp>
        <p:nvSpPr>
          <p:cNvPr id="10" name="Footer Placeholder 9"/>
          <p:cNvSpPr>
            <a:spLocks noGrp="1"/>
          </p:cNvSpPr>
          <p:nvPr>
            <p:ph type="ftr" sz="quarter" idx="12"/>
          </p:nvPr>
        </p:nvSpPr>
        <p:spPr/>
        <p:txBody>
          <a:bodyPr/>
          <a:lstStyle/>
          <a:p>
            <a:endParaRPr lang="en-GB">
              <a:solidFill>
                <a:srgbClr val="EEECE1"/>
              </a:solidFill>
            </a:endParaRPr>
          </a:p>
        </p:txBody>
      </p:sp>
    </p:spTree>
    <p:extLst>
      <p:ext uri="{BB962C8B-B14F-4D97-AF65-F5344CB8AC3E}">
        <p14:creationId xmlns:p14="http://schemas.microsoft.com/office/powerpoint/2010/main" val="27420694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D92B75-A462-43B6-8D29-B8352F4C9BEC}" type="datetimeFigureOut">
              <a:rPr lang="en-GB" smtClean="0">
                <a:solidFill>
                  <a:srgbClr val="EEECE1"/>
                </a:solidFill>
              </a:rPr>
              <a:pPr/>
              <a:t>07/10/2016</a:t>
            </a:fld>
            <a:endParaRPr lang="en-GB">
              <a:solidFill>
                <a:srgbClr val="EEECE1"/>
              </a:solidFill>
            </a:endParaRPr>
          </a:p>
        </p:txBody>
      </p:sp>
      <p:sp>
        <p:nvSpPr>
          <p:cNvPr id="5" name="Footer Placeholder 4"/>
          <p:cNvSpPr>
            <a:spLocks noGrp="1"/>
          </p:cNvSpPr>
          <p:nvPr>
            <p:ph type="ftr" sz="quarter" idx="11"/>
          </p:nvPr>
        </p:nvSpPr>
        <p:spPr/>
        <p:txBody>
          <a:bodyPr/>
          <a:lstStyle/>
          <a:p>
            <a:endParaRPr lang="en-GB">
              <a:solidFill>
                <a:srgbClr val="EEECE1"/>
              </a:solidFill>
            </a:endParaRPr>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26348945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D92B75-A462-43B6-8D29-B8352F4C9BEC}" type="datetimeFigureOut">
              <a:rPr lang="en-GB" smtClean="0">
                <a:solidFill>
                  <a:srgbClr val="EEECE1"/>
                </a:solidFill>
              </a:rPr>
              <a:pPr/>
              <a:t>07/10/2016</a:t>
            </a:fld>
            <a:endParaRPr lang="en-GB">
              <a:solidFill>
                <a:srgbClr val="EEECE1"/>
              </a:solidFill>
            </a:endParaRPr>
          </a:p>
        </p:txBody>
      </p:sp>
      <p:sp>
        <p:nvSpPr>
          <p:cNvPr id="5" name="Footer Placeholder 4"/>
          <p:cNvSpPr>
            <a:spLocks noGrp="1"/>
          </p:cNvSpPr>
          <p:nvPr>
            <p:ph type="ftr" sz="quarter" idx="11"/>
          </p:nvPr>
        </p:nvSpPr>
        <p:spPr/>
        <p:txBody>
          <a:bodyPr/>
          <a:lstStyle/>
          <a:p>
            <a:endParaRPr lang="en-GB">
              <a:solidFill>
                <a:srgbClr val="EEECE1"/>
              </a:solidFill>
            </a:endParaRPr>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3160235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06535927-9745-4CF0-BF19-315087A18A7C}" type="datetimeFigureOut">
              <a:rPr lang="en-GB" smtClean="0"/>
              <a:pPr/>
              <a:t>07/10/2016</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037BB9CA-B6ED-4DBE-99DB-66670F380D2B}"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AD7D0661-7CB3-4C9F-82CA-4F47E14B74E3}" type="slidenum">
              <a:rPr lang="en-GB" smtClean="0"/>
              <a:pPr/>
              <a:t>‹#›</a:t>
            </a:fld>
            <a:endParaRPr lang="en-GB"/>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GB">
              <a:solidFill>
                <a:srgbClr val="EEECE1"/>
              </a:solidFill>
            </a:endParaRP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1BD92B75-A462-43B6-8D29-B8352F4C9BEC}" type="datetimeFigureOut">
              <a:rPr lang="en-GB" smtClean="0">
                <a:solidFill>
                  <a:srgbClr val="EEECE1"/>
                </a:solidFill>
              </a:rPr>
              <a:pPr/>
              <a:t>07/10/2016</a:t>
            </a:fld>
            <a:endParaRPr lang="en-GB">
              <a:solidFill>
                <a:srgbClr val="EEECE1"/>
              </a:solidFill>
            </a:endParaRPr>
          </a:p>
        </p:txBody>
      </p:sp>
    </p:spTree>
    <p:extLst>
      <p:ext uri="{BB962C8B-B14F-4D97-AF65-F5344CB8AC3E}">
        <p14:creationId xmlns:p14="http://schemas.microsoft.com/office/powerpoint/2010/main" val="323655126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http://www.podantur.com/packs/pack-1/" TargetMode="External"/><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hyperlink" Target="http://www.cscjes.org.uk/Documents/Welsh/Updates-L2/QR-Codes-for-Reading-Books.aspx" TargetMode="External"/><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hyperlink" Target="http://resources.wjec.co.uk/Pages/ResourceSingle.aspx?rIid=764"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cscjes.org.uk/Documents/Welsh/Updates-L2/QR-Codes-for-Reading-Books.aspx"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wjec.co.uk/teachers/support-team-for-the-welsh-language-in-education/training-packages/training-packs-welsh-second-language-ks3-ks4.html"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52737"/>
            <a:ext cx="7772400" cy="2529626"/>
          </a:xfrm>
        </p:spPr>
        <p:txBody>
          <a:bodyPr>
            <a:normAutofit/>
          </a:bodyPr>
          <a:lstStyle/>
          <a:p>
            <a:r>
              <a:rPr lang="en-GB" dirty="0" smtClean="0"/>
              <a:t>Welsh second language</a:t>
            </a:r>
            <a:br>
              <a:rPr lang="en-GB" dirty="0" smtClean="0"/>
            </a:br>
            <a:r>
              <a:rPr lang="en-GB" sz="3200" dirty="0" smtClean="0"/>
              <a:t>in the National Curriculum for Wales</a:t>
            </a:r>
            <a:endParaRPr lang="en-GB" sz="3200" dirty="0"/>
          </a:p>
        </p:txBody>
      </p:sp>
      <p:sp>
        <p:nvSpPr>
          <p:cNvPr id="3" name="Subtitle 2"/>
          <p:cNvSpPr>
            <a:spLocks noGrp="1"/>
          </p:cNvSpPr>
          <p:nvPr>
            <p:ph type="subTitle" idx="1"/>
          </p:nvPr>
        </p:nvSpPr>
        <p:spPr>
          <a:xfrm>
            <a:off x="4644008" y="4077072"/>
            <a:ext cx="3454152" cy="720080"/>
          </a:xfrm>
        </p:spPr>
        <p:txBody>
          <a:bodyPr>
            <a:normAutofit fontScale="92500" lnSpcReduction="10000"/>
          </a:bodyPr>
          <a:lstStyle/>
          <a:p>
            <a:r>
              <a:rPr lang="en-GB" dirty="0" smtClean="0"/>
              <a:t>Key Stages 2 – 4</a:t>
            </a:r>
          </a:p>
          <a:p>
            <a:r>
              <a:rPr lang="en-GB" sz="1400" dirty="0" err="1" smtClean="0"/>
              <a:t>Blwyddyn</a:t>
            </a:r>
            <a:r>
              <a:rPr lang="en-GB" sz="1400" dirty="0" smtClean="0"/>
              <a:t> 3</a:t>
            </a:r>
          </a:p>
          <a:p>
            <a:endParaRPr lang="en-GB" dirty="0"/>
          </a:p>
        </p:txBody>
      </p:sp>
    </p:spTree>
    <p:extLst>
      <p:ext uri="{BB962C8B-B14F-4D97-AF65-F5344CB8AC3E}">
        <p14:creationId xmlns:p14="http://schemas.microsoft.com/office/powerpoint/2010/main" val="834392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067944" y="1844824"/>
            <a:ext cx="2692699" cy="3816424"/>
          </a:xfrm>
        </p:spPr>
      </p:pic>
      <p:sp>
        <p:nvSpPr>
          <p:cNvPr id="3" name="Title 2"/>
          <p:cNvSpPr>
            <a:spLocks noGrp="1"/>
          </p:cNvSpPr>
          <p:nvPr>
            <p:ph type="title"/>
          </p:nvPr>
        </p:nvSpPr>
        <p:spPr/>
        <p:txBody>
          <a:bodyPr>
            <a:normAutofit fontScale="90000"/>
          </a:bodyPr>
          <a:lstStyle/>
          <a:p>
            <a:r>
              <a:rPr lang="en-GB" altLang="en-US" sz="4400" dirty="0" smtClean="0">
                <a:latin typeface="Lucida Sans Unicode" panose="020B0602030504020204" pitchFamily="34" charset="0"/>
                <a:cs typeface="Lucida Sans Unicode" panose="020B0602030504020204" pitchFamily="34" charset="0"/>
              </a:rPr>
              <a:t>Welsh second language in the National Curriculum for Wales</a:t>
            </a:r>
            <a:endParaRPr lang="en-GB" dirty="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30329067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smtClean="0"/>
              <a:t>Oracy</a:t>
            </a:r>
            <a:endParaRPr lang="en-GB" dirty="0"/>
          </a:p>
        </p:txBody>
      </p:sp>
      <p:pic>
        <p:nvPicPr>
          <p:cNvPr id="205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68560" y="1124744"/>
            <a:ext cx="5236918" cy="2944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960" y="3212976"/>
            <a:ext cx="4572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66772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smtClean="0"/>
              <a:t>Reading</a:t>
            </a:r>
            <a:endParaRPr lang="en-GB" dirty="0"/>
          </a:p>
        </p:txBody>
      </p:sp>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3140968"/>
            <a:ext cx="4723823" cy="3247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944" y="3356992"/>
            <a:ext cx="2626907" cy="14077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1700808"/>
            <a:ext cx="3335314" cy="4152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ontent Placeholder 3"/>
          <p:cNvSpPr>
            <a:spLocks noGrp="1"/>
          </p:cNvSpPr>
          <p:nvPr>
            <p:ph idx="1"/>
          </p:nvPr>
        </p:nvSpPr>
        <p:spPr/>
        <p:txBody>
          <a:bodyPr/>
          <a:lstStyle/>
          <a:p>
            <a:endParaRPr lang="en-GB" dirty="0"/>
          </a:p>
        </p:txBody>
      </p:sp>
    </p:spTree>
    <p:extLst>
      <p:ext uri="{BB962C8B-B14F-4D97-AF65-F5344CB8AC3E}">
        <p14:creationId xmlns:p14="http://schemas.microsoft.com/office/powerpoint/2010/main" val="28122307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Y Pod-</a:t>
            </a:r>
            <a:r>
              <a:rPr lang="en-GB" dirty="0" err="1">
                <a:latin typeface="Comic Sans MS" panose="030F0702030302020204" pitchFamily="66" charset="0"/>
              </a:rPr>
              <a:t>antur</a:t>
            </a:r>
            <a:r>
              <a:rPr lang="en-GB" dirty="0">
                <a:latin typeface="Comic Sans MS" panose="030F0702030302020204" pitchFamily="66" charset="0"/>
              </a:rPr>
              <a:t> </a:t>
            </a:r>
            <a:r>
              <a:rPr lang="en-GB" dirty="0" err="1">
                <a:latin typeface="Comic Sans MS" panose="030F0702030302020204" pitchFamily="66" charset="0"/>
              </a:rPr>
              <a:t>Cymraeg</a:t>
            </a:r>
            <a:r>
              <a:rPr lang="en-GB" dirty="0">
                <a:latin typeface="Comic Sans MS" panose="030F0702030302020204" pitchFamily="66" charset="0"/>
              </a:rPr>
              <a:t> </a:t>
            </a:r>
          </a:p>
        </p:txBody>
      </p:sp>
      <p:sp>
        <p:nvSpPr>
          <p:cNvPr id="3" name="Content Placeholder 2"/>
          <p:cNvSpPr>
            <a:spLocks noGrp="1"/>
          </p:cNvSpPr>
          <p:nvPr>
            <p:ph idx="1"/>
          </p:nvPr>
        </p:nvSpPr>
        <p:spPr/>
        <p:txBody>
          <a:bodyPr/>
          <a:lstStyle/>
          <a:p>
            <a:r>
              <a:rPr lang="en-GB" dirty="0" smtClean="0">
                <a:hlinkClick r:id="rId3"/>
              </a:rPr>
              <a:t>Y Pod </a:t>
            </a:r>
            <a:r>
              <a:rPr lang="en-GB" dirty="0" err="1" smtClean="0">
                <a:hlinkClick r:id="rId3"/>
              </a:rPr>
              <a:t>Antur</a:t>
            </a:r>
            <a:r>
              <a:rPr lang="en-GB" dirty="0" smtClean="0">
                <a:hlinkClick r:id="rId3"/>
              </a:rPr>
              <a:t> </a:t>
            </a:r>
            <a:r>
              <a:rPr lang="en-GB" dirty="0" err="1" smtClean="0">
                <a:hlinkClick r:id="rId3"/>
              </a:rPr>
              <a:t>Cymraeg</a:t>
            </a:r>
            <a:endParaRPr lang="en-GB" dirty="0"/>
          </a:p>
        </p:txBody>
      </p:sp>
      <p:pic>
        <p:nvPicPr>
          <p:cNvPr id="9217" name="Picture 1" descr="C:\Users\Natalie\Desktop\Cymraeg\Llyfrau\pod antur.png"/>
          <p:cNvPicPr>
            <a:picLocks noChangeAspect="1" noChangeArrowheads="1"/>
          </p:cNvPicPr>
          <p:nvPr/>
        </p:nvPicPr>
        <p:blipFill>
          <a:blip r:embed="rId4" cstate="print"/>
          <a:srcRect/>
          <a:stretch>
            <a:fillRect/>
          </a:stretch>
        </p:blipFill>
        <p:spPr bwMode="auto">
          <a:xfrm>
            <a:off x="2051720" y="2420888"/>
            <a:ext cx="3888432" cy="3888432"/>
          </a:xfrm>
          <a:prstGeom prst="rect">
            <a:avLst/>
          </a:prstGeom>
          <a:noFill/>
        </p:spPr>
      </p:pic>
    </p:spTree>
    <p:extLst>
      <p:ext uri="{BB962C8B-B14F-4D97-AF65-F5344CB8AC3E}">
        <p14:creationId xmlns:p14="http://schemas.microsoft.com/office/powerpoint/2010/main" val="31069789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QR codes for reading books</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smtClean="0">
                <a:hlinkClick r:id="rId3"/>
              </a:rPr>
              <a:t>CSCJES - Central South Consortium Joint Education Service</a:t>
            </a:r>
            <a:endParaRPr lang="en-GB" dirty="0"/>
          </a:p>
        </p:txBody>
      </p:sp>
      <p:pic>
        <p:nvPicPr>
          <p:cNvPr id="4" name="Picture 3" descr="C:\Users\gilbertsons\AppData\Local\Microsoft\Windows\Temporary Internet Files\Content.IE5\NUQTCR5C\qrcode.26166445.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67744" y="2276872"/>
            <a:ext cx="3995687" cy="3994484"/>
          </a:xfrm>
          <a:prstGeom prst="rect">
            <a:avLst/>
          </a:prstGeom>
          <a:noFill/>
          <a:ln>
            <a:noFill/>
          </a:ln>
        </p:spPr>
      </p:pic>
    </p:spTree>
    <p:extLst>
      <p:ext uri="{BB962C8B-B14F-4D97-AF65-F5344CB8AC3E}">
        <p14:creationId xmlns:p14="http://schemas.microsoft.com/office/powerpoint/2010/main" val="20106649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smtClean="0"/>
              <a:t>Writing</a:t>
            </a:r>
            <a:endParaRPr lang="en-GB" dirty="0"/>
          </a:p>
        </p:txBody>
      </p:sp>
      <p:pic>
        <p:nvPicPr>
          <p:cNvPr id="410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8800" y="1412776"/>
            <a:ext cx="3024336" cy="42847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Content Placeholder 3"/>
          <p:cNvSpPr>
            <a:spLocks noGrp="1"/>
          </p:cNvSpPr>
          <p:nvPr>
            <p:ph idx="1"/>
          </p:nvPr>
        </p:nvSpPr>
        <p:spPr/>
        <p:txBody>
          <a:bodyPr/>
          <a:lstStyle/>
          <a:p>
            <a:endParaRPr lang="en-GB" dirty="0"/>
          </a:p>
        </p:txBody>
      </p:sp>
      <p:pic>
        <p:nvPicPr>
          <p:cNvPr id="410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5270" y="2435908"/>
            <a:ext cx="3888730" cy="32806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518264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r>
              <a:rPr lang="en-GB" sz="3600" dirty="0" smtClean="0"/>
              <a:t>Moving learners from level 3 to level 4</a:t>
            </a:r>
            <a:endParaRPr lang="en-GB" sz="3600" dirty="0"/>
          </a:p>
        </p:txBody>
      </p:sp>
      <p:sp>
        <p:nvSpPr>
          <p:cNvPr id="3" name="Content Placeholder 2"/>
          <p:cNvSpPr>
            <a:spLocks noGrp="1"/>
          </p:cNvSpPr>
          <p:nvPr>
            <p:ph idx="1"/>
          </p:nvPr>
        </p:nvSpPr>
        <p:spPr/>
        <p:txBody>
          <a:bodyPr/>
          <a:lstStyle/>
          <a:p>
            <a:r>
              <a:rPr lang="en-GB" dirty="0" smtClean="0">
                <a:hlinkClick r:id="rId3"/>
              </a:rPr>
              <a:t>Resource WJEC Educational Resources Website</a:t>
            </a:r>
            <a:endParaRPr lang="en-GB" dirty="0"/>
          </a:p>
        </p:txBody>
      </p:sp>
      <p:sp>
        <p:nvSpPr>
          <p:cNvPr id="4" name="Rectangle 3"/>
          <p:cNvSpPr/>
          <p:nvPr/>
        </p:nvSpPr>
        <p:spPr>
          <a:xfrm>
            <a:off x="899592" y="2132856"/>
            <a:ext cx="7848872" cy="3970318"/>
          </a:xfrm>
          <a:prstGeom prst="rect">
            <a:avLst/>
          </a:prstGeom>
        </p:spPr>
        <p:txBody>
          <a:bodyPr wrap="square">
            <a:spAutoFit/>
          </a:bodyPr>
          <a:lstStyle/>
          <a:p>
            <a:r>
              <a:rPr lang="en-GB" sz="2800" dirty="0"/>
              <a:t>Part 1 contains seven exemplary teaching units:</a:t>
            </a:r>
          </a:p>
          <a:p>
            <a:r>
              <a:rPr lang="en-GB" sz="2800" b="1" dirty="0"/>
              <a:t>■ </a:t>
            </a:r>
            <a:r>
              <a:rPr lang="en-GB" sz="2800" dirty="0"/>
              <a:t>Role play</a:t>
            </a:r>
          </a:p>
          <a:p>
            <a:r>
              <a:rPr lang="en-GB" sz="2800" b="1" dirty="0"/>
              <a:t>■ </a:t>
            </a:r>
            <a:r>
              <a:rPr lang="en-GB" sz="2800" dirty="0"/>
              <a:t>Describing a friend</a:t>
            </a:r>
          </a:p>
          <a:p>
            <a:r>
              <a:rPr lang="en-GB" sz="2800" b="1" dirty="0"/>
              <a:t>■ </a:t>
            </a:r>
            <a:r>
              <a:rPr lang="en-GB" sz="2800" dirty="0"/>
              <a:t>Personal news</a:t>
            </a:r>
          </a:p>
          <a:p>
            <a:r>
              <a:rPr lang="en-GB" sz="2800" b="1" dirty="0"/>
              <a:t>■ </a:t>
            </a:r>
            <a:r>
              <a:rPr lang="en-GB" sz="2800" dirty="0"/>
              <a:t>Personal profile</a:t>
            </a:r>
          </a:p>
          <a:p>
            <a:r>
              <a:rPr lang="en-GB" sz="2800" b="1" dirty="0"/>
              <a:t>■ </a:t>
            </a:r>
            <a:r>
              <a:rPr lang="en-GB" sz="2800" dirty="0"/>
              <a:t>Responding to a poem</a:t>
            </a:r>
          </a:p>
          <a:p>
            <a:r>
              <a:rPr lang="en-GB" sz="2800" b="1" dirty="0"/>
              <a:t>■ </a:t>
            </a:r>
            <a:r>
              <a:rPr lang="en-GB" sz="2800" dirty="0"/>
              <a:t>Discussing a book</a:t>
            </a:r>
          </a:p>
          <a:p>
            <a:r>
              <a:rPr lang="en-GB" sz="2800" b="1" dirty="0"/>
              <a:t>■ </a:t>
            </a:r>
            <a:r>
              <a:rPr lang="en-GB" sz="2800" dirty="0"/>
              <a:t>Leisure </a:t>
            </a:r>
            <a:r>
              <a:rPr lang="en-GB" sz="2800" dirty="0" smtClean="0"/>
              <a:t>time</a:t>
            </a:r>
            <a:endParaRPr lang="en-GB" sz="2800" dirty="0"/>
          </a:p>
        </p:txBody>
      </p:sp>
    </p:spTree>
    <p:extLst>
      <p:ext uri="{BB962C8B-B14F-4D97-AF65-F5344CB8AC3E}">
        <p14:creationId xmlns:p14="http://schemas.microsoft.com/office/powerpoint/2010/main" val="30656664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b="1" dirty="0"/>
              <a:t>Aim: </a:t>
            </a:r>
            <a:r>
              <a:rPr lang="en-GB" i="1" dirty="0"/>
              <a:t>Read a story and respond to it</a:t>
            </a:r>
            <a:r>
              <a:rPr lang="en-GB" i="1" dirty="0" smtClean="0"/>
              <a:t>.</a:t>
            </a:r>
          </a:p>
          <a:p>
            <a:endParaRPr lang="en-GB" dirty="0" smtClean="0"/>
          </a:p>
          <a:p>
            <a:endParaRPr lang="en-GB" dirty="0"/>
          </a:p>
        </p:txBody>
      </p:sp>
      <p:sp>
        <p:nvSpPr>
          <p:cNvPr id="3" name="Title 2"/>
          <p:cNvSpPr>
            <a:spLocks noGrp="1"/>
          </p:cNvSpPr>
          <p:nvPr>
            <p:ph type="title"/>
          </p:nvPr>
        </p:nvSpPr>
        <p:spPr/>
        <p:txBody>
          <a:bodyPr/>
          <a:lstStyle/>
          <a:p>
            <a:pPr algn="ctr"/>
            <a:r>
              <a:rPr lang="en-GB" b="0" dirty="0"/>
              <a:t>Discussing a book</a:t>
            </a:r>
            <a:endParaRPr lang="en-GB" dirty="0"/>
          </a:p>
        </p:txBody>
      </p:sp>
      <p:sp>
        <p:nvSpPr>
          <p:cNvPr id="5" name="Content Placeholder 2"/>
          <p:cNvSpPr txBox="1">
            <a:spLocks/>
          </p:cNvSpPr>
          <p:nvPr/>
        </p:nvSpPr>
        <p:spPr>
          <a:xfrm>
            <a:off x="609600" y="1633728"/>
            <a:ext cx="8229600" cy="4525963"/>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endParaRPr lang="en-GB" dirty="0" smtClean="0">
              <a:hlinkClick r:id="rId3"/>
            </a:endParaRPr>
          </a:p>
          <a:p>
            <a:endParaRPr lang="en-GB" dirty="0">
              <a:hlinkClick r:id="rId3"/>
            </a:endParaRPr>
          </a:p>
          <a:p>
            <a:r>
              <a:rPr lang="en-GB" dirty="0" smtClean="0">
                <a:hlinkClick r:id="rId3"/>
              </a:rPr>
              <a:t>CSCJES - Central South Consortium Joint Education Service</a:t>
            </a:r>
            <a:endParaRPr lang="en-GB" dirty="0"/>
          </a:p>
        </p:txBody>
      </p:sp>
    </p:spTree>
    <p:extLst>
      <p:ext uri="{BB962C8B-B14F-4D97-AF65-F5344CB8AC3E}">
        <p14:creationId xmlns:p14="http://schemas.microsoft.com/office/powerpoint/2010/main" val="33100011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sz="3600" i="1" dirty="0"/>
              <a:t>Self Assessment Sheet - Reading aloud</a:t>
            </a:r>
            <a:endParaRPr lang="en-GB" sz="3600" dirty="0"/>
          </a:p>
        </p:txBody>
      </p:sp>
      <p:pic>
        <p:nvPicPr>
          <p:cNvPr id="614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403648" y="2060848"/>
            <a:ext cx="1559333" cy="1655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3800" y="2490788"/>
            <a:ext cx="1676400" cy="1876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3629025"/>
            <a:ext cx="2305050" cy="1476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899946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32656"/>
            <a:ext cx="8229600" cy="5674635"/>
          </a:xfrm>
        </p:spPr>
        <p:txBody>
          <a:bodyPr>
            <a:normAutofit fontScale="92500" lnSpcReduction="10000"/>
          </a:bodyPr>
          <a:lstStyle/>
          <a:p>
            <a:r>
              <a:rPr lang="en-GB" dirty="0" err="1">
                <a:solidFill>
                  <a:srgbClr val="FF0000"/>
                </a:solidFill>
              </a:rPr>
              <a:t>Gwnewch</a:t>
            </a:r>
            <a:r>
              <a:rPr lang="en-GB" dirty="0">
                <a:solidFill>
                  <a:srgbClr val="FF0000"/>
                </a:solidFill>
              </a:rPr>
              <a:t> </a:t>
            </a:r>
            <a:r>
              <a:rPr lang="en-GB" dirty="0" err="1">
                <a:solidFill>
                  <a:srgbClr val="FF0000"/>
                </a:solidFill>
              </a:rPr>
              <a:t>sgwâr</a:t>
            </a:r>
            <a:r>
              <a:rPr lang="en-GB" dirty="0">
                <a:solidFill>
                  <a:srgbClr val="FF0000"/>
                </a:solidFill>
              </a:rPr>
              <a:t> </a:t>
            </a:r>
            <a:r>
              <a:rPr lang="en-GB" dirty="0" smtClean="0">
                <a:solidFill>
                  <a:srgbClr val="FF0000"/>
                </a:solidFill>
              </a:rPr>
              <a:t>  </a:t>
            </a:r>
            <a:endParaRPr lang="en-GB" dirty="0" smtClean="0">
              <a:solidFill>
                <a:srgbClr val="FF0000"/>
              </a:solidFill>
            </a:endParaRPr>
          </a:p>
          <a:p>
            <a:r>
              <a:rPr lang="en-GB" dirty="0" err="1" smtClean="0">
                <a:solidFill>
                  <a:srgbClr val="FF0000"/>
                </a:solidFill>
              </a:rPr>
              <a:t>Plygwch</a:t>
            </a:r>
            <a:r>
              <a:rPr lang="en-GB" dirty="0" smtClean="0">
                <a:solidFill>
                  <a:srgbClr val="FF0000"/>
                </a:solidFill>
              </a:rPr>
              <a:t> </a:t>
            </a:r>
            <a:r>
              <a:rPr lang="en-GB" dirty="0" err="1">
                <a:solidFill>
                  <a:srgbClr val="FF0000"/>
                </a:solidFill>
              </a:rPr>
              <a:t>fel</a:t>
            </a:r>
            <a:r>
              <a:rPr lang="en-GB" dirty="0">
                <a:solidFill>
                  <a:srgbClr val="FF0000"/>
                </a:solidFill>
              </a:rPr>
              <a:t> </a:t>
            </a:r>
            <a:r>
              <a:rPr lang="en-GB" dirty="0" err="1">
                <a:solidFill>
                  <a:srgbClr val="FF0000"/>
                </a:solidFill>
              </a:rPr>
              <a:t>hyn</a:t>
            </a:r>
            <a:r>
              <a:rPr lang="en-GB" dirty="0">
                <a:solidFill>
                  <a:srgbClr val="FF0000"/>
                </a:solidFill>
              </a:rPr>
              <a:t> </a:t>
            </a:r>
            <a:r>
              <a:rPr lang="en-GB" dirty="0" smtClean="0">
                <a:solidFill>
                  <a:srgbClr val="FF0000"/>
                </a:solidFill>
              </a:rPr>
              <a:t>  </a:t>
            </a:r>
            <a:endParaRPr lang="en-GB" dirty="0" smtClean="0">
              <a:solidFill>
                <a:srgbClr val="FF0000"/>
              </a:solidFill>
            </a:endParaRPr>
          </a:p>
          <a:p>
            <a:r>
              <a:rPr lang="en-GB" dirty="0" err="1" smtClean="0">
                <a:solidFill>
                  <a:srgbClr val="FF0000"/>
                </a:solidFill>
              </a:rPr>
              <a:t>Torrwch</a:t>
            </a:r>
            <a:r>
              <a:rPr lang="en-GB" dirty="0" smtClean="0">
                <a:solidFill>
                  <a:srgbClr val="FF0000"/>
                </a:solidFill>
              </a:rPr>
              <a:t> </a:t>
            </a:r>
            <a:r>
              <a:rPr lang="en-GB" dirty="0" err="1">
                <a:solidFill>
                  <a:srgbClr val="FF0000"/>
                </a:solidFill>
              </a:rPr>
              <a:t>fel</a:t>
            </a:r>
            <a:r>
              <a:rPr lang="en-GB" dirty="0">
                <a:solidFill>
                  <a:srgbClr val="FF0000"/>
                </a:solidFill>
              </a:rPr>
              <a:t> </a:t>
            </a:r>
            <a:r>
              <a:rPr lang="en-GB" dirty="0" err="1" smtClean="0">
                <a:solidFill>
                  <a:srgbClr val="FF0000"/>
                </a:solidFill>
              </a:rPr>
              <a:t>hyn</a:t>
            </a:r>
            <a:r>
              <a:rPr lang="en-GB" dirty="0" smtClean="0">
                <a:solidFill>
                  <a:srgbClr val="FF0000"/>
                </a:solidFill>
              </a:rPr>
              <a:t>   </a:t>
            </a:r>
            <a:endParaRPr lang="en-GB" dirty="0" smtClean="0">
              <a:solidFill>
                <a:srgbClr val="FF0000"/>
              </a:solidFill>
            </a:endParaRPr>
          </a:p>
          <a:p>
            <a:r>
              <a:rPr lang="en-GB" dirty="0" smtClean="0">
                <a:solidFill>
                  <a:srgbClr val="FF0000"/>
                </a:solidFill>
              </a:rPr>
              <a:t>Pa </a:t>
            </a:r>
            <a:r>
              <a:rPr lang="en-GB" dirty="0" err="1">
                <a:solidFill>
                  <a:srgbClr val="FF0000"/>
                </a:solidFill>
              </a:rPr>
              <a:t>liw</a:t>
            </a:r>
            <a:r>
              <a:rPr lang="en-GB" dirty="0">
                <a:solidFill>
                  <a:srgbClr val="FF0000"/>
                </a:solidFill>
              </a:rPr>
              <a:t>? </a:t>
            </a:r>
            <a:endParaRPr lang="en-GB" dirty="0" smtClean="0">
              <a:solidFill>
                <a:srgbClr val="FF0000"/>
              </a:solidFill>
            </a:endParaRPr>
          </a:p>
          <a:p>
            <a:r>
              <a:rPr lang="en-GB" dirty="0" smtClean="0">
                <a:solidFill>
                  <a:srgbClr val="FF0000"/>
                </a:solidFill>
              </a:rPr>
              <a:t>Pa </a:t>
            </a:r>
            <a:r>
              <a:rPr lang="en-GB" dirty="0" err="1">
                <a:solidFill>
                  <a:srgbClr val="FF0000"/>
                </a:solidFill>
              </a:rPr>
              <a:t>siâp</a:t>
            </a:r>
            <a:r>
              <a:rPr lang="en-GB" dirty="0">
                <a:solidFill>
                  <a:srgbClr val="FF0000"/>
                </a:solidFill>
              </a:rPr>
              <a:t>? </a:t>
            </a:r>
            <a:endParaRPr lang="en-GB" dirty="0" smtClean="0">
              <a:solidFill>
                <a:srgbClr val="FF0000"/>
              </a:solidFill>
            </a:endParaRPr>
          </a:p>
          <a:p>
            <a:r>
              <a:rPr lang="en-GB" dirty="0" err="1" smtClean="0">
                <a:solidFill>
                  <a:srgbClr val="FF0000"/>
                </a:solidFill>
              </a:rPr>
              <a:t>Sawl</a:t>
            </a:r>
            <a:r>
              <a:rPr lang="en-GB" dirty="0" smtClean="0">
                <a:solidFill>
                  <a:srgbClr val="FF0000"/>
                </a:solidFill>
              </a:rPr>
              <a:t> </a:t>
            </a:r>
            <a:r>
              <a:rPr lang="en-GB" dirty="0" err="1">
                <a:solidFill>
                  <a:srgbClr val="FF0000"/>
                </a:solidFill>
              </a:rPr>
              <a:t>sgwâr</a:t>
            </a:r>
            <a:r>
              <a:rPr lang="en-GB" dirty="0">
                <a:solidFill>
                  <a:srgbClr val="FF0000"/>
                </a:solidFill>
              </a:rPr>
              <a:t>? </a:t>
            </a:r>
            <a:endParaRPr lang="en-GB" dirty="0" smtClean="0">
              <a:solidFill>
                <a:srgbClr val="FF0000"/>
              </a:solidFill>
            </a:endParaRPr>
          </a:p>
          <a:p>
            <a:r>
              <a:rPr lang="en-GB" dirty="0" err="1" smtClean="0">
                <a:solidFill>
                  <a:srgbClr val="FF0000"/>
                </a:solidFill>
              </a:rPr>
              <a:t>Sawl</a:t>
            </a:r>
            <a:r>
              <a:rPr lang="en-GB" dirty="0" smtClean="0">
                <a:solidFill>
                  <a:srgbClr val="FF0000"/>
                </a:solidFill>
              </a:rPr>
              <a:t> </a:t>
            </a:r>
            <a:r>
              <a:rPr lang="en-GB" dirty="0" err="1">
                <a:solidFill>
                  <a:srgbClr val="FF0000"/>
                </a:solidFill>
              </a:rPr>
              <a:t>triongl</a:t>
            </a:r>
            <a:r>
              <a:rPr lang="en-GB" dirty="0">
                <a:solidFill>
                  <a:srgbClr val="FF0000"/>
                </a:solidFill>
              </a:rPr>
              <a:t>? </a:t>
            </a:r>
            <a:endParaRPr lang="en-GB" dirty="0"/>
          </a:p>
          <a:p>
            <a:r>
              <a:rPr lang="en-GB" dirty="0" err="1" smtClean="0">
                <a:solidFill>
                  <a:srgbClr val="FF0000"/>
                </a:solidFill>
              </a:rPr>
              <a:t>Ysgrifennwch</a:t>
            </a:r>
            <a:r>
              <a:rPr lang="en-GB" dirty="0" smtClean="0">
                <a:solidFill>
                  <a:srgbClr val="FF0000"/>
                </a:solidFill>
              </a:rPr>
              <a:t> </a:t>
            </a:r>
            <a:r>
              <a:rPr lang="en-GB" dirty="0" err="1">
                <a:solidFill>
                  <a:srgbClr val="FF0000"/>
                </a:solidFill>
              </a:rPr>
              <a:t>coch</a:t>
            </a:r>
            <a:r>
              <a:rPr lang="en-GB" dirty="0">
                <a:solidFill>
                  <a:srgbClr val="FF0000"/>
                </a:solidFill>
              </a:rPr>
              <a:t> / </a:t>
            </a:r>
            <a:r>
              <a:rPr lang="en-GB" dirty="0" err="1">
                <a:solidFill>
                  <a:srgbClr val="FF0000"/>
                </a:solidFill>
              </a:rPr>
              <a:t>glas</a:t>
            </a:r>
            <a:r>
              <a:rPr lang="en-GB" dirty="0">
                <a:solidFill>
                  <a:srgbClr val="FF0000"/>
                </a:solidFill>
              </a:rPr>
              <a:t> ... </a:t>
            </a:r>
            <a:r>
              <a:rPr lang="en-GB" dirty="0" err="1">
                <a:solidFill>
                  <a:srgbClr val="FF0000"/>
                </a:solidFill>
              </a:rPr>
              <a:t>yma</a:t>
            </a:r>
            <a:r>
              <a:rPr lang="en-GB" dirty="0">
                <a:solidFill>
                  <a:srgbClr val="FF0000"/>
                </a:solidFill>
              </a:rPr>
              <a:t> </a:t>
            </a:r>
            <a:endParaRPr lang="en-GB" dirty="0" smtClean="0">
              <a:solidFill>
                <a:srgbClr val="FF0000"/>
              </a:solidFill>
            </a:endParaRPr>
          </a:p>
          <a:p>
            <a:r>
              <a:rPr lang="en-GB" dirty="0" err="1" smtClean="0">
                <a:solidFill>
                  <a:srgbClr val="FF0000"/>
                </a:solidFill>
              </a:rPr>
              <a:t>Lliwiwch</a:t>
            </a:r>
            <a:r>
              <a:rPr lang="en-GB" dirty="0" smtClean="0"/>
              <a:t>  </a:t>
            </a:r>
          </a:p>
          <a:p>
            <a:r>
              <a:rPr lang="en-GB" dirty="0" smtClean="0">
                <a:solidFill>
                  <a:srgbClr val="FF0000"/>
                </a:solidFill>
              </a:rPr>
              <a:t>Pa </a:t>
            </a:r>
            <a:r>
              <a:rPr lang="en-GB" dirty="0" err="1">
                <a:solidFill>
                  <a:srgbClr val="FF0000"/>
                </a:solidFill>
              </a:rPr>
              <a:t>rif</a:t>
            </a:r>
            <a:r>
              <a:rPr lang="en-GB" dirty="0" smtClean="0">
                <a:solidFill>
                  <a:srgbClr val="FF0000"/>
                </a:solidFill>
              </a:rPr>
              <a:t>? </a:t>
            </a:r>
            <a:endParaRPr lang="en-GB" dirty="0" smtClean="0">
              <a:solidFill>
                <a:srgbClr val="FF0000"/>
              </a:solidFill>
            </a:endParaRPr>
          </a:p>
          <a:p>
            <a:r>
              <a:rPr lang="en-GB" dirty="0" err="1" smtClean="0">
                <a:solidFill>
                  <a:srgbClr val="FF0000"/>
                </a:solidFill>
              </a:rPr>
              <a:t>Ysgrifennwch</a:t>
            </a:r>
            <a:r>
              <a:rPr lang="en-GB" dirty="0" smtClean="0">
                <a:solidFill>
                  <a:srgbClr val="FF0000"/>
                </a:solidFill>
              </a:rPr>
              <a:t> </a:t>
            </a:r>
            <a:r>
              <a:rPr lang="en-GB" dirty="0">
                <a:solidFill>
                  <a:srgbClr val="FF0000"/>
                </a:solidFill>
              </a:rPr>
              <a:t>un, </a:t>
            </a:r>
            <a:r>
              <a:rPr lang="en-GB" dirty="0" err="1">
                <a:solidFill>
                  <a:srgbClr val="FF0000"/>
                </a:solidFill>
              </a:rPr>
              <a:t>dau</a:t>
            </a:r>
            <a:r>
              <a:rPr lang="en-GB" dirty="0">
                <a:solidFill>
                  <a:srgbClr val="FF0000"/>
                </a:solidFill>
              </a:rPr>
              <a:t> ... </a:t>
            </a:r>
            <a:r>
              <a:rPr lang="en-GB" dirty="0" err="1">
                <a:solidFill>
                  <a:srgbClr val="FF0000"/>
                </a:solidFill>
              </a:rPr>
              <a:t>yma</a:t>
            </a:r>
            <a:r>
              <a:rPr lang="en-GB" dirty="0">
                <a:solidFill>
                  <a:srgbClr val="FF0000"/>
                </a:solidFill>
              </a:rPr>
              <a:t> </a:t>
            </a:r>
            <a:endParaRPr lang="en-GB" dirty="0" smtClean="0">
              <a:solidFill>
                <a:srgbClr val="FF0000"/>
              </a:solidFill>
            </a:endParaRPr>
          </a:p>
          <a:p>
            <a:r>
              <a:rPr lang="en-GB" dirty="0" err="1" smtClean="0">
                <a:solidFill>
                  <a:srgbClr val="FF0000"/>
                </a:solidFill>
              </a:rPr>
              <a:t>Ysgrifennwch</a:t>
            </a:r>
            <a:r>
              <a:rPr lang="en-GB" dirty="0" smtClean="0">
                <a:solidFill>
                  <a:srgbClr val="FF0000"/>
                </a:solidFill>
              </a:rPr>
              <a:t> </a:t>
            </a:r>
            <a:r>
              <a:rPr lang="en-GB" dirty="0" err="1" smtClean="0">
                <a:solidFill>
                  <a:srgbClr val="FF0000"/>
                </a:solidFill>
              </a:rPr>
              <a:t>gwestiynau</a:t>
            </a:r>
            <a:endParaRPr lang="en-GB" dirty="0"/>
          </a:p>
          <a:p>
            <a:r>
              <a:rPr lang="en-GB" dirty="0" err="1">
                <a:solidFill>
                  <a:srgbClr val="FF0000"/>
                </a:solidFill>
              </a:rPr>
              <a:t>Ffeindiwch</a:t>
            </a:r>
            <a:r>
              <a:rPr lang="en-GB" dirty="0">
                <a:solidFill>
                  <a:srgbClr val="FF0000"/>
                </a:solidFill>
              </a:rPr>
              <a:t> </a:t>
            </a:r>
            <a:r>
              <a:rPr lang="en-GB" dirty="0" err="1" smtClean="0">
                <a:solidFill>
                  <a:srgbClr val="FF0000"/>
                </a:solidFill>
              </a:rPr>
              <a:t>bartner</a:t>
            </a:r>
            <a:r>
              <a:rPr lang="en-GB" dirty="0" smtClean="0">
                <a:solidFill>
                  <a:srgbClr val="FF0000"/>
                </a:solidFill>
              </a:rPr>
              <a:t> </a:t>
            </a:r>
            <a:endParaRPr lang="en-GB" dirty="0" smtClean="0">
              <a:solidFill>
                <a:srgbClr val="FF0000"/>
              </a:solidFill>
            </a:endParaRPr>
          </a:p>
          <a:p>
            <a:r>
              <a:rPr lang="en-GB" dirty="0" err="1" smtClean="0">
                <a:solidFill>
                  <a:srgbClr val="FF0000"/>
                </a:solidFill>
              </a:rPr>
              <a:t>Bant</a:t>
            </a:r>
            <a:r>
              <a:rPr lang="en-GB" dirty="0" smtClean="0">
                <a:solidFill>
                  <a:srgbClr val="FF0000"/>
                </a:solidFill>
              </a:rPr>
              <a:t> </a:t>
            </a:r>
            <a:r>
              <a:rPr lang="en-GB" dirty="0">
                <a:solidFill>
                  <a:srgbClr val="FF0000"/>
                </a:solidFill>
              </a:rPr>
              <a:t>â </a:t>
            </a:r>
            <a:r>
              <a:rPr lang="en-GB" dirty="0" smtClean="0">
                <a:solidFill>
                  <a:srgbClr val="FF0000"/>
                </a:solidFill>
              </a:rPr>
              <a:t>chi</a:t>
            </a:r>
            <a:endParaRPr lang="en-GB" dirty="0"/>
          </a:p>
        </p:txBody>
      </p:sp>
    </p:spTree>
    <p:extLst>
      <p:ext uri="{BB962C8B-B14F-4D97-AF65-F5344CB8AC3E}">
        <p14:creationId xmlns:p14="http://schemas.microsoft.com/office/powerpoint/2010/main" val="14850988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32656"/>
            <a:ext cx="8229600" cy="5674635"/>
          </a:xfrm>
        </p:spPr>
        <p:txBody>
          <a:bodyPr>
            <a:normAutofit fontScale="92500" lnSpcReduction="20000"/>
          </a:bodyPr>
          <a:lstStyle/>
          <a:p>
            <a:r>
              <a:rPr lang="en-GB" dirty="0" err="1">
                <a:solidFill>
                  <a:srgbClr val="FF0000"/>
                </a:solidFill>
              </a:rPr>
              <a:t>Gwnewch</a:t>
            </a:r>
            <a:r>
              <a:rPr lang="en-GB" dirty="0">
                <a:solidFill>
                  <a:srgbClr val="FF0000"/>
                </a:solidFill>
              </a:rPr>
              <a:t> </a:t>
            </a:r>
            <a:r>
              <a:rPr lang="en-GB" dirty="0" err="1">
                <a:solidFill>
                  <a:srgbClr val="FF0000"/>
                </a:solidFill>
              </a:rPr>
              <a:t>sgwâr</a:t>
            </a:r>
            <a:r>
              <a:rPr lang="en-GB" dirty="0">
                <a:solidFill>
                  <a:srgbClr val="FF0000"/>
                </a:solidFill>
              </a:rPr>
              <a:t> </a:t>
            </a:r>
            <a:r>
              <a:rPr lang="en-GB" dirty="0" smtClean="0">
                <a:solidFill>
                  <a:srgbClr val="FF0000"/>
                </a:solidFill>
              </a:rPr>
              <a:t>  </a:t>
            </a:r>
            <a:r>
              <a:rPr lang="en-GB" dirty="0" smtClean="0"/>
              <a:t>Make </a:t>
            </a:r>
            <a:r>
              <a:rPr lang="en-GB" dirty="0"/>
              <a:t>a square</a:t>
            </a:r>
          </a:p>
          <a:p>
            <a:r>
              <a:rPr lang="en-GB" dirty="0" err="1">
                <a:solidFill>
                  <a:srgbClr val="FF0000"/>
                </a:solidFill>
              </a:rPr>
              <a:t>Plygwch</a:t>
            </a:r>
            <a:r>
              <a:rPr lang="en-GB" dirty="0">
                <a:solidFill>
                  <a:srgbClr val="FF0000"/>
                </a:solidFill>
              </a:rPr>
              <a:t> </a:t>
            </a:r>
            <a:r>
              <a:rPr lang="en-GB" dirty="0" err="1">
                <a:solidFill>
                  <a:srgbClr val="FF0000"/>
                </a:solidFill>
              </a:rPr>
              <a:t>fel</a:t>
            </a:r>
            <a:r>
              <a:rPr lang="en-GB" dirty="0">
                <a:solidFill>
                  <a:srgbClr val="FF0000"/>
                </a:solidFill>
              </a:rPr>
              <a:t> </a:t>
            </a:r>
            <a:r>
              <a:rPr lang="en-GB" dirty="0" err="1">
                <a:solidFill>
                  <a:srgbClr val="FF0000"/>
                </a:solidFill>
              </a:rPr>
              <a:t>hyn</a:t>
            </a:r>
            <a:r>
              <a:rPr lang="en-GB" dirty="0">
                <a:solidFill>
                  <a:srgbClr val="FF0000"/>
                </a:solidFill>
              </a:rPr>
              <a:t> </a:t>
            </a:r>
            <a:r>
              <a:rPr lang="en-GB" dirty="0" smtClean="0">
                <a:solidFill>
                  <a:srgbClr val="FF0000"/>
                </a:solidFill>
              </a:rPr>
              <a:t>  </a:t>
            </a:r>
            <a:r>
              <a:rPr lang="en-GB" dirty="0" smtClean="0"/>
              <a:t>Fold </a:t>
            </a:r>
            <a:r>
              <a:rPr lang="en-GB" dirty="0"/>
              <a:t>like this</a:t>
            </a:r>
          </a:p>
          <a:p>
            <a:r>
              <a:rPr lang="en-GB" dirty="0" err="1">
                <a:solidFill>
                  <a:srgbClr val="FF0000"/>
                </a:solidFill>
              </a:rPr>
              <a:t>Torrwch</a:t>
            </a:r>
            <a:r>
              <a:rPr lang="en-GB" dirty="0">
                <a:solidFill>
                  <a:srgbClr val="FF0000"/>
                </a:solidFill>
              </a:rPr>
              <a:t> </a:t>
            </a:r>
            <a:r>
              <a:rPr lang="en-GB" dirty="0" err="1">
                <a:solidFill>
                  <a:srgbClr val="FF0000"/>
                </a:solidFill>
              </a:rPr>
              <a:t>fel</a:t>
            </a:r>
            <a:r>
              <a:rPr lang="en-GB" dirty="0">
                <a:solidFill>
                  <a:srgbClr val="FF0000"/>
                </a:solidFill>
              </a:rPr>
              <a:t> </a:t>
            </a:r>
            <a:r>
              <a:rPr lang="en-GB" dirty="0" err="1" smtClean="0">
                <a:solidFill>
                  <a:srgbClr val="FF0000"/>
                </a:solidFill>
              </a:rPr>
              <a:t>hyn</a:t>
            </a:r>
            <a:r>
              <a:rPr lang="en-GB" dirty="0" smtClean="0">
                <a:solidFill>
                  <a:srgbClr val="FF0000"/>
                </a:solidFill>
              </a:rPr>
              <a:t>   </a:t>
            </a:r>
            <a:r>
              <a:rPr lang="en-GB" dirty="0"/>
              <a:t>Cut like this</a:t>
            </a:r>
          </a:p>
          <a:p>
            <a:r>
              <a:rPr lang="en-GB" dirty="0">
                <a:solidFill>
                  <a:srgbClr val="FF0000"/>
                </a:solidFill>
              </a:rPr>
              <a:t>Pa </a:t>
            </a:r>
            <a:r>
              <a:rPr lang="en-GB" dirty="0" err="1">
                <a:solidFill>
                  <a:srgbClr val="FF0000"/>
                </a:solidFill>
              </a:rPr>
              <a:t>liw</a:t>
            </a:r>
            <a:r>
              <a:rPr lang="en-GB" dirty="0">
                <a:solidFill>
                  <a:srgbClr val="FF0000"/>
                </a:solidFill>
              </a:rPr>
              <a:t>? </a:t>
            </a:r>
            <a:r>
              <a:rPr lang="en-GB" dirty="0" smtClean="0">
                <a:solidFill>
                  <a:srgbClr val="FF0000"/>
                </a:solidFill>
              </a:rPr>
              <a:t> </a:t>
            </a:r>
            <a:r>
              <a:rPr lang="en-GB" dirty="0" smtClean="0"/>
              <a:t>Which </a:t>
            </a:r>
            <a:r>
              <a:rPr lang="en-GB" dirty="0"/>
              <a:t>colour?</a:t>
            </a:r>
          </a:p>
          <a:p>
            <a:r>
              <a:rPr lang="en-GB" dirty="0">
                <a:solidFill>
                  <a:srgbClr val="FF0000"/>
                </a:solidFill>
              </a:rPr>
              <a:t>Pa </a:t>
            </a:r>
            <a:r>
              <a:rPr lang="en-GB" dirty="0" err="1">
                <a:solidFill>
                  <a:srgbClr val="FF0000"/>
                </a:solidFill>
              </a:rPr>
              <a:t>siâp</a:t>
            </a:r>
            <a:r>
              <a:rPr lang="en-GB" dirty="0">
                <a:solidFill>
                  <a:srgbClr val="FF0000"/>
                </a:solidFill>
              </a:rPr>
              <a:t>? </a:t>
            </a:r>
            <a:r>
              <a:rPr lang="en-GB" dirty="0" smtClean="0">
                <a:solidFill>
                  <a:srgbClr val="FF0000"/>
                </a:solidFill>
              </a:rPr>
              <a:t> </a:t>
            </a:r>
            <a:r>
              <a:rPr lang="en-GB" dirty="0" smtClean="0"/>
              <a:t>Which </a:t>
            </a:r>
            <a:r>
              <a:rPr lang="en-GB" dirty="0"/>
              <a:t>shape?</a:t>
            </a:r>
          </a:p>
          <a:p>
            <a:r>
              <a:rPr lang="en-GB" dirty="0" err="1">
                <a:solidFill>
                  <a:srgbClr val="FF0000"/>
                </a:solidFill>
              </a:rPr>
              <a:t>Sawl</a:t>
            </a:r>
            <a:r>
              <a:rPr lang="en-GB" dirty="0">
                <a:solidFill>
                  <a:srgbClr val="FF0000"/>
                </a:solidFill>
              </a:rPr>
              <a:t> </a:t>
            </a:r>
            <a:r>
              <a:rPr lang="en-GB" dirty="0" err="1">
                <a:solidFill>
                  <a:srgbClr val="FF0000"/>
                </a:solidFill>
              </a:rPr>
              <a:t>sgwâr</a:t>
            </a:r>
            <a:r>
              <a:rPr lang="en-GB" dirty="0">
                <a:solidFill>
                  <a:srgbClr val="FF0000"/>
                </a:solidFill>
              </a:rPr>
              <a:t>? </a:t>
            </a:r>
            <a:r>
              <a:rPr lang="en-GB" dirty="0" smtClean="0">
                <a:solidFill>
                  <a:srgbClr val="FF0000"/>
                </a:solidFill>
              </a:rPr>
              <a:t> </a:t>
            </a:r>
            <a:r>
              <a:rPr lang="en-GB" dirty="0" smtClean="0"/>
              <a:t>How </a:t>
            </a:r>
            <a:r>
              <a:rPr lang="en-GB" dirty="0"/>
              <a:t>many squares?</a:t>
            </a:r>
          </a:p>
          <a:p>
            <a:r>
              <a:rPr lang="en-GB" dirty="0" err="1">
                <a:solidFill>
                  <a:srgbClr val="FF0000"/>
                </a:solidFill>
              </a:rPr>
              <a:t>Sawl</a:t>
            </a:r>
            <a:r>
              <a:rPr lang="en-GB" dirty="0">
                <a:solidFill>
                  <a:srgbClr val="FF0000"/>
                </a:solidFill>
              </a:rPr>
              <a:t> </a:t>
            </a:r>
            <a:r>
              <a:rPr lang="en-GB" dirty="0" err="1">
                <a:solidFill>
                  <a:srgbClr val="FF0000"/>
                </a:solidFill>
              </a:rPr>
              <a:t>triongl</a:t>
            </a:r>
            <a:r>
              <a:rPr lang="en-GB" dirty="0">
                <a:solidFill>
                  <a:srgbClr val="FF0000"/>
                </a:solidFill>
              </a:rPr>
              <a:t>? </a:t>
            </a:r>
            <a:r>
              <a:rPr lang="en-GB" dirty="0"/>
              <a:t>How many triangles?</a:t>
            </a:r>
          </a:p>
          <a:p>
            <a:r>
              <a:rPr lang="en-GB" dirty="0" err="1">
                <a:solidFill>
                  <a:srgbClr val="FF0000"/>
                </a:solidFill>
              </a:rPr>
              <a:t>Ysgrifennwch</a:t>
            </a:r>
            <a:r>
              <a:rPr lang="en-GB" dirty="0">
                <a:solidFill>
                  <a:srgbClr val="FF0000"/>
                </a:solidFill>
              </a:rPr>
              <a:t> </a:t>
            </a:r>
            <a:r>
              <a:rPr lang="en-GB" dirty="0" err="1">
                <a:solidFill>
                  <a:srgbClr val="FF0000"/>
                </a:solidFill>
              </a:rPr>
              <a:t>coch</a:t>
            </a:r>
            <a:r>
              <a:rPr lang="en-GB" dirty="0">
                <a:solidFill>
                  <a:srgbClr val="FF0000"/>
                </a:solidFill>
              </a:rPr>
              <a:t> / </a:t>
            </a:r>
            <a:r>
              <a:rPr lang="en-GB" dirty="0" err="1">
                <a:solidFill>
                  <a:srgbClr val="FF0000"/>
                </a:solidFill>
              </a:rPr>
              <a:t>glas</a:t>
            </a:r>
            <a:r>
              <a:rPr lang="en-GB" dirty="0">
                <a:solidFill>
                  <a:srgbClr val="FF0000"/>
                </a:solidFill>
              </a:rPr>
              <a:t> ... </a:t>
            </a:r>
            <a:r>
              <a:rPr lang="en-GB" dirty="0" err="1">
                <a:solidFill>
                  <a:srgbClr val="FF0000"/>
                </a:solidFill>
              </a:rPr>
              <a:t>yma</a:t>
            </a:r>
            <a:r>
              <a:rPr lang="en-GB" dirty="0">
                <a:solidFill>
                  <a:srgbClr val="FF0000"/>
                </a:solidFill>
              </a:rPr>
              <a:t> </a:t>
            </a:r>
            <a:r>
              <a:rPr lang="en-GB" dirty="0"/>
              <a:t>Write red / blue ... here</a:t>
            </a:r>
          </a:p>
          <a:p>
            <a:r>
              <a:rPr lang="en-GB" dirty="0" err="1">
                <a:solidFill>
                  <a:srgbClr val="FF0000"/>
                </a:solidFill>
              </a:rPr>
              <a:t>Lliwiwch</a:t>
            </a:r>
            <a:r>
              <a:rPr lang="en-GB" dirty="0"/>
              <a:t> </a:t>
            </a:r>
            <a:r>
              <a:rPr lang="en-GB" dirty="0" smtClean="0"/>
              <a:t> Colour </a:t>
            </a:r>
            <a:r>
              <a:rPr lang="en-GB" dirty="0"/>
              <a:t>in</a:t>
            </a:r>
          </a:p>
          <a:p>
            <a:r>
              <a:rPr lang="en-GB" dirty="0">
                <a:solidFill>
                  <a:srgbClr val="FF0000"/>
                </a:solidFill>
              </a:rPr>
              <a:t>Pa </a:t>
            </a:r>
            <a:r>
              <a:rPr lang="en-GB" dirty="0" err="1">
                <a:solidFill>
                  <a:srgbClr val="FF0000"/>
                </a:solidFill>
              </a:rPr>
              <a:t>rif</a:t>
            </a:r>
            <a:r>
              <a:rPr lang="en-GB" dirty="0" smtClean="0">
                <a:solidFill>
                  <a:srgbClr val="FF0000"/>
                </a:solidFill>
              </a:rPr>
              <a:t>?  </a:t>
            </a:r>
            <a:r>
              <a:rPr lang="en-GB" dirty="0"/>
              <a:t>Which number?</a:t>
            </a:r>
          </a:p>
          <a:p>
            <a:r>
              <a:rPr lang="en-GB" dirty="0" err="1">
                <a:solidFill>
                  <a:srgbClr val="FF0000"/>
                </a:solidFill>
              </a:rPr>
              <a:t>Ysgrifennwch</a:t>
            </a:r>
            <a:r>
              <a:rPr lang="en-GB" dirty="0">
                <a:solidFill>
                  <a:srgbClr val="FF0000"/>
                </a:solidFill>
              </a:rPr>
              <a:t> un, </a:t>
            </a:r>
            <a:r>
              <a:rPr lang="en-GB" dirty="0" err="1">
                <a:solidFill>
                  <a:srgbClr val="FF0000"/>
                </a:solidFill>
              </a:rPr>
              <a:t>dau</a:t>
            </a:r>
            <a:r>
              <a:rPr lang="en-GB" dirty="0">
                <a:solidFill>
                  <a:srgbClr val="FF0000"/>
                </a:solidFill>
              </a:rPr>
              <a:t> ... </a:t>
            </a:r>
            <a:r>
              <a:rPr lang="en-GB" dirty="0" err="1">
                <a:solidFill>
                  <a:srgbClr val="FF0000"/>
                </a:solidFill>
              </a:rPr>
              <a:t>yma</a:t>
            </a:r>
            <a:r>
              <a:rPr lang="en-GB" dirty="0">
                <a:solidFill>
                  <a:srgbClr val="FF0000"/>
                </a:solidFill>
              </a:rPr>
              <a:t> </a:t>
            </a:r>
            <a:r>
              <a:rPr lang="en-GB" dirty="0"/>
              <a:t>Write one, two ... here</a:t>
            </a:r>
          </a:p>
          <a:p>
            <a:r>
              <a:rPr lang="en-GB" dirty="0" err="1">
                <a:solidFill>
                  <a:srgbClr val="FF0000"/>
                </a:solidFill>
              </a:rPr>
              <a:t>Ysgrifennwch</a:t>
            </a:r>
            <a:r>
              <a:rPr lang="en-GB" dirty="0">
                <a:solidFill>
                  <a:srgbClr val="FF0000"/>
                </a:solidFill>
              </a:rPr>
              <a:t> </a:t>
            </a:r>
            <a:r>
              <a:rPr lang="en-GB" dirty="0" err="1">
                <a:solidFill>
                  <a:srgbClr val="FF0000"/>
                </a:solidFill>
              </a:rPr>
              <a:t>gwestiynau</a:t>
            </a:r>
            <a:r>
              <a:rPr lang="en-GB" dirty="0">
                <a:solidFill>
                  <a:srgbClr val="FF0000"/>
                </a:solidFill>
              </a:rPr>
              <a:t> </a:t>
            </a:r>
            <a:r>
              <a:rPr lang="en-GB" dirty="0"/>
              <a:t>Write questions</a:t>
            </a:r>
          </a:p>
          <a:p>
            <a:r>
              <a:rPr lang="en-GB" dirty="0" err="1">
                <a:solidFill>
                  <a:srgbClr val="FF0000"/>
                </a:solidFill>
              </a:rPr>
              <a:t>Ffeindiwch</a:t>
            </a:r>
            <a:r>
              <a:rPr lang="en-GB" dirty="0">
                <a:solidFill>
                  <a:srgbClr val="FF0000"/>
                </a:solidFill>
              </a:rPr>
              <a:t> </a:t>
            </a:r>
            <a:r>
              <a:rPr lang="en-GB" dirty="0" err="1" smtClean="0">
                <a:solidFill>
                  <a:srgbClr val="FF0000"/>
                </a:solidFill>
              </a:rPr>
              <a:t>bartner</a:t>
            </a:r>
            <a:r>
              <a:rPr lang="en-GB" dirty="0" smtClean="0">
                <a:solidFill>
                  <a:srgbClr val="FF0000"/>
                </a:solidFill>
              </a:rPr>
              <a:t>  </a:t>
            </a:r>
            <a:r>
              <a:rPr lang="en-GB" dirty="0"/>
              <a:t>Find a partner</a:t>
            </a:r>
          </a:p>
          <a:p>
            <a:r>
              <a:rPr lang="en-GB" dirty="0" err="1">
                <a:solidFill>
                  <a:srgbClr val="FF0000"/>
                </a:solidFill>
              </a:rPr>
              <a:t>Bant</a:t>
            </a:r>
            <a:r>
              <a:rPr lang="en-GB" dirty="0">
                <a:solidFill>
                  <a:srgbClr val="FF0000"/>
                </a:solidFill>
              </a:rPr>
              <a:t> â chi / </a:t>
            </a:r>
            <a:r>
              <a:rPr lang="en-GB" dirty="0" err="1">
                <a:solidFill>
                  <a:srgbClr val="FF0000"/>
                </a:solidFill>
              </a:rPr>
              <a:t>Ffwrdd</a:t>
            </a:r>
            <a:r>
              <a:rPr lang="en-GB" dirty="0">
                <a:solidFill>
                  <a:srgbClr val="FF0000"/>
                </a:solidFill>
              </a:rPr>
              <a:t> â </a:t>
            </a:r>
            <a:r>
              <a:rPr lang="en-GB" dirty="0" smtClean="0">
                <a:solidFill>
                  <a:srgbClr val="FF0000"/>
                </a:solidFill>
              </a:rPr>
              <a:t>chi   </a:t>
            </a:r>
            <a:r>
              <a:rPr lang="en-GB" dirty="0"/>
              <a:t>Off you </a:t>
            </a:r>
            <a:r>
              <a:rPr lang="en-GB" dirty="0" smtClean="0"/>
              <a:t>go</a:t>
            </a:r>
            <a:endParaRPr lang="en-GB" dirty="0"/>
          </a:p>
        </p:txBody>
      </p:sp>
    </p:spTree>
    <p:extLst>
      <p:ext uri="{BB962C8B-B14F-4D97-AF65-F5344CB8AC3E}">
        <p14:creationId xmlns:p14="http://schemas.microsoft.com/office/powerpoint/2010/main" val="42543419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hlinkClick r:id="rId3"/>
              </a:rPr>
              <a:t>Training Packs - Welsh Second Language - KS3/KS4</a:t>
            </a:r>
            <a:endParaRPr lang="en-GB" dirty="0"/>
          </a:p>
        </p:txBody>
      </p:sp>
      <p:sp>
        <p:nvSpPr>
          <p:cNvPr id="3" name="Title 2"/>
          <p:cNvSpPr>
            <a:spLocks noGrp="1"/>
          </p:cNvSpPr>
          <p:nvPr>
            <p:ph type="title"/>
          </p:nvPr>
        </p:nvSpPr>
        <p:spPr>
          <a:xfrm>
            <a:off x="179512" y="274638"/>
            <a:ext cx="8856984" cy="1143000"/>
          </a:xfrm>
        </p:spPr>
        <p:txBody>
          <a:bodyPr>
            <a:noAutofit/>
          </a:bodyPr>
          <a:lstStyle/>
          <a:p>
            <a:r>
              <a:rPr lang="en-GB" sz="3600" b="0" dirty="0"/>
              <a:t>Moving learners from level 4 to level 5</a:t>
            </a:r>
            <a:endParaRPr lang="en-GB" sz="3600" dirty="0"/>
          </a:p>
        </p:txBody>
      </p:sp>
      <p:sp>
        <p:nvSpPr>
          <p:cNvPr id="4" name="Rectangle 3"/>
          <p:cNvSpPr/>
          <p:nvPr/>
        </p:nvSpPr>
        <p:spPr>
          <a:xfrm>
            <a:off x="539552" y="2420888"/>
            <a:ext cx="8064896" cy="5201424"/>
          </a:xfrm>
          <a:prstGeom prst="rect">
            <a:avLst/>
          </a:prstGeom>
        </p:spPr>
        <p:txBody>
          <a:bodyPr wrap="square">
            <a:spAutoFit/>
          </a:bodyPr>
          <a:lstStyle/>
          <a:p>
            <a:r>
              <a:rPr lang="en-GB" sz="2600" b="1" dirty="0">
                <a:solidFill>
                  <a:srgbClr val="000000"/>
                </a:solidFill>
              </a:rPr>
              <a:t>Seven exemplary teaching units are provided:</a:t>
            </a:r>
          </a:p>
          <a:p>
            <a:pPr marL="457200" indent="-457200">
              <a:buFont typeface="Arial" panose="020B0604020202020204" pitchFamily="34" charset="0"/>
              <a:buChar char="•"/>
            </a:pPr>
            <a:r>
              <a:rPr lang="en-GB" sz="2600" dirty="0" smtClean="0">
                <a:solidFill>
                  <a:srgbClr val="00FFFF"/>
                </a:solidFill>
              </a:rPr>
              <a:t> </a:t>
            </a:r>
            <a:r>
              <a:rPr lang="en-GB" sz="2600" dirty="0" err="1">
                <a:solidFill>
                  <a:srgbClr val="000000"/>
                </a:solidFill>
              </a:rPr>
              <a:t>Disgrifio</a:t>
            </a:r>
            <a:r>
              <a:rPr lang="en-GB" sz="2600" dirty="0">
                <a:solidFill>
                  <a:srgbClr val="000000"/>
                </a:solidFill>
              </a:rPr>
              <a:t> </a:t>
            </a:r>
            <a:r>
              <a:rPr lang="en-GB" sz="2600" dirty="0" err="1">
                <a:solidFill>
                  <a:srgbClr val="000000"/>
                </a:solidFill>
              </a:rPr>
              <a:t>ffrind</a:t>
            </a:r>
            <a:r>
              <a:rPr lang="en-GB" sz="2600" dirty="0">
                <a:solidFill>
                  <a:srgbClr val="000000"/>
                </a:solidFill>
              </a:rPr>
              <a:t> / Describing a friend</a:t>
            </a:r>
          </a:p>
          <a:p>
            <a:pPr marL="457200" indent="-457200">
              <a:buFont typeface="Arial" panose="020B0604020202020204" pitchFamily="34" charset="0"/>
              <a:buChar char="•"/>
            </a:pPr>
            <a:r>
              <a:rPr lang="en-GB" sz="2600" dirty="0">
                <a:solidFill>
                  <a:srgbClr val="00FFFF"/>
                </a:solidFill>
              </a:rPr>
              <a:t> </a:t>
            </a:r>
            <a:r>
              <a:rPr lang="en-GB" sz="2600" dirty="0" err="1" smtClean="0">
                <a:solidFill>
                  <a:srgbClr val="000000"/>
                </a:solidFill>
              </a:rPr>
              <a:t>Newyddion</a:t>
            </a:r>
            <a:r>
              <a:rPr lang="en-GB" sz="2600" dirty="0" smtClean="0">
                <a:solidFill>
                  <a:srgbClr val="000000"/>
                </a:solidFill>
              </a:rPr>
              <a:t> </a:t>
            </a:r>
            <a:r>
              <a:rPr lang="en-GB" sz="2600" dirty="0" err="1">
                <a:solidFill>
                  <a:srgbClr val="000000"/>
                </a:solidFill>
              </a:rPr>
              <a:t>personol</a:t>
            </a:r>
            <a:r>
              <a:rPr lang="en-GB" sz="2600" dirty="0">
                <a:solidFill>
                  <a:srgbClr val="000000"/>
                </a:solidFill>
              </a:rPr>
              <a:t> / Personal news</a:t>
            </a:r>
          </a:p>
          <a:p>
            <a:pPr marL="457200" indent="-457200">
              <a:buFont typeface="Arial" panose="020B0604020202020204" pitchFamily="34" charset="0"/>
              <a:buChar char="•"/>
            </a:pPr>
            <a:r>
              <a:rPr lang="it-IT" sz="2600" dirty="0">
                <a:solidFill>
                  <a:srgbClr val="00FFFF"/>
                </a:solidFill>
              </a:rPr>
              <a:t> </a:t>
            </a:r>
            <a:r>
              <a:rPr lang="it-IT" sz="2600" dirty="0" smtClean="0">
                <a:solidFill>
                  <a:srgbClr val="000000"/>
                </a:solidFill>
              </a:rPr>
              <a:t>Proffil </a:t>
            </a:r>
            <a:r>
              <a:rPr lang="it-IT" sz="2600" dirty="0">
                <a:solidFill>
                  <a:srgbClr val="000000"/>
                </a:solidFill>
              </a:rPr>
              <a:t>personol / Personal profile</a:t>
            </a:r>
          </a:p>
          <a:p>
            <a:pPr marL="457200" indent="-457200">
              <a:buFont typeface="Arial" panose="020B0604020202020204" pitchFamily="34" charset="0"/>
              <a:buChar char="•"/>
            </a:pPr>
            <a:r>
              <a:rPr lang="en-GB" sz="2600" dirty="0">
                <a:solidFill>
                  <a:srgbClr val="00FFFF"/>
                </a:solidFill>
              </a:rPr>
              <a:t> </a:t>
            </a:r>
            <a:r>
              <a:rPr lang="en-GB" sz="2600" dirty="0" err="1" smtClean="0">
                <a:solidFill>
                  <a:srgbClr val="000000"/>
                </a:solidFill>
              </a:rPr>
              <a:t>Ymateb</a:t>
            </a:r>
            <a:r>
              <a:rPr lang="en-GB" sz="2600" dirty="0" smtClean="0">
                <a:solidFill>
                  <a:srgbClr val="000000"/>
                </a:solidFill>
              </a:rPr>
              <a:t> </a:t>
            </a:r>
            <a:r>
              <a:rPr lang="en-GB" sz="2600" dirty="0" err="1">
                <a:solidFill>
                  <a:srgbClr val="000000"/>
                </a:solidFill>
              </a:rPr>
              <a:t>i</a:t>
            </a:r>
            <a:r>
              <a:rPr lang="en-GB" sz="2600" dirty="0">
                <a:solidFill>
                  <a:srgbClr val="000000"/>
                </a:solidFill>
              </a:rPr>
              <a:t> </a:t>
            </a:r>
            <a:r>
              <a:rPr lang="en-GB" sz="2600" dirty="0" err="1">
                <a:solidFill>
                  <a:srgbClr val="000000"/>
                </a:solidFill>
              </a:rPr>
              <a:t>gerdd</a:t>
            </a:r>
            <a:r>
              <a:rPr lang="en-GB" sz="2600" dirty="0">
                <a:solidFill>
                  <a:srgbClr val="000000"/>
                </a:solidFill>
              </a:rPr>
              <a:t> / Responding to a poem</a:t>
            </a:r>
          </a:p>
          <a:p>
            <a:pPr marL="457200" indent="-457200">
              <a:buFont typeface="Arial" panose="020B0604020202020204" pitchFamily="34" charset="0"/>
              <a:buChar char="•"/>
            </a:pPr>
            <a:r>
              <a:rPr lang="en-GB" sz="2600" dirty="0">
                <a:solidFill>
                  <a:srgbClr val="00FFFF"/>
                </a:solidFill>
              </a:rPr>
              <a:t> </a:t>
            </a:r>
            <a:r>
              <a:rPr lang="en-GB" sz="2600" dirty="0" err="1" smtClean="0">
                <a:solidFill>
                  <a:srgbClr val="000000"/>
                </a:solidFill>
              </a:rPr>
              <a:t>Chwarae</a:t>
            </a:r>
            <a:r>
              <a:rPr lang="en-GB" sz="2600" dirty="0" smtClean="0">
                <a:solidFill>
                  <a:srgbClr val="000000"/>
                </a:solidFill>
              </a:rPr>
              <a:t> </a:t>
            </a:r>
            <a:r>
              <a:rPr lang="en-GB" sz="2600" dirty="0" err="1">
                <a:solidFill>
                  <a:srgbClr val="000000"/>
                </a:solidFill>
              </a:rPr>
              <a:t>rôl</a:t>
            </a:r>
            <a:r>
              <a:rPr lang="en-GB" sz="2600" dirty="0">
                <a:solidFill>
                  <a:srgbClr val="000000"/>
                </a:solidFill>
              </a:rPr>
              <a:t> / Role play</a:t>
            </a:r>
          </a:p>
          <a:p>
            <a:pPr marL="457200" indent="-457200">
              <a:buFont typeface="Arial" panose="020B0604020202020204" pitchFamily="34" charset="0"/>
              <a:buChar char="•"/>
            </a:pPr>
            <a:r>
              <a:rPr lang="en-GB" sz="2600" dirty="0">
                <a:solidFill>
                  <a:srgbClr val="00FFFF"/>
                </a:solidFill>
              </a:rPr>
              <a:t> </a:t>
            </a:r>
            <a:r>
              <a:rPr lang="en-GB" sz="2600" dirty="0" err="1" smtClean="0">
                <a:solidFill>
                  <a:srgbClr val="000000"/>
                </a:solidFill>
              </a:rPr>
              <a:t>Trafod</a:t>
            </a:r>
            <a:r>
              <a:rPr lang="en-GB" sz="2600" dirty="0" smtClean="0">
                <a:solidFill>
                  <a:srgbClr val="000000"/>
                </a:solidFill>
              </a:rPr>
              <a:t> </a:t>
            </a:r>
            <a:r>
              <a:rPr lang="en-GB" sz="2600" dirty="0" err="1">
                <a:solidFill>
                  <a:srgbClr val="000000"/>
                </a:solidFill>
              </a:rPr>
              <a:t>llyfr</a:t>
            </a:r>
            <a:r>
              <a:rPr lang="en-GB" sz="2600" dirty="0">
                <a:solidFill>
                  <a:srgbClr val="000000"/>
                </a:solidFill>
              </a:rPr>
              <a:t> / Discussing a book</a:t>
            </a:r>
          </a:p>
          <a:p>
            <a:pPr marL="457200" indent="-457200">
              <a:buFont typeface="Arial" panose="020B0604020202020204" pitchFamily="34" charset="0"/>
              <a:buChar char="•"/>
            </a:pPr>
            <a:r>
              <a:rPr lang="en-GB" sz="2600" dirty="0">
                <a:solidFill>
                  <a:srgbClr val="00FFFF"/>
                </a:solidFill>
              </a:rPr>
              <a:t> </a:t>
            </a:r>
            <a:r>
              <a:rPr lang="en-GB" sz="2600" dirty="0" err="1" smtClean="0">
                <a:solidFill>
                  <a:srgbClr val="000000"/>
                </a:solidFill>
              </a:rPr>
              <a:t>Trafod</a:t>
            </a:r>
            <a:r>
              <a:rPr lang="en-GB" sz="2600" dirty="0" smtClean="0">
                <a:solidFill>
                  <a:srgbClr val="000000"/>
                </a:solidFill>
              </a:rPr>
              <a:t> </a:t>
            </a:r>
            <a:r>
              <a:rPr lang="en-GB" sz="2600" dirty="0" err="1">
                <a:solidFill>
                  <a:srgbClr val="000000"/>
                </a:solidFill>
              </a:rPr>
              <a:t>amser</a:t>
            </a:r>
            <a:r>
              <a:rPr lang="en-GB" sz="2600" dirty="0">
                <a:solidFill>
                  <a:srgbClr val="000000"/>
                </a:solidFill>
              </a:rPr>
              <a:t> </a:t>
            </a:r>
            <a:r>
              <a:rPr lang="en-GB" sz="2600" dirty="0" err="1">
                <a:solidFill>
                  <a:srgbClr val="000000"/>
                </a:solidFill>
              </a:rPr>
              <a:t>hamdden</a:t>
            </a:r>
            <a:r>
              <a:rPr lang="en-GB" sz="2600" dirty="0">
                <a:solidFill>
                  <a:srgbClr val="000000"/>
                </a:solidFill>
              </a:rPr>
              <a:t> / Discussing </a:t>
            </a:r>
            <a:r>
              <a:rPr lang="en-GB" sz="2600">
                <a:solidFill>
                  <a:srgbClr val="000000"/>
                </a:solidFill>
              </a:rPr>
              <a:t>leisure </a:t>
            </a:r>
            <a:r>
              <a:rPr lang="en-GB" sz="2600" smtClean="0">
                <a:solidFill>
                  <a:srgbClr val="000000"/>
                </a:solidFill>
              </a:rPr>
              <a:t>  time</a:t>
            </a:r>
            <a:r>
              <a:rPr lang="en-GB" sz="2600" dirty="0" smtClean="0">
                <a:solidFill>
                  <a:srgbClr val="000000"/>
                </a:solidFill>
              </a:rPr>
              <a:t>.</a:t>
            </a:r>
          </a:p>
          <a:p>
            <a:endParaRPr lang="en-GB" sz="2600" dirty="0">
              <a:solidFill>
                <a:srgbClr val="000000"/>
              </a:solidFill>
            </a:endParaRPr>
          </a:p>
          <a:p>
            <a:endParaRPr lang="en-GB" dirty="0" smtClean="0">
              <a:solidFill>
                <a:srgbClr val="000000"/>
              </a:solidFill>
              <a:latin typeface="ArialMT"/>
            </a:endParaRPr>
          </a:p>
          <a:p>
            <a:endParaRPr lang="en-GB" dirty="0">
              <a:solidFill>
                <a:srgbClr val="000000"/>
              </a:solidFill>
              <a:latin typeface="ArialMT"/>
            </a:endParaRPr>
          </a:p>
          <a:p>
            <a:endParaRPr lang="en-GB" dirty="0" smtClean="0">
              <a:solidFill>
                <a:srgbClr val="000000"/>
              </a:solidFill>
              <a:latin typeface="ArialMT"/>
            </a:endParaRPr>
          </a:p>
          <a:p>
            <a:endParaRPr lang="en-GB" dirty="0"/>
          </a:p>
        </p:txBody>
      </p:sp>
    </p:spTree>
    <p:extLst>
      <p:ext uri="{BB962C8B-B14F-4D97-AF65-F5344CB8AC3E}">
        <p14:creationId xmlns:p14="http://schemas.microsoft.com/office/powerpoint/2010/main" val="418184904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3_Adjacenc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671</TotalTime>
  <Words>1357</Words>
  <Application>Microsoft Office PowerPoint</Application>
  <PresentationFormat>On-screen Show (4:3)</PresentationFormat>
  <Paragraphs>204</Paragraphs>
  <Slides>13</Slides>
  <Notes>13</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13</vt:i4>
      </vt:variant>
    </vt:vector>
  </HeadingPairs>
  <TitlesOfParts>
    <vt:vector size="24" baseType="lpstr">
      <vt:lpstr>Arial</vt:lpstr>
      <vt:lpstr>ArialMT</vt:lpstr>
      <vt:lpstr>Calibri</vt:lpstr>
      <vt:lpstr>Cambria</vt:lpstr>
      <vt:lpstr>Comic Sans MS</vt:lpstr>
      <vt:lpstr>Lucida Sans Unicode</vt:lpstr>
      <vt:lpstr>Verdana</vt:lpstr>
      <vt:lpstr>Wingdings 2</vt:lpstr>
      <vt:lpstr>Wingdings 3</vt:lpstr>
      <vt:lpstr>Concourse</vt:lpstr>
      <vt:lpstr>3_Adjacency</vt:lpstr>
      <vt:lpstr>Welsh second language in the National Curriculum for Wales</vt:lpstr>
      <vt:lpstr>Welsh second language in the National Curriculum for Wales</vt:lpstr>
      <vt:lpstr>Oracy</vt:lpstr>
      <vt:lpstr>Reading</vt:lpstr>
      <vt:lpstr>Y Pod-antur Cymraeg </vt:lpstr>
      <vt:lpstr>QR codes for reading books</vt:lpstr>
      <vt:lpstr>Writing</vt:lpstr>
      <vt:lpstr>Moving learners from level 3 to level 4</vt:lpstr>
      <vt:lpstr>Discussing a book</vt:lpstr>
      <vt:lpstr>Self Assessment Sheet - Reading aloud</vt:lpstr>
      <vt:lpstr>PowerPoint Presentation</vt:lpstr>
      <vt:lpstr>PowerPoint Presentation</vt:lpstr>
      <vt:lpstr>Moving learners from level 4 to level 5</vt:lpstr>
    </vt:vector>
  </TitlesOfParts>
  <Company>SIHE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Welsh Language Development</dc:title>
  <dc:creator>Natalie</dc:creator>
  <cp:lastModifiedBy>Natalie Griffiths</cp:lastModifiedBy>
  <cp:revision>45</cp:revision>
  <cp:lastPrinted>2016-10-06T16:45:03Z</cp:lastPrinted>
  <dcterms:created xsi:type="dcterms:W3CDTF">2016-09-27T18:00:59Z</dcterms:created>
  <dcterms:modified xsi:type="dcterms:W3CDTF">2016-10-07T13:07:57Z</dcterms:modified>
</cp:coreProperties>
</file>