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4"/>
  </p:notesMasterIdLst>
  <p:sldIdLst>
    <p:sldId id="257"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61" r:id="rId20"/>
    <p:sldId id="259" r:id="rId21"/>
    <p:sldId id="260"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p:scale>
          <a:sx n="66" d="100"/>
          <a:sy n="66" d="100"/>
        </p:scale>
        <p:origin x="360"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B6EC72-43D2-486D-8FD3-B0D81722E597}" type="datetimeFigureOut">
              <a:rPr lang="en-US" smtClean="0"/>
              <a:t>09-Mar-17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32E6A3-81CD-4E1F-AE0C-BA0962FFEE31}" type="slidenum">
              <a:rPr lang="en-US" smtClean="0"/>
              <a:t>‹#›</a:t>
            </a:fld>
            <a:endParaRPr lang="en-US"/>
          </a:p>
        </p:txBody>
      </p:sp>
    </p:spTree>
    <p:extLst>
      <p:ext uri="{BB962C8B-B14F-4D97-AF65-F5344CB8AC3E}">
        <p14:creationId xmlns:p14="http://schemas.microsoft.com/office/powerpoint/2010/main" val="4270592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2396468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pPr/>
              <a:t>10</a:t>
            </a:fld>
            <a:endParaRPr lang="en-GB"/>
          </a:p>
        </p:txBody>
      </p:sp>
    </p:spTree>
    <p:extLst>
      <p:ext uri="{BB962C8B-B14F-4D97-AF65-F5344CB8AC3E}">
        <p14:creationId xmlns:p14="http://schemas.microsoft.com/office/powerpoint/2010/main" val="3673939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pPr/>
              <a:t>11</a:t>
            </a:fld>
            <a:endParaRPr lang="en-GB"/>
          </a:p>
        </p:txBody>
      </p:sp>
    </p:spTree>
    <p:extLst>
      <p:ext uri="{BB962C8B-B14F-4D97-AF65-F5344CB8AC3E}">
        <p14:creationId xmlns:p14="http://schemas.microsoft.com/office/powerpoint/2010/main" val="183542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92973-6D2B-4ABE-8D75-17D01804C62E}" type="slidenum">
              <a:rPr lang="en-GB" smtClean="0"/>
              <a:pPr/>
              <a:t>17</a:t>
            </a:fld>
            <a:endParaRPr lang="en-GB"/>
          </a:p>
        </p:txBody>
      </p:sp>
    </p:spTree>
    <p:extLst>
      <p:ext uri="{BB962C8B-B14F-4D97-AF65-F5344CB8AC3E}">
        <p14:creationId xmlns:p14="http://schemas.microsoft.com/office/powerpoint/2010/main" val="780312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12665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21712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71478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340569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82411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88337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37656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04700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828915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91876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3415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51754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96958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50413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8145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69422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7002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21600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35039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563601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59081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7137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0A23E-14A3-43BE-B50A-BEB8BD70F329}" type="datetimeFigureOut">
              <a:rPr lang="en-US" smtClean="0">
                <a:solidFill>
                  <a:prstClr val="black">
                    <a:tint val="75000"/>
                  </a:prstClr>
                </a:solidFill>
              </a:rPr>
              <a:pPr/>
              <a:t>09-Mar-17</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84C4C9-1E75-4CCC-8FEF-1B4641E8E620}"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157755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6C201F-BD5D-4F8C-8D5E-59588BA353D4}" type="datetimeFigureOut">
              <a:rPr lang="en-GB" smtClean="0">
                <a:solidFill>
                  <a:prstClr val="black">
                    <a:tint val="75000"/>
                  </a:prstClr>
                </a:solidFill>
              </a:rPr>
              <a:pPr/>
              <a:t>09/03/2017</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930920-9E83-476E-9810-986CCE82505E}"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9022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hyperlink" Target="https://www.theguardian.com/football/picture/2015/nov/10/david-squires-on-football-and-remembrance-day" TargetMode="External"/><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theguardian.com/commentisfree/2014/jan/04/first-world-war-michael-gove-left-bashing-history" TargetMode="External"/><Relationship Id="rId2" Type="http://schemas.openxmlformats.org/officeDocument/2006/relationships/hyperlink" Target="http://www.dailymail.co.uk/debate/article-2532930/MICHAEL-GOVE-Why-does-Left-insist-belittling-true-British-heroes.html#ixzz3m69ehnXh" TargetMode="Externa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12192000" cy="6882563"/>
          </a:xfrm>
          <a:prstGeom prst="rect">
            <a:avLst/>
          </a:prstGeom>
          <a:noFill/>
        </p:spPr>
        <p:txBody>
          <a:bodyPr wrap="square" lIns="540000" tIns="360000" rIns="540000" bIns="360000" rtlCol="0">
            <a:spAutoFit/>
          </a:bodyPr>
          <a:lstStyle/>
          <a:p>
            <a:pPr algn="just"/>
            <a:r>
              <a:rPr lang="en-GB" sz="2000" b="1" u="sng" dirty="0">
                <a:solidFill>
                  <a:prstClr val="black"/>
                </a:solidFill>
              </a:rPr>
              <a:t>AHHI5017  Week </a:t>
            </a:r>
            <a:r>
              <a:rPr lang="en-GB" sz="2000" b="1" u="sng" dirty="0">
                <a:solidFill>
                  <a:prstClr val="black"/>
                </a:solidFill>
              </a:rPr>
              <a:t>6: </a:t>
            </a:r>
            <a:r>
              <a:rPr lang="en-GB" sz="2000" b="1" u="sng" dirty="0">
                <a:solidFill>
                  <a:prstClr val="black"/>
                </a:solidFill>
              </a:rPr>
              <a:t>The </a:t>
            </a:r>
            <a:r>
              <a:rPr lang="en-GB" sz="2000" b="1" u="sng" dirty="0">
                <a:solidFill>
                  <a:prstClr val="black"/>
                </a:solidFill>
              </a:rPr>
              <a:t>First World </a:t>
            </a:r>
            <a:r>
              <a:rPr lang="en-GB" sz="2000" b="1" u="sng" dirty="0" smtClean="0">
                <a:solidFill>
                  <a:prstClr val="black"/>
                </a:solidFill>
              </a:rPr>
              <a:t>War - Friday </a:t>
            </a:r>
            <a:r>
              <a:rPr lang="en-GB" sz="2000" b="1" u="sng" dirty="0">
                <a:solidFill>
                  <a:prstClr val="black"/>
                </a:solidFill>
              </a:rPr>
              <a:t>lecture</a:t>
            </a:r>
            <a:endParaRPr lang="en-GB" sz="2000" b="1" u="sng" dirty="0">
              <a:solidFill>
                <a:prstClr val="black"/>
              </a:solidFill>
            </a:endParaRPr>
          </a:p>
          <a:p>
            <a:pPr marL="285750" indent="-285750" algn="just">
              <a:buFont typeface="Arial" pitchFamily="34" charset="0"/>
              <a:buChar char="•"/>
            </a:pPr>
            <a:endParaRPr lang="en-GB" sz="2000" dirty="0">
              <a:solidFill>
                <a:prstClr val="black"/>
              </a:solidFill>
            </a:endParaRPr>
          </a:p>
          <a:p>
            <a:pPr marL="285750" indent="-285750" algn="just">
              <a:buFont typeface="Arial" pitchFamily="34" charset="0"/>
              <a:buChar char="•"/>
            </a:pPr>
            <a:r>
              <a:rPr lang="en-GB" sz="2000" dirty="0" smtClean="0">
                <a:solidFill>
                  <a:prstClr val="black"/>
                </a:solidFill>
              </a:rPr>
              <a:t>Class </a:t>
            </a:r>
            <a:r>
              <a:rPr lang="en-GB" sz="2000" dirty="0">
                <a:solidFill>
                  <a:prstClr val="black"/>
                </a:solidFill>
              </a:rPr>
              <a:t>discussion: remembrance poppy</a:t>
            </a:r>
          </a:p>
          <a:p>
            <a:pPr marL="285750" indent="-285750" algn="just">
              <a:buFont typeface="Arial" pitchFamily="34" charset="0"/>
              <a:buChar char="•"/>
            </a:pPr>
            <a:r>
              <a:rPr lang="en-GB" sz="2000" dirty="0">
                <a:solidFill>
                  <a:prstClr val="black"/>
                </a:solidFill>
              </a:rPr>
              <a:t>Class discussion: contemporary </a:t>
            </a:r>
            <a:r>
              <a:rPr lang="en-GB" sz="2000" dirty="0" smtClean="0">
                <a:solidFill>
                  <a:prstClr val="black"/>
                </a:solidFill>
              </a:rPr>
              <a:t>debates</a:t>
            </a:r>
          </a:p>
          <a:p>
            <a:pPr marL="285750" indent="-285750" algn="just">
              <a:buFont typeface="Arial" pitchFamily="34" charset="0"/>
              <a:buChar char="•"/>
            </a:pPr>
            <a:r>
              <a:rPr lang="en-GB" sz="2000" dirty="0" smtClean="0"/>
              <a:t>Group discussion: World War One centenary debates (Gove, Hunt, Pannell)</a:t>
            </a:r>
          </a:p>
          <a:p>
            <a:pPr marL="285750" indent="-285750" algn="just">
              <a:buFont typeface="Arial" pitchFamily="34" charset="0"/>
              <a:buChar char="•"/>
            </a:pPr>
            <a:r>
              <a:rPr lang="en-GB" sz="2000" i="1" dirty="0" smtClean="0"/>
              <a:t>Blackadder Goes Forth </a:t>
            </a:r>
            <a:r>
              <a:rPr lang="en-GB" sz="2000" dirty="0" smtClean="0"/>
              <a:t>episode</a:t>
            </a:r>
          </a:p>
          <a:p>
            <a:pPr marL="285750" indent="-285750" algn="just">
              <a:buFont typeface="Arial" pitchFamily="34" charset="0"/>
              <a:buChar char="•"/>
            </a:pPr>
            <a:r>
              <a:rPr lang="en-GB" sz="2000" dirty="0" smtClean="0"/>
              <a:t>Group discussions: </a:t>
            </a:r>
            <a:r>
              <a:rPr lang="en-GB" sz="2000" i="1" dirty="0" smtClean="0"/>
              <a:t>Blackadder</a:t>
            </a:r>
            <a:r>
              <a:rPr lang="en-GB" sz="2000" dirty="0" smtClean="0"/>
              <a:t>, popular culture and WWI centenary debates</a:t>
            </a:r>
          </a:p>
          <a:p>
            <a:pPr marL="285750" indent="-285750" algn="just">
              <a:buFont typeface="Arial" pitchFamily="34" charset="0"/>
              <a:buChar char="•"/>
            </a:pPr>
            <a:r>
              <a:rPr lang="en-GB" sz="2000" dirty="0" smtClean="0"/>
              <a:t>Group exercise: essay planning</a:t>
            </a:r>
          </a:p>
          <a:p>
            <a:pPr algn="just"/>
            <a:endParaRPr lang="en-GB" sz="2000" dirty="0">
              <a:solidFill>
                <a:prstClr val="black"/>
              </a:solidFill>
            </a:endParaRPr>
          </a:p>
          <a:p>
            <a:pPr algn="just"/>
            <a:r>
              <a:rPr lang="en-GB" sz="2000" dirty="0" smtClean="0"/>
              <a:t>This week contemplates the status of World War One in British culture. After examining memorial practices put in place in the immediate aftermath of the war, we  will give thought to how attitudes have (or have not) shifted in the 100 years since. </a:t>
            </a:r>
          </a:p>
          <a:p>
            <a:pPr algn="just"/>
            <a:r>
              <a:rPr lang="en-GB" sz="2000" dirty="0" smtClean="0"/>
              <a:t>	Picking up from Monday, we will begin by scrutinising one distinctive form of commemoration that emerged from WWI: the remembrance poppy. Discussion of the poppy and its various </a:t>
            </a:r>
            <a:r>
              <a:rPr lang="en-GB" sz="2000" dirty="0" smtClean="0"/>
              <a:t>21</a:t>
            </a:r>
            <a:r>
              <a:rPr lang="en-GB" sz="2000" baseline="30000" dirty="0" smtClean="0"/>
              <a:t>st</a:t>
            </a:r>
            <a:r>
              <a:rPr lang="en-GB" sz="2000" dirty="0" smtClean="0"/>
              <a:t>-century iterations opens out the discussion </a:t>
            </a:r>
            <a:r>
              <a:rPr lang="en-GB" sz="2000" dirty="0" smtClean="0"/>
              <a:t>to examine WWI memory in contemporary Britain. Here, key reference points </a:t>
            </a:r>
            <a:r>
              <a:rPr lang="en-GB" sz="2000" dirty="0" smtClean="0"/>
              <a:t>are articles </a:t>
            </a:r>
            <a:r>
              <a:rPr lang="en-GB" sz="2000" dirty="0" smtClean="0"/>
              <a:t>about the war’s centenary penned by the politicians Michael Gove and </a:t>
            </a:r>
            <a:r>
              <a:rPr lang="en-GB" sz="2000" dirty="0" err="1" smtClean="0"/>
              <a:t>Tristram</a:t>
            </a:r>
            <a:r>
              <a:rPr lang="en-GB" sz="2000" dirty="0" smtClean="0"/>
              <a:t> Hunt. Because an important aspect of Gove’s argument is his distaste for popular culture representations of the war, we will watch an episode of </a:t>
            </a:r>
            <a:r>
              <a:rPr lang="en-GB" sz="2000" i="1" dirty="0" smtClean="0"/>
              <a:t>Blackadder Goes Forth</a:t>
            </a:r>
            <a:r>
              <a:rPr lang="en-GB" sz="2000" dirty="0" smtClean="0"/>
              <a:t>, and then think about it in relation to the different issues raised by the centenary of the war. This leads into an exercise designed to aid students’ preparation for the upcoming AHHI5017 coursework essay.</a:t>
            </a:r>
            <a:endParaRPr lang="en-GB" sz="2000" dirty="0"/>
          </a:p>
        </p:txBody>
      </p:sp>
    </p:spTree>
    <p:extLst>
      <p:ext uri="{BB962C8B-B14F-4D97-AF65-F5344CB8AC3E}">
        <p14:creationId xmlns:p14="http://schemas.microsoft.com/office/powerpoint/2010/main" val="27248995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14450" y="915777"/>
            <a:ext cx="9563100" cy="4352925"/>
          </a:xfrm>
          <a:prstGeom prst="rect">
            <a:avLst/>
          </a:prstGeom>
        </p:spPr>
      </p:pic>
      <p:sp>
        <p:nvSpPr>
          <p:cNvPr id="3" name="TextBox 2"/>
          <p:cNvSpPr txBox="1"/>
          <p:nvPr/>
        </p:nvSpPr>
        <p:spPr>
          <a:xfrm>
            <a:off x="0" y="-1736"/>
            <a:ext cx="12192000" cy="1835027"/>
          </a:xfrm>
          <a:prstGeom prst="rect">
            <a:avLst/>
          </a:prstGeom>
          <a:noFill/>
        </p:spPr>
        <p:txBody>
          <a:bodyPr wrap="square" lIns="720000" tIns="360000" rIns="720000" bIns="360000" rtlCol="0">
            <a:spAutoFit/>
          </a:bodyPr>
          <a:lstStyle/>
          <a:p>
            <a:pPr algn="just"/>
            <a:r>
              <a:rPr lang="en-GB" sz="2400" b="1" dirty="0" smtClean="0">
                <a:solidFill>
                  <a:prstClr val="black"/>
                </a:solidFill>
              </a:rPr>
              <a:t>Remembrance Poppy – A Potted History</a:t>
            </a:r>
          </a:p>
          <a:p>
            <a:pPr algn="just"/>
            <a:endParaRPr lang="en-GB" sz="2400" dirty="0">
              <a:solidFill>
                <a:prstClr val="black"/>
              </a:solidFill>
            </a:endParaRPr>
          </a:p>
          <a:p>
            <a:pPr algn="just"/>
            <a:endParaRPr lang="en-GB" sz="2400" dirty="0">
              <a:solidFill>
                <a:prstClr val="black"/>
              </a:solidFill>
            </a:endParaRPr>
          </a:p>
        </p:txBody>
      </p:sp>
      <p:sp>
        <p:nvSpPr>
          <p:cNvPr id="4" name="TextBox 3"/>
          <p:cNvSpPr txBox="1"/>
          <p:nvPr/>
        </p:nvSpPr>
        <p:spPr>
          <a:xfrm>
            <a:off x="76200" y="5090778"/>
            <a:ext cx="12039600" cy="1465695"/>
          </a:xfrm>
          <a:prstGeom prst="rect">
            <a:avLst/>
          </a:prstGeom>
          <a:noFill/>
        </p:spPr>
        <p:txBody>
          <a:bodyPr wrap="square" lIns="720000" tIns="360000" rIns="720000" bIns="360000" rtlCol="0">
            <a:spAutoFit/>
          </a:bodyPr>
          <a:lstStyle/>
          <a:p>
            <a:pPr algn="just"/>
            <a:r>
              <a:rPr lang="en-US" sz="2400" i="1" dirty="0"/>
              <a:t>Papaver </a:t>
            </a:r>
            <a:r>
              <a:rPr lang="en-US" sz="2400" i="1" dirty="0" err="1" smtClean="0"/>
              <a:t>rhoeas</a:t>
            </a:r>
            <a:r>
              <a:rPr lang="en-US" sz="2400" i="1" dirty="0" smtClean="0"/>
              <a:t>. </a:t>
            </a:r>
            <a:r>
              <a:rPr lang="en-US" sz="2400" dirty="0" smtClean="0"/>
              <a:t>common </a:t>
            </a:r>
            <a:r>
              <a:rPr lang="en-US" sz="2400" dirty="0"/>
              <a:t>names – corn poppy, corn rose, field poppy, red </a:t>
            </a:r>
            <a:r>
              <a:rPr lang="en-US" sz="2400" dirty="0" smtClean="0"/>
              <a:t>poppy, Flanders poppy, red </a:t>
            </a:r>
            <a:r>
              <a:rPr lang="en-US" sz="2400" dirty="0"/>
              <a:t>weed</a:t>
            </a:r>
            <a:endParaRPr lang="en-GB" sz="2400" i="1" dirty="0">
              <a:solidFill>
                <a:prstClr val="black"/>
              </a:solidFill>
            </a:endParaRPr>
          </a:p>
        </p:txBody>
      </p:sp>
    </p:spTree>
    <p:extLst>
      <p:ext uri="{BB962C8B-B14F-4D97-AF65-F5344CB8AC3E}">
        <p14:creationId xmlns:p14="http://schemas.microsoft.com/office/powerpoint/2010/main" val="5678870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0646" y="331181"/>
            <a:ext cx="8941097" cy="1138138"/>
          </a:xfrm>
        </p:spPr>
        <p:txBody>
          <a:bodyPr>
            <a:normAutofit/>
          </a:bodyPr>
          <a:lstStyle/>
          <a:p>
            <a:r>
              <a:rPr lang="en-US" sz="3200" dirty="0" smtClean="0"/>
              <a:t>‘In </a:t>
            </a:r>
            <a:r>
              <a:rPr lang="en-US" sz="3200" dirty="0"/>
              <a:t>Flanders Fields,’</a:t>
            </a:r>
            <a:br>
              <a:rPr lang="en-US" sz="3200" dirty="0"/>
            </a:br>
            <a:r>
              <a:rPr lang="en-US" sz="3200" dirty="0"/>
              <a:t> Lieutenant-Colonel John </a:t>
            </a:r>
            <a:r>
              <a:rPr lang="en-US" sz="3200" dirty="0" smtClean="0"/>
              <a:t>Alexander McCrae (1915)</a:t>
            </a:r>
            <a:endParaRPr lang="en-US" sz="3200" dirty="0"/>
          </a:p>
        </p:txBody>
      </p:sp>
      <p:sp>
        <p:nvSpPr>
          <p:cNvPr id="3" name="Content Placeholder 2"/>
          <p:cNvSpPr>
            <a:spLocks noGrp="1"/>
          </p:cNvSpPr>
          <p:nvPr>
            <p:ph idx="1"/>
          </p:nvPr>
        </p:nvSpPr>
        <p:spPr>
          <a:xfrm>
            <a:off x="470646" y="1634988"/>
            <a:ext cx="9324093" cy="4015639"/>
          </a:xfrm>
        </p:spPr>
        <p:txBody>
          <a:bodyPr numCol="2">
            <a:noAutofit/>
          </a:bodyPr>
          <a:lstStyle/>
          <a:p>
            <a:pPr marL="137160" indent="0">
              <a:buNone/>
            </a:pPr>
            <a:r>
              <a:rPr lang="en-US" sz="1800" dirty="0"/>
              <a:t>In Flanders fields the poppies blow</a:t>
            </a:r>
          </a:p>
          <a:p>
            <a:pPr marL="137160" indent="0">
              <a:buNone/>
            </a:pPr>
            <a:r>
              <a:rPr lang="en-US" sz="1800" dirty="0"/>
              <a:t>Between the crosses, row on row,</a:t>
            </a:r>
          </a:p>
          <a:p>
            <a:pPr marL="137160" indent="0">
              <a:buNone/>
            </a:pPr>
            <a:r>
              <a:rPr lang="en-US" sz="1800" dirty="0"/>
              <a:t>That mark our place; and in the sky</a:t>
            </a:r>
          </a:p>
          <a:p>
            <a:pPr marL="137160" indent="0">
              <a:buNone/>
            </a:pPr>
            <a:r>
              <a:rPr lang="en-US" sz="1800" dirty="0"/>
              <a:t>The larks, still bravely singing, fly</a:t>
            </a:r>
          </a:p>
          <a:p>
            <a:pPr marL="137160" indent="0">
              <a:buNone/>
            </a:pPr>
            <a:r>
              <a:rPr lang="en-US" sz="1800" dirty="0"/>
              <a:t>Scarce heard amid the guns below.</a:t>
            </a:r>
          </a:p>
          <a:p>
            <a:pPr marL="137160" indent="0">
              <a:buNone/>
            </a:pPr>
            <a:endParaRPr lang="en-US" sz="1800" dirty="0"/>
          </a:p>
          <a:p>
            <a:pPr marL="137160" indent="0">
              <a:buNone/>
            </a:pPr>
            <a:r>
              <a:rPr lang="en-US" sz="1800" dirty="0"/>
              <a:t>We are the Dead. Short days ago</a:t>
            </a:r>
          </a:p>
          <a:p>
            <a:pPr marL="137160" indent="0">
              <a:buNone/>
            </a:pPr>
            <a:r>
              <a:rPr lang="en-US" sz="1800" dirty="0"/>
              <a:t>We lived, felt dawn, saw sunset glow,</a:t>
            </a:r>
          </a:p>
          <a:p>
            <a:pPr marL="137160" indent="0">
              <a:buNone/>
            </a:pPr>
            <a:r>
              <a:rPr lang="en-US" sz="1800" dirty="0"/>
              <a:t>Loved and were loved, and now we lie</a:t>
            </a:r>
          </a:p>
          <a:p>
            <a:pPr marL="137160" indent="0">
              <a:buNone/>
            </a:pPr>
            <a:r>
              <a:rPr lang="en-US" sz="1800" dirty="0"/>
              <a:t>In Flanders fields.</a:t>
            </a:r>
          </a:p>
          <a:p>
            <a:pPr marL="137160" indent="0">
              <a:buNone/>
            </a:pPr>
            <a:r>
              <a:rPr lang="en-US" sz="1800" dirty="0" smtClean="0"/>
              <a:t>Take </a:t>
            </a:r>
            <a:r>
              <a:rPr lang="en-US" sz="1800" dirty="0"/>
              <a:t>up our quarrel with the foe:</a:t>
            </a:r>
          </a:p>
          <a:p>
            <a:pPr marL="137160" indent="0">
              <a:buNone/>
            </a:pPr>
            <a:r>
              <a:rPr lang="en-US" sz="1800" dirty="0"/>
              <a:t>To you from failing hands we throw</a:t>
            </a:r>
          </a:p>
          <a:p>
            <a:pPr marL="137160" indent="0">
              <a:buNone/>
            </a:pPr>
            <a:r>
              <a:rPr lang="en-US" sz="1800" dirty="0"/>
              <a:t>The torch; be yours to hold it high.</a:t>
            </a:r>
          </a:p>
          <a:p>
            <a:pPr marL="137160" indent="0">
              <a:buNone/>
            </a:pPr>
            <a:r>
              <a:rPr lang="en-US" sz="1800" dirty="0"/>
              <a:t>If ye break faith with us who die</a:t>
            </a:r>
          </a:p>
          <a:p>
            <a:pPr marL="137160" indent="0">
              <a:buNone/>
            </a:pPr>
            <a:r>
              <a:rPr lang="en-US" sz="1800" dirty="0"/>
              <a:t>We shall not sleep, though poppies grow</a:t>
            </a:r>
          </a:p>
          <a:p>
            <a:pPr marL="137160" indent="0">
              <a:buNone/>
            </a:pPr>
            <a:r>
              <a:rPr lang="en-US" sz="1800" dirty="0"/>
              <a:t>In Flanders fields.</a:t>
            </a:r>
          </a:p>
        </p:txBody>
      </p:sp>
      <p:pic>
        <p:nvPicPr>
          <p:cNvPr id="5" name="Picture 4"/>
          <p:cNvPicPr>
            <a:picLocks noChangeAspect="1"/>
          </p:cNvPicPr>
          <p:nvPr/>
        </p:nvPicPr>
        <p:blipFill>
          <a:blip r:embed="rId2"/>
          <a:stretch>
            <a:fillRect/>
          </a:stretch>
        </p:blipFill>
        <p:spPr>
          <a:xfrm>
            <a:off x="7795693" y="3583871"/>
            <a:ext cx="4320905" cy="3115373"/>
          </a:xfrm>
          <a:prstGeom prst="rect">
            <a:avLst/>
          </a:prstGeom>
        </p:spPr>
      </p:pic>
      <p:pic>
        <p:nvPicPr>
          <p:cNvPr id="6" name="Picture 5"/>
          <p:cNvPicPr>
            <a:picLocks noChangeAspect="1"/>
          </p:cNvPicPr>
          <p:nvPr/>
        </p:nvPicPr>
        <p:blipFill>
          <a:blip r:embed="rId3"/>
          <a:stretch>
            <a:fillRect/>
          </a:stretch>
        </p:blipFill>
        <p:spPr>
          <a:xfrm>
            <a:off x="9650854" y="510769"/>
            <a:ext cx="2325993" cy="2741764"/>
          </a:xfrm>
          <a:prstGeom prst="rect">
            <a:avLst/>
          </a:prstGeom>
        </p:spPr>
      </p:pic>
      <p:pic>
        <p:nvPicPr>
          <p:cNvPr id="4" name="Picture 3"/>
          <p:cNvPicPr>
            <a:picLocks noChangeAspect="1"/>
          </p:cNvPicPr>
          <p:nvPr/>
        </p:nvPicPr>
        <p:blipFill>
          <a:blip r:embed="rId4"/>
          <a:stretch>
            <a:fillRect/>
          </a:stretch>
        </p:blipFill>
        <p:spPr>
          <a:xfrm>
            <a:off x="5846291" y="4022693"/>
            <a:ext cx="1852093" cy="2627228"/>
          </a:xfrm>
          <a:prstGeom prst="rect">
            <a:avLst/>
          </a:prstGeom>
        </p:spPr>
      </p:pic>
      <p:sp>
        <p:nvSpPr>
          <p:cNvPr id="7" name="Rectangle 6"/>
          <p:cNvSpPr/>
          <p:nvPr/>
        </p:nvSpPr>
        <p:spPr>
          <a:xfrm>
            <a:off x="4033361" y="5758904"/>
            <a:ext cx="1715622" cy="923330"/>
          </a:xfrm>
          <a:prstGeom prst="rect">
            <a:avLst/>
          </a:prstGeom>
        </p:spPr>
        <p:txBody>
          <a:bodyPr wrap="square">
            <a:spAutoFit/>
          </a:bodyPr>
          <a:lstStyle/>
          <a:p>
            <a:pPr algn="ctr"/>
            <a:r>
              <a:rPr lang="en-US" dirty="0" smtClean="0"/>
              <a:t>John Alexander McCrae </a:t>
            </a:r>
          </a:p>
          <a:p>
            <a:pPr algn="ctr"/>
            <a:r>
              <a:rPr lang="en-US" dirty="0" smtClean="0"/>
              <a:t>(1872–1918)</a:t>
            </a:r>
            <a:endParaRPr lang="en-US" dirty="0"/>
          </a:p>
        </p:txBody>
      </p:sp>
    </p:spTree>
    <p:extLst>
      <p:ext uri="{BB962C8B-B14F-4D97-AF65-F5344CB8AC3E}">
        <p14:creationId xmlns:p14="http://schemas.microsoft.com/office/powerpoint/2010/main" val="22596287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736"/>
            <a:ext cx="10273553" cy="6544008"/>
          </a:xfrm>
          <a:prstGeom prst="rect">
            <a:avLst/>
          </a:prstGeom>
          <a:noFill/>
        </p:spPr>
        <p:txBody>
          <a:bodyPr wrap="square" lIns="720000" tIns="360000" rIns="720000" bIns="360000" rtlCol="0">
            <a:spAutoFit/>
          </a:bodyPr>
          <a:lstStyle/>
          <a:p>
            <a:pPr algn="just"/>
            <a:r>
              <a:rPr lang="en-GB" sz="2400" b="1" dirty="0" smtClean="0">
                <a:solidFill>
                  <a:prstClr val="black"/>
                </a:solidFill>
              </a:rPr>
              <a:t>Wildlife and Nature during </a:t>
            </a:r>
            <a:r>
              <a:rPr lang="en-GB" sz="2400" b="1" dirty="0">
                <a:solidFill>
                  <a:prstClr val="black"/>
                </a:solidFill>
              </a:rPr>
              <a:t>WWI</a:t>
            </a:r>
            <a:endParaRPr lang="en-GB" sz="2400" dirty="0">
              <a:solidFill>
                <a:prstClr val="black"/>
              </a:solidFill>
            </a:endParaRPr>
          </a:p>
          <a:p>
            <a:pPr algn="just"/>
            <a:endParaRPr lang="en-GB" sz="2400" dirty="0">
              <a:solidFill>
                <a:prstClr val="black"/>
              </a:solidFill>
            </a:endParaRPr>
          </a:p>
          <a:p>
            <a:pPr marL="285750" indent="-285750" algn="just">
              <a:buFont typeface="Arial" pitchFamily="34" charset="0"/>
              <a:buChar char="•"/>
            </a:pPr>
            <a:r>
              <a:rPr lang="en-GB" sz="2400" dirty="0">
                <a:solidFill>
                  <a:prstClr val="black"/>
                </a:solidFill>
              </a:rPr>
              <a:t>Many WWI combatants accumulated personal collections and archives of the war – e.g. Philip Gosse, collector and taxidermist of birds and mammals</a:t>
            </a:r>
          </a:p>
          <a:p>
            <a:pPr marL="285750" indent="-285750" algn="just">
              <a:buFont typeface="Arial" pitchFamily="34" charset="0"/>
              <a:buChar char="•"/>
            </a:pPr>
            <a:endParaRPr lang="en-GB" sz="2400" dirty="0">
              <a:solidFill>
                <a:prstClr val="black"/>
              </a:solidFill>
            </a:endParaRPr>
          </a:p>
          <a:p>
            <a:pPr algn="just"/>
            <a:r>
              <a:rPr lang="en-GB" sz="2400" dirty="0">
                <a:solidFill>
                  <a:prstClr val="black"/>
                </a:solidFill>
              </a:rPr>
              <a:t>"</a:t>
            </a:r>
            <a:r>
              <a:rPr lang="en-US" sz="2400" dirty="0">
                <a:solidFill>
                  <a:prstClr val="black"/>
                </a:solidFill>
              </a:rPr>
              <a:t>The mangled corpse is forgotten, but the warbler with its nest and eggs is remembered … I think the 'horrors' were so beastly, so ugly, that one got into the habit of putting them aside by concentrating on the birds." </a:t>
            </a:r>
          </a:p>
          <a:p>
            <a:pPr algn="just"/>
            <a:endParaRPr lang="en-US" dirty="0">
              <a:solidFill>
                <a:prstClr val="black"/>
              </a:solidFill>
            </a:endParaRPr>
          </a:p>
          <a:p>
            <a:pPr marL="342900" indent="-342900" algn="r">
              <a:buFontTx/>
              <a:buChar char="-"/>
            </a:pPr>
            <a:r>
              <a:rPr lang="en-GB" dirty="0">
                <a:solidFill>
                  <a:prstClr val="black"/>
                </a:solidFill>
              </a:rPr>
              <a:t>Philip Gosse, 1934 cited by Gabriel </a:t>
            </a:r>
            <a:r>
              <a:rPr lang="en-GB" dirty="0" err="1">
                <a:solidFill>
                  <a:prstClr val="black"/>
                </a:solidFill>
              </a:rPr>
              <a:t>Koureas</a:t>
            </a:r>
            <a:r>
              <a:rPr lang="en-GB" dirty="0">
                <a:solidFill>
                  <a:prstClr val="black"/>
                </a:solidFill>
              </a:rPr>
              <a:t>, </a:t>
            </a:r>
            <a:r>
              <a:rPr lang="en-GB" i="1" dirty="0">
                <a:solidFill>
                  <a:prstClr val="black"/>
                </a:solidFill>
              </a:rPr>
              <a:t>Memory, Masculinity and National Identity in British Visual Culture, 1914–1930</a:t>
            </a:r>
            <a:r>
              <a:rPr lang="en-GB" dirty="0">
                <a:solidFill>
                  <a:prstClr val="black"/>
                </a:solidFill>
              </a:rPr>
              <a:t>, pp. 152–154.</a:t>
            </a:r>
          </a:p>
          <a:p>
            <a:endParaRPr lang="en-US" sz="2400" dirty="0">
              <a:solidFill>
                <a:prstClr val="black"/>
              </a:solidFill>
            </a:endParaRPr>
          </a:p>
          <a:p>
            <a:endParaRPr lang="en-GB" sz="2400" dirty="0">
              <a:solidFill>
                <a:prstClr val="black"/>
              </a:solidFill>
            </a:endParaRPr>
          </a:p>
          <a:p>
            <a:pPr algn="just"/>
            <a:endParaRPr lang="en-GB" dirty="0">
              <a:solidFill>
                <a:prstClr val="black"/>
              </a:solidFill>
            </a:endParaRPr>
          </a:p>
          <a:p>
            <a:pPr algn="just"/>
            <a:r>
              <a:rPr lang="en-US" dirty="0">
                <a:solidFill>
                  <a:prstClr val="black"/>
                </a:solidFill>
              </a:rPr>
              <a:t> </a:t>
            </a:r>
            <a:endParaRPr lang="en-GB" dirty="0">
              <a:solidFill>
                <a:prstClr val="black"/>
              </a:solidFill>
            </a:endParaRPr>
          </a:p>
        </p:txBody>
      </p:sp>
      <p:pic>
        <p:nvPicPr>
          <p:cNvPr id="3" name="Picture 2"/>
          <p:cNvPicPr>
            <a:picLocks noChangeAspect="1"/>
          </p:cNvPicPr>
          <p:nvPr/>
        </p:nvPicPr>
        <p:blipFill>
          <a:blip r:embed="rId2"/>
          <a:stretch>
            <a:fillRect/>
          </a:stretch>
        </p:blipFill>
        <p:spPr>
          <a:xfrm>
            <a:off x="10383173" y="447166"/>
            <a:ext cx="1703294" cy="2599216"/>
          </a:xfrm>
          <a:prstGeom prst="rect">
            <a:avLst/>
          </a:prstGeom>
        </p:spPr>
      </p:pic>
      <p:pic>
        <p:nvPicPr>
          <p:cNvPr id="4" name="Picture 3"/>
          <p:cNvPicPr>
            <a:picLocks noChangeAspect="1"/>
          </p:cNvPicPr>
          <p:nvPr/>
        </p:nvPicPr>
        <p:blipFill>
          <a:blip r:embed="rId3"/>
          <a:stretch>
            <a:fillRect/>
          </a:stretch>
        </p:blipFill>
        <p:spPr>
          <a:xfrm>
            <a:off x="10383173" y="3279963"/>
            <a:ext cx="1703294" cy="2620452"/>
          </a:xfrm>
          <a:prstGeom prst="rect">
            <a:avLst/>
          </a:prstGeom>
        </p:spPr>
      </p:pic>
    </p:spTree>
    <p:extLst>
      <p:ext uri="{BB962C8B-B14F-4D97-AF65-F5344CB8AC3E}">
        <p14:creationId xmlns:p14="http://schemas.microsoft.com/office/powerpoint/2010/main" val="16069689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err="1" smtClean="0"/>
              <a:t>Moina</a:t>
            </a:r>
            <a:r>
              <a:rPr lang="en-US" dirty="0" smtClean="0"/>
              <a:t> Belle Michael (1869–1944)</a:t>
            </a:r>
            <a:endParaRPr lang="en-US" dirty="0"/>
          </a:p>
        </p:txBody>
      </p:sp>
      <p:pic>
        <p:nvPicPr>
          <p:cNvPr id="4" name="Content Placeholder 3"/>
          <p:cNvPicPr>
            <a:picLocks noGrp="1" noChangeAspect="1"/>
          </p:cNvPicPr>
          <p:nvPr>
            <p:ph idx="1"/>
          </p:nvPr>
        </p:nvPicPr>
        <p:blipFill>
          <a:blip r:embed="rId2"/>
          <a:stretch>
            <a:fillRect/>
          </a:stretch>
        </p:blipFill>
        <p:spPr>
          <a:xfrm>
            <a:off x="1829921" y="1690688"/>
            <a:ext cx="4402650" cy="2935100"/>
          </a:xfrm>
          <a:prstGeom prst="rect">
            <a:avLst/>
          </a:prstGeom>
        </p:spPr>
      </p:pic>
      <p:pic>
        <p:nvPicPr>
          <p:cNvPr id="5" name="Picture 4"/>
          <p:cNvPicPr>
            <a:picLocks noChangeAspect="1"/>
          </p:cNvPicPr>
          <p:nvPr/>
        </p:nvPicPr>
        <p:blipFill>
          <a:blip r:embed="rId3"/>
          <a:stretch>
            <a:fillRect/>
          </a:stretch>
        </p:blipFill>
        <p:spPr>
          <a:xfrm>
            <a:off x="7170504" y="1887350"/>
            <a:ext cx="2381250" cy="3648075"/>
          </a:xfrm>
          <a:prstGeom prst="rect">
            <a:avLst/>
          </a:prstGeom>
        </p:spPr>
      </p:pic>
    </p:spTree>
    <p:extLst>
      <p:ext uri="{BB962C8B-B14F-4D97-AF65-F5344CB8AC3E}">
        <p14:creationId xmlns:p14="http://schemas.microsoft.com/office/powerpoint/2010/main" val="34132928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848911" y="175932"/>
            <a:ext cx="5657850" cy="4191000"/>
          </a:xfrm>
          <a:prstGeom prst="rect">
            <a:avLst/>
          </a:prstGeom>
        </p:spPr>
      </p:pic>
      <p:pic>
        <p:nvPicPr>
          <p:cNvPr id="3" name="Picture 2"/>
          <p:cNvPicPr>
            <a:picLocks noChangeAspect="1"/>
          </p:cNvPicPr>
          <p:nvPr/>
        </p:nvPicPr>
        <p:blipFill>
          <a:blip r:embed="rId3"/>
          <a:stretch>
            <a:fillRect/>
          </a:stretch>
        </p:blipFill>
        <p:spPr>
          <a:xfrm>
            <a:off x="174811" y="0"/>
            <a:ext cx="5530663" cy="5984203"/>
          </a:xfrm>
          <a:prstGeom prst="rect">
            <a:avLst/>
          </a:prstGeom>
        </p:spPr>
      </p:pic>
      <p:pic>
        <p:nvPicPr>
          <p:cNvPr id="4" name="Picture 3"/>
          <p:cNvPicPr>
            <a:picLocks noChangeAspect="1"/>
          </p:cNvPicPr>
          <p:nvPr/>
        </p:nvPicPr>
        <p:blipFill>
          <a:blip r:embed="rId4"/>
          <a:stretch>
            <a:fillRect/>
          </a:stretch>
        </p:blipFill>
        <p:spPr>
          <a:xfrm>
            <a:off x="8812868" y="4366932"/>
            <a:ext cx="3321424" cy="2491068"/>
          </a:xfrm>
          <a:prstGeom prst="rect">
            <a:avLst/>
          </a:prstGeom>
        </p:spPr>
      </p:pic>
      <p:sp>
        <p:nvSpPr>
          <p:cNvPr id="6" name="Title 1"/>
          <p:cNvSpPr txBox="1">
            <a:spLocks/>
          </p:cNvSpPr>
          <p:nvPr/>
        </p:nvSpPr>
        <p:spPr>
          <a:xfrm>
            <a:off x="5567082" y="4708525"/>
            <a:ext cx="3245786" cy="318489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smtClean="0"/>
              <a:t>Haig Appeal </a:t>
            </a:r>
          </a:p>
          <a:p>
            <a:pPr algn="ctr"/>
            <a:r>
              <a:rPr lang="en-US" sz="2800" dirty="0" smtClean="0"/>
              <a:t>(est. 1921 – same year as Royal British Legion)</a:t>
            </a:r>
            <a:endParaRPr lang="en-US" sz="2800" dirty="0"/>
          </a:p>
        </p:txBody>
      </p:sp>
    </p:spTree>
    <p:extLst>
      <p:ext uri="{BB962C8B-B14F-4D97-AF65-F5344CB8AC3E}">
        <p14:creationId xmlns:p14="http://schemas.microsoft.com/office/powerpoint/2010/main" val="8325936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60894" y="312923"/>
            <a:ext cx="6096000" cy="3838575"/>
          </a:xfrm>
          <a:prstGeom prst="rect">
            <a:avLst/>
          </a:prstGeom>
        </p:spPr>
      </p:pic>
      <p:pic>
        <p:nvPicPr>
          <p:cNvPr id="3" name="Picture 2"/>
          <p:cNvPicPr>
            <a:picLocks noChangeAspect="1"/>
          </p:cNvPicPr>
          <p:nvPr/>
        </p:nvPicPr>
        <p:blipFill>
          <a:blip r:embed="rId3"/>
          <a:stretch>
            <a:fillRect/>
          </a:stretch>
        </p:blipFill>
        <p:spPr>
          <a:xfrm>
            <a:off x="537881" y="312923"/>
            <a:ext cx="4504765" cy="3280032"/>
          </a:xfrm>
          <a:prstGeom prst="rect">
            <a:avLst/>
          </a:prstGeom>
        </p:spPr>
      </p:pic>
      <p:pic>
        <p:nvPicPr>
          <p:cNvPr id="5" name="Picture 4"/>
          <p:cNvPicPr>
            <a:picLocks noChangeAspect="1"/>
          </p:cNvPicPr>
          <p:nvPr/>
        </p:nvPicPr>
        <p:blipFill>
          <a:blip r:embed="rId4"/>
          <a:stretch>
            <a:fillRect/>
          </a:stretch>
        </p:blipFill>
        <p:spPr>
          <a:xfrm>
            <a:off x="537881" y="3479426"/>
            <a:ext cx="4504765" cy="3378574"/>
          </a:xfrm>
          <a:prstGeom prst="rect">
            <a:avLst/>
          </a:prstGeom>
        </p:spPr>
      </p:pic>
      <p:sp>
        <p:nvSpPr>
          <p:cNvPr id="7" name="Title 1"/>
          <p:cNvSpPr txBox="1">
            <a:spLocks/>
          </p:cNvSpPr>
          <p:nvPr/>
        </p:nvSpPr>
        <p:spPr>
          <a:xfrm>
            <a:off x="5567082" y="4708525"/>
            <a:ext cx="5889812" cy="318489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smtClean="0"/>
              <a:t>Scottish Poppy Appeal</a:t>
            </a:r>
          </a:p>
          <a:p>
            <a:pPr algn="ctr"/>
            <a:r>
              <a:rPr lang="en-US" sz="2800" dirty="0" smtClean="0"/>
              <a:t>(est. 1926)</a:t>
            </a:r>
            <a:endParaRPr lang="en-US" sz="2800" dirty="0"/>
          </a:p>
        </p:txBody>
      </p:sp>
    </p:spTree>
    <p:extLst>
      <p:ext uri="{BB962C8B-B14F-4D97-AF65-F5344CB8AC3E}">
        <p14:creationId xmlns:p14="http://schemas.microsoft.com/office/powerpoint/2010/main" val="3413937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23677" y="1690688"/>
            <a:ext cx="6944646" cy="5208485"/>
          </a:xfrm>
          <a:prstGeom prst="rect">
            <a:avLst/>
          </a:prstGeom>
        </p:spPr>
      </p:pic>
      <p:sp>
        <p:nvSpPr>
          <p:cNvPr id="3" name="Title 1"/>
          <p:cNvSpPr txBox="1">
            <a:spLocks/>
          </p:cNvSpPr>
          <p:nvPr/>
        </p:nvSpPr>
        <p:spPr>
          <a:xfrm>
            <a:off x="1530760" y="365125"/>
            <a:ext cx="913048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smtClean="0"/>
              <a:t>White Poppy (est. by Women’s Cooperative Guild, 1933)</a:t>
            </a:r>
            <a:endParaRPr lang="en-US" dirty="0"/>
          </a:p>
        </p:txBody>
      </p:sp>
      <p:pic>
        <p:nvPicPr>
          <p:cNvPr id="4" name="Picture 3"/>
          <p:cNvPicPr>
            <a:picLocks noChangeAspect="1"/>
          </p:cNvPicPr>
          <p:nvPr/>
        </p:nvPicPr>
        <p:blipFill>
          <a:blip r:embed="rId3"/>
          <a:stretch>
            <a:fillRect/>
          </a:stretch>
        </p:blipFill>
        <p:spPr>
          <a:xfrm>
            <a:off x="8658990" y="1690688"/>
            <a:ext cx="3533010" cy="1730938"/>
          </a:xfrm>
          <a:prstGeom prst="rect">
            <a:avLst/>
          </a:prstGeom>
        </p:spPr>
      </p:pic>
      <p:pic>
        <p:nvPicPr>
          <p:cNvPr id="5" name="Picture 4"/>
          <p:cNvPicPr>
            <a:picLocks noChangeAspect="1"/>
          </p:cNvPicPr>
          <p:nvPr/>
        </p:nvPicPr>
        <p:blipFill>
          <a:blip r:embed="rId4"/>
          <a:stretch>
            <a:fillRect/>
          </a:stretch>
        </p:blipFill>
        <p:spPr>
          <a:xfrm>
            <a:off x="0" y="1690688"/>
            <a:ext cx="3653742" cy="2733828"/>
          </a:xfrm>
          <a:prstGeom prst="rect">
            <a:avLst/>
          </a:prstGeom>
        </p:spPr>
      </p:pic>
      <p:sp>
        <p:nvSpPr>
          <p:cNvPr id="6" name="Rectangle 5"/>
          <p:cNvSpPr/>
          <p:nvPr/>
        </p:nvSpPr>
        <p:spPr>
          <a:xfrm>
            <a:off x="238876" y="4424516"/>
            <a:ext cx="1456574" cy="1754326"/>
          </a:xfrm>
          <a:prstGeom prst="rect">
            <a:avLst/>
          </a:prstGeom>
        </p:spPr>
        <p:txBody>
          <a:bodyPr wrap="square">
            <a:spAutoFit/>
          </a:bodyPr>
          <a:lstStyle/>
          <a:p>
            <a:r>
              <a:rPr lang="en-US" dirty="0"/>
              <a:t>A</a:t>
            </a:r>
            <a:r>
              <a:rPr lang="en-US" dirty="0" smtClean="0"/>
              <a:t>lternative Armistice ceremony in Regents Park, November 11 1938</a:t>
            </a:r>
            <a:endParaRPr lang="en-US" dirty="0"/>
          </a:p>
        </p:txBody>
      </p:sp>
      <p:pic>
        <p:nvPicPr>
          <p:cNvPr id="7" name="Picture 6"/>
          <p:cNvPicPr>
            <a:picLocks noChangeAspect="1"/>
          </p:cNvPicPr>
          <p:nvPr/>
        </p:nvPicPr>
        <p:blipFill>
          <a:blip r:embed="rId5"/>
          <a:stretch>
            <a:fillRect/>
          </a:stretch>
        </p:blipFill>
        <p:spPr>
          <a:xfrm>
            <a:off x="9734550" y="3421626"/>
            <a:ext cx="2457450" cy="3453821"/>
          </a:xfrm>
          <a:prstGeom prst="rect">
            <a:avLst/>
          </a:prstGeom>
        </p:spPr>
      </p:pic>
    </p:spTree>
    <p:extLst>
      <p:ext uri="{BB962C8B-B14F-4D97-AF65-F5344CB8AC3E}">
        <p14:creationId xmlns:p14="http://schemas.microsoft.com/office/powerpoint/2010/main" val="11707463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221942" y="202708"/>
            <a:ext cx="6786282" cy="4515810"/>
          </a:xfrm>
          <a:prstGeom prst="rect">
            <a:avLst/>
          </a:prstGeom>
        </p:spPr>
      </p:pic>
      <p:sp>
        <p:nvSpPr>
          <p:cNvPr id="3" name="Rectangle 2"/>
          <p:cNvSpPr/>
          <p:nvPr/>
        </p:nvSpPr>
        <p:spPr>
          <a:xfrm>
            <a:off x="649941" y="5813647"/>
            <a:ext cx="11053483" cy="923330"/>
          </a:xfrm>
          <a:prstGeom prst="rect">
            <a:avLst/>
          </a:prstGeom>
        </p:spPr>
        <p:txBody>
          <a:bodyPr wrap="square">
            <a:spAutoFit/>
          </a:bodyPr>
          <a:lstStyle/>
          <a:p>
            <a:r>
              <a:rPr lang="en-US" dirty="0" smtClean="0"/>
              <a:t>‘Peace campaigners outraged after white poppy wreaths torn down from </a:t>
            </a:r>
            <a:r>
              <a:rPr lang="en-US" dirty="0" err="1" smtClean="0"/>
              <a:t>Aberystwyth</a:t>
            </a:r>
            <a:r>
              <a:rPr lang="en-US" dirty="0" smtClean="0"/>
              <a:t> War Memorial,’ </a:t>
            </a:r>
            <a:r>
              <a:rPr lang="en-US" i="1" dirty="0" smtClean="0"/>
              <a:t>Western Mail </a:t>
            </a:r>
            <a:r>
              <a:rPr lang="en-US" dirty="0" smtClean="0"/>
              <a:t>November 17 2014 (http://www.walesonline.co.uk/news/wales-news/peace-campaigners-outraged-after-white-8123699)</a:t>
            </a:r>
            <a:endParaRPr lang="en-US" dirty="0"/>
          </a:p>
        </p:txBody>
      </p:sp>
      <p:sp>
        <p:nvSpPr>
          <p:cNvPr id="4" name="Rectangle 3"/>
          <p:cNvSpPr/>
          <p:nvPr/>
        </p:nvSpPr>
        <p:spPr>
          <a:xfrm>
            <a:off x="6176683" y="4826094"/>
            <a:ext cx="5831541" cy="646331"/>
          </a:xfrm>
          <a:prstGeom prst="rect">
            <a:avLst/>
          </a:prstGeom>
        </p:spPr>
        <p:txBody>
          <a:bodyPr wrap="square">
            <a:spAutoFit/>
          </a:bodyPr>
          <a:lstStyle/>
          <a:p>
            <a:pPr algn="r"/>
            <a:r>
              <a:rPr lang="en-US" dirty="0" err="1" smtClean="0"/>
              <a:t>Councillor</a:t>
            </a:r>
            <a:r>
              <a:rPr lang="en-US" dirty="0" smtClean="0"/>
              <a:t> Jeff Smith laying the town council's white poppy wreath at the </a:t>
            </a:r>
            <a:r>
              <a:rPr lang="en-US" dirty="0" err="1" smtClean="0"/>
              <a:t>Aberystwyth</a:t>
            </a:r>
            <a:r>
              <a:rPr lang="en-US" dirty="0" smtClean="0"/>
              <a:t> war memorial</a:t>
            </a:r>
            <a:endParaRPr lang="en-US" dirty="0"/>
          </a:p>
        </p:txBody>
      </p:sp>
      <p:pic>
        <p:nvPicPr>
          <p:cNvPr id="5" name="Picture 4"/>
          <p:cNvPicPr>
            <a:picLocks noChangeAspect="1"/>
          </p:cNvPicPr>
          <p:nvPr/>
        </p:nvPicPr>
        <p:blipFill>
          <a:blip r:embed="rId3"/>
          <a:stretch>
            <a:fillRect/>
          </a:stretch>
        </p:blipFill>
        <p:spPr>
          <a:xfrm>
            <a:off x="676835" y="202708"/>
            <a:ext cx="3980329" cy="5307105"/>
          </a:xfrm>
          <a:prstGeom prst="rect">
            <a:avLst/>
          </a:prstGeom>
        </p:spPr>
      </p:pic>
    </p:spTree>
    <p:extLst>
      <p:ext uri="{BB962C8B-B14F-4D97-AF65-F5344CB8AC3E}">
        <p14:creationId xmlns:p14="http://schemas.microsoft.com/office/powerpoint/2010/main" val="39524628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debates</a:t>
            </a:r>
            <a:endParaRPr lang="en-US" dirty="0"/>
          </a:p>
        </p:txBody>
      </p:sp>
      <p:sp>
        <p:nvSpPr>
          <p:cNvPr id="8" name="Rectangle 7"/>
          <p:cNvSpPr/>
          <p:nvPr/>
        </p:nvSpPr>
        <p:spPr>
          <a:xfrm>
            <a:off x="7564772" y="1609832"/>
            <a:ext cx="3034680" cy="646331"/>
          </a:xfrm>
          <a:prstGeom prst="rect">
            <a:avLst/>
          </a:prstGeom>
        </p:spPr>
        <p:txBody>
          <a:bodyPr wrap="square">
            <a:spAutoFit/>
          </a:bodyPr>
          <a:lstStyle/>
          <a:p>
            <a:r>
              <a:rPr lang="en-US" dirty="0"/>
              <a:t>World Cup Qualifier England  v Scotland, November 11 2016</a:t>
            </a:r>
          </a:p>
        </p:txBody>
      </p:sp>
      <p:sp>
        <p:nvSpPr>
          <p:cNvPr id="3" name="Content Placeholder 2"/>
          <p:cNvSpPr>
            <a:spLocks noGrp="1"/>
          </p:cNvSpPr>
          <p:nvPr>
            <p:ph idx="1"/>
          </p:nvPr>
        </p:nvSpPr>
        <p:spPr/>
        <p:txBody>
          <a:bodyPr/>
          <a:lstStyle/>
          <a:p>
            <a:endParaRPr lang="en-US"/>
          </a:p>
        </p:txBody>
      </p:sp>
      <p:pic>
        <p:nvPicPr>
          <p:cNvPr id="7" name="Content Placeholder 5"/>
          <p:cNvPicPr>
            <a:picLocks noChangeAspect="1"/>
          </p:cNvPicPr>
          <p:nvPr/>
        </p:nvPicPr>
        <p:blipFill>
          <a:blip r:embed="rId3"/>
          <a:stretch>
            <a:fillRect/>
          </a:stretch>
        </p:blipFill>
        <p:spPr>
          <a:xfrm>
            <a:off x="874779" y="1609832"/>
            <a:ext cx="5943600" cy="3343275"/>
          </a:xfrm>
          <a:prstGeom prst="rect">
            <a:avLst/>
          </a:prstGeom>
        </p:spPr>
      </p:pic>
    </p:spTree>
    <p:extLst>
      <p:ext uri="{BB962C8B-B14F-4D97-AF65-F5344CB8AC3E}">
        <p14:creationId xmlns:p14="http://schemas.microsoft.com/office/powerpoint/2010/main" val="31559928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Contemporary debates</a:t>
            </a:r>
            <a:endParaRPr lang="en-US" dirty="0"/>
          </a:p>
        </p:txBody>
      </p:sp>
      <p:sp>
        <p:nvSpPr>
          <p:cNvPr id="5" name="Rectangle 4"/>
          <p:cNvSpPr/>
          <p:nvPr/>
        </p:nvSpPr>
        <p:spPr>
          <a:xfrm>
            <a:off x="2533328" y="5874648"/>
            <a:ext cx="4104456" cy="646331"/>
          </a:xfrm>
          <a:prstGeom prst="rect">
            <a:avLst/>
          </a:prstGeom>
        </p:spPr>
        <p:txBody>
          <a:bodyPr wrap="square">
            <a:spAutoFit/>
          </a:bodyPr>
          <a:lstStyle/>
          <a:p>
            <a:r>
              <a:rPr lang="en-US" dirty="0"/>
              <a:t>Euro 2000 play-off, </a:t>
            </a:r>
            <a:r>
              <a:rPr lang="en-US" dirty="0" smtClean="0"/>
              <a:t>England  v Scotland, November </a:t>
            </a:r>
            <a:r>
              <a:rPr lang="en-US" dirty="0"/>
              <a:t>13, 17 </a:t>
            </a:r>
            <a:r>
              <a:rPr lang="en-US" dirty="0" smtClean="0"/>
              <a:t>1999</a:t>
            </a:r>
            <a:endParaRPr lang="en-US" dirty="0"/>
          </a:p>
        </p:txBody>
      </p:sp>
      <p:pic>
        <p:nvPicPr>
          <p:cNvPr id="7" name="Picture 6"/>
          <p:cNvPicPr>
            <a:picLocks noChangeAspect="1"/>
          </p:cNvPicPr>
          <p:nvPr/>
        </p:nvPicPr>
        <p:blipFill>
          <a:blip r:embed="rId3"/>
          <a:stretch>
            <a:fillRect/>
          </a:stretch>
        </p:blipFill>
        <p:spPr>
          <a:xfrm>
            <a:off x="7088696" y="3281469"/>
            <a:ext cx="4716016" cy="3500168"/>
          </a:xfrm>
          <a:prstGeom prst="rect">
            <a:avLst/>
          </a:prstGeom>
        </p:spPr>
      </p:pic>
      <p:sp>
        <p:nvSpPr>
          <p:cNvPr id="8" name="Rectangle 7"/>
          <p:cNvSpPr/>
          <p:nvPr/>
        </p:nvSpPr>
        <p:spPr>
          <a:xfrm>
            <a:off x="7564772" y="1609832"/>
            <a:ext cx="3034680" cy="646331"/>
          </a:xfrm>
          <a:prstGeom prst="rect">
            <a:avLst/>
          </a:prstGeom>
        </p:spPr>
        <p:txBody>
          <a:bodyPr wrap="square">
            <a:spAutoFit/>
          </a:bodyPr>
          <a:lstStyle/>
          <a:p>
            <a:r>
              <a:rPr lang="en-US" dirty="0"/>
              <a:t>World Cup </a:t>
            </a:r>
            <a:r>
              <a:rPr lang="en-US" dirty="0" smtClean="0"/>
              <a:t>Qualifier, </a:t>
            </a:r>
            <a:r>
              <a:rPr lang="en-US" dirty="0"/>
              <a:t>England  v Scotland, November 11 2016</a:t>
            </a:r>
          </a:p>
        </p:txBody>
      </p:sp>
      <p:sp>
        <p:nvSpPr>
          <p:cNvPr id="3" name="Content Placeholder 2"/>
          <p:cNvSpPr>
            <a:spLocks noGrp="1"/>
          </p:cNvSpPr>
          <p:nvPr>
            <p:ph idx="1"/>
          </p:nvPr>
        </p:nvSpPr>
        <p:spPr>
          <a:xfrm>
            <a:off x="838200" y="1865966"/>
            <a:ext cx="10515600" cy="4351338"/>
          </a:xfrm>
        </p:spPr>
        <p:txBody>
          <a:bodyPr/>
          <a:lstStyle/>
          <a:p>
            <a:r>
              <a:rPr lang="en-US" dirty="0" smtClean="0"/>
              <a:t>England v Scotland</a:t>
            </a:r>
          </a:p>
          <a:p>
            <a:endParaRPr lang="en-US" dirty="0"/>
          </a:p>
        </p:txBody>
      </p:sp>
      <p:pic>
        <p:nvPicPr>
          <p:cNvPr id="9" name="Content Placeholder 5"/>
          <p:cNvPicPr>
            <a:picLocks noChangeAspect="1"/>
          </p:cNvPicPr>
          <p:nvPr/>
        </p:nvPicPr>
        <p:blipFill>
          <a:blip r:embed="rId4"/>
          <a:stretch>
            <a:fillRect/>
          </a:stretch>
        </p:blipFill>
        <p:spPr>
          <a:xfrm>
            <a:off x="874779" y="1609832"/>
            <a:ext cx="5943600" cy="3343275"/>
          </a:xfrm>
          <a:prstGeom prst="rect">
            <a:avLst/>
          </a:prstGeom>
        </p:spPr>
      </p:pic>
    </p:spTree>
    <p:extLst>
      <p:ext uri="{BB962C8B-B14F-4D97-AF65-F5344CB8AC3E}">
        <p14:creationId xmlns:p14="http://schemas.microsoft.com/office/powerpoint/2010/main" val="23614192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0100" t="51885" b="24214"/>
          <a:stretch/>
        </p:blipFill>
        <p:spPr>
          <a:xfrm>
            <a:off x="3415555" y="376517"/>
            <a:ext cx="6360458" cy="5341064"/>
          </a:xfrm>
          <a:prstGeom prst="rect">
            <a:avLst/>
          </a:prstGeom>
        </p:spPr>
      </p:pic>
      <p:sp>
        <p:nvSpPr>
          <p:cNvPr id="3" name="Rectangle 2"/>
          <p:cNvSpPr/>
          <p:nvPr/>
        </p:nvSpPr>
        <p:spPr>
          <a:xfrm>
            <a:off x="1121430" y="5866509"/>
            <a:ext cx="10658193" cy="1200329"/>
          </a:xfrm>
          <a:prstGeom prst="rect">
            <a:avLst/>
          </a:prstGeom>
        </p:spPr>
        <p:txBody>
          <a:bodyPr wrap="square">
            <a:spAutoFit/>
          </a:bodyPr>
          <a:lstStyle/>
          <a:p>
            <a:r>
              <a:rPr lang="en-US" dirty="0" smtClean="0"/>
              <a:t>David Squires on … football and Remembrance Day, </a:t>
            </a:r>
            <a:r>
              <a:rPr lang="en-US" i="1" dirty="0" smtClean="0"/>
              <a:t>The Guardian</a:t>
            </a:r>
            <a:r>
              <a:rPr lang="en-US" dirty="0" smtClean="0"/>
              <a:t>, November 10 2016 (</a:t>
            </a:r>
            <a:r>
              <a:rPr lang="en-US" dirty="0" smtClean="0">
                <a:hlinkClick r:id="rId3"/>
              </a:rPr>
              <a:t>https://www.theguardian.com/football/picture/2015/nov/10/david-squires-on-football-and-remembrance-day</a:t>
            </a:r>
            <a:r>
              <a:rPr lang="en-US" dirty="0"/>
              <a:t>)</a:t>
            </a:r>
            <a:endParaRPr lang="en-US" dirty="0" smtClean="0"/>
          </a:p>
          <a:p>
            <a:r>
              <a:rPr lang="en-US" dirty="0" smtClean="0"/>
              <a:t> </a:t>
            </a:r>
          </a:p>
          <a:p>
            <a:r>
              <a:rPr lang="en-US" dirty="0" smtClean="0"/>
              <a:t> </a:t>
            </a:r>
            <a:endParaRPr lang="en-US" dirty="0"/>
          </a:p>
        </p:txBody>
      </p:sp>
    </p:spTree>
    <p:extLst>
      <p:ext uri="{BB962C8B-B14F-4D97-AF65-F5344CB8AC3E}">
        <p14:creationId xmlns:p14="http://schemas.microsoft.com/office/powerpoint/2010/main" val="27607963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47712" y="1119187"/>
            <a:ext cx="7646279" cy="4443413"/>
          </a:xfrm>
          <a:prstGeom prst="rect">
            <a:avLst/>
          </a:prstGeom>
        </p:spPr>
      </p:pic>
      <p:pic>
        <p:nvPicPr>
          <p:cNvPr id="3" name="Picture 2"/>
          <p:cNvPicPr>
            <a:picLocks noChangeAspect="1"/>
          </p:cNvPicPr>
          <p:nvPr/>
        </p:nvPicPr>
        <p:blipFill>
          <a:blip r:embed="rId3"/>
          <a:stretch>
            <a:fillRect/>
          </a:stretch>
        </p:blipFill>
        <p:spPr>
          <a:xfrm>
            <a:off x="8705850" y="1119186"/>
            <a:ext cx="2924175" cy="4177393"/>
          </a:xfrm>
          <a:prstGeom prst="rect">
            <a:avLst/>
          </a:prstGeom>
        </p:spPr>
      </p:pic>
      <p:sp>
        <p:nvSpPr>
          <p:cNvPr id="4" name="Title 1"/>
          <p:cNvSpPr txBox="1">
            <a:spLocks/>
          </p:cNvSpPr>
          <p:nvPr/>
        </p:nvSpPr>
        <p:spPr>
          <a:xfrm>
            <a:off x="1530760" y="365125"/>
            <a:ext cx="913048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smtClean="0"/>
              <a:t>Purple Poppy (est. by Animal Aid, 2006)</a:t>
            </a:r>
            <a:endParaRPr lang="en-US" dirty="0"/>
          </a:p>
        </p:txBody>
      </p:sp>
    </p:spTree>
    <p:extLst>
      <p:ext uri="{BB962C8B-B14F-4D97-AF65-F5344CB8AC3E}">
        <p14:creationId xmlns:p14="http://schemas.microsoft.com/office/powerpoint/2010/main" val="234120949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itle 1"/>
          <p:cNvSpPr txBox="1">
            <a:spLocks/>
          </p:cNvSpPr>
          <p:nvPr/>
        </p:nvSpPr>
        <p:spPr>
          <a:xfrm>
            <a:off x="747712" y="365125"/>
            <a:ext cx="10739438"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smtClean="0"/>
              <a:t>Purple Poppy (replaced by Purple Paw, 2015)</a:t>
            </a:r>
            <a:endParaRPr lang="en-US" dirty="0"/>
          </a:p>
        </p:txBody>
      </p:sp>
      <p:pic>
        <p:nvPicPr>
          <p:cNvPr id="5" name="Picture 4"/>
          <p:cNvPicPr>
            <a:picLocks noChangeAspect="1"/>
          </p:cNvPicPr>
          <p:nvPr/>
        </p:nvPicPr>
        <p:blipFill>
          <a:blip r:embed="rId2"/>
          <a:stretch>
            <a:fillRect/>
          </a:stretch>
        </p:blipFill>
        <p:spPr>
          <a:xfrm>
            <a:off x="466725" y="1690688"/>
            <a:ext cx="2690812" cy="2690812"/>
          </a:xfrm>
          <a:prstGeom prst="rect">
            <a:avLst/>
          </a:prstGeom>
        </p:spPr>
      </p:pic>
      <p:sp>
        <p:nvSpPr>
          <p:cNvPr id="6" name="Rectangle 5"/>
          <p:cNvSpPr/>
          <p:nvPr/>
        </p:nvSpPr>
        <p:spPr>
          <a:xfrm>
            <a:off x="3438524" y="1225689"/>
            <a:ext cx="8329613" cy="5632311"/>
          </a:xfrm>
          <a:prstGeom prst="rect">
            <a:avLst/>
          </a:prstGeom>
        </p:spPr>
        <p:txBody>
          <a:bodyPr wrap="square">
            <a:spAutoFit/>
          </a:bodyPr>
          <a:lstStyle/>
          <a:p>
            <a:r>
              <a:rPr lang="en-US" dirty="0" smtClean="0"/>
              <a:t>When we at Animal Aid launched our purple poppy initiative – to commemorate the animal victims of war – no other </a:t>
            </a:r>
            <a:r>
              <a:rPr lang="en-US" dirty="0" err="1" smtClean="0"/>
              <a:t>organisation</a:t>
            </a:r>
            <a:r>
              <a:rPr lang="en-US" dirty="0" smtClean="0"/>
              <a:t> seemed to be addressing the issue. Our aim was to make it clear that animals used in warfare are indeed victims, not heroes. They do not give their lives; their lives are taken from them.</a:t>
            </a:r>
          </a:p>
          <a:p>
            <a:endParaRPr lang="en-US" dirty="0" smtClean="0"/>
          </a:p>
          <a:p>
            <a:r>
              <a:rPr lang="en-US" dirty="0" smtClean="0"/>
              <a:t>But too often the narrative promoted by the media has been one of animals as the valiant servants of people in violent conflict. This is precisely the opposite message to that which we intended. An equivalent situation would be if animal victims of laboratory research were to be presented as brave heroes in the service of human beings – with Animal Aid’s name attached to that idea. Having said that, many of our poppy sellers have worked extraordinarily hard and with great passion on this campaign. Certainly, our message, via their work, has to a degree got through. But the dominant narrative (animal victims of war are heroes who died for us) is so deeply embedded that only a huge effort (costly in every way) can uproot it and lay down something that will benefit the animals. We considered the massive-effort option but decided that Animal Aid’s finite resources are best used on other urgent, more productive campaigns.</a:t>
            </a:r>
          </a:p>
          <a:p>
            <a:endParaRPr lang="en-GB" dirty="0"/>
          </a:p>
          <a:p>
            <a:r>
              <a:rPr lang="en-GB" dirty="0" smtClean="0"/>
              <a:t>Animal Aid website statement, https://www.animalaidshop.org.uk/accessories/the-purple-poppy</a:t>
            </a:r>
            <a:endParaRPr lang="en-US" dirty="0"/>
          </a:p>
        </p:txBody>
      </p:sp>
    </p:spTree>
    <p:extLst>
      <p:ext uri="{BB962C8B-B14F-4D97-AF65-F5344CB8AC3E}">
        <p14:creationId xmlns:p14="http://schemas.microsoft.com/office/powerpoint/2010/main" val="20837326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335"/>
            <a:ext cx="12192000" cy="4174129"/>
          </a:xfrm>
          <a:prstGeom prst="rect">
            <a:avLst/>
          </a:prstGeom>
          <a:noFill/>
        </p:spPr>
        <p:txBody>
          <a:bodyPr wrap="square" lIns="540000" tIns="360000" rIns="540000" bIns="360000" rtlCol="0">
            <a:spAutoFit/>
          </a:bodyPr>
          <a:lstStyle/>
          <a:p>
            <a:pPr lvl="0"/>
            <a:r>
              <a:rPr lang="en-GB" b="1" dirty="0"/>
              <a:t>World War One Centenary </a:t>
            </a:r>
          </a:p>
          <a:p>
            <a:pPr lvl="0"/>
            <a:endParaRPr lang="en-GB" sz="1600" b="1" dirty="0"/>
          </a:p>
          <a:p>
            <a:pPr marL="342900" indent="-342900">
              <a:buFont typeface="Arial" panose="020B0604020202020204" pitchFamily="34" charset="0"/>
              <a:buChar char="•"/>
            </a:pPr>
            <a:r>
              <a:rPr lang="en-GB" dirty="0"/>
              <a:t>Michael Gove, ‘Why does the Left insist on belittling true British heroes?’ </a:t>
            </a:r>
            <a:r>
              <a:rPr lang="en-GB" i="1" dirty="0"/>
              <a:t>The Daily Mail</a:t>
            </a:r>
            <a:r>
              <a:rPr lang="en-GB" dirty="0"/>
              <a:t>, January 2 2014 (</a:t>
            </a:r>
            <a:r>
              <a:rPr lang="en-GB" u="sng" dirty="0">
                <a:hlinkClick r:id="rId2"/>
              </a:rPr>
              <a:t>http://www.dailymail.co.uk/debate/article-2532930/MICHAEL-GOVE-Why-does-Left-insist-belittling-true-British-heroes.html#ixzz3m69ehnXh</a:t>
            </a:r>
            <a:r>
              <a:rPr lang="en-GB" dirty="0"/>
              <a:t>; accessed October 21 2015)</a:t>
            </a:r>
          </a:p>
          <a:p>
            <a:pPr marL="342900" indent="-342900">
              <a:buFont typeface="Arial" panose="020B0604020202020204" pitchFamily="34" charset="0"/>
              <a:buChar char="•"/>
            </a:pPr>
            <a:r>
              <a:rPr lang="en-GB" dirty="0" err="1"/>
              <a:t>Tristram</a:t>
            </a:r>
            <a:r>
              <a:rPr lang="en-GB" dirty="0"/>
              <a:t> Hunt, ‘Michael Gove, using history for politicking is tawdry,’ </a:t>
            </a:r>
            <a:r>
              <a:rPr lang="en-GB" i="1" dirty="0"/>
              <a:t>The Guardian </a:t>
            </a:r>
            <a:r>
              <a:rPr lang="en-GB" dirty="0"/>
              <a:t>online, January 4 2015  (</a:t>
            </a:r>
            <a:r>
              <a:rPr lang="en-GB" u="sng" dirty="0">
                <a:hlinkClick r:id="rId3"/>
              </a:rPr>
              <a:t>http://www.theguardian.com/commentisfree/2014/jan/04/first-world-war-michael-gove-left-bashing-history</a:t>
            </a:r>
            <a:r>
              <a:rPr lang="en-GB" dirty="0"/>
              <a:t>; accessed October 21 2015)</a:t>
            </a:r>
          </a:p>
          <a:p>
            <a:pPr lvl="1" algn="just"/>
            <a:endParaRPr lang="en-GB" b="1" dirty="0">
              <a:ea typeface="Calibri"/>
              <a:cs typeface="Times New Roman"/>
            </a:endParaRPr>
          </a:p>
          <a:p>
            <a:pPr lvl="0"/>
            <a:endParaRPr lang="en-GB" sz="1600" dirty="0"/>
          </a:p>
          <a:p>
            <a:pPr lvl="0"/>
            <a:endParaRPr lang="en-GB" sz="1600" dirty="0"/>
          </a:p>
          <a:p>
            <a:pPr lvl="0"/>
            <a:endParaRPr lang="en-GB" sz="1600" dirty="0"/>
          </a:p>
          <a:p>
            <a:pPr lvl="0"/>
            <a:endParaRPr lang="en-GB" sz="1600"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0273" y="2780928"/>
            <a:ext cx="3985287" cy="2391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0056" y="2780929"/>
            <a:ext cx="3312368" cy="280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07576" y="5127208"/>
            <a:ext cx="12084424" cy="1829211"/>
          </a:xfrm>
          <a:prstGeom prst="rect">
            <a:avLst/>
          </a:prstGeom>
        </p:spPr>
        <p:txBody>
          <a:bodyPr wrap="square" lIns="360000" tIns="540000" rIns="360000" bIns="540000">
            <a:spAutoFit/>
          </a:bodyPr>
          <a:lstStyle/>
          <a:p>
            <a:pPr algn="ctr"/>
            <a:r>
              <a:rPr lang="en-GB" sz="1600" dirty="0">
                <a:ea typeface="Calibri"/>
                <a:cs typeface="Times New Roman"/>
              </a:rPr>
              <a:t>Michael Gove </a:t>
            </a:r>
            <a:r>
              <a:rPr lang="en-GB" sz="1600" dirty="0" smtClean="0">
                <a:ea typeface="Calibri"/>
                <a:cs typeface="Times New Roman"/>
              </a:rPr>
              <a:t>MP for Surrey Heath,  </a:t>
            </a:r>
            <a:r>
              <a:rPr lang="en-GB" sz="1600" dirty="0">
                <a:ea typeface="Calibri"/>
                <a:cs typeface="Times New Roman"/>
              </a:rPr>
              <a:t>Lord Chancellor and Secretary of State for </a:t>
            </a:r>
            <a:r>
              <a:rPr lang="en-GB" sz="1600" dirty="0" smtClean="0">
                <a:ea typeface="Calibri"/>
                <a:cs typeface="Times New Roman"/>
              </a:rPr>
              <a:t>Justice (2015–2016), Education </a:t>
            </a:r>
            <a:r>
              <a:rPr lang="en-GB" sz="1600" dirty="0">
                <a:ea typeface="Calibri"/>
                <a:cs typeface="Times New Roman"/>
              </a:rPr>
              <a:t>Secretary  (2010–2014); </a:t>
            </a:r>
            <a:r>
              <a:rPr lang="en-GB" sz="1600" dirty="0" err="1">
                <a:ea typeface="Calibri"/>
                <a:cs typeface="Times New Roman"/>
              </a:rPr>
              <a:t>Tristram</a:t>
            </a:r>
            <a:r>
              <a:rPr lang="en-GB" sz="1600" dirty="0">
                <a:ea typeface="Calibri"/>
                <a:cs typeface="Times New Roman"/>
              </a:rPr>
              <a:t> </a:t>
            </a:r>
            <a:r>
              <a:rPr lang="en-GB" sz="1600" dirty="0" smtClean="0">
                <a:ea typeface="Calibri"/>
                <a:cs typeface="Times New Roman"/>
              </a:rPr>
              <a:t>Hunt, MP for Stoke-on-Trent (2010–2017), Shadow </a:t>
            </a:r>
            <a:r>
              <a:rPr lang="en-GB" sz="1600" dirty="0">
                <a:ea typeface="Calibri"/>
                <a:cs typeface="Times New Roman"/>
              </a:rPr>
              <a:t>Secretary of State for Education (2013–2015), Senior Lecturer in Modern British History, Queen Mary,  University of </a:t>
            </a:r>
            <a:r>
              <a:rPr lang="en-GB" sz="1600" dirty="0" smtClean="0">
                <a:ea typeface="Calibri"/>
                <a:cs typeface="Times New Roman"/>
              </a:rPr>
              <a:t>London, </a:t>
            </a:r>
            <a:r>
              <a:rPr lang="en-US" sz="1600" dirty="0" smtClean="0">
                <a:ea typeface="Calibri"/>
                <a:cs typeface="Times New Roman"/>
              </a:rPr>
              <a:t>Director of the Victoria and Albert Museum in London</a:t>
            </a:r>
            <a:endParaRPr lang="en-GB" b="1" dirty="0">
              <a:ea typeface="Calibri"/>
              <a:cs typeface="Times New Roman"/>
            </a:endParaRPr>
          </a:p>
        </p:txBody>
      </p:sp>
    </p:spTree>
    <p:extLst>
      <p:ext uri="{BB962C8B-B14F-4D97-AF65-F5344CB8AC3E}">
        <p14:creationId xmlns:p14="http://schemas.microsoft.com/office/powerpoint/2010/main" val="15649708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335"/>
            <a:ext cx="12192000" cy="4174129"/>
          </a:xfrm>
          <a:prstGeom prst="rect">
            <a:avLst/>
          </a:prstGeom>
          <a:noFill/>
        </p:spPr>
        <p:txBody>
          <a:bodyPr wrap="square" lIns="540000" tIns="360000" rIns="540000" bIns="360000" rtlCol="0">
            <a:spAutoFit/>
          </a:bodyPr>
          <a:lstStyle/>
          <a:p>
            <a:pPr lvl="0"/>
            <a:r>
              <a:rPr lang="en-GB" b="1" dirty="0"/>
              <a:t>World War One Centenary </a:t>
            </a:r>
          </a:p>
          <a:p>
            <a:pPr lvl="0"/>
            <a:endParaRPr lang="en-GB" sz="1600" b="1" dirty="0"/>
          </a:p>
          <a:p>
            <a:pPr marL="285750" lvl="0" indent="-285750" algn="just">
              <a:buFont typeface="Arial" panose="020B0604020202020204" pitchFamily="34" charset="0"/>
              <a:buChar char="•"/>
            </a:pPr>
            <a:r>
              <a:rPr lang="en-GB" b="1" dirty="0" smtClean="0"/>
              <a:t>In what ways do the two articles differ in their attitude to the First World War, and why?</a:t>
            </a:r>
            <a:endParaRPr lang="en-GB" dirty="0" smtClean="0"/>
          </a:p>
          <a:p>
            <a:pPr marL="285750" indent="-285750" algn="just">
              <a:buFont typeface="Arial" panose="020B0604020202020204" pitchFamily="34" charset="0"/>
              <a:buChar char="•"/>
            </a:pPr>
            <a:endParaRPr lang="en-GB" dirty="0" smtClean="0"/>
          </a:p>
          <a:p>
            <a:pPr marL="285750" lvl="0" indent="-285750" algn="just">
              <a:buFont typeface="Arial" panose="020B0604020202020204" pitchFamily="34" charset="0"/>
              <a:buChar char="•"/>
            </a:pPr>
            <a:r>
              <a:rPr lang="en-GB" b="1" dirty="0" smtClean="0"/>
              <a:t>Whose point-of-view are you more sympathetic to, and why?</a:t>
            </a:r>
            <a:endParaRPr lang="en-GB" dirty="0" smtClean="0"/>
          </a:p>
          <a:p>
            <a:pPr marL="285750" indent="-285750" algn="just">
              <a:buFont typeface="Arial" panose="020B0604020202020204" pitchFamily="34" charset="0"/>
              <a:buChar char="•"/>
            </a:pPr>
            <a:endParaRPr lang="en-GB" dirty="0" smtClean="0"/>
          </a:p>
          <a:p>
            <a:pPr marL="285750" lvl="0" indent="-285750" algn="just">
              <a:buFont typeface="Arial" panose="020B0604020202020204" pitchFamily="34" charset="0"/>
              <a:buChar char="•"/>
            </a:pPr>
            <a:r>
              <a:rPr lang="en-GB" b="1" dirty="0" smtClean="0"/>
              <a:t>What are your responses to Gove’s points about how World War One is represented a) in popular culture, and b) the UK education system?</a:t>
            </a:r>
            <a:endParaRPr lang="en-GB" sz="1600" dirty="0" smtClean="0"/>
          </a:p>
          <a:p>
            <a:pPr lvl="1" algn="just"/>
            <a:endParaRPr lang="en-GB" b="1" dirty="0">
              <a:ea typeface="Calibri"/>
              <a:cs typeface="Times New Roman"/>
            </a:endParaRPr>
          </a:p>
          <a:p>
            <a:pPr lvl="0"/>
            <a:endParaRPr lang="en-GB" sz="1600" dirty="0"/>
          </a:p>
          <a:p>
            <a:pPr lvl="0"/>
            <a:endParaRPr lang="en-GB" sz="1600" dirty="0"/>
          </a:p>
          <a:p>
            <a:pPr lvl="0"/>
            <a:endParaRPr lang="en-GB" sz="1600" dirty="0"/>
          </a:p>
          <a:p>
            <a:pPr lvl="0"/>
            <a:endParaRPr lang="en-GB" sz="16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0273" y="2780928"/>
            <a:ext cx="3985287" cy="23911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056" y="2780929"/>
            <a:ext cx="3312368" cy="280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07576" y="5127208"/>
            <a:ext cx="12084424" cy="1829211"/>
          </a:xfrm>
          <a:prstGeom prst="rect">
            <a:avLst/>
          </a:prstGeom>
        </p:spPr>
        <p:txBody>
          <a:bodyPr wrap="square" lIns="360000" tIns="540000" rIns="360000" bIns="540000">
            <a:spAutoFit/>
          </a:bodyPr>
          <a:lstStyle/>
          <a:p>
            <a:pPr algn="ctr"/>
            <a:r>
              <a:rPr lang="en-GB" sz="1600" dirty="0">
                <a:ea typeface="Calibri"/>
                <a:cs typeface="Times New Roman"/>
              </a:rPr>
              <a:t>Michael Gove </a:t>
            </a:r>
            <a:r>
              <a:rPr lang="en-GB" sz="1600" dirty="0" smtClean="0">
                <a:ea typeface="Calibri"/>
                <a:cs typeface="Times New Roman"/>
              </a:rPr>
              <a:t>MP for Surrey Heath,  </a:t>
            </a:r>
            <a:r>
              <a:rPr lang="en-GB" sz="1600" dirty="0">
                <a:ea typeface="Calibri"/>
                <a:cs typeface="Times New Roman"/>
              </a:rPr>
              <a:t>Lord Chancellor and Secretary of State for </a:t>
            </a:r>
            <a:r>
              <a:rPr lang="en-GB" sz="1600" dirty="0" smtClean="0">
                <a:ea typeface="Calibri"/>
                <a:cs typeface="Times New Roman"/>
              </a:rPr>
              <a:t>Justice (2015–2016), Education </a:t>
            </a:r>
            <a:r>
              <a:rPr lang="en-GB" sz="1600" dirty="0">
                <a:ea typeface="Calibri"/>
                <a:cs typeface="Times New Roman"/>
              </a:rPr>
              <a:t>Secretary  (2010–2014); </a:t>
            </a:r>
            <a:r>
              <a:rPr lang="en-GB" sz="1600" dirty="0" err="1">
                <a:ea typeface="Calibri"/>
                <a:cs typeface="Times New Roman"/>
              </a:rPr>
              <a:t>Tristram</a:t>
            </a:r>
            <a:r>
              <a:rPr lang="en-GB" sz="1600" dirty="0">
                <a:ea typeface="Calibri"/>
                <a:cs typeface="Times New Roman"/>
              </a:rPr>
              <a:t> </a:t>
            </a:r>
            <a:r>
              <a:rPr lang="en-GB" sz="1600" dirty="0" smtClean="0">
                <a:ea typeface="Calibri"/>
                <a:cs typeface="Times New Roman"/>
              </a:rPr>
              <a:t>Hunt, MP for Stoke-on-Trent (2010–2017), Shadow </a:t>
            </a:r>
            <a:r>
              <a:rPr lang="en-GB" sz="1600" dirty="0">
                <a:ea typeface="Calibri"/>
                <a:cs typeface="Times New Roman"/>
              </a:rPr>
              <a:t>Secretary of State for Education (2013–2015), Senior Lecturer in Modern British History, Queen Mary,  University of </a:t>
            </a:r>
            <a:r>
              <a:rPr lang="en-GB" sz="1600" dirty="0" smtClean="0">
                <a:ea typeface="Calibri"/>
                <a:cs typeface="Times New Roman"/>
              </a:rPr>
              <a:t>London, </a:t>
            </a:r>
            <a:r>
              <a:rPr lang="en-US" sz="1600" dirty="0" smtClean="0">
                <a:ea typeface="Calibri"/>
                <a:cs typeface="Times New Roman"/>
              </a:rPr>
              <a:t>Director of the Victoria and Albert Museum in London</a:t>
            </a:r>
            <a:endParaRPr lang="en-GB" b="1" dirty="0">
              <a:ea typeface="Calibri"/>
              <a:cs typeface="Times New Roman"/>
            </a:endParaRPr>
          </a:p>
        </p:txBody>
      </p:sp>
    </p:spTree>
    <p:extLst>
      <p:ext uri="{BB962C8B-B14F-4D97-AF65-F5344CB8AC3E}">
        <p14:creationId xmlns:p14="http://schemas.microsoft.com/office/powerpoint/2010/main" val="6615959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14350" y="365125"/>
            <a:ext cx="8256290" cy="6232227"/>
          </a:xfrm>
        </p:spPr>
        <p:txBody>
          <a:bodyPr>
            <a:normAutofit/>
          </a:bodyPr>
          <a:lstStyle/>
          <a:p>
            <a:pPr marL="137160" indent="0" algn="just">
              <a:buNone/>
            </a:pPr>
            <a:r>
              <a:rPr lang="en-GB" dirty="0" smtClean="0"/>
              <a:t>“Our </a:t>
            </a:r>
            <a:r>
              <a:rPr lang="en-GB" dirty="0"/>
              <a:t>understanding of the war has been overlaid by </a:t>
            </a:r>
            <a:r>
              <a:rPr lang="en-GB" b="1" dirty="0"/>
              <a:t>misunderstandings, and misrepresentations </a:t>
            </a:r>
            <a:r>
              <a:rPr lang="en-GB" dirty="0"/>
              <a:t>which reflect an, at best, ambiguous attitude to this country  and, at worst, an unhappy compulsion on the part of some to denigrate virtues such as patriotism, honour and courage.</a:t>
            </a:r>
            <a:endParaRPr lang="en-US" dirty="0"/>
          </a:p>
          <a:p>
            <a:pPr marL="137160" indent="0" algn="just">
              <a:buNone/>
            </a:pPr>
            <a:r>
              <a:rPr lang="en-GB" dirty="0"/>
              <a:t>	</a:t>
            </a:r>
            <a:r>
              <a:rPr lang="en-GB" dirty="0" smtClean="0"/>
              <a:t>“The </a:t>
            </a:r>
            <a:r>
              <a:rPr lang="en-GB" dirty="0"/>
              <a:t>conflict has, for many, been seen through the fictional prism of dramas such as </a:t>
            </a:r>
            <a:r>
              <a:rPr lang="en-GB" i="1" dirty="0"/>
              <a:t>Oh! What a Lovely War</a:t>
            </a:r>
            <a:r>
              <a:rPr lang="en-GB" dirty="0"/>
              <a:t>, </a:t>
            </a:r>
            <a:r>
              <a:rPr lang="en-GB" i="1" dirty="0"/>
              <a:t>The </a:t>
            </a:r>
            <a:r>
              <a:rPr lang="en-GB" i="1" dirty="0" err="1"/>
              <a:t>Monocled</a:t>
            </a:r>
            <a:r>
              <a:rPr lang="en-GB" i="1" dirty="0"/>
              <a:t> Mutineer </a:t>
            </a:r>
            <a:r>
              <a:rPr lang="en-GB" dirty="0"/>
              <a:t>and </a:t>
            </a:r>
            <a:r>
              <a:rPr lang="en-GB" i="1" dirty="0"/>
              <a:t>Blackadder</a:t>
            </a:r>
            <a:r>
              <a:rPr lang="en-GB" dirty="0"/>
              <a:t>, as a misbegotten shambles – a series of catastrophic mistakes perpetrated by an out-of-touch elite. Even to this day there are Left-wing academics all too happy to feed those </a:t>
            </a:r>
            <a:r>
              <a:rPr lang="en-GB" dirty="0" smtClean="0"/>
              <a:t>myths.”</a:t>
            </a:r>
          </a:p>
          <a:p>
            <a:pPr>
              <a:buFontTx/>
              <a:buChar char="-"/>
            </a:pPr>
            <a:r>
              <a:rPr lang="en-GB" dirty="0" smtClean="0"/>
              <a:t>Michael </a:t>
            </a:r>
            <a:r>
              <a:rPr lang="en-GB" dirty="0"/>
              <a:t>Gove, ‘Why does the Left insist on belittling true British heroes?’ </a:t>
            </a:r>
            <a:r>
              <a:rPr lang="en-GB" i="1" dirty="0"/>
              <a:t>The Daily Mail</a:t>
            </a:r>
            <a:r>
              <a:rPr lang="en-GB" dirty="0"/>
              <a:t>, January 2 2014 </a:t>
            </a:r>
            <a:endParaRPr lang="en-GB" dirty="0" smtClean="0"/>
          </a:p>
          <a:p>
            <a:pPr>
              <a:buFontTx/>
              <a:buChar char="-"/>
            </a:pPr>
            <a:endParaRPr lang="en-GB" dirty="0" smtClean="0"/>
          </a:p>
          <a:p>
            <a:pPr marL="137160" indent="0">
              <a:buNone/>
            </a:pPr>
            <a:endParaRPr lang="en-US" dirty="0"/>
          </a:p>
          <a:p>
            <a:endParaRPr lang="en-US" dirty="0"/>
          </a:p>
        </p:txBody>
      </p:sp>
      <p:pic>
        <p:nvPicPr>
          <p:cNvPr id="6" name="Picture 5"/>
          <p:cNvPicPr>
            <a:picLocks noChangeAspect="1"/>
          </p:cNvPicPr>
          <p:nvPr/>
        </p:nvPicPr>
        <p:blipFill>
          <a:blip r:embed="rId3"/>
          <a:stretch>
            <a:fillRect/>
          </a:stretch>
        </p:blipFill>
        <p:spPr>
          <a:xfrm>
            <a:off x="9094490" y="1690688"/>
            <a:ext cx="1606482" cy="2829719"/>
          </a:xfrm>
          <a:prstGeom prst="rect">
            <a:avLst/>
          </a:prstGeom>
        </p:spPr>
      </p:pic>
    </p:spTree>
    <p:extLst>
      <p:ext uri="{BB962C8B-B14F-4D97-AF65-F5344CB8AC3E}">
        <p14:creationId xmlns:p14="http://schemas.microsoft.com/office/powerpoint/2010/main" val="17767938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496861" y="-1335"/>
            <a:ext cx="9144000" cy="4758904"/>
          </a:xfrm>
          <a:prstGeom prst="rect">
            <a:avLst/>
          </a:prstGeom>
          <a:noFill/>
        </p:spPr>
        <p:txBody>
          <a:bodyPr wrap="square" lIns="540000" tIns="360000" rIns="540000" bIns="360000" rtlCol="0">
            <a:spAutoFit/>
          </a:bodyPr>
          <a:lstStyle/>
          <a:p>
            <a:pPr algn="just"/>
            <a:r>
              <a:rPr lang="en-GB" i="1" dirty="0" smtClean="0">
                <a:solidFill>
                  <a:prstClr val="black"/>
                </a:solidFill>
              </a:rPr>
              <a:t>Work </a:t>
            </a:r>
            <a:r>
              <a:rPr lang="en-GB" i="1" dirty="0">
                <a:solidFill>
                  <a:prstClr val="black"/>
                </a:solidFill>
              </a:rPr>
              <a:t>in groups to think about how you would go about planning an answer to the </a:t>
            </a:r>
            <a:r>
              <a:rPr lang="en-GB" i="1" dirty="0" smtClean="0">
                <a:solidFill>
                  <a:prstClr val="black"/>
                </a:solidFill>
              </a:rPr>
              <a:t>below </a:t>
            </a:r>
            <a:r>
              <a:rPr lang="en-GB" i="1" dirty="0">
                <a:solidFill>
                  <a:prstClr val="black"/>
                </a:solidFill>
              </a:rPr>
              <a:t>essay question.</a:t>
            </a:r>
          </a:p>
          <a:p>
            <a:pPr algn="just"/>
            <a:endParaRPr lang="en-GB" i="1" dirty="0">
              <a:solidFill>
                <a:prstClr val="black"/>
              </a:solidFill>
            </a:endParaRPr>
          </a:p>
          <a:p>
            <a:pPr algn="just"/>
            <a:endParaRPr lang="en-GB" sz="1600" dirty="0">
              <a:solidFill>
                <a:prstClr val="black"/>
              </a:solidFill>
            </a:endParaRPr>
          </a:p>
          <a:p>
            <a:pPr algn="just"/>
            <a:r>
              <a:rPr lang="en-GB" sz="3200" b="1" dirty="0">
                <a:solidFill>
                  <a:prstClr val="black"/>
                </a:solidFill>
                <a:effectLst>
                  <a:outerShdw blurRad="38100" dist="38100" dir="2700000" algn="tl">
                    <a:srgbClr val="000000">
                      <a:alpha val="43137"/>
                    </a:srgbClr>
                  </a:outerShdw>
                </a:effectLst>
              </a:rPr>
              <a:t>5. In </a:t>
            </a:r>
            <a:r>
              <a:rPr lang="en-GB" sz="3200" b="1" dirty="0">
                <a:solidFill>
                  <a:prstClr val="black"/>
                </a:solidFill>
                <a:effectLst>
                  <a:outerShdw blurRad="38100" dist="38100" dir="2700000" algn="tl">
                    <a:srgbClr val="000000">
                      <a:alpha val="43137"/>
                    </a:srgbClr>
                  </a:outerShdw>
                </a:effectLst>
              </a:rPr>
              <a:t>2014, Michael Gove asserted that the First World War has been “misrepresented” in popular culture. Do you agree or disagree with his assessment and why/why not? Refer to specific examples when answering</a:t>
            </a:r>
            <a:r>
              <a:rPr lang="en-GB" sz="3200" b="1" dirty="0">
                <a:solidFill>
                  <a:prstClr val="black"/>
                </a:solidFill>
                <a:effectLst>
                  <a:outerShdw blurRad="38100" dist="38100" dir="2700000" algn="tl">
                    <a:srgbClr val="000000">
                      <a:alpha val="43137"/>
                    </a:srgbClr>
                  </a:outerShdw>
                </a:effectLst>
              </a:rPr>
              <a:t>.</a:t>
            </a:r>
          </a:p>
          <a:p>
            <a:pPr algn="just"/>
            <a:endParaRPr lang="en-GB" sz="1600" dirty="0">
              <a:solidFill>
                <a:prstClr val="black"/>
              </a:solidFill>
            </a:endParaRPr>
          </a:p>
          <a:p>
            <a:pPr algn="just"/>
            <a:endParaRPr lang="en-GB" sz="1600" dirty="0">
              <a:solidFill>
                <a:prstClr val="black"/>
              </a:solidFill>
            </a:endParaRPr>
          </a:p>
        </p:txBody>
      </p:sp>
    </p:spTree>
    <p:extLst>
      <p:ext uri="{BB962C8B-B14F-4D97-AF65-F5344CB8AC3E}">
        <p14:creationId xmlns:p14="http://schemas.microsoft.com/office/powerpoint/2010/main" val="35097740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2865" y="0"/>
            <a:ext cx="3821716" cy="1896582"/>
          </a:xfrm>
          <a:prstGeom prst="rect">
            <a:avLst/>
          </a:prstGeom>
          <a:noFill/>
        </p:spPr>
        <p:txBody>
          <a:bodyPr wrap="square" lIns="540000" tIns="360000" rIns="540000" bIns="360000" rtlCol="0">
            <a:spAutoFit/>
          </a:bodyPr>
          <a:lstStyle/>
          <a:p>
            <a:r>
              <a:rPr lang="en-GB" i="1" dirty="0">
                <a:solidFill>
                  <a:prstClr val="black"/>
                </a:solidFill>
              </a:rPr>
              <a:t>Blackadder Goes Forth</a:t>
            </a:r>
          </a:p>
          <a:p>
            <a:r>
              <a:rPr lang="en-GB" b="1" i="1" dirty="0">
                <a:solidFill>
                  <a:prstClr val="black"/>
                </a:solidFill>
              </a:rPr>
              <a:t>While watching the episode, make notes on these issues</a:t>
            </a:r>
            <a:r>
              <a:rPr lang="en-GB" sz="2000" b="1" i="1" dirty="0">
                <a:solidFill>
                  <a:prstClr val="black"/>
                </a:solidFill>
              </a:rPr>
              <a:t>:</a:t>
            </a:r>
          </a:p>
          <a:p>
            <a:endParaRPr lang="en-GB" sz="2000" b="1" i="1" dirty="0">
              <a:solidFill>
                <a:prstClr val="black"/>
              </a:solidFill>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188" y="1542843"/>
            <a:ext cx="4065571" cy="28840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4361759" y="1"/>
            <a:ext cx="7728641" cy="6636341"/>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r>
              <a:rPr lang="en-GB" sz="2400" dirty="0">
                <a:solidFill>
                  <a:prstClr val="black"/>
                </a:solidFill>
              </a:rPr>
              <a:t>What sort of image of the war does </a:t>
            </a:r>
            <a:r>
              <a:rPr lang="en-GB" sz="2400" i="1" dirty="0">
                <a:solidFill>
                  <a:prstClr val="black"/>
                </a:solidFill>
              </a:rPr>
              <a:t>Blackadder </a:t>
            </a:r>
            <a:r>
              <a:rPr lang="en-GB" sz="2400" dirty="0">
                <a:solidFill>
                  <a:prstClr val="black"/>
                </a:solidFill>
              </a:rPr>
              <a:t>convey?</a:t>
            </a:r>
          </a:p>
          <a:p>
            <a:pPr marL="342900" indent="-342900" algn="just">
              <a:buFont typeface="Arial" panose="020B0604020202020204" pitchFamily="34" charset="0"/>
              <a:buChar char="•"/>
            </a:pPr>
            <a:endParaRPr lang="en-GB" sz="2400" dirty="0">
              <a:solidFill>
                <a:prstClr val="black"/>
              </a:solidFill>
            </a:endParaRPr>
          </a:p>
          <a:p>
            <a:pPr marL="342900" indent="-342900" algn="just">
              <a:buFont typeface="Arial" panose="020B0604020202020204" pitchFamily="34" charset="0"/>
              <a:buChar char="•"/>
            </a:pPr>
            <a:r>
              <a:rPr lang="en-GB" sz="2400" dirty="0">
                <a:solidFill>
                  <a:prstClr val="black"/>
                </a:solidFill>
              </a:rPr>
              <a:t>Does </a:t>
            </a:r>
            <a:r>
              <a:rPr lang="en-GB" sz="2400" i="1" dirty="0">
                <a:solidFill>
                  <a:prstClr val="black"/>
                </a:solidFill>
              </a:rPr>
              <a:t>Blackadder </a:t>
            </a:r>
            <a:r>
              <a:rPr lang="en-GB" sz="2400" dirty="0">
                <a:solidFill>
                  <a:prstClr val="black"/>
                </a:solidFill>
              </a:rPr>
              <a:t>conform to  familiar images, tropes and stereotypes in representations of the war in other examples of popular culture and/or in commemorative practices</a:t>
            </a:r>
            <a:r>
              <a:rPr lang="en-GB" sz="2400" dirty="0" smtClean="0">
                <a:solidFill>
                  <a:prstClr val="black"/>
                </a:solidFill>
              </a:rPr>
              <a:t>? If so, in what ways?</a:t>
            </a:r>
            <a:endParaRPr lang="en-GB" sz="2400" dirty="0">
              <a:solidFill>
                <a:prstClr val="black"/>
              </a:solidFill>
            </a:endParaRPr>
          </a:p>
          <a:p>
            <a:pPr marL="342900" indent="-342900" algn="just">
              <a:buFont typeface="Arial" panose="020B0604020202020204" pitchFamily="34" charset="0"/>
              <a:buChar char="•"/>
            </a:pPr>
            <a:endParaRPr lang="en-GB" sz="2400" b="1" dirty="0">
              <a:solidFill>
                <a:prstClr val="black"/>
              </a:solidFill>
            </a:endParaRPr>
          </a:p>
          <a:p>
            <a:pPr marL="342900" indent="-342900" algn="just">
              <a:buFont typeface="Arial" panose="020B0604020202020204" pitchFamily="34" charset="0"/>
              <a:buChar char="•"/>
            </a:pPr>
            <a:r>
              <a:rPr lang="en-GB" sz="2400" i="1" dirty="0">
                <a:solidFill>
                  <a:prstClr val="black"/>
                </a:solidFill>
              </a:rPr>
              <a:t>Blackadder </a:t>
            </a:r>
            <a:r>
              <a:rPr lang="en-GB" sz="2400" dirty="0">
                <a:solidFill>
                  <a:prstClr val="black"/>
                </a:solidFill>
              </a:rPr>
              <a:t>is a television sitcom. Does this preclude it from saying anything meaningful about war and conflict?</a:t>
            </a:r>
            <a:endParaRPr lang="en-GB" sz="2400" i="1" dirty="0">
              <a:solidFill>
                <a:prstClr val="black"/>
              </a:solidFill>
            </a:endParaRPr>
          </a:p>
          <a:p>
            <a:pPr marL="342900" indent="-342900" algn="just">
              <a:buFont typeface="Arial" panose="020B0604020202020204" pitchFamily="34" charset="0"/>
              <a:buChar char="•"/>
            </a:pPr>
            <a:endParaRPr lang="en-GB" sz="2400" b="1" dirty="0">
              <a:solidFill>
                <a:prstClr val="black"/>
              </a:solidFill>
            </a:endParaRPr>
          </a:p>
          <a:p>
            <a:pPr marL="342900" indent="-342900" algn="just">
              <a:buFont typeface="Arial" panose="020B0604020202020204" pitchFamily="34" charset="0"/>
              <a:buChar char="•"/>
            </a:pPr>
            <a:r>
              <a:rPr lang="en-GB" sz="2400" dirty="0">
                <a:solidFill>
                  <a:prstClr val="black"/>
                </a:solidFill>
              </a:rPr>
              <a:t>Does </a:t>
            </a:r>
            <a:r>
              <a:rPr lang="en-GB" sz="2400" i="1" dirty="0">
                <a:solidFill>
                  <a:prstClr val="black"/>
                </a:solidFill>
              </a:rPr>
              <a:t>Blackadder </a:t>
            </a:r>
            <a:r>
              <a:rPr lang="en-GB" sz="2400" dirty="0">
                <a:solidFill>
                  <a:prstClr val="black"/>
                </a:solidFill>
              </a:rPr>
              <a:t>mount an historical interpretation of WWI? </a:t>
            </a:r>
            <a:r>
              <a:rPr lang="en-GB" sz="2400" dirty="0">
                <a:solidFill>
                  <a:prstClr val="black"/>
                </a:solidFill>
              </a:rPr>
              <a:t>Might it be said to make an </a:t>
            </a:r>
            <a:r>
              <a:rPr lang="en-GB" sz="2400" i="1" dirty="0">
                <a:solidFill>
                  <a:prstClr val="black"/>
                </a:solidFill>
              </a:rPr>
              <a:t>argument</a:t>
            </a:r>
            <a:r>
              <a:rPr lang="en-GB" sz="2400" dirty="0">
                <a:solidFill>
                  <a:prstClr val="black"/>
                </a:solidFill>
              </a:rPr>
              <a:t> about the war, and if so what are its features</a:t>
            </a:r>
            <a:r>
              <a:rPr lang="en-GB" sz="2400" dirty="0" smtClean="0">
                <a:solidFill>
                  <a:prstClr val="black"/>
                </a:solidFill>
              </a:rPr>
              <a:t>?</a:t>
            </a:r>
            <a:endParaRPr lang="en-GB" sz="2400" dirty="0">
              <a:solidFill>
                <a:prstClr val="black"/>
              </a:solidFill>
            </a:endParaRPr>
          </a:p>
        </p:txBody>
      </p:sp>
    </p:spTree>
    <p:extLst>
      <p:ext uri="{BB962C8B-B14F-4D97-AF65-F5344CB8AC3E}">
        <p14:creationId xmlns:p14="http://schemas.microsoft.com/office/powerpoint/2010/main" val="34649736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335"/>
            <a:ext cx="12192000" cy="6267009"/>
          </a:xfrm>
          <a:prstGeom prst="rect">
            <a:avLst/>
          </a:prstGeom>
          <a:noFill/>
        </p:spPr>
        <p:txBody>
          <a:bodyPr wrap="square" lIns="540000" tIns="360000" rIns="540000" bIns="360000" rtlCol="0">
            <a:spAutoFit/>
          </a:bodyPr>
          <a:lstStyle/>
          <a:p>
            <a:pPr algn="r"/>
            <a:r>
              <a:rPr lang="en-GB" i="1" dirty="0">
                <a:solidFill>
                  <a:prstClr val="black"/>
                </a:solidFill>
              </a:rPr>
              <a:t>Now think about </a:t>
            </a:r>
            <a:r>
              <a:rPr lang="en-GB" dirty="0">
                <a:solidFill>
                  <a:prstClr val="black"/>
                </a:solidFill>
              </a:rPr>
              <a:t>Blackadder </a:t>
            </a:r>
            <a:r>
              <a:rPr lang="en-GB" i="1" dirty="0">
                <a:solidFill>
                  <a:prstClr val="black"/>
                </a:solidFill>
              </a:rPr>
              <a:t>in relation to the assigned readings.</a:t>
            </a:r>
          </a:p>
          <a:p>
            <a:pPr algn="just"/>
            <a:endParaRPr lang="en-GB" b="1" u="sng" dirty="0">
              <a:solidFill>
                <a:prstClr val="black"/>
              </a:solidFill>
            </a:endParaRPr>
          </a:p>
          <a:p>
            <a:r>
              <a:rPr lang="en-GB" dirty="0" smtClean="0"/>
              <a:t>Catriona Pennell, ‘Popular History and Myth-Making: The Role and Responsibility of First World War Historians in the Centenary Commemorations,’ </a:t>
            </a:r>
            <a:r>
              <a:rPr lang="en-GB" i="1" dirty="0" smtClean="0"/>
              <a:t>Historically Speaking</a:t>
            </a:r>
            <a:r>
              <a:rPr lang="en-GB" dirty="0" smtClean="0"/>
              <a:t> (Vol. 13, No. 5, November 2012), pp. 11–14.</a:t>
            </a:r>
          </a:p>
          <a:p>
            <a:pPr algn="just"/>
            <a:endParaRPr lang="en-GB" dirty="0">
              <a:solidFill>
                <a:prstClr val="black"/>
              </a:solidFill>
            </a:endParaRPr>
          </a:p>
          <a:p>
            <a:pPr marL="285750" indent="-285750" algn="just">
              <a:buFont typeface="Arial" panose="020B0604020202020204" pitchFamily="34" charset="0"/>
              <a:buChar char="•"/>
            </a:pPr>
            <a:r>
              <a:rPr lang="en-GB" b="1" dirty="0">
                <a:solidFill>
                  <a:prstClr val="black"/>
                </a:solidFill>
              </a:rPr>
              <a:t>What points does Pennell make about different popular culture representations of World War One, and how do you react to them</a:t>
            </a:r>
            <a:r>
              <a:rPr lang="en-GB" b="1" dirty="0" smtClean="0">
                <a:solidFill>
                  <a:prstClr val="black"/>
                </a:solidFill>
              </a:rPr>
              <a:t>?</a:t>
            </a:r>
          </a:p>
          <a:p>
            <a:pPr marL="285750" indent="-285750" algn="just">
              <a:buFont typeface="Arial" panose="020B0604020202020204" pitchFamily="34" charset="0"/>
              <a:buChar char="•"/>
            </a:pPr>
            <a:endParaRPr lang="en-GB" b="1" dirty="0">
              <a:solidFill>
                <a:prstClr val="black"/>
              </a:solidFill>
            </a:endParaRPr>
          </a:p>
          <a:p>
            <a:pPr marL="285750" lvl="0" indent="-285750" algn="just">
              <a:buFont typeface="Arial" panose="020B0604020202020204" pitchFamily="34" charset="0"/>
              <a:buChar char="•"/>
            </a:pPr>
            <a:r>
              <a:rPr lang="en-GB" b="1" dirty="0" smtClean="0"/>
              <a:t>Pennell notes that </a:t>
            </a:r>
            <a:r>
              <a:rPr lang="en-GB" b="1" i="1" dirty="0" smtClean="0"/>
              <a:t>Blackadder Goes Forth </a:t>
            </a:r>
            <a:r>
              <a:rPr lang="en-GB" b="1" dirty="0" smtClean="0"/>
              <a:t>is often used in school-age history lessons. Why do you think this is the case, and is there anything problematic about it? </a:t>
            </a:r>
          </a:p>
          <a:p>
            <a:pPr marL="285750" indent="-285750" algn="just">
              <a:buFont typeface="Arial" panose="020B0604020202020204" pitchFamily="34" charset="0"/>
              <a:buChar char="•"/>
            </a:pPr>
            <a:endParaRPr lang="en-GB" dirty="0">
              <a:solidFill>
                <a:prstClr val="black"/>
              </a:solidFill>
            </a:endParaRPr>
          </a:p>
          <a:p>
            <a:pPr marL="285750" indent="-285750" algn="just">
              <a:buFont typeface="Arial" panose="020B0604020202020204" pitchFamily="34" charset="0"/>
              <a:buChar char="•"/>
            </a:pPr>
            <a:r>
              <a:rPr lang="en-GB" b="1" dirty="0">
                <a:solidFill>
                  <a:prstClr val="black"/>
                </a:solidFill>
              </a:rPr>
              <a:t>What points Pennell make about the role historians should play in the World War One centenary, and how do you react to them?</a:t>
            </a:r>
            <a:endParaRPr lang="en-GB" dirty="0">
              <a:solidFill>
                <a:prstClr val="black"/>
              </a:solidFill>
            </a:endParaRPr>
          </a:p>
          <a:p>
            <a:pPr marL="285750" indent="-285750" algn="just">
              <a:buFont typeface="Arial" panose="020B0604020202020204" pitchFamily="34" charset="0"/>
              <a:buChar char="•"/>
            </a:pPr>
            <a:endParaRPr lang="en-GB" dirty="0">
              <a:solidFill>
                <a:prstClr val="black"/>
              </a:solidFill>
            </a:endParaRPr>
          </a:p>
          <a:p>
            <a:pPr marL="285750" indent="-285750" algn="just">
              <a:buFont typeface="Arial" panose="020B0604020202020204" pitchFamily="34" charset="0"/>
              <a:buChar char="•"/>
            </a:pPr>
            <a:r>
              <a:rPr lang="en-GB" b="1" dirty="0">
                <a:solidFill>
                  <a:prstClr val="black"/>
                </a:solidFill>
              </a:rPr>
              <a:t>Is ‘popular history,’ as termed by Pennell, simply a vehicle for ‘myth-making’ about World War One?</a:t>
            </a:r>
            <a:endParaRPr lang="en-GB" dirty="0">
              <a:solidFill>
                <a:prstClr val="black"/>
              </a:solidFill>
            </a:endParaRPr>
          </a:p>
          <a:p>
            <a:pPr algn="just"/>
            <a:endParaRPr lang="en-GB" b="1" u="sng" dirty="0">
              <a:solidFill>
                <a:prstClr val="black"/>
              </a:solidFill>
            </a:endParaRPr>
          </a:p>
          <a:p>
            <a:pPr algn="just"/>
            <a:r>
              <a:rPr lang="en-GB" b="1" u="sng" dirty="0">
                <a:solidFill>
                  <a:prstClr val="black"/>
                </a:solidFill>
              </a:rPr>
              <a:t>Gove</a:t>
            </a:r>
            <a:r>
              <a:rPr lang="en-GB" b="1" u="sng" dirty="0">
                <a:solidFill>
                  <a:prstClr val="black"/>
                </a:solidFill>
              </a:rPr>
              <a:t>, </a:t>
            </a:r>
            <a:r>
              <a:rPr lang="en-GB" b="1" u="sng" dirty="0">
                <a:solidFill>
                  <a:prstClr val="black"/>
                </a:solidFill>
              </a:rPr>
              <a:t>Hunt</a:t>
            </a:r>
          </a:p>
          <a:p>
            <a:pPr algn="just"/>
            <a:endParaRPr lang="en-GB" dirty="0">
              <a:solidFill>
                <a:prstClr val="black"/>
              </a:solidFill>
            </a:endParaRPr>
          </a:p>
          <a:p>
            <a:pPr marL="285750" indent="-285750" algn="just">
              <a:buFont typeface="Arial" panose="020B0604020202020204" pitchFamily="34" charset="0"/>
              <a:buChar char="•"/>
            </a:pPr>
            <a:r>
              <a:rPr lang="en-GB" b="1" dirty="0" smtClean="0">
                <a:solidFill>
                  <a:prstClr val="black"/>
                </a:solidFill>
              </a:rPr>
              <a:t>What </a:t>
            </a:r>
            <a:r>
              <a:rPr lang="en-GB" b="1" dirty="0">
                <a:solidFill>
                  <a:prstClr val="black"/>
                </a:solidFill>
              </a:rPr>
              <a:t>are your responses to Gove’s points about how World War One is </a:t>
            </a:r>
            <a:r>
              <a:rPr lang="en-GB" b="1" dirty="0" smtClean="0">
                <a:solidFill>
                  <a:prstClr val="black"/>
                </a:solidFill>
              </a:rPr>
              <a:t>represented: a</a:t>
            </a:r>
            <a:r>
              <a:rPr lang="en-GB" b="1" dirty="0">
                <a:solidFill>
                  <a:prstClr val="black"/>
                </a:solidFill>
              </a:rPr>
              <a:t>) in popular culture, and b) the UK education system</a:t>
            </a:r>
            <a:r>
              <a:rPr lang="en-GB" b="1" dirty="0">
                <a:solidFill>
                  <a:prstClr val="black"/>
                </a:solidFill>
              </a:rPr>
              <a:t>?</a:t>
            </a:r>
            <a:endParaRPr lang="en-GB" sz="1600" dirty="0">
              <a:solidFill>
                <a:prstClr val="black"/>
              </a:solidFill>
            </a:endParaRPr>
          </a:p>
        </p:txBody>
      </p:sp>
    </p:spTree>
    <p:extLst>
      <p:ext uri="{BB962C8B-B14F-4D97-AF65-F5344CB8AC3E}">
        <p14:creationId xmlns:p14="http://schemas.microsoft.com/office/powerpoint/2010/main" val="308550338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1496861" y="-1335"/>
            <a:ext cx="9144000" cy="6174676"/>
          </a:xfrm>
          <a:prstGeom prst="rect">
            <a:avLst/>
          </a:prstGeom>
          <a:noFill/>
        </p:spPr>
        <p:txBody>
          <a:bodyPr wrap="square" lIns="540000" tIns="360000" rIns="540000" bIns="360000" rtlCol="0">
            <a:spAutoFit/>
          </a:bodyPr>
          <a:lstStyle/>
          <a:p>
            <a:pPr algn="just"/>
            <a:endParaRPr lang="en-GB" i="1" dirty="0">
              <a:solidFill>
                <a:prstClr val="black"/>
              </a:solidFill>
            </a:endParaRPr>
          </a:p>
          <a:p>
            <a:pPr algn="just"/>
            <a:endParaRPr lang="en-GB" sz="1600" dirty="0">
              <a:solidFill>
                <a:prstClr val="black"/>
              </a:solidFill>
            </a:endParaRPr>
          </a:p>
          <a:p>
            <a:pPr algn="just"/>
            <a:r>
              <a:rPr lang="en-GB" sz="3200" b="1" dirty="0">
                <a:solidFill>
                  <a:prstClr val="black"/>
                </a:solidFill>
                <a:effectLst>
                  <a:outerShdw blurRad="38100" dist="38100" dir="2700000" algn="tl">
                    <a:srgbClr val="000000">
                      <a:alpha val="43137"/>
                    </a:srgbClr>
                  </a:outerShdw>
                </a:effectLst>
              </a:rPr>
              <a:t>5. In </a:t>
            </a:r>
            <a:r>
              <a:rPr lang="en-GB" sz="3200" b="1" dirty="0">
                <a:solidFill>
                  <a:prstClr val="black"/>
                </a:solidFill>
                <a:effectLst>
                  <a:outerShdw blurRad="38100" dist="38100" dir="2700000" algn="tl">
                    <a:srgbClr val="000000">
                      <a:alpha val="43137"/>
                    </a:srgbClr>
                  </a:outerShdw>
                </a:effectLst>
              </a:rPr>
              <a:t>2014, Michael Gove asserted that the First World War has been “misrepresented” in popular culture. Do you agree or disagree with his assessment and why/why not? </a:t>
            </a:r>
            <a:r>
              <a:rPr lang="en-GB" sz="3200" b="1" dirty="0">
                <a:solidFill>
                  <a:prstClr val="black"/>
                </a:solidFill>
                <a:effectLst>
                  <a:outerShdw blurRad="38100" dist="38100" dir="2700000" algn="tl">
                    <a:srgbClr val="000000">
                      <a:alpha val="43137"/>
                    </a:srgbClr>
                  </a:outerShdw>
                </a:effectLst>
              </a:rPr>
              <a:t>Refer to specific examples when answering</a:t>
            </a:r>
            <a:r>
              <a:rPr lang="en-GB" sz="3200" b="1" dirty="0" smtClean="0">
                <a:solidFill>
                  <a:prstClr val="black"/>
                </a:solidFill>
                <a:effectLst>
                  <a:outerShdw blurRad="38100" dist="38100" dir="2700000" algn="tl">
                    <a:srgbClr val="000000">
                      <a:alpha val="43137"/>
                    </a:srgbClr>
                  </a:outerShdw>
                </a:effectLst>
              </a:rPr>
              <a:t>.</a:t>
            </a:r>
          </a:p>
          <a:p>
            <a:pPr algn="just"/>
            <a:endParaRPr lang="en-GB" sz="3200" b="1" dirty="0">
              <a:solidFill>
                <a:prstClr val="black"/>
              </a:solidFill>
              <a:effectLst>
                <a:outerShdw blurRad="38100" dist="38100" dir="2700000" algn="tl">
                  <a:srgbClr val="000000">
                    <a:alpha val="43137"/>
                  </a:srgbClr>
                </a:outerShdw>
              </a:effectLst>
            </a:endParaRPr>
          </a:p>
          <a:p>
            <a:pPr algn="just"/>
            <a:endParaRPr lang="en-GB" sz="3200" b="1" dirty="0" smtClean="0">
              <a:solidFill>
                <a:prstClr val="black"/>
              </a:solidFill>
              <a:effectLst>
                <a:outerShdw blurRad="38100" dist="38100" dir="2700000" algn="tl">
                  <a:srgbClr val="000000">
                    <a:alpha val="43137"/>
                  </a:srgbClr>
                </a:outerShdw>
              </a:effectLst>
            </a:endParaRPr>
          </a:p>
          <a:p>
            <a:pPr algn="just"/>
            <a:r>
              <a:rPr lang="en-GB" sz="3200" b="1" i="1" dirty="0" smtClean="0">
                <a:solidFill>
                  <a:srgbClr val="FF0000"/>
                </a:solidFill>
                <a:effectLst>
                  <a:outerShdw blurRad="38100" dist="38100" dir="2700000" algn="tl">
                    <a:srgbClr val="000000">
                      <a:alpha val="43137"/>
                    </a:srgbClr>
                  </a:outerShdw>
                </a:effectLst>
              </a:rPr>
              <a:t>What answer did you come up with to the above question?</a:t>
            </a:r>
            <a:endParaRPr lang="en-GB" sz="3200" b="1" i="1" dirty="0">
              <a:solidFill>
                <a:srgbClr val="FF0000"/>
              </a:solidFill>
              <a:effectLst>
                <a:outerShdw blurRad="38100" dist="38100" dir="2700000" algn="tl">
                  <a:srgbClr val="000000">
                    <a:alpha val="43137"/>
                  </a:srgbClr>
                </a:outerShdw>
              </a:effectLst>
            </a:endParaRPr>
          </a:p>
          <a:p>
            <a:pPr algn="just"/>
            <a:endParaRPr lang="en-GB" sz="1600" dirty="0">
              <a:solidFill>
                <a:prstClr val="black"/>
              </a:solidFill>
            </a:endParaRPr>
          </a:p>
          <a:p>
            <a:pPr algn="just"/>
            <a:endParaRPr lang="en-GB" sz="1600" dirty="0">
              <a:solidFill>
                <a:prstClr val="black"/>
              </a:solidFill>
            </a:endParaRPr>
          </a:p>
        </p:txBody>
      </p:sp>
    </p:spTree>
    <p:extLst>
      <p:ext uri="{BB962C8B-B14F-4D97-AF65-F5344CB8AC3E}">
        <p14:creationId xmlns:p14="http://schemas.microsoft.com/office/powerpoint/2010/main" val="312708901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1495</Words>
  <Application>Microsoft Office PowerPoint</Application>
  <PresentationFormat>Widescreen</PresentationFormat>
  <Paragraphs>129</Paragraphs>
  <Slides>21</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Calibri</vt:lpstr>
      <vt:lpstr>Calibri Light</vt:lpstr>
      <vt:lpstr>Times New Roman</vt:lpstr>
      <vt:lpstr>1_Office Theme</vt:lpstr>
      <vt:lpstr>Office Theme</vt:lpstr>
      <vt:lpstr>PowerPoint Presentation</vt:lpstr>
      <vt:lpstr>PowerPoint Presentation</vt:lpstr>
      <vt:lpstr>‘In Flanders Fields,’  Lieutenant-Colonel John Alexander McCrae (1915)</vt:lpstr>
      <vt:lpstr>PowerPoint Presentation</vt:lpstr>
      <vt:lpstr>Moina Belle Michael (1869–1944)</vt:lpstr>
      <vt:lpstr>PowerPoint Presentation</vt:lpstr>
      <vt:lpstr>PowerPoint Presentation</vt:lpstr>
      <vt:lpstr>PowerPoint Presentation</vt:lpstr>
      <vt:lpstr>PowerPoint Presentation</vt:lpstr>
      <vt:lpstr>Contemporary debates</vt:lpstr>
      <vt:lpstr>Contemporary debates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cp:revision>
  <dcterms:created xsi:type="dcterms:W3CDTF">2017-03-09T14:17:55Z</dcterms:created>
  <dcterms:modified xsi:type="dcterms:W3CDTF">2017-03-09T14:26:52Z</dcterms:modified>
</cp:coreProperties>
</file>