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1"/>
    <p:sldMasterId id="2147483704" r:id="rId2"/>
    <p:sldMasterId id="2147483802" r:id="rId3"/>
    <p:sldMasterId id="2147483815" r:id="rId4"/>
  </p:sldMasterIdLst>
  <p:notesMasterIdLst>
    <p:notesMasterId r:id="rId30"/>
  </p:notesMasterIdLst>
  <p:sldIdLst>
    <p:sldId id="351" r:id="rId5"/>
    <p:sldId id="400" r:id="rId6"/>
    <p:sldId id="399" r:id="rId7"/>
    <p:sldId id="401" r:id="rId8"/>
    <p:sldId id="402" r:id="rId9"/>
    <p:sldId id="403" r:id="rId10"/>
    <p:sldId id="404" r:id="rId11"/>
    <p:sldId id="405" r:id="rId12"/>
    <p:sldId id="406" r:id="rId13"/>
    <p:sldId id="407" r:id="rId14"/>
    <p:sldId id="384" r:id="rId15"/>
    <p:sldId id="390" r:id="rId16"/>
    <p:sldId id="385" r:id="rId17"/>
    <p:sldId id="386" r:id="rId18"/>
    <p:sldId id="387" r:id="rId19"/>
    <p:sldId id="388" r:id="rId20"/>
    <p:sldId id="391" r:id="rId21"/>
    <p:sldId id="392" r:id="rId22"/>
    <p:sldId id="393" r:id="rId23"/>
    <p:sldId id="394" r:id="rId24"/>
    <p:sldId id="395" r:id="rId25"/>
    <p:sldId id="396" r:id="rId26"/>
    <p:sldId id="397" r:id="rId27"/>
    <p:sldId id="371" r:id="rId28"/>
    <p:sldId id="39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81" autoAdjust="0"/>
    <p:restoredTop sz="86412" autoAdjust="0"/>
  </p:normalViewPr>
  <p:slideViewPr>
    <p:cSldViewPr>
      <p:cViewPr varScale="1">
        <p:scale>
          <a:sx n="82" d="100"/>
          <a:sy n="82" d="100"/>
        </p:scale>
        <p:origin x="392" y="176"/>
      </p:cViewPr>
      <p:guideLst>
        <p:guide orient="horz" pos="2160"/>
        <p:guide pos="2880"/>
      </p:guideLst>
    </p:cSldViewPr>
  </p:slideViewPr>
  <p:outlineViewPr>
    <p:cViewPr>
      <p:scale>
        <a:sx n="33" d="100"/>
        <a:sy n="33" d="100"/>
      </p:scale>
      <p:origin x="0" y="-148"/>
    </p:cViewPr>
  </p:outlineViewPr>
  <p:notesTextViewPr>
    <p:cViewPr>
      <p:scale>
        <a:sx n="1" d="1"/>
        <a:sy n="1" d="1"/>
      </p:scale>
      <p:origin x="0" y="0"/>
    </p:cViewPr>
  </p:notesTextViewPr>
  <p:sorterViewPr>
    <p:cViewPr>
      <p:scale>
        <a:sx n="90" d="100"/>
        <a:sy n="90" d="100"/>
      </p:scale>
      <p:origin x="0" y="0"/>
    </p:cViewPr>
  </p:sorterViewPr>
  <p:gridSpacing cx="76200" cy="76200"/>
</p:viewP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Master" Target="slideMasters/slideMaster3.xml"/><Relationship Id="rId4" Type="http://schemas.openxmlformats.org/officeDocument/2006/relationships/slideMaster" Target="slideMasters/slideMaster4.xml"/><Relationship Id="rId5" Type="http://schemas.openxmlformats.org/officeDocument/2006/relationships/slide" Target="slides/slide1.xml"/><Relationship Id="rId30" Type="http://schemas.openxmlformats.org/officeDocument/2006/relationships/notesMaster" Target="notesMasters/notesMaster1.xml"/><Relationship Id="rId31" Type="http://schemas.openxmlformats.org/officeDocument/2006/relationships/presProps" Target="presProps.xml"/><Relationship Id="rId32" Type="http://schemas.openxmlformats.org/officeDocument/2006/relationships/viewProps" Target="viewProps.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theme" Target="theme/theme1.xml"/><Relationship Id="rId34" Type="http://schemas.openxmlformats.org/officeDocument/2006/relationships/tableStyles" Target="tableStyles.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33705B-6C97-4A85-979B-DF68E9FAB9F7}" type="datetimeFigureOut">
              <a:rPr lang="en-US" smtClean="0"/>
              <a:pPr/>
              <a:t>10/13/16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A69D73-9896-4A43-8E14-F68E80EDE6EA}" type="slidenum">
              <a:rPr lang="en-US" smtClean="0"/>
              <a:pPr/>
              <a:t>‹#›</a:t>
            </a:fld>
            <a:endParaRPr lang="en-US"/>
          </a:p>
        </p:txBody>
      </p:sp>
    </p:spTree>
    <p:extLst>
      <p:ext uri="{BB962C8B-B14F-4D97-AF65-F5344CB8AC3E}">
        <p14:creationId xmlns:p14="http://schemas.microsoft.com/office/powerpoint/2010/main" val="2479592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74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 of children (0-18) in households on income related benefits</a:t>
            </a:r>
          </a:p>
        </p:txBody>
      </p:sp>
      <p:sp>
        <p:nvSpPr>
          <p:cNvPr id="174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defTabSz="4572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defTabSz="4572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defTabSz="4572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defTabSz="457200" eaLnBrk="0" fontAlgn="base" hangingPunct="0">
              <a:spcBef>
                <a:spcPct val="0"/>
              </a:spcBef>
              <a:spcAft>
                <a:spcPct val="0"/>
              </a:spcAft>
              <a:defRPr>
                <a:solidFill>
                  <a:schemeClr val="tx1"/>
                </a:solidFill>
                <a:latin typeface="Arial" charset="0"/>
                <a:ea typeface="Arial" charset="0"/>
                <a:cs typeface="Arial" charset="0"/>
              </a:defRPr>
            </a:lvl9pPr>
          </a:lstStyle>
          <a:p>
            <a:fld id="{72D3F432-3427-FB42-8C51-83DFFC026E0A}" type="slidenum">
              <a:rPr lang="en-US" altLang="en-US"/>
              <a:pPr/>
              <a:t>2</a:t>
            </a:fld>
            <a:endParaRPr lang="en-US" altLang="en-US"/>
          </a:p>
        </p:txBody>
      </p:sp>
    </p:spTree>
    <p:extLst>
      <p:ext uri="{BB962C8B-B14F-4D97-AF65-F5344CB8AC3E}">
        <p14:creationId xmlns:p14="http://schemas.microsoft.com/office/powerpoint/2010/main" val="4428876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194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US" altLang="en-US"/>
          </a:p>
        </p:txBody>
      </p:sp>
      <p:sp>
        <p:nvSpPr>
          <p:cNvPr id="194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defTabSz="4572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defTabSz="4572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defTabSz="4572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defTabSz="457200" eaLnBrk="0" fontAlgn="base" hangingPunct="0">
              <a:spcBef>
                <a:spcPct val="0"/>
              </a:spcBef>
              <a:spcAft>
                <a:spcPct val="0"/>
              </a:spcAft>
              <a:defRPr>
                <a:solidFill>
                  <a:schemeClr val="tx1"/>
                </a:solidFill>
                <a:latin typeface="Arial" charset="0"/>
                <a:ea typeface="Arial" charset="0"/>
                <a:cs typeface="Arial" charset="0"/>
              </a:defRPr>
            </a:lvl9pPr>
          </a:lstStyle>
          <a:p>
            <a:fld id="{6B1049C9-5AD5-4542-8FE9-4C2BD3515B42}" type="slidenum">
              <a:rPr lang="en-US" altLang="en-US"/>
              <a:pPr/>
              <a:t>4</a:t>
            </a:fld>
            <a:endParaRPr lang="en-US" altLang="en-US"/>
          </a:p>
        </p:txBody>
      </p:sp>
    </p:spTree>
    <p:extLst>
      <p:ext uri="{BB962C8B-B14F-4D97-AF65-F5344CB8AC3E}">
        <p14:creationId xmlns:p14="http://schemas.microsoft.com/office/powerpoint/2010/main" val="1842420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35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a:spcBef>
                <a:spcPct val="0"/>
              </a:spcBef>
            </a:pPr>
            <a:endParaRPr lang="en-US" altLang="en-US"/>
          </a:p>
        </p:txBody>
      </p:sp>
      <p:sp>
        <p:nvSpPr>
          <p:cNvPr id="235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defTabSz="4572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defTabSz="4572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defTabSz="4572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defTabSz="457200" eaLnBrk="0" fontAlgn="base" hangingPunct="0">
              <a:spcBef>
                <a:spcPct val="0"/>
              </a:spcBef>
              <a:spcAft>
                <a:spcPct val="0"/>
              </a:spcAft>
              <a:defRPr>
                <a:solidFill>
                  <a:schemeClr val="tx1"/>
                </a:solidFill>
                <a:latin typeface="Arial" charset="0"/>
                <a:ea typeface="Arial" charset="0"/>
                <a:cs typeface="Arial" charset="0"/>
              </a:defRPr>
            </a:lvl9pPr>
          </a:lstStyle>
          <a:p>
            <a:fld id="{FD436AAD-1B80-7540-A955-D41D6B180C13}" type="slidenum">
              <a:rPr lang="en-US" altLang="en-US"/>
              <a:pPr/>
              <a:t>7</a:t>
            </a:fld>
            <a:endParaRPr lang="en-US" altLang="en-US"/>
          </a:p>
        </p:txBody>
      </p:sp>
    </p:spTree>
    <p:extLst>
      <p:ext uri="{BB962C8B-B14F-4D97-AF65-F5344CB8AC3E}">
        <p14:creationId xmlns:p14="http://schemas.microsoft.com/office/powerpoint/2010/main" val="10421686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Font typeface="Wingdings" charset="2"/>
              <a:buNone/>
            </a:pPr>
            <a:r>
              <a:rPr lang="en-GB" altLang="en-US">
                <a:latin typeface="Arial" charset="0"/>
              </a:rPr>
              <a:t>These statements sum up VL – as a staff we reflected on this. </a:t>
            </a:r>
          </a:p>
          <a:p>
            <a:pPr eaLnBrk="1" hangingPunct="1">
              <a:spcBef>
                <a:spcPct val="0"/>
              </a:spcBef>
              <a:buFont typeface="Wingdings" charset="2"/>
              <a:buNone/>
            </a:pPr>
            <a:r>
              <a:rPr lang="en-GB" altLang="en-US">
                <a:latin typeface="Arial" charset="0"/>
              </a:rPr>
              <a:t> We’ve developed the Pembroke Dock model – updated our school aims.</a:t>
            </a:r>
          </a:p>
          <a:p>
            <a:pPr eaLnBrk="1" hangingPunct="1">
              <a:spcBef>
                <a:spcPct val="0"/>
              </a:spcBef>
              <a:buFont typeface="Wingdings" charset="2"/>
              <a:buNone/>
            </a:pPr>
            <a:endParaRPr lang="en-US" altLang="en-US">
              <a:latin typeface="Arial" charset="0"/>
            </a:endParaRPr>
          </a:p>
        </p:txBody>
      </p:sp>
      <p:sp>
        <p:nvSpPr>
          <p:cNvPr id="32772" name="Slide Number Placeholder 3"/>
          <p:cNvSpPr>
            <a:spLocks noGrp="1"/>
          </p:cNvSpPr>
          <p:nvPr>
            <p:ph type="sldNum" sz="quarter" idx="5"/>
          </p:nvPr>
        </p:nvSpPr>
        <p:spPr bwMode="auto">
          <a:xfrm>
            <a:off x="3897313" y="9501188"/>
            <a:ext cx="2982912" cy="5000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78" tIns="48239" rIns="96478" bIns="48239"/>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A728F9C2-58D0-9B44-A971-90CC2DB7D73A}" type="slidenum">
              <a:rPr lang="en-GB" altLang="en-US" sz="3000" i="1">
                <a:solidFill>
                  <a:srgbClr val="3333FF"/>
                </a:solidFill>
                <a:latin typeface="Arial" charset="0"/>
              </a:rPr>
              <a:pPr/>
              <a:t>11</a:t>
            </a:fld>
            <a:endParaRPr lang="en-GB" altLang="en-US" sz="3000" i="1">
              <a:solidFill>
                <a:srgbClr val="3333FF"/>
              </a:solidFill>
              <a:latin typeface="Arial" charset="0"/>
            </a:endParaRPr>
          </a:p>
        </p:txBody>
      </p:sp>
    </p:spTree>
    <p:extLst>
      <p:ext uri="{BB962C8B-B14F-4D97-AF65-F5344CB8AC3E}">
        <p14:creationId xmlns:p14="http://schemas.microsoft.com/office/powerpoint/2010/main" val="777173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latin typeface="Arial" charset="0"/>
              </a:rPr>
              <a:t>Completed visible learning matrix</a:t>
            </a:r>
          </a:p>
          <a:p>
            <a:pPr eaLnBrk="1" hangingPunct="1">
              <a:spcBef>
                <a:spcPct val="0"/>
              </a:spcBef>
            </a:pPr>
            <a:r>
              <a:rPr lang="en-GB" altLang="en-US">
                <a:latin typeface="Arial" charset="0"/>
              </a:rPr>
              <a:t>bear in mind we were doing well, pupils achieving well, AfL good, Book scrutiny marking good.  This isn’t staged – this is the responses we got.</a:t>
            </a:r>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4527F2D2-522A-6F4D-8E6E-EA173905B8D0}" type="slidenum">
              <a:rPr lang="en-GB" altLang="en-US">
                <a:latin typeface="Arial" charset="0"/>
              </a:rPr>
              <a:pPr/>
              <a:t>12</a:t>
            </a:fld>
            <a:endParaRPr lang="en-GB" altLang="en-US">
              <a:latin typeface="Arial" charset="0"/>
            </a:endParaRPr>
          </a:p>
        </p:txBody>
      </p:sp>
    </p:spTree>
    <p:extLst>
      <p:ext uri="{BB962C8B-B14F-4D97-AF65-F5344CB8AC3E}">
        <p14:creationId xmlns:p14="http://schemas.microsoft.com/office/powerpoint/2010/main" val="980318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1507" name="Notes Placeholder 2"/>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GB" altLang="en-US" dirty="0" smtClean="0"/>
              <a:t>Missed the key ingredient of involving the pupils in the learning process. </a:t>
            </a:r>
          </a:p>
          <a:p>
            <a:pPr marL="171450" indent="-171450" eaLnBrk="1" hangingPunct="1">
              <a:spcBef>
                <a:spcPct val="0"/>
              </a:spcBef>
              <a:buFontTx/>
              <a:buChar char="-"/>
              <a:defRPr/>
            </a:pPr>
            <a:r>
              <a:rPr lang="en-GB" altLang="en-US" dirty="0" smtClean="0"/>
              <a:t>asked who was responsible for learning </a:t>
            </a:r>
          </a:p>
          <a:p>
            <a:pPr marL="171450" indent="-171450" eaLnBrk="1" hangingPunct="1">
              <a:spcBef>
                <a:spcPct val="0"/>
              </a:spcBef>
              <a:buFontTx/>
              <a:buChar char="-"/>
              <a:defRPr/>
            </a:pPr>
            <a:r>
              <a:rPr lang="en-GB" altLang="en-US" dirty="0" smtClean="0"/>
              <a:t>WAGOLL – what a good one looks like</a:t>
            </a:r>
          </a:p>
          <a:p>
            <a:pPr marL="171450" indent="-171450" eaLnBrk="1" hangingPunct="1">
              <a:spcBef>
                <a:spcPct val="0"/>
              </a:spcBef>
              <a:buFontTx/>
              <a:buChar char="-"/>
              <a:defRPr/>
            </a:pPr>
            <a:r>
              <a:rPr lang="en-GB" altLang="en-US" dirty="0" smtClean="0"/>
              <a:t>Strategies to self and peer assess</a:t>
            </a:r>
          </a:p>
          <a:p>
            <a:pPr eaLnBrk="1" hangingPunct="1">
              <a:spcBef>
                <a:spcPct val="0"/>
              </a:spcBef>
              <a:defRPr/>
            </a:pPr>
            <a:r>
              <a:rPr lang="en-GB" altLang="en-US" dirty="0" smtClean="0"/>
              <a:t>- needed to be able to assess how well they were doing </a:t>
            </a:r>
          </a:p>
          <a:p>
            <a:pPr eaLnBrk="1" hangingPunct="1">
              <a:spcBef>
                <a:spcPct val="0"/>
              </a:spcBef>
              <a:defRPr/>
            </a:pPr>
            <a:endParaRPr lang="en-GB" altLang="en-US" dirty="0" smtClean="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26034D4F-D483-0A49-81C8-16A4E7321395}" type="slidenum">
              <a:rPr lang="en-US" altLang="en-US">
                <a:latin typeface="Arial" charset="0"/>
              </a:rPr>
              <a:pPr/>
              <a:t>13</a:t>
            </a:fld>
            <a:endParaRPr lang="en-US" altLang="en-US">
              <a:latin typeface="Arial" charset="0"/>
            </a:endParaRPr>
          </a:p>
        </p:txBody>
      </p:sp>
    </p:spTree>
    <p:extLst>
      <p:ext uri="{BB962C8B-B14F-4D97-AF65-F5344CB8AC3E}">
        <p14:creationId xmlns:p14="http://schemas.microsoft.com/office/powerpoint/2010/main" val="911410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charset="0"/>
              </a:rPr>
              <a:t>Don’t stick to what you can do – might as well not bother to come to the lesson</a:t>
            </a:r>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A3615662-0CE2-1940-9ED3-E691EEB7C809}" type="slidenum">
              <a:rPr lang="en-GB" altLang="en-US">
                <a:latin typeface="Arial" charset="0"/>
              </a:rPr>
              <a:pPr/>
              <a:t>14</a:t>
            </a:fld>
            <a:endParaRPr lang="en-GB" altLang="en-US">
              <a:latin typeface="Arial" charset="0"/>
            </a:endParaRPr>
          </a:p>
        </p:txBody>
      </p:sp>
    </p:spTree>
    <p:extLst>
      <p:ext uri="{BB962C8B-B14F-4D97-AF65-F5344CB8AC3E}">
        <p14:creationId xmlns:p14="http://schemas.microsoft.com/office/powerpoint/2010/main" val="10296669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latin typeface="Arial" charset="0"/>
              </a:rPr>
              <a:t>Katie</a:t>
            </a:r>
          </a:p>
          <a:p>
            <a:pPr eaLnBrk="1" hangingPunct="1">
              <a:spcBef>
                <a:spcPct val="0"/>
              </a:spcBef>
            </a:pPr>
            <a:endParaRPr lang="en-GB" altLang="en-US" dirty="0">
              <a:latin typeface="Arial" charset="0"/>
            </a:endParaRPr>
          </a:p>
          <a:p>
            <a:pPr eaLnBrk="1" hangingPunct="1">
              <a:spcBef>
                <a:spcPct val="0"/>
              </a:spcBef>
            </a:pPr>
            <a:r>
              <a:rPr lang="en-GB" altLang="en-US" dirty="0">
                <a:latin typeface="Arial" charset="0"/>
              </a:rPr>
              <a:t>Another essential element that allows our pupils to be assessment capable learners is the resources that they have.  </a:t>
            </a:r>
          </a:p>
          <a:p>
            <a:pPr eaLnBrk="1" hangingPunct="1">
              <a:spcBef>
                <a:spcPct val="0"/>
              </a:spcBef>
            </a:pPr>
            <a:endParaRPr lang="en-GB" altLang="en-US" dirty="0">
              <a:latin typeface="Arial" charset="0"/>
            </a:endParaRPr>
          </a:p>
          <a:p>
            <a:pPr eaLnBrk="1" hangingPunct="1">
              <a:spcBef>
                <a:spcPct val="0"/>
              </a:spcBef>
            </a:pPr>
            <a:r>
              <a:rPr lang="en-GB" altLang="en-US" dirty="0">
                <a:latin typeface="Arial" charset="0"/>
              </a:rPr>
              <a:t>From nursery to Year 6 the pupils have visible learning kits.  Tools such as polishing pens, Mr Marker cards, Mr Men stickers, tickle pink and green for growth  pens, pit stickers, traffic light cards and of course their Learning Ladders.  </a:t>
            </a:r>
          </a:p>
          <a:p>
            <a:pPr eaLnBrk="1" hangingPunct="1">
              <a:spcBef>
                <a:spcPct val="0"/>
              </a:spcBef>
            </a:pPr>
            <a:endParaRPr lang="en-GB" altLang="en-US" dirty="0">
              <a:latin typeface="Arial" charset="0"/>
            </a:endParaRPr>
          </a:p>
          <a:p>
            <a:pPr eaLnBrk="1" hangingPunct="1">
              <a:spcBef>
                <a:spcPct val="0"/>
              </a:spcBef>
            </a:pPr>
            <a:r>
              <a:rPr lang="en-GB" altLang="en-US" dirty="0">
                <a:latin typeface="Arial" charset="0"/>
              </a:rPr>
              <a:t>Another vital element to our pupils learning is the ability to assess their levels of understanding – for this we use Solo Taxonomy.  In the FP we introduced the taxonomy to them as cartoon characters, with each character having the features of the different levels of understanding for example we use </a:t>
            </a:r>
            <a:r>
              <a:rPr lang="en-GB" altLang="en-US" dirty="0" err="1">
                <a:latin typeface="Arial" charset="0"/>
              </a:rPr>
              <a:t>Orlaf</a:t>
            </a:r>
            <a:r>
              <a:rPr lang="en-GB" altLang="en-US" dirty="0">
                <a:latin typeface="Arial" charset="0"/>
              </a:rPr>
              <a:t> from frozen to represent no idea as poor </a:t>
            </a:r>
            <a:r>
              <a:rPr lang="en-GB" altLang="en-US" dirty="0" err="1">
                <a:latin typeface="Arial" charset="0"/>
              </a:rPr>
              <a:t>Orlaf</a:t>
            </a:r>
            <a:r>
              <a:rPr lang="en-GB" altLang="en-US" dirty="0">
                <a:latin typeface="Arial" charset="0"/>
              </a:rPr>
              <a:t> hasn’t got a clue that if he becomes warm he will melt.   Further up the school we used the taxonomy </a:t>
            </a:r>
            <a:r>
              <a:rPr lang="en-GB" altLang="en-US" dirty="0" err="1">
                <a:latin typeface="Arial" charset="0"/>
              </a:rPr>
              <a:t>lego</a:t>
            </a:r>
            <a:r>
              <a:rPr lang="en-GB" altLang="en-US" dirty="0">
                <a:latin typeface="Arial" charset="0"/>
              </a:rPr>
              <a:t> and </a:t>
            </a:r>
            <a:r>
              <a:rPr lang="en-GB" altLang="en-US" dirty="0" err="1">
                <a:latin typeface="Arial" charset="0"/>
              </a:rPr>
              <a:t>mindcraft</a:t>
            </a:r>
            <a:r>
              <a:rPr lang="en-GB" altLang="en-US" dirty="0">
                <a:latin typeface="Arial" charset="0"/>
              </a:rPr>
              <a:t> videos as a discussion stimulus when introducing the the concept and then began to use the hand signs and the coloured images through our everyday assessments.</a:t>
            </a:r>
          </a:p>
          <a:p>
            <a:pPr eaLnBrk="1" hangingPunct="1">
              <a:spcBef>
                <a:spcPct val="0"/>
              </a:spcBef>
            </a:pPr>
            <a:endParaRPr lang="en-GB" altLang="en-US" dirty="0">
              <a:latin typeface="Arial" charset="0"/>
            </a:endParaRPr>
          </a:p>
          <a:p>
            <a:pPr eaLnBrk="1" hangingPunct="1">
              <a:spcBef>
                <a:spcPct val="0"/>
              </a:spcBef>
            </a:pPr>
            <a:r>
              <a:rPr lang="en-GB" altLang="en-US" dirty="0">
                <a:latin typeface="Arial" charset="0"/>
              </a:rPr>
              <a:t>The packs and the use of solo taxonomy allow the pupils to be the drivers in their learning and effectively assess not only their own learning but the learning of their peers.</a:t>
            </a:r>
          </a:p>
          <a:p>
            <a:pPr eaLnBrk="1" hangingPunct="1">
              <a:spcBef>
                <a:spcPct val="0"/>
              </a:spcBef>
            </a:pPr>
            <a:endParaRPr lang="en-GB" altLang="en-US" dirty="0">
              <a:latin typeface="Arial" charset="0"/>
            </a:endParaRPr>
          </a:p>
        </p:txBody>
      </p:sp>
      <p:sp>
        <p:nvSpPr>
          <p:cNvPr id="3686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9A67674C-C05E-CF42-BE71-1BEAE383B2B9}" type="slidenum">
              <a:rPr lang="en-US" altLang="en-US"/>
              <a:pPr/>
              <a:t>15</a:t>
            </a:fld>
            <a:endParaRPr lang="en-US" altLang="en-US"/>
          </a:p>
        </p:txBody>
      </p:sp>
    </p:spTree>
    <p:extLst>
      <p:ext uri="{BB962C8B-B14F-4D97-AF65-F5344CB8AC3E}">
        <p14:creationId xmlns:p14="http://schemas.microsoft.com/office/powerpoint/2010/main" val="20657431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charset="0"/>
              </a:rPr>
              <a:t>Google Austin’s Butterfly</a:t>
            </a:r>
          </a:p>
          <a:p>
            <a:r>
              <a:rPr lang="en-GB" altLang="en-US">
                <a:latin typeface="Arial" charset="0"/>
              </a:rPr>
              <a:t>Redrafting, Cold and hot tasks, </a:t>
            </a:r>
          </a:p>
          <a:p>
            <a:r>
              <a:rPr lang="en-GB" altLang="en-US">
                <a:latin typeface="Arial" charset="0"/>
              </a:rPr>
              <a:t>Only pupils use red pen in their books – polishing pen</a:t>
            </a:r>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1FF40D23-6AEB-5F4F-85E3-D870C7176FF6}" type="slidenum">
              <a:rPr lang="en-GB" altLang="en-US">
                <a:latin typeface="Arial" charset="0"/>
              </a:rPr>
              <a:pPr/>
              <a:t>16</a:t>
            </a:fld>
            <a:endParaRPr lang="en-GB" altLang="en-US">
              <a:latin typeface="Arial" charset="0"/>
            </a:endParaRPr>
          </a:p>
        </p:txBody>
      </p:sp>
    </p:spTree>
    <p:extLst>
      <p:ext uri="{BB962C8B-B14F-4D97-AF65-F5344CB8AC3E}">
        <p14:creationId xmlns:p14="http://schemas.microsoft.com/office/powerpoint/2010/main" val="2034945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latin typeface="Arial" charset="0"/>
              </a:rPr>
              <a:t>Learner dispositions important –  Huge focus on growth mindset.  Some classes partnered up pupils …</a:t>
            </a:r>
          </a:p>
          <a:p>
            <a:pPr eaLnBrk="1" hangingPunct="1">
              <a:spcBef>
                <a:spcPct val="0"/>
              </a:spcBef>
            </a:pPr>
            <a:r>
              <a:rPr lang="en-GB" altLang="en-US">
                <a:latin typeface="Arial" charset="0"/>
              </a:rPr>
              <a:t>The power of yet – Carol Dweck</a:t>
            </a:r>
          </a:p>
          <a:p>
            <a:pPr eaLnBrk="1" hangingPunct="1">
              <a:spcBef>
                <a:spcPct val="0"/>
              </a:spcBef>
            </a:pPr>
            <a:r>
              <a:rPr lang="en-GB" altLang="en-US">
                <a:latin typeface="Arial" charset="0"/>
              </a:rPr>
              <a:t>Emphasis on making mistakes.  </a:t>
            </a:r>
          </a:p>
          <a:p>
            <a:pPr eaLnBrk="1" hangingPunct="1">
              <a:spcBef>
                <a:spcPct val="0"/>
              </a:spcBef>
            </a:pPr>
            <a:r>
              <a:rPr lang="en-GB" altLang="en-US">
                <a:latin typeface="Arial" charset="0"/>
              </a:rPr>
              <a:t>Brainology – demonstrated about neural pathways.</a:t>
            </a:r>
          </a:p>
          <a:p>
            <a:pPr eaLnBrk="1" hangingPunct="1">
              <a:spcBef>
                <a:spcPct val="0"/>
              </a:spcBef>
            </a:pPr>
            <a:r>
              <a:rPr lang="en-US" altLang="en-US">
                <a:latin typeface="Arial" charset="0"/>
              </a:rPr>
              <a:t>Mistakes encouraged  </a:t>
            </a:r>
          </a:p>
        </p:txBody>
      </p:sp>
      <p:sp>
        <p:nvSpPr>
          <p:cNvPr id="38916" name="Slide Number Placeholder 3"/>
          <p:cNvSpPr>
            <a:spLocks noGrp="1"/>
          </p:cNvSpPr>
          <p:nvPr>
            <p:ph type="sldNum" sz="quarter" idx="5"/>
          </p:nvPr>
        </p:nvSpPr>
        <p:spPr bwMode="auto">
          <a:xfrm>
            <a:off x="3897313" y="9501188"/>
            <a:ext cx="2982912" cy="5000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478" tIns="48239" rIns="96478" bIns="48239"/>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2C6F3481-F243-A146-8C05-9E6A490E2BBE}" type="slidenum">
              <a:rPr lang="en-GB" altLang="en-US" sz="3000" i="1">
                <a:solidFill>
                  <a:srgbClr val="3333FF"/>
                </a:solidFill>
                <a:latin typeface="Arial" charset="0"/>
              </a:rPr>
              <a:pPr/>
              <a:t>17</a:t>
            </a:fld>
            <a:endParaRPr lang="en-GB" altLang="en-US" sz="3000" i="1">
              <a:solidFill>
                <a:srgbClr val="3333FF"/>
              </a:solidFill>
              <a:latin typeface="Arial" charset="0"/>
            </a:endParaRPr>
          </a:p>
        </p:txBody>
      </p:sp>
    </p:spTree>
    <p:extLst>
      <p:ext uri="{BB962C8B-B14F-4D97-AF65-F5344CB8AC3E}">
        <p14:creationId xmlns:p14="http://schemas.microsoft.com/office/powerpoint/2010/main" val="944418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charset="0"/>
              </a:rPr>
              <a:t>Important that pupils saw the learning journey and could see where they are and what are the next steps.</a:t>
            </a:r>
          </a:p>
          <a:p>
            <a:r>
              <a:rPr lang="en-GB" altLang="en-US">
                <a:latin typeface="Arial" charset="0"/>
              </a:rPr>
              <a:t>Observer – that the journey is continuous around the school – Key stages are not in boxes </a:t>
            </a:r>
          </a:p>
          <a:p>
            <a:r>
              <a:rPr lang="en-GB" altLang="en-US">
                <a:latin typeface="Arial" charset="0"/>
              </a:rPr>
              <a:t>Pupils challenged to beat previous personal best</a:t>
            </a: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2812B729-90C4-5F47-8D59-75CDFF96E94A}" type="slidenum">
              <a:rPr lang="en-GB" altLang="en-US">
                <a:latin typeface="Arial" charset="0"/>
              </a:rPr>
              <a:pPr/>
              <a:t>18</a:t>
            </a:fld>
            <a:endParaRPr lang="en-GB" altLang="en-US">
              <a:latin typeface="Arial" charset="0"/>
            </a:endParaRPr>
          </a:p>
        </p:txBody>
      </p:sp>
    </p:spTree>
    <p:extLst>
      <p:ext uri="{BB962C8B-B14F-4D97-AF65-F5344CB8AC3E}">
        <p14:creationId xmlns:p14="http://schemas.microsoft.com/office/powerpoint/2010/main" val="164810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latin typeface="Arial" charset="0"/>
              </a:rPr>
              <a:t>Skills slips </a:t>
            </a:r>
          </a:p>
          <a:p>
            <a:pPr eaLnBrk="1" hangingPunct="1">
              <a:spcBef>
                <a:spcPct val="0"/>
              </a:spcBef>
            </a:pPr>
            <a:r>
              <a:rPr lang="en-GB" altLang="en-US">
                <a:latin typeface="Arial" charset="0"/>
              </a:rPr>
              <a:t>Young Leaders – train them 20 hours of – lesson planning, classroom management and behaviour management – meet with teachers and ask what they are covering </a:t>
            </a:r>
          </a:p>
          <a:p>
            <a:pPr eaLnBrk="1" hangingPunct="1">
              <a:spcBef>
                <a:spcPct val="0"/>
              </a:spcBef>
            </a:pPr>
            <a:r>
              <a:rPr lang="en-GB" altLang="en-US">
                <a:latin typeface="Arial" charset="0"/>
              </a:rPr>
              <a:t>Young Leaders formed a pupil PLC and we shared our data - …</a:t>
            </a:r>
          </a:p>
          <a:p>
            <a:pPr eaLnBrk="1" hangingPunct="1">
              <a:spcBef>
                <a:spcPct val="0"/>
              </a:spcBef>
            </a:pPr>
            <a:r>
              <a:rPr lang="en-GB" altLang="en-US">
                <a:latin typeface="Arial" charset="0"/>
              </a:rPr>
              <a:t>This year we talked about e-fsm and n-fsm – a small dip in one year group.  The pupils response is that they wanted to work with the children twice a week instead of once a week as previously planned. </a:t>
            </a: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A0542CB6-4C5F-F744-8CF8-8BBB6E0922CE}" type="slidenum">
              <a:rPr lang="en-US" altLang="en-US">
                <a:latin typeface="Arial" charset="0"/>
              </a:rPr>
              <a:pPr/>
              <a:t>19</a:t>
            </a:fld>
            <a:endParaRPr lang="en-US" altLang="en-US">
              <a:latin typeface="Arial" charset="0"/>
            </a:endParaRPr>
          </a:p>
        </p:txBody>
      </p:sp>
    </p:spTree>
    <p:extLst>
      <p:ext uri="{BB962C8B-B14F-4D97-AF65-F5344CB8AC3E}">
        <p14:creationId xmlns:p14="http://schemas.microsoft.com/office/powerpoint/2010/main" val="14308153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charset="0"/>
              </a:rPr>
              <a:t>.  Early Years – feedback, from talking to them, book scrutiny, Mr Marker, and Percy Pencil, Mr Men to self assess. </a:t>
            </a: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7FCCAB68-B0D2-A641-A91E-BC6286F33333}" type="slidenum">
              <a:rPr lang="en-GB" altLang="en-US">
                <a:latin typeface="Arial" charset="0"/>
              </a:rPr>
              <a:pPr/>
              <a:t>20</a:t>
            </a:fld>
            <a:endParaRPr lang="en-GB" altLang="en-US">
              <a:latin typeface="Arial" charset="0"/>
            </a:endParaRPr>
          </a:p>
        </p:txBody>
      </p:sp>
    </p:spTree>
    <p:extLst>
      <p:ext uri="{BB962C8B-B14F-4D97-AF65-F5344CB8AC3E}">
        <p14:creationId xmlns:p14="http://schemas.microsoft.com/office/powerpoint/2010/main" val="164845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charset="0"/>
              </a:rPr>
              <a:t>Range of methods for teachers to gain feedback </a:t>
            </a:r>
          </a:p>
          <a:p>
            <a:r>
              <a:rPr lang="en-GB" altLang="en-US">
                <a:latin typeface="Arial" charset="0"/>
              </a:rPr>
              <a:t>Teachers asking how was their teaching today.  How could they have improved learning for them?  </a:t>
            </a: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0239D8C1-F6AC-FF42-AF2F-056CB9962130}" type="slidenum">
              <a:rPr lang="en-GB" altLang="en-US">
                <a:latin typeface="Arial" charset="0"/>
              </a:rPr>
              <a:pPr/>
              <a:t>21</a:t>
            </a:fld>
            <a:endParaRPr lang="en-GB" altLang="en-US">
              <a:latin typeface="Arial" charset="0"/>
            </a:endParaRPr>
          </a:p>
        </p:txBody>
      </p:sp>
    </p:spTree>
    <p:extLst>
      <p:ext uri="{BB962C8B-B14F-4D97-AF65-F5344CB8AC3E}">
        <p14:creationId xmlns:p14="http://schemas.microsoft.com/office/powerpoint/2010/main" val="1421921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GB" altLang="en-US">
              <a:latin typeface="Arial" charset="0"/>
            </a:endParaRPr>
          </a:p>
        </p:txBody>
      </p:sp>
      <p:sp>
        <p:nvSpPr>
          <p:cNvPr id="44036" name="Footer Placeholder 3"/>
          <p:cNvSpPr>
            <a:spLocks noGrp="1"/>
          </p:cNvSpPr>
          <p:nvPr>
            <p:ph type="ftr" sz="quarter" idx="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r>
              <a:rPr lang="en-US" altLang="en-US" sz="1300">
                <a:solidFill>
                  <a:srgbClr val="3333FF"/>
                </a:solidFill>
                <a:latin typeface="Arial" charset="0"/>
              </a:rPr>
              <a:t>11</a:t>
            </a:r>
          </a:p>
        </p:txBody>
      </p:sp>
    </p:spTree>
    <p:extLst>
      <p:ext uri="{BB962C8B-B14F-4D97-AF65-F5344CB8AC3E}">
        <p14:creationId xmlns:p14="http://schemas.microsoft.com/office/powerpoint/2010/main" val="3926127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GB" altLang="en-US">
              <a:latin typeface="Arial" charset="0"/>
            </a:endParaRP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7551D627-42DA-8D4C-8A0D-9A0232DB4349}" type="slidenum">
              <a:rPr lang="en-GB" altLang="en-US">
                <a:latin typeface="Arial" charset="0"/>
              </a:rPr>
              <a:pPr/>
              <a:t>23</a:t>
            </a:fld>
            <a:endParaRPr lang="en-GB" altLang="en-US">
              <a:latin typeface="Arial" charset="0"/>
            </a:endParaRPr>
          </a:p>
        </p:txBody>
      </p:sp>
    </p:spTree>
    <p:extLst>
      <p:ext uri="{BB962C8B-B14F-4D97-AF65-F5344CB8AC3E}">
        <p14:creationId xmlns:p14="http://schemas.microsoft.com/office/powerpoint/2010/main" val="20022039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Group with LSA </a:t>
            </a:r>
          </a:p>
          <a:p>
            <a:r>
              <a:rPr lang="en-GB" dirty="0" smtClean="0"/>
              <a:t>Additional</a:t>
            </a:r>
            <a:r>
              <a:rPr lang="en-GB" baseline="0" dirty="0" smtClean="0"/>
              <a:t> guided reading with a teacher</a:t>
            </a:r>
          </a:p>
          <a:p>
            <a:r>
              <a:rPr lang="en-GB" baseline="0" dirty="0" err="1" smtClean="0"/>
              <a:t>Salley</a:t>
            </a:r>
            <a:r>
              <a:rPr lang="en-GB" baseline="0" dirty="0" smtClean="0"/>
              <a:t> Programme with a teacher</a:t>
            </a:r>
            <a:endParaRPr lang="en-GB" dirty="0"/>
          </a:p>
        </p:txBody>
      </p:sp>
      <p:sp>
        <p:nvSpPr>
          <p:cNvPr id="4" name="Slide Number Placeholder 3"/>
          <p:cNvSpPr>
            <a:spLocks noGrp="1"/>
          </p:cNvSpPr>
          <p:nvPr>
            <p:ph type="sldNum" sz="quarter" idx="10"/>
          </p:nvPr>
        </p:nvSpPr>
        <p:spPr/>
        <p:txBody>
          <a:bodyPr/>
          <a:lstStyle/>
          <a:p>
            <a:fld id="{CDA69D73-9896-4A43-8E14-F68E80EDE6EA}" type="slidenum">
              <a:rPr lang="en-US" smtClean="0"/>
              <a:pPr/>
              <a:t>24</a:t>
            </a:fld>
            <a:endParaRPr lang="en-US"/>
          </a:p>
        </p:txBody>
      </p:sp>
    </p:spTree>
    <p:extLst>
      <p:ext uri="{BB962C8B-B14F-4D97-AF65-F5344CB8AC3E}">
        <p14:creationId xmlns:p14="http://schemas.microsoft.com/office/powerpoint/2010/main" val="26326847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endParaRPr lang="en-GB" altLang="en-US">
              <a:latin typeface="Arial" charset="0"/>
            </a:endParaRP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charset="0"/>
                <a:ea typeface="Arial" charset="0"/>
                <a:cs typeface="Arial" charset="0"/>
              </a:defRPr>
            </a:lvl1pPr>
            <a:lvl2pPr marL="742950" indent="-285750">
              <a:defRPr>
                <a:solidFill>
                  <a:schemeClr val="tx1"/>
                </a:solidFill>
                <a:latin typeface="Calibri" charset="0"/>
                <a:ea typeface="Arial" charset="0"/>
                <a:cs typeface="Arial" charset="0"/>
              </a:defRPr>
            </a:lvl2pPr>
            <a:lvl3pPr marL="1143000" indent="-228600">
              <a:defRPr>
                <a:solidFill>
                  <a:schemeClr val="tx1"/>
                </a:solidFill>
                <a:latin typeface="Calibri" charset="0"/>
                <a:ea typeface="Arial" charset="0"/>
                <a:cs typeface="Arial" charset="0"/>
              </a:defRPr>
            </a:lvl3pPr>
            <a:lvl4pPr marL="1600200" indent="-228600">
              <a:defRPr>
                <a:solidFill>
                  <a:schemeClr val="tx1"/>
                </a:solidFill>
                <a:latin typeface="Calibri" charset="0"/>
                <a:ea typeface="Arial" charset="0"/>
                <a:cs typeface="Arial" charset="0"/>
              </a:defRPr>
            </a:lvl4pPr>
            <a:lvl5pPr marL="2057400" indent="-228600">
              <a:defRPr>
                <a:solidFill>
                  <a:schemeClr val="tx1"/>
                </a:solidFill>
                <a:latin typeface="Calibri" charset="0"/>
                <a:ea typeface="Arial" charset="0"/>
                <a:cs typeface="Arial" charset="0"/>
              </a:defRPr>
            </a:lvl5pPr>
            <a:lvl6pPr marL="2514600" indent="-228600" eaLnBrk="0" fontAlgn="base" hangingPunct="0">
              <a:spcBef>
                <a:spcPct val="0"/>
              </a:spcBef>
              <a:spcAft>
                <a:spcPct val="0"/>
              </a:spcAft>
              <a:defRPr>
                <a:solidFill>
                  <a:schemeClr val="tx1"/>
                </a:solidFill>
                <a:latin typeface="Calibri" charset="0"/>
                <a:ea typeface="Arial" charset="0"/>
                <a:cs typeface="Arial" charset="0"/>
              </a:defRPr>
            </a:lvl6pPr>
            <a:lvl7pPr marL="2971800" indent="-228600" eaLnBrk="0" fontAlgn="base" hangingPunct="0">
              <a:spcBef>
                <a:spcPct val="0"/>
              </a:spcBef>
              <a:spcAft>
                <a:spcPct val="0"/>
              </a:spcAft>
              <a:defRPr>
                <a:solidFill>
                  <a:schemeClr val="tx1"/>
                </a:solidFill>
                <a:latin typeface="Calibri" charset="0"/>
                <a:ea typeface="Arial" charset="0"/>
                <a:cs typeface="Arial" charset="0"/>
              </a:defRPr>
            </a:lvl7pPr>
            <a:lvl8pPr marL="3429000" indent="-228600" eaLnBrk="0" fontAlgn="base" hangingPunct="0">
              <a:spcBef>
                <a:spcPct val="0"/>
              </a:spcBef>
              <a:spcAft>
                <a:spcPct val="0"/>
              </a:spcAft>
              <a:defRPr>
                <a:solidFill>
                  <a:schemeClr val="tx1"/>
                </a:solidFill>
                <a:latin typeface="Calibri" charset="0"/>
                <a:ea typeface="Arial" charset="0"/>
                <a:cs typeface="Arial" charset="0"/>
              </a:defRPr>
            </a:lvl8pPr>
            <a:lvl9pPr marL="3886200" indent="-228600" eaLnBrk="0" fontAlgn="base" hangingPunct="0">
              <a:spcBef>
                <a:spcPct val="0"/>
              </a:spcBef>
              <a:spcAft>
                <a:spcPct val="0"/>
              </a:spcAft>
              <a:defRPr>
                <a:solidFill>
                  <a:schemeClr val="tx1"/>
                </a:solidFill>
                <a:latin typeface="Calibri" charset="0"/>
                <a:ea typeface="Arial" charset="0"/>
                <a:cs typeface="Arial" charset="0"/>
              </a:defRPr>
            </a:lvl9pPr>
          </a:lstStyle>
          <a:p>
            <a:fld id="{E2A25FC7-FC0A-8E4C-9D59-473F37C9E6D4}" type="slidenum">
              <a:rPr lang="en-GB" altLang="en-US">
                <a:latin typeface="Arial" charset="0"/>
              </a:rPr>
              <a:pPr/>
              <a:t>25</a:t>
            </a:fld>
            <a:endParaRPr lang="en-GB" altLang="en-US">
              <a:latin typeface="Arial" charset="0"/>
            </a:endParaRPr>
          </a:p>
        </p:txBody>
      </p:sp>
    </p:spTree>
    <p:extLst>
      <p:ext uri="{BB962C8B-B14F-4D97-AF65-F5344CB8AC3E}">
        <p14:creationId xmlns:p14="http://schemas.microsoft.com/office/powerpoint/2010/main" val="13114366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0803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342806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64739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71525" y="1524000"/>
            <a:ext cx="3719513"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3438" y="1524000"/>
            <a:ext cx="3721100"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395927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976404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522749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39865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69448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709923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339457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2713" y="549275"/>
            <a:ext cx="1901825" cy="51847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755650" y="549275"/>
            <a:ext cx="5554663" cy="51847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239061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55650" y="549275"/>
            <a:ext cx="7605713" cy="80962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771525" y="1524000"/>
            <a:ext cx="7593013" cy="4210050"/>
          </a:xfrm>
        </p:spPr>
        <p:txBody>
          <a:bodyPr/>
          <a:lstStyle/>
          <a:p>
            <a:pPr lvl="0"/>
            <a:endParaRPr lang="en-US" noProof="0" dirty="0"/>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842971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133243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4085381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253311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71525" y="1524000"/>
            <a:ext cx="3719513"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3438" y="1524000"/>
            <a:ext cx="3721100"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135920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292942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47173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7294126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7982840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9750475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5835899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2713" y="549275"/>
            <a:ext cx="1901825" cy="51847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755650" y="549275"/>
            <a:ext cx="5554663" cy="51847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226900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55650" y="549275"/>
            <a:ext cx="7605713" cy="80962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771525" y="1524000"/>
            <a:ext cx="7593013" cy="4210050"/>
          </a:xfrm>
        </p:spPr>
        <p:txBody>
          <a:bodyPr/>
          <a:lstStyle/>
          <a:p>
            <a:pPr lvl="0"/>
            <a:endParaRPr lang="en-US" noProof="0"/>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57038478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904915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0813059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82111157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71525" y="1524000"/>
            <a:ext cx="3719513"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3438" y="1524000"/>
            <a:ext cx="3721100" cy="42100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57826360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6337118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06045809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9082487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982790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98539160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6401035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2713" y="549275"/>
            <a:ext cx="1901825" cy="518477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755650" y="549275"/>
            <a:ext cx="5554663" cy="51847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4551674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755650" y="549275"/>
            <a:ext cx="7605713" cy="80962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771525" y="1524000"/>
            <a:ext cx="7593013" cy="4210050"/>
          </a:xfrm>
        </p:spPr>
        <p:txBody>
          <a:bodyPr/>
          <a:lstStyle/>
          <a:p>
            <a:pPr lvl="0"/>
            <a:endParaRPr lang="en-US" noProof="0"/>
          </a:p>
        </p:txBody>
      </p:sp>
      <p:sp>
        <p:nvSpPr>
          <p:cNvPr id="4" name="Rectangle 5"/>
          <p:cNvSpPr>
            <a:spLocks noGrp="1" noChangeArrowheads="1"/>
          </p:cNvSpPr>
          <p:nvPr>
            <p:ph type="ftr" sz="quarter" idx="10"/>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10707482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9831183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10/13/16</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8578823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02280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174435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649086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363265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72971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10/13/16</a:t>
            </a:fld>
            <a:endParaRPr lang="en-US"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8203765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56030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53332283"/>
      </p:ext>
    </p:extLst>
  </p:cSld>
  <p:clrMapOvr>
    <a:masterClrMapping/>
  </p:clrMapOvr>
  <p:hf sldNum="0" hd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25604374"/>
      </p:ext>
    </p:extLst>
  </p:cSld>
  <p:clrMapOvr>
    <a:masterClrMapping/>
  </p:clrMapOvr>
  <p:hf sldNum="0" hd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7121605"/>
      </p:ext>
    </p:extLst>
  </p:cSld>
  <p:clrMapOvr>
    <a:masterClrMapping/>
  </p:clrMapOvr>
  <p:hf sldNum="0" hd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61383746"/>
      </p:ext>
    </p:extLst>
  </p:cSld>
  <p:clrMapOvr>
    <a:masterClrMapping/>
  </p:clrMapOvr>
  <p:hf sldNum="0" hd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fontAlgn="base">
              <a:spcBef>
                <a:spcPct val="0"/>
              </a:spcBef>
              <a:spcAft>
                <a:spcPct val="0"/>
              </a:spcAft>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4771740"/>
      </p:ext>
    </p:extLst>
  </p:cSld>
  <p:clrMapOvr>
    <a:masterClrMapping/>
  </p:clrMapOvr>
  <p:hf sldNum="0" hd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0DDF080-5E8C-48AD-84E5-6C08B304C14E}" type="datetimeFigureOut">
              <a:rPr lang="en-US" dirty="0"/>
              <a:t>10/13/16</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dirty="0"/>
          </a:p>
        </p:txBody>
      </p:sp>
    </p:spTree>
    <p:extLst>
      <p:ext uri="{BB962C8B-B14F-4D97-AF65-F5344CB8AC3E}">
        <p14:creationId xmlns:p14="http://schemas.microsoft.com/office/powerpoint/2010/main" val="193647833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10/13/16</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289586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3.xml"/><Relationship Id="rId12" Type="http://schemas.openxmlformats.org/officeDocument/2006/relationships/slideLayout" Target="../slideLayouts/slideLayout24.xml"/><Relationship Id="rId13" Type="http://schemas.openxmlformats.org/officeDocument/2006/relationships/theme" Target="../theme/theme2.xml"/><Relationship Id="rId14" Type="http://schemas.openxmlformats.org/officeDocument/2006/relationships/image" Target="../media/image2.jpeg"/><Relationship Id="rId1" Type="http://schemas.openxmlformats.org/officeDocument/2006/relationships/slideLayout" Target="../slideLayouts/slideLayout13.xml"/><Relationship Id="rId2" Type="http://schemas.openxmlformats.org/officeDocument/2006/relationships/slideLayout" Target="../slideLayouts/slideLayout14.xml"/><Relationship Id="rId3" Type="http://schemas.openxmlformats.org/officeDocument/2006/relationships/slideLayout" Target="../slideLayouts/slideLayout15.xml"/><Relationship Id="rId4" Type="http://schemas.openxmlformats.org/officeDocument/2006/relationships/slideLayout" Target="../slideLayouts/slideLayout16.xml"/><Relationship Id="rId5" Type="http://schemas.openxmlformats.org/officeDocument/2006/relationships/slideLayout" Target="../slideLayouts/slideLayout17.xml"/><Relationship Id="rId6" Type="http://schemas.openxmlformats.org/officeDocument/2006/relationships/slideLayout" Target="../slideLayouts/slideLayout18.xml"/><Relationship Id="rId7" Type="http://schemas.openxmlformats.org/officeDocument/2006/relationships/slideLayout" Target="../slideLayouts/slideLayout19.xml"/><Relationship Id="rId8" Type="http://schemas.openxmlformats.org/officeDocument/2006/relationships/slideLayout" Target="../slideLayouts/slideLayout20.xml"/><Relationship Id="rId9" Type="http://schemas.openxmlformats.org/officeDocument/2006/relationships/slideLayout" Target="../slideLayouts/slideLayout21.xml"/><Relationship Id="rId10"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11" Type="http://schemas.openxmlformats.org/officeDocument/2006/relationships/slideLayout" Target="../slideLayouts/slideLayout35.xml"/><Relationship Id="rId12" Type="http://schemas.openxmlformats.org/officeDocument/2006/relationships/slideLayout" Target="../slideLayouts/slideLayout36.xml"/><Relationship Id="rId13" Type="http://schemas.openxmlformats.org/officeDocument/2006/relationships/theme" Target="../theme/theme3.xml"/><Relationship Id="rId14" Type="http://schemas.openxmlformats.org/officeDocument/2006/relationships/image" Target="../media/image2.jpeg"/><Relationship Id="rId1" Type="http://schemas.openxmlformats.org/officeDocument/2006/relationships/slideLayout" Target="../slideLayouts/slideLayout25.xml"/><Relationship Id="rId2" Type="http://schemas.openxmlformats.org/officeDocument/2006/relationships/slideLayout" Target="../slideLayouts/slideLayout26.xml"/><Relationship Id="rId3" Type="http://schemas.openxmlformats.org/officeDocument/2006/relationships/slideLayout" Target="../slideLayouts/slideLayout27.xml"/><Relationship Id="rId4" Type="http://schemas.openxmlformats.org/officeDocument/2006/relationships/slideLayout" Target="../slideLayouts/slideLayout28.xml"/><Relationship Id="rId5" Type="http://schemas.openxmlformats.org/officeDocument/2006/relationships/slideLayout" Target="../slideLayouts/slideLayout29.xml"/><Relationship Id="rId6" Type="http://schemas.openxmlformats.org/officeDocument/2006/relationships/slideLayout" Target="../slideLayouts/slideLayout30.xml"/><Relationship Id="rId7" Type="http://schemas.openxmlformats.org/officeDocument/2006/relationships/slideLayout" Target="../slideLayouts/slideLayout31.xml"/><Relationship Id="rId8" Type="http://schemas.openxmlformats.org/officeDocument/2006/relationships/slideLayout" Target="../slideLayouts/slideLayout32.xml"/><Relationship Id="rId9" Type="http://schemas.openxmlformats.org/officeDocument/2006/relationships/slideLayout" Target="../slideLayouts/slideLayout33.xml"/><Relationship Id="rId10" Type="http://schemas.openxmlformats.org/officeDocument/2006/relationships/slideLayout" Target="../slideLayouts/slideLayout34.xml"/></Relationships>
</file>

<file path=ppt/slideMasters/_rels/slideMaster4.xml.rels><?xml version="1.0" encoding="UTF-8" standalone="yes"?>
<Relationships xmlns="http://schemas.openxmlformats.org/package/2006/relationships"><Relationship Id="rId11" Type="http://schemas.openxmlformats.org/officeDocument/2006/relationships/slideLayout" Target="../slideLayouts/slideLayout47.xml"/><Relationship Id="rId12" Type="http://schemas.openxmlformats.org/officeDocument/2006/relationships/slideLayout" Target="../slideLayouts/slideLayout48.xml"/><Relationship Id="rId13" Type="http://schemas.openxmlformats.org/officeDocument/2006/relationships/slideLayout" Target="../slideLayouts/slideLayout49.xml"/><Relationship Id="rId14" Type="http://schemas.openxmlformats.org/officeDocument/2006/relationships/slideLayout" Target="../slideLayouts/slideLayout50.xml"/><Relationship Id="rId15" Type="http://schemas.openxmlformats.org/officeDocument/2006/relationships/slideLayout" Target="../slideLayouts/slideLayout51.xml"/><Relationship Id="rId16" Type="http://schemas.openxmlformats.org/officeDocument/2006/relationships/slideLayout" Target="../slideLayouts/slideLayout52.xml"/><Relationship Id="rId17" Type="http://schemas.openxmlformats.org/officeDocument/2006/relationships/theme" Target="../theme/theme4.xml"/><Relationship Id="rId1" Type="http://schemas.openxmlformats.org/officeDocument/2006/relationships/slideLayout" Target="../slideLayouts/slideLayout37.xml"/><Relationship Id="rId2" Type="http://schemas.openxmlformats.org/officeDocument/2006/relationships/slideLayout" Target="../slideLayouts/slideLayout38.xml"/><Relationship Id="rId3" Type="http://schemas.openxmlformats.org/officeDocument/2006/relationships/slideLayout" Target="../slideLayouts/slideLayout39.xml"/><Relationship Id="rId4" Type="http://schemas.openxmlformats.org/officeDocument/2006/relationships/slideLayout" Target="../slideLayouts/slideLayout40.xml"/><Relationship Id="rId5" Type="http://schemas.openxmlformats.org/officeDocument/2006/relationships/slideLayout" Target="../slideLayouts/slideLayout41.xml"/><Relationship Id="rId6" Type="http://schemas.openxmlformats.org/officeDocument/2006/relationships/slideLayout" Target="../slideLayouts/slideLayout42.xml"/><Relationship Id="rId7" Type="http://schemas.openxmlformats.org/officeDocument/2006/relationships/slideLayout" Target="../slideLayouts/slideLayout43.xml"/><Relationship Id="rId8" Type="http://schemas.openxmlformats.org/officeDocument/2006/relationships/slideLayout" Target="../slideLayouts/slideLayout44.xml"/><Relationship Id="rId9" Type="http://schemas.openxmlformats.org/officeDocument/2006/relationships/slideLayout" Target="../slideLayouts/slideLayout45.xml"/><Relationship Id="rId10" Type="http://schemas.openxmlformats.org/officeDocument/2006/relationships/slideLayout" Target="../slideLayouts/slideLayout4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55650" y="549275"/>
            <a:ext cx="760571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771525" y="1524000"/>
            <a:ext cx="7593013"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9" name="Rectangle 5"/>
          <p:cNvSpPr>
            <a:spLocks noGrp="1" noChangeArrowheads="1"/>
          </p:cNvSpPr>
          <p:nvPr>
            <p:ph type="ftr" sz="quarter" idx="3"/>
          </p:nvPr>
        </p:nvSpPr>
        <p:spPr bwMode="auto">
          <a:xfrm>
            <a:off x="771525" y="6308725"/>
            <a:ext cx="2895600" cy="4762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lvl1pPr>
              <a:defRPr sz="1400">
                <a:solidFill>
                  <a:srgbClr val="969696"/>
                </a:solidFill>
                <a:latin typeface="Swis721 BT" pitchFamily="34" charset="0"/>
                <a:cs typeface="Arial" charset="0"/>
              </a:defRPr>
            </a:lvl1pPr>
          </a:lstStyle>
          <a:p>
            <a:pPr fontAlgn="base">
              <a:spcBef>
                <a:spcPct val="0"/>
              </a:spcBef>
              <a:spcAft>
                <a:spcPct val="0"/>
              </a:spcAft>
              <a:defRPr/>
            </a:pPr>
            <a:endParaRPr lang="en-GB"/>
          </a:p>
        </p:txBody>
      </p:sp>
    </p:spTree>
    <p:extLst>
      <p:ext uri="{BB962C8B-B14F-4D97-AF65-F5344CB8AC3E}">
        <p14:creationId xmlns:p14="http://schemas.microsoft.com/office/powerpoint/2010/main" val="230502928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hf sldNum="0" hdr="0" dt="0"/>
  <p:txStyles>
    <p:titleStyle>
      <a:lvl1pPr algn="l" rtl="0" eaLnBrk="0" fontAlgn="base" hangingPunct="0">
        <a:spcBef>
          <a:spcPct val="0"/>
        </a:spcBef>
        <a:spcAft>
          <a:spcPct val="0"/>
        </a:spcAft>
        <a:defRPr sz="4100">
          <a:solidFill>
            <a:srgbClr val="EAEAEA"/>
          </a:solidFill>
          <a:latin typeface="+mj-lt"/>
          <a:ea typeface="+mj-ea"/>
          <a:cs typeface="+mj-cs"/>
        </a:defRPr>
      </a:lvl1pPr>
      <a:lvl2pPr algn="l" rtl="0" eaLnBrk="0" fontAlgn="base" hangingPunct="0">
        <a:spcBef>
          <a:spcPct val="0"/>
        </a:spcBef>
        <a:spcAft>
          <a:spcPct val="0"/>
        </a:spcAft>
        <a:defRPr sz="4100">
          <a:solidFill>
            <a:srgbClr val="EAEAEA"/>
          </a:solidFill>
          <a:latin typeface="Swis721 Lt BT" pitchFamily="34" charset="0"/>
          <a:cs typeface="Arial" charset="0"/>
        </a:defRPr>
      </a:lvl2pPr>
      <a:lvl3pPr algn="l" rtl="0" eaLnBrk="0" fontAlgn="base" hangingPunct="0">
        <a:spcBef>
          <a:spcPct val="0"/>
        </a:spcBef>
        <a:spcAft>
          <a:spcPct val="0"/>
        </a:spcAft>
        <a:defRPr sz="4100">
          <a:solidFill>
            <a:srgbClr val="EAEAEA"/>
          </a:solidFill>
          <a:latin typeface="Swis721 Lt BT" pitchFamily="34" charset="0"/>
          <a:cs typeface="Arial" charset="0"/>
        </a:defRPr>
      </a:lvl3pPr>
      <a:lvl4pPr algn="l" rtl="0" eaLnBrk="0" fontAlgn="base" hangingPunct="0">
        <a:spcBef>
          <a:spcPct val="0"/>
        </a:spcBef>
        <a:spcAft>
          <a:spcPct val="0"/>
        </a:spcAft>
        <a:defRPr sz="4100">
          <a:solidFill>
            <a:srgbClr val="EAEAEA"/>
          </a:solidFill>
          <a:latin typeface="Swis721 Lt BT" pitchFamily="34" charset="0"/>
          <a:cs typeface="Arial" charset="0"/>
        </a:defRPr>
      </a:lvl4pPr>
      <a:lvl5pPr algn="l" rtl="0" eaLnBrk="0" fontAlgn="base" hangingPunct="0">
        <a:spcBef>
          <a:spcPct val="0"/>
        </a:spcBef>
        <a:spcAft>
          <a:spcPct val="0"/>
        </a:spcAft>
        <a:defRPr sz="4100">
          <a:solidFill>
            <a:srgbClr val="EAEAEA"/>
          </a:solidFill>
          <a:latin typeface="Swis721 Lt BT" pitchFamily="34" charset="0"/>
          <a:cs typeface="Arial" charset="0"/>
        </a:defRPr>
      </a:lvl5pPr>
      <a:lvl6pPr marL="457200" algn="l" rtl="0" fontAlgn="base">
        <a:spcBef>
          <a:spcPct val="0"/>
        </a:spcBef>
        <a:spcAft>
          <a:spcPct val="0"/>
        </a:spcAft>
        <a:defRPr sz="4100">
          <a:solidFill>
            <a:srgbClr val="EAEAEA"/>
          </a:solidFill>
          <a:latin typeface="Swis721 Lt BT" pitchFamily="34" charset="0"/>
          <a:cs typeface="Arial" charset="0"/>
        </a:defRPr>
      </a:lvl6pPr>
      <a:lvl7pPr marL="914400" algn="l" rtl="0" fontAlgn="base">
        <a:spcBef>
          <a:spcPct val="0"/>
        </a:spcBef>
        <a:spcAft>
          <a:spcPct val="0"/>
        </a:spcAft>
        <a:defRPr sz="4100">
          <a:solidFill>
            <a:srgbClr val="EAEAEA"/>
          </a:solidFill>
          <a:latin typeface="Swis721 Lt BT" pitchFamily="34" charset="0"/>
          <a:cs typeface="Arial" charset="0"/>
        </a:defRPr>
      </a:lvl7pPr>
      <a:lvl8pPr marL="1371600" algn="l" rtl="0" fontAlgn="base">
        <a:spcBef>
          <a:spcPct val="0"/>
        </a:spcBef>
        <a:spcAft>
          <a:spcPct val="0"/>
        </a:spcAft>
        <a:defRPr sz="4100">
          <a:solidFill>
            <a:srgbClr val="EAEAEA"/>
          </a:solidFill>
          <a:latin typeface="Swis721 Lt BT" pitchFamily="34" charset="0"/>
          <a:cs typeface="Arial" charset="0"/>
        </a:defRPr>
      </a:lvl8pPr>
      <a:lvl9pPr marL="1828800" algn="l" rtl="0" fontAlgn="base">
        <a:spcBef>
          <a:spcPct val="0"/>
        </a:spcBef>
        <a:spcAft>
          <a:spcPct val="0"/>
        </a:spcAft>
        <a:defRPr sz="4100">
          <a:solidFill>
            <a:srgbClr val="EAEAEA"/>
          </a:solidFill>
          <a:latin typeface="Swis721 Lt BT" pitchFamily="34" charset="0"/>
          <a:cs typeface="Arial" charset="0"/>
        </a:defRPr>
      </a:lvl9pPr>
    </p:titleStyle>
    <p:bodyStyle>
      <a:lvl1pPr marL="342900" indent="-3429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ea typeface="+mn-ea"/>
          <a:cs typeface="+mn-cs"/>
        </a:defRPr>
      </a:lvl1pPr>
      <a:lvl2pPr marL="742950" indent="-28575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2pPr>
      <a:lvl3pPr marL="11430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3pPr>
      <a:lvl4pPr marL="16002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4pPr>
      <a:lvl5pPr marL="20574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5pPr>
      <a:lvl6pPr marL="25146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6pPr>
      <a:lvl7pPr marL="29718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7pPr>
      <a:lvl8pPr marL="34290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8pPr>
      <a:lvl9pPr marL="38862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755650" y="549275"/>
            <a:ext cx="760571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771525" y="1524000"/>
            <a:ext cx="7593013"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9" name="Rectangle 5"/>
          <p:cNvSpPr>
            <a:spLocks noGrp="1" noChangeArrowheads="1"/>
          </p:cNvSpPr>
          <p:nvPr>
            <p:ph type="ftr" sz="quarter" idx="3"/>
          </p:nvPr>
        </p:nvSpPr>
        <p:spPr bwMode="auto">
          <a:xfrm>
            <a:off x="771525" y="6308725"/>
            <a:ext cx="2895600" cy="4762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lvl1pPr>
              <a:defRPr sz="1400">
                <a:solidFill>
                  <a:srgbClr val="969696"/>
                </a:solidFill>
                <a:latin typeface="Swis721 BT" pitchFamily="34" charset="0"/>
                <a:cs typeface="Arial" charset="0"/>
              </a:defRPr>
            </a:lvl1pPr>
          </a:lstStyle>
          <a:p>
            <a:pPr fontAlgn="base">
              <a:spcBef>
                <a:spcPct val="0"/>
              </a:spcBef>
              <a:spcAft>
                <a:spcPct val="0"/>
              </a:spcAft>
              <a:defRPr/>
            </a:pPr>
            <a:endParaRPr lang="en-GB"/>
          </a:p>
        </p:txBody>
      </p:sp>
    </p:spTree>
    <p:extLst>
      <p:ext uri="{BB962C8B-B14F-4D97-AF65-F5344CB8AC3E}">
        <p14:creationId xmlns:p14="http://schemas.microsoft.com/office/powerpoint/2010/main" val="284544575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Lst>
  <p:hf sldNum="0" hdr="0" dt="0"/>
  <p:txStyles>
    <p:titleStyle>
      <a:lvl1pPr algn="l" rtl="0" eaLnBrk="0" fontAlgn="base" hangingPunct="0">
        <a:spcBef>
          <a:spcPct val="0"/>
        </a:spcBef>
        <a:spcAft>
          <a:spcPct val="0"/>
        </a:spcAft>
        <a:defRPr sz="4100">
          <a:solidFill>
            <a:srgbClr val="EAEAEA"/>
          </a:solidFill>
          <a:latin typeface="+mj-lt"/>
          <a:ea typeface="+mj-ea"/>
          <a:cs typeface="+mj-cs"/>
        </a:defRPr>
      </a:lvl1pPr>
      <a:lvl2pPr algn="l" rtl="0" eaLnBrk="0" fontAlgn="base" hangingPunct="0">
        <a:spcBef>
          <a:spcPct val="0"/>
        </a:spcBef>
        <a:spcAft>
          <a:spcPct val="0"/>
        </a:spcAft>
        <a:defRPr sz="4100">
          <a:solidFill>
            <a:srgbClr val="EAEAEA"/>
          </a:solidFill>
          <a:latin typeface="Swis721 Lt BT" pitchFamily="34" charset="0"/>
          <a:cs typeface="Arial" charset="0"/>
        </a:defRPr>
      </a:lvl2pPr>
      <a:lvl3pPr algn="l" rtl="0" eaLnBrk="0" fontAlgn="base" hangingPunct="0">
        <a:spcBef>
          <a:spcPct val="0"/>
        </a:spcBef>
        <a:spcAft>
          <a:spcPct val="0"/>
        </a:spcAft>
        <a:defRPr sz="4100">
          <a:solidFill>
            <a:srgbClr val="EAEAEA"/>
          </a:solidFill>
          <a:latin typeface="Swis721 Lt BT" pitchFamily="34" charset="0"/>
          <a:cs typeface="Arial" charset="0"/>
        </a:defRPr>
      </a:lvl3pPr>
      <a:lvl4pPr algn="l" rtl="0" eaLnBrk="0" fontAlgn="base" hangingPunct="0">
        <a:spcBef>
          <a:spcPct val="0"/>
        </a:spcBef>
        <a:spcAft>
          <a:spcPct val="0"/>
        </a:spcAft>
        <a:defRPr sz="4100">
          <a:solidFill>
            <a:srgbClr val="EAEAEA"/>
          </a:solidFill>
          <a:latin typeface="Swis721 Lt BT" pitchFamily="34" charset="0"/>
          <a:cs typeface="Arial" charset="0"/>
        </a:defRPr>
      </a:lvl4pPr>
      <a:lvl5pPr algn="l" rtl="0" eaLnBrk="0" fontAlgn="base" hangingPunct="0">
        <a:spcBef>
          <a:spcPct val="0"/>
        </a:spcBef>
        <a:spcAft>
          <a:spcPct val="0"/>
        </a:spcAft>
        <a:defRPr sz="4100">
          <a:solidFill>
            <a:srgbClr val="EAEAEA"/>
          </a:solidFill>
          <a:latin typeface="Swis721 Lt BT" pitchFamily="34" charset="0"/>
          <a:cs typeface="Arial" charset="0"/>
        </a:defRPr>
      </a:lvl5pPr>
      <a:lvl6pPr marL="457200" algn="l" rtl="0" fontAlgn="base">
        <a:spcBef>
          <a:spcPct val="0"/>
        </a:spcBef>
        <a:spcAft>
          <a:spcPct val="0"/>
        </a:spcAft>
        <a:defRPr sz="4100">
          <a:solidFill>
            <a:srgbClr val="EAEAEA"/>
          </a:solidFill>
          <a:latin typeface="Swis721 Lt BT" pitchFamily="34" charset="0"/>
          <a:cs typeface="Arial" charset="0"/>
        </a:defRPr>
      </a:lvl6pPr>
      <a:lvl7pPr marL="914400" algn="l" rtl="0" fontAlgn="base">
        <a:spcBef>
          <a:spcPct val="0"/>
        </a:spcBef>
        <a:spcAft>
          <a:spcPct val="0"/>
        </a:spcAft>
        <a:defRPr sz="4100">
          <a:solidFill>
            <a:srgbClr val="EAEAEA"/>
          </a:solidFill>
          <a:latin typeface="Swis721 Lt BT" pitchFamily="34" charset="0"/>
          <a:cs typeface="Arial" charset="0"/>
        </a:defRPr>
      </a:lvl7pPr>
      <a:lvl8pPr marL="1371600" algn="l" rtl="0" fontAlgn="base">
        <a:spcBef>
          <a:spcPct val="0"/>
        </a:spcBef>
        <a:spcAft>
          <a:spcPct val="0"/>
        </a:spcAft>
        <a:defRPr sz="4100">
          <a:solidFill>
            <a:srgbClr val="EAEAEA"/>
          </a:solidFill>
          <a:latin typeface="Swis721 Lt BT" pitchFamily="34" charset="0"/>
          <a:cs typeface="Arial" charset="0"/>
        </a:defRPr>
      </a:lvl8pPr>
      <a:lvl9pPr marL="1828800" algn="l" rtl="0" fontAlgn="base">
        <a:spcBef>
          <a:spcPct val="0"/>
        </a:spcBef>
        <a:spcAft>
          <a:spcPct val="0"/>
        </a:spcAft>
        <a:defRPr sz="4100">
          <a:solidFill>
            <a:srgbClr val="EAEAEA"/>
          </a:solidFill>
          <a:latin typeface="Swis721 Lt BT" pitchFamily="34" charset="0"/>
          <a:cs typeface="Arial" charset="0"/>
        </a:defRPr>
      </a:lvl9pPr>
    </p:titleStyle>
    <p:bodyStyle>
      <a:lvl1pPr marL="342900" indent="-3429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ea typeface="+mn-ea"/>
          <a:cs typeface="+mn-cs"/>
        </a:defRPr>
      </a:lvl1pPr>
      <a:lvl2pPr marL="742950" indent="-28575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2pPr>
      <a:lvl3pPr marL="11430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3pPr>
      <a:lvl4pPr marL="16002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4pPr>
      <a:lvl5pPr marL="2057400" indent="-228600" algn="l" rtl="0" eaLnBrk="0" fontAlgn="base" hangingPunct="0">
        <a:spcBef>
          <a:spcPct val="20000"/>
        </a:spcBef>
        <a:spcAft>
          <a:spcPct val="0"/>
        </a:spcAft>
        <a:buClr>
          <a:srgbClr val="0099FF"/>
        </a:buClr>
        <a:buFont typeface="Wingdings" pitchFamily="2" charset="2"/>
        <a:buChar char="§"/>
        <a:defRPr sz="2000">
          <a:solidFill>
            <a:srgbClr val="969696"/>
          </a:solidFill>
          <a:latin typeface="+mn-lt"/>
          <a:cs typeface="+mn-cs"/>
        </a:defRPr>
      </a:lvl5pPr>
      <a:lvl6pPr marL="25146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6pPr>
      <a:lvl7pPr marL="29718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7pPr>
      <a:lvl8pPr marL="34290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8pPr>
      <a:lvl9pPr marL="38862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755650" y="549275"/>
            <a:ext cx="760571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ctr" anchorCtr="0" compatLnSpc="1">
            <a:prstTxWarp prst="textNoShape">
              <a:avLst/>
            </a:prstTxWarp>
          </a:bodyPr>
          <a:lstStyle/>
          <a:p>
            <a:pPr lvl="0"/>
            <a:r>
              <a:rPr lang="en-GB" smtClean="0"/>
              <a:t>Click to edit Master title style</a:t>
            </a:r>
          </a:p>
        </p:txBody>
      </p:sp>
      <p:sp>
        <p:nvSpPr>
          <p:cNvPr id="2051" name="Rectangle 3"/>
          <p:cNvSpPr>
            <a:spLocks noGrp="1" noChangeArrowheads="1"/>
          </p:cNvSpPr>
          <p:nvPr>
            <p:ph type="body" idx="1"/>
          </p:nvPr>
        </p:nvSpPr>
        <p:spPr bwMode="auto">
          <a:xfrm>
            <a:off x="771525" y="1524000"/>
            <a:ext cx="7593013"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9" name="Rectangle 5"/>
          <p:cNvSpPr>
            <a:spLocks noGrp="1" noChangeArrowheads="1"/>
          </p:cNvSpPr>
          <p:nvPr>
            <p:ph type="ftr" sz="quarter" idx="3"/>
          </p:nvPr>
        </p:nvSpPr>
        <p:spPr bwMode="auto">
          <a:xfrm>
            <a:off x="771525" y="6308725"/>
            <a:ext cx="2895600" cy="476250"/>
          </a:xfrm>
          <a:prstGeom prst="rect">
            <a:avLst/>
          </a:prstGeom>
          <a:noFill/>
          <a:ln w="9525">
            <a:noFill/>
            <a:miter lim="800000"/>
            <a:headEnd/>
            <a:tailEnd/>
          </a:ln>
          <a:effectLst/>
        </p:spPr>
        <p:txBody>
          <a:bodyPr vert="horz" wrap="square" lIns="0" tIns="0" rIns="0" bIns="0" numCol="1" anchor="t" anchorCtr="0" compatLnSpc="1">
            <a:prstTxWarp prst="textNoShape">
              <a:avLst/>
            </a:prstTxWarp>
          </a:bodyPr>
          <a:lstStyle>
            <a:lvl1pPr>
              <a:defRPr sz="1400">
                <a:solidFill>
                  <a:srgbClr val="969696"/>
                </a:solidFill>
                <a:latin typeface="Swis721 BT" pitchFamily="34" charset="0"/>
              </a:defRPr>
            </a:lvl1pPr>
          </a:lstStyle>
          <a:p>
            <a:pPr fontAlgn="base">
              <a:spcBef>
                <a:spcPct val="0"/>
              </a:spcBef>
              <a:spcAft>
                <a:spcPct val="0"/>
              </a:spcAft>
              <a:defRPr/>
            </a:pPr>
            <a:endParaRPr lang="en-GB"/>
          </a:p>
        </p:txBody>
      </p:sp>
    </p:spTree>
    <p:extLst>
      <p:ext uri="{BB962C8B-B14F-4D97-AF65-F5344CB8AC3E}">
        <p14:creationId xmlns:p14="http://schemas.microsoft.com/office/powerpoint/2010/main" val="2231186824"/>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Lst>
  <p:hf sldNum="0" hdr="0" dt="0"/>
  <p:txStyles>
    <p:titleStyle>
      <a:lvl1pPr algn="l" rtl="0" eaLnBrk="0" fontAlgn="base" hangingPunct="0">
        <a:spcBef>
          <a:spcPct val="0"/>
        </a:spcBef>
        <a:spcAft>
          <a:spcPct val="0"/>
        </a:spcAft>
        <a:defRPr sz="4100">
          <a:solidFill>
            <a:srgbClr val="EAEAEA"/>
          </a:solidFill>
          <a:latin typeface="+mj-lt"/>
          <a:ea typeface="+mj-ea"/>
          <a:cs typeface="+mj-cs"/>
        </a:defRPr>
      </a:lvl1pPr>
      <a:lvl2pPr algn="l" rtl="0" eaLnBrk="0" fontAlgn="base" hangingPunct="0">
        <a:spcBef>
          <a:spcPct val="0"/>
        </a:spcBef>
        <a:spcAft>
          <a:spcPct val="0"/>
        </a:spcAft>
        <a:defRPr sz="4100">
          <a:solidFill>
            <a:srgbClr val="EAEAEA"/>
          </a:solidFill>
          <a:latin typeface="Swis721 Lt BT" pitchFamily="34" charset="0"/>
          <a:cs typeface="Arial" charset="0"/>
        </a:defRPr>
      </a:lvl2pPr>
      <a:lvl3pPr algn="l" rtl="0" eaLnBrk="0" fontAlgn="base" hangingPunct="0">
        <a:spcBef>
          <a:spcPct val="0"/>
        </a:spcBef>
        <a:spcAft>
          <a:spcPct val="0"/>
        </a:spcAft>
        <a:defRPr sz="4100">
          <a:solidFill>
            <a:srgbClr val="EAEAEA"/>
          </a:solidFill>
          <a:latin typeface="Swis721 Lt BT" pitchFamily="34" charset="0"/>
          <a:cs typeface="Arial" charset="0"/>
        </a:defRPr>
      </a:lvl3pPr>
      <a:lvl4pPr algn="l" rtl="0" eaLnBrk="0" fontAlgn="base" hangingPunct="0">
        <a:spcBef>
          <a:spcPct val="0"/>
        </a:spcBef>
        <a:spcAft>
          <a:spcPct val="0"/>
        </a:spcAft>
        <a:defRPr sz="4100">
          <a:solidFill>
            <a:srgbClr val="EAEAEA"/>
          </a:solidFill>
          <a:latin typeface="Swis721 Lt BT" pitchFamily="34" charset="0"/>
          <a:cs typeface="Arial" charset="0"/>
        </a:defRPr>
      </a:lvl4pPr>
      <a:lvl5pPr algn="l" rtl="0" eaLnBrk="0" fontAlgn="base" hangingPunct="0">
        <a:spcBef>
          <a:spcPct val="0"/>
        </a:spcBef>
        <a:spcAft>
          <a:spcPct val="0"/>
        </a:spcAft>
        <a:defRPr sz="4100">
          <a:solidFill>
            <a:srgbClr val="EAEAEA"/>
          </a:solidFill>
          <a:latin typeface="Swis721 Lt BT" pitchFamily="34" charset="0"/>
          <a:cs typeface="Arial" charset="0"/>
        </a:defRPr>
      </a:lvl5pPr>
      <a:lvl6pPr marL="457200" algn="l" rtl="0" fontAlgn="base">
        <a:spcBef>
          <a:spcPct val="0"/>
        </a:spcBef>
        <a:spcAft>
          <a:spcPct val="0"/>
        </a:spcAft>
        <a:defRPr sz="4100">
          <a:solidFill>
            <a:srgbClr val="EAEAEA"/>
          </a:solidFill>
          <a:latin typeface="Swis721 Lt BT" pitchFamily="34" charset="0"/>
          <a:cs typeface="Arial" charset="0"/>
        </a:defRPr>
      </a:lvl6pPr>
      <a:lvl7pPr marL="914400" algn="l" rtl="0" fontAlgn="base">
        <a:spcBef>
          <a:spcPct val="0"/>
        </a:spcBef>
        <a:spcAft>
          <a:spcPct val="0"/>
        </a:spcAft>
        <a:defRPr sz="4100">
          <a:solidFill>
            <a:srgbClr val="EAEAEA"/>
          </a:solidFill>
          <a:latin typeface="Swis721 Lt BT" pitchFamily="34" charset="0"/>
          <a:cs typeface="Arial" charset="0"/>
        </a:defRPr>
      </a:lvl7pPr>
      <a:lvl8pPr marL="1371600" algn="l" rtl="0" fontAlgn="base">
        <a:spcBef>
          <a:spcPct val="0"/>
        </a:spcBef>
        <a:spcAft>
          <a:spcPct val="0"/>
        </a:spcAft>
        <a:defRPr sz="4100">
          <a:solidFill>
            <a:srgbClr val="EAEAEA"/>
          </a:solidFill>
          <a:latin typeface="Swis721 Lt BT" pitchFamily="34" charset="0"/>
          <a:cs typeface="Arial" charset="0"/>
        </a:defRPr>
      </a:lvl8pPr>
      <a:lvl9pPr marL="1828800" algn="l" rtl="0" fontAlgn="base">
        <a:spcBef>
          <a:spcPct val="0"/>
        </a:spcBef>
        <a:spcAft>
          <a:spcPct val="0"/>
        </a:spcAft>
        <a:defRPr sz="4100">
          <a:solidFill>
            <a:srgbClr val="EAEAEA"/>
          </a:solidFill>
          <a:latin typeface="Swis721 Lt BT" pitchFamily="34" charset="0"/>
          <a:cs typeface="Arial" charset="0"/>
        </a:defRPr>
      </a:lvl9pPr>
    </p:titleStyle>
    <p:bodyStyle>
      <a:lvl1pPr marL="342900" indent="-3429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ea typeface="+mn-ea"/>
          <a:cs typeface="+mn-cs"/>
        </a:defRPr>
      </a:lvl1pPr>
      <a:lvl2pPr marL="742950" indent="-28575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2pPr>
      <a:lvl3pPr marL="1143000" indent="-2286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3pPr>
      <a:lvl4pPr marL="1600200" indent="-2286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4pPr>
      <a:lvl5pPr marL="2057400" indent="-228600" algn="l" rtl="0" eaLnBrk="0" fontAlgn="base" hangingPunct="0">
        <a:spcBef>
          <a:spcPct val="20000"/>
        </a:spcBef>
        <a:spcAft>
          <a:spcPct val="0"/>
        </a:spcAft>
        <a:buClr>
          <a:srgbClr val="0099FF"/>
        </a:buClr>
        <a:buFont typeface="Wingdings" pitchFamily="34" charset="2"/>
        <a:buChar char="§"/>
        <a:defRPr sz="2000">
          <a:solidFill>
            <a:srgbClr val="969696"/>
          </a:solidFill>
          <a:latin typeface="+mn-lt"/>
          <a:cs typeface="+mn-cs"/>
        </a:defRPr>
      </a:lvl5pPr>
      <a:lvl6pPr marL="25146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6pPr>
      <a:lvl7pPr marL="29718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7pPr>
      <a:lvl8pPr marL="34290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8pPr>
      <a:lvl9pPr marL="3886200" indent="-228600" algn="l" rtl="0" fontAlgn="base">
        <a:spcBef>
          <a:spcPct val="20000"/>
        </a:spcBef>
        <a:spcAft>
          <a:spcPct val="0"/>
        </a:spcAft>
        <a:buClr>
          <a:srgbClr val="0099FF"/>
        </a:buClr>
        <a:buFont typeface="Wingdings" pitchFamily="2" charset="2"/>
        <a:buChar char="§"/>
        <a:defRPr sz="2000">
          <a:solidFill>
            <a:srgbClr val="969696"/>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10/13/16</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fontAlgn="base">
              <a:spcBef>
                <a:spcPct val="0"/>
              </a:spcBef>
              <a:spcAft>
                <a:spcPct val="0"/>
              </a:spcAft>
              <a:defRPr/>
            </a:pPr>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6441984"/>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7.xml"/><Relationship Id="rId2" Type="http://schemas.openxmlformats.org/officeDocument/2006/relationships/image" Target="../media/image3.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8.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8.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8.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8.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8.xml"/><Relationship Id="rId2"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8.xml"/><Relationship Id="rId2"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8.xml"/><Relationship Id="rId2"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png"/><Relationship Id="rId1" Type="http://schemas.openxmlformats.org/officeDocument/2006/relationships/slideLayout" Target="../slideLayouts/slideLayout42.xml"/><Relationship Id="rId2" Type="http://schemas.openxmlformats.org/officeDocument/2006/relationships/notesSlide" Target="../notesSlides/notesSlide4.xml"/></Relationships>
</file>

<file path=ppt/slides/_rels/slide12.xml.rels><?xml version="1.0" encoding="UTF-8" standalone="yes"?>
<Relationships xmlns="http://schemas.openxmlformats.org/package/2006/relationships"><Relationship Id="rId3" Type="http://schemas.openxmlformats.org/officeDocument/2006/relationships/hyperlink" Target="Visible%20learning%20updated%20before.mp4" TargetMode="External"/><Relationship Id="rId4" Type="http://schemas.openxmlformats.org/officeDocument/2006/relationships/image" Target="../media/image11.png"/><Relationship Id="rId1" Type="http://schemas.openxmlformats.org/officeDocument/2006/relationships/slideLayout" Target="../slideLayouts/slideLayout38.xml"/><Relationship Id="rId2" Type="http://schemas.openxmlformats.org/officeDocument/2006/relationships/notesSlide" Target="../notesSlides/notesSlide5.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4" Type="http://schemas.openxmlformats.org/officeDocument/2006/relationships/image" Target="../media/image13.png"/><Relationship Id="rId5" Type="http://schemas.openxmlformats.org/officeDocument/2006/relationships/image" Target="../media/image14.png"/><Relationship Id="rId6" Type="http://schemas.openxmlformats.org/officeDocument/2006/relationships/image" Target="../media/image11.png"/><Relationship Id="rId1" Type="http://schemas.openxmlformats.org/officeDocument/2006/relationships/slideLayout" Target="../slideLayouts/slideLayout43.xml"/><Relationship Id="rId2" Type="http://schemas.openxmlformats.org/officeDocument/2006/relationships/notesSlide" Target="../notesSlides/notesSlide6.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4" Type="http://schemas.openxmlformats.org/officeDocument/2006/relationships/image" Target="../media/image16.png"/><Relationship Id="rId5" Type="http://schemas.openxmlformats.org/officeDocument/2006/relationships/image" Target="../media/image17.jpeg"/><Relationship Id="rId6" Type="http://schemas.openxmlformats.org/officeDocument/2006/relationships/image" Target="../media/image18.png"/><Relationship Id="rId7" Type="http://schemas.openxmlformats.org/officeDocument/2006/relationships/image" Target="../media/image11.png"/><Relationship Id="rId1" Type="http://schemas.openxmlformats.org/officeDocument/2006/relationships/slideLayout" Target="../slideLayouts/slideLayout38.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5" Type="http://schemas.openxmlformats.org/officeDocument/2006/relationships/image" Target="../media/image21.jpeg"/><Relationship Id="rId6" Type="http://schemas.openxmlformats.org/officeDocument/2006/relationships/image" Target="../media/image11.png"/><Relationship Id="rId7" Type="http://schemas.openxmlformats.org/officeDocument/2006/relationships/image" Target="../media/image22.jpeg"/><Relationship Id="rId8" Type="http://schemas.openxmlformats.org/officeDocument/2006/relationships/image" Target="../media/image23.jpeg"/><Relationship Id="rId9" Type="http://schemas.openxmlformats.org/officeDocument/2006/relationships/image" Target="../media/image24.jpeg"/><Relationship Id="rId10" Type="http://schemas.openxmlformats.org/officeDocument/2006/relationships/image" Target="../media/image25.png"/><Relationship Id="rId1" Type="http://schemas.openxmlformats.org/officeDocument/2006/relationships/slideLayout" Target="../slideLayouts/slideLayout43.xml"/><Relationship Id="rId2"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4" Type="http://schemas.openxmlformats.org/officeDocument/2006/relationships/image" Target="../media/image27.png"/><Relationship Id="rId5" Type="http://schemas.openxmlformats.org/officeDocument/2006/relationships/image" Target="../media/image28.png"/><Relationship Id="rId6" Type="http://schemas.openxmlformats.org/officeDocument/2006/relationships/image" Target="../media/image11.png"/><Relationship Id="rId1" Type="http://schemas.openxmlformats.org/officeDocument/2006/relationships/slideLayout" Target="../slideLayouts/slideLayout43.xml"/><Relationship Id="rId2"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4" Type="http://schemas.openxmlformats.org/officeDocument/2006/relationships/image" Target="../media/image30.jpeg"/><Relationship Id="rId5" Type="http://schemas.openxmlformats.org/officeDocument/2006/relationships/image" Target="../media/image31.png"/><Relationship Id="rId6" Type="http://schemas.openxmlformats.org/officeDocument/2006/relationships/image" Target="../media/image32.png"/><Relationship Id="rId7" Type="http://schemas.openxmlformats.org/officeDocument/2006/relationships/image" Target="../media/image33.png"/><Relationship Id="rId8" Type="http://schemas.openxmlformats.org/officeDocument/2006/relationships/image" Target="../media/image11.png"/><Relationship Id="rId1" Type="http://schemas.openxmlformats.org/officeDocument/2006/relationships/slideLayout" Target="../slideLayouts/slideLayout38.xml"/><Relationship Id="rId2"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4" Type="http://schemas.openxmlformats.org/officeDocument/2006/relationships/image" Target="../media/image35.jpeg"/><Relationship Id="rId5" Type="http://schemas.openxmlformats.org/officeDocument/2006/relationships/image" Target="../media/image36.jpeg"/><Relationship Id="rId6" Type="http://schemas.openxmlformats.org/officeDocument/2006/relationships/image" Target="../media/image37.jpeg"/><Relationship Id="rId7" Type="http://schemas.openxmlformats.org/officeDocument/2006/relationships/image" Target="../media/image11.png"/><Relationship Id="rId1" Type="http://schemas.openxmlformats.org/officeDocument/2006/relationships/slideLayout" Target="../slideLayouts/slideLayout38.xml"/><Relationship Id="rId2" Type="http://schemas.openxmlformats.org/officeDocument/2006/relationships/notesSlide" Target="../notesSlides/notesSlide11.xm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4" Type="http://schemas.openxmlformats.org/officeDocument/2006/relationships/image" Target="../media/image11.png"/><Relationship Id="rId5" Type="http://schemas.openxmlformats.org/officeDocument/2006/relationships/image" Target="../media/image39.png"/><Relationship Id="rId6" Type="http://schemas.openxmlformats.org/officeDocument/2006/relationships/image" Target="../media/image40.png"/><Relationship Id="rId1" Type="http://schemas.openxmlformats.org/officeDocument/2006/relationships/slideLayout" Target="../slideLayouts/slideLayout38.xml"/><Relationship Id="rId2" Type="http://schemas.openxmlformats.org/officeDocument/2006/relationships/notesSlide" Target="../notesSlides/notesSlide12.xml"/></Relationships>
</file>

<file path=ppt/slides/_rels/slide20.xml.rels><?xml version="1.0" encoding="UTF-8" standalone="yes"?>
<Relationships xmlns="http://schemas.openxmlformats.org/package/2006/relationships"><Relationship Id="rId3" Type="http://schemas.openxmlformats.org/officeDocument/2006/relationships/image" Target="../media/image41.jpeg"/><Relationship Id="rId4" Type="http://schemas.openxmlformats.org/officeDocument/2006/relationships/image" Target="../media/image42.jpeg"/><Relationship Id="rId5" Type="http://schemas.openxmlformats.org/officeDocument/2006/relationships/image" Target="../media/image43.jpeg"/><Relationship Id="rId6" Type="http://schemas.openxmlformats.org/officeDocument/2006/relationships/image" Target="../media/image11.png"/><Relationship Id="rId7" Type="http://schemas.openxmlformats.org/officeDocument/2006/relationships/image" Target="../media/image44.jpeg"/><Relationship Id="rId1" Type="http://schemas.openxmlformats.org/officeDocument/2006/relationships/slideLayout" Target="../slideLayouts/slideLayout43.xml"/><Relationship Id="rId2" Type="http://schemas.openxmlformats.org/officeDocument/2006/relationships/notesSlide" Target="../notesSlides/notesSlide13.xml"/></Relationships>
</file>

<file path=ppt/slides/_rels/slide21.xml.rels><?xml version="1.0" encoding="UTF-8" standalone="yes"?>
<Relationships xmlns="http://schemas.openxmlformats.org/package/2006/relationships"><Relationship Id="rId3" Type="http://schemas.openxmlformats.org/officeDocument/2006/relationships/image" Target="../media/image45.jpeg"/><Relationship Id="rId4" Type="http://schemas.openxmlformats.org/officeDocument/2006/relationships/image" Target="../media/image46.jpeg"/><Relationship Id="rId5" Type="http://schemas.openxmlformats.org/officeDocument/2006/relationships/image" Target="../media/image11.png"/><Relationship Id="rId1" Type="http://schemas.openxmlformats.org/officeDocument/2006/relationships/slideLayout" Target="../slideLayouts/slideLayout40.xml"/><Relationship Id="rId2" Type="http://schemas.openxmlformats.org/officeDocument/2006/relationships/notesSlide" Target="../notesSlides/notesSlide14.xml"/></Relationships>
</file>

<file path=ppt/slides/_rels/slide22.xml.rels><?xml version="1.0" encoding="UTF-8" standalone="yes"?>
<Relationships xmlns="http://schemas.openxmlformats.org/package/2006/relationships"><Relationship Id="rId3" Type="http://schemas.openxmlformats.org/officeDocument/2006/relationships/image" Target="../media/image47.png"/><Relationship Id="rId4" Type="http://schemas.openxmlformats.org/officeDocument/2006/relationships/image" Target="../media/image48.png"/><Relationship Id="rId5" Type="http://schemas.openxmlformats.org/officeDocument/2006/relationships/image" Target="../media/image49.png"/><Relationship Id="rId6" Type="http://schemas.openxmlformats.org/officeDocument/2006/relationships/image" Target="../media/image50.png"/><Relationship Id="rId7" Type="http://schemas.openxmlformats.org/officeDocument/2006/relationships/image" Target="../media/image51.png"/><Relationship Id="rId8" Type="http://schemas.openxmlformats.org/officeDocument/2006/relationships/image" Target="../media/image11.png"/><Relationship Id="rId9" Type="http://schemas.openxmlformats.org/officeDocument/2006/relationships/hyperlink" Target="http://www.pembrokedockcommunityschool.co.uk/visible-learning-in-year-5/" TargetMode="External"/><Relationship Id="rId1" Type="http://schemas.openxmlformats.org/officeDocument/2006/relationships/slideLayout" Target="../slideLayouts/slideLayout38.xml"/><Relationship Id="rId2" Type="http://schemas.openxmlformats.org/officeDocument/2006/relationships/notesSlide" Target="../notesSlides/notesSlide15.xml"/></Relationships>
</file>

<file path=ppt/slides/_rels/slide23.xml.rels><?xml version="1.0" encoding="UTF-8" standalone="yes"?>
<Relationships xmlns="http://schemas.openxmlformats.org/package/2006/relationships"><Relationship Id="rId3" Type="http://schemas.openxmlformats.org/officeDocument/2006/relationships/image" Target="../media/image52.jpeg"/><Relationship Id="rId4" Type="http://schemas.openxmlformats.org/officeDocument/2006/relationships/image" Target="../media/image53.png"/><Relationship Id="rId5" Type="http://schemas.openxmlformats.org/officeDocument/2006/relationships/image" Target="../media/image11.png"/><Relationship Id="rId6" Type="http://schemas.openxmlformats.org/officeDocument/2006/relationships/image" Target="../media/image54.png"/><Relationship Id="rId7" Type="http://schemas.openxmlformats.org/officeDocument/2006/relationships/image" Target="../media/image55.jpeg"/><Relationship Id="rId8" Type="http://schemas.openxmlformats.org/officeDocument/2006/relationships/image" Target="../media/image56.png"/><Relationship Id="rId1" Type="http://schemas.openxmlformats.org/officeDocument/2006/relationships/slideLayout" Target="../slideLayouts/slideLayout38.xml"/><Relationship Id="rId2" Type="http://schemas.openxmlformats.org/officeDocument/2006/relationships/notesSlide" Target="../notesSlides/notesSlide16.xml"/></Relationships>
</file>

<file path=ppt/slides/_rels/slide24.xml.rels><?xml version="1.0" encoding="UTF-8" standalone="yes"?>
<Relationships xmlns="http://schemas.openxmlformats.org/package/2006/relationships"><Relationship Id="rId3" Type="http://schemas.openxmlformats.org/officeDocument/2006/relationships/image" Target="../media/image57.png"/><Relationship Id="rId4" Type="http://schemas.openxmlformats.org/officeDocument/2006/relationships/image" Target="../media/image58.emf"/><Relationship Id="rId5" Type="http://schemas.openxmlformats.org/officeDocument/2006/relationships/image" Target="../media/image59.png"/><Relationship Id="rId6" Type="http://schemas.openxmlformats.org/officeDocument/2006/relationships/image" Target="../media/image60.emf"/><Relationship Id="rId7" Type="http://schemas.openxmlformats.org/officeDocument/2006/relationships/image" Target="../media/image61.png"/><Relationship Id="rId8" Type="http://schemas.openxmlformats.org/officeDocument/2006/relationships/image" Target="../media/image62.emf"/><Relationship Id="rId9" Type="http://schemas.openxmlformats.org/officeDocument/2006/relationships/image" Target="../media/image11.png"/><Relationship Id="rId1" Type="http://schemas.openxmlformats.org/officeDocument/2006/relationships/slideLayout" Target="../slideLayouts/slideLayout42.xml"/><Relationship Id="rId2" Type="http://schemas.openxmlformats.org/officeDocument/2006/relationships/notesSlide" Target="../notesSlides/notesSlide17.xml"/></Relationships>
</file>

<file path=ppt/slides/_rels/slide25.xml.rels><?xml version="1.0" encoding="UTF-8" standalone="yes"?>
<Relationships xmlns="http://schemas.openxmlformats.org/package/2006/relationships"><Relationship Id="rId3" Type="http://schemas.openxmlformats.org/officeDocument/2006/relationships/hyperlink" Target="Visible%20learning%20after1.mp4" TargetMode="External"/><Relationship Id="rId4" Type="http://schemas.openxmlformats.org/officeDocument/2006/relationships/image" Target="../media/image63.png"/><Relationship Id="rId5" Type="http://schemas.openxmlformats.org/officeDocument/2006/relationships/image" Target="../media/image64.jpeg"/><Relationship Id="rId6" Type="http://schemas.openxmlformats.org/officeDocument/2006/relationships/image" Target="../media/image65.png"/><Relationship Id="rId7" Type="http://schemas.openxmlformats.org/officeDocument/2006/relationships/image" Target="../media/image11.png"/><Relationship Id="rId1" Type="http://schemas.openxmlformats.org/officeDocument/2006/relationships/slideLayout" Target="../slideLayouts/slideLayout40.xml"/><Relationship Id="rId2" Type="http://schemas.openxmlformats.org/officeDocument/2006/relationships/notesSlide" Target="../notesSlides/notesSlide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152400" y="4114800"/>
            <a:ext cx="8915400" cy="685800"/>
          </a:xfrm>
        </p:spPr>
        <p:txBody>
          <a:bodyPr/>
          <a:lstStyle/>
          <a:p>
            <a:r>
              <a:rPr lang="en-GB" dirty="0" smtClean="0">
                <a:solidFill>
                  <a:schemeClr val="tx1"/>
                </a:solidFill>
              </a:rPr>
              <a:t/>
            </a:r>
            <a:br>
              <a:rPr lang="en-GB" dirty="0" smtClean="0">
                <a:solidFill>
                  <a:schemeClr val="tx1"/>
                </a:solidFill>
              </a:rPr>
            </a:br>
            <a:r>
              <a:rPr lang="en-GB" sz="2800" dirty="0" smtClean="0">
                <a:solidFill>
                  <a:schemeClr val="tx1"/>
                </a:solidFill>
              </a:rPr>
              <a:t>Creating a strategic direction for school improvement</a:t>
            </a:r>
            <a:endParaRPr lang="en-GB" sz="2800" dirty="0">
              <a:solidFill>
                <a:schemeClr val="tx1"/>
              </a:solidFill>
            </a:endParaRPr>
          </a:p>
        </p:txBody>
      </p:sp>
      <p:sp>
        <p:nvSpPr>
          <p:cNvPr id="6" name="Subtitle 5"/>
          <p:cNvSpPr>
            <a:spLocks noGrp="1"/>
          </p:cNvSpPr>
          <p:nvPr>
            <p:ph type="subTitle" idx="1"/>
          </p:nvPr>
        </p:nvSpPr>
        <p:spPr>
          <a:xfrm>
            <a:off x="1143000" y="5257800"/>
            <a:ext cx="5826719" cy="1096899"/>
          </a:xfrm>
        </p:spPr>
        <p:txBody>
          <a:bodyPr>
            <a:normAutofit lnSpcReduction="10000"/>
          </a:bodyPr>
          <a:lstStyle/>
          <a:p>
            <a:r>
              <a:rPr lang="en-GB" dirty="0" smtClean="0">
                <a:solidFill>
                  <a:schemeClr val="tx1"/>
                </a:solidFill>
              </a:rPr>
              <a:t>Michele Thomas</a:t>
            </a:r>
          </a:p>
          <a:p>
            <a:r>
              <a:rPr lang="en-GB" dirty="0" smtClean="0">
                <a:solidFill>
                  <a:schemeClr val="tx1"/>
                </a:solidFill>
              </a:rPr>
              <a:t>Pembroke Dock Community School</a:t>
            </a:r>
          </a:p>
          <a:p>
            <a:r>
              <a:rPr lang="en-GB" dirty="0" smtClean="0">
                <a:solidFill>
                  <a:schemeClr val="tx1"/>
                </a:solidFill>
              </a:rPr>
              <a:t>October 2016</a:t>
            </a:r>
            <a:endParaRPr lang="en-GB" dirty="0">
              <a:solidFill>
                <a:schemeClr val="tx1"/>
              </a:solidFill>
            </a:endParaRPr>
          </a:p>
        </p:txBody>
      </p:sp>
      <p:pic>
        <p:nvPicPr>
          <p:cNvPr id="7" name="Picture 6"/>
          <p:cNvPicPr>
            <a:picLocks noChangeAspect="1"/>
          </p:cNvPicPr>
          <p:nvPr/>
        </p:nvPicPr>
        <p:blipFill>
          <a:blip r:embed="rId2"/>
          <a:stretch>
            <a:fillRect/>
          </a:stretch>
        </p:blipFill>
        <p:spPr>
          <a:xfrm>
            <a:off x="2057400" y="285750"/>
            <a:ext cx="5105400" cy="3829050"/>
          </a:xfrm>
          <a:prstGeom prst="rect">
            <a:avLst/>
          </a:prstGeom>
        </p:spPr>
      </p:pic>
    </p:spTree>
    <p:extLst>
      <p:ext uri="{BB962C8B-B14F-4D97-AF65-F5344CB8AC3E}">
        <p14:creationId xmlns:p14="http://schemas.microsoft.com/office/powerpoint/2010/main" val="6019770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a:xfrm>
            <a:off x="1828800" y="0"/>
            <a:ext cx="7315200" cy="1320800"/>
          </a:xfrm>
        </p:spPr>
        <p:txBody>
          <a:bodyPr/>
          <a:lstStyle/>
          <a:p>
            <a:r>
              <a:rPr lang="en-GB" altLang="en-US"/>
              <a:t>What does the data say?</a:t>
            </a:r>
          </a:p>
        </p:txBody>
      </p:sp>
      <p:sp>
        <p:nvSpPr>
          <p:cNvPr id="16386" name="Text Placeholder 2"/>
          <p:cNvSpPr>
            <a:spLocks noGrp="1"/>
          </p:cNvSpPr>
          <p:nvPr>
            <p:ph idx="1"/>
          </p:nvPr>
        </p:nvSpPr>
        <p:spPr/>
        <p:txBody>
          <a:bodyPr/>
          <a:lstStyle/>
          <a:p>
            <a:endParaRPr lang="en-GB" altLang="en-US" sz="2800" b="1"/>
          </a:p>
          <a:p>
            <a:endParaRPr lang="en-GB" altLang="en-US" sz="2800" b="1"/>
          </a:p>
          <a:p>
            <a:endParaRPr lang="en-GB" altLang="en-US" sz="2800" b="1"/>
          </a:p>
        </p:txBody>
      </p:sp>
      <p:graphicFrame>
        <p:nvGraphicFramePr>
          <p:cNvPr id="5" name="Table 4"/>
          <p:cNvGraphicFramePr>
            <a:graphicFrameLocks noGrp="1"/>
          </p:cNvGraphicFramePr>
          <p:nvPr/>
        </p:nvGraphicFramePr>
        <p:xfrm>
          <a:off x="304800" y="1282700"/>
          <a:ext cx="8458200" cy="5457825"/>
        </p:xfrm>
        <a:graphic>
          <a:graphicData uri="http://schemas.openxmlformats.org/drawingml/2006/table">
            <a:tbl>
              <a:tblPr/>
              <a:tblGrid>
                <a:gridCol w="6130925"/>
                <a:gridCol w="1163638"/>
                <a:gridCol w="1163637"/>
              </a:tblGrid>
              <a:tr h="1231900">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2400" b="1" i="0" u="none" strike="noStrike" cap="none" normalizeH="0" baseline="0">
                          <a:ln>
                            <a:noFill/>
                          </a:ln>
                          <a:solidFill>
                            <a:schemeClr val="tx1"/>
                          </a:solidFill>
                          <a:effectLst/>
                          <a:latin typeface="Calibri" charset="0"/>
                          <a:ea typeface="Arial" charset="0"/>
                          <a:cs typeface="Arial" charset="0"/>
                        </a:rPr>
                        <a:t>Welsh Index of Multiple Deprivation 2014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chemeClr val="tx1"/>
                          </a:solidFill>
                          <a:effectLst/>
                          <a:latin typeface="Calibri" charset="0"/>
                          <a:ea typeface="Arial" charset="0"/>
                          <a:cs typeface="Arial" charset="0"/>
                        </a:rPr>
                        <a:t>Least deprived 10% in Wales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a:ln>
                            <a:noFill/>
                          </a:ln>
                          <a:solidFill>
                            <a:schemeClr val="tx1"/>
                          </a:solidFill>
                          <a:effectLst/>
                          <a:latin typeface="Calibri" charset="0"/>
                          <a:ea typeface="Arial" charset="0"/>
                          <a:cs typeface="Arial" charset="0"/>
                        </a:rPr>
                        <a:t>Pembs CF Cluster</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Youth offenders (% of population aged 10-17)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1.21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10.3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No Qualification (% of adults aged 25-59/65)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13.48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37.43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KS2 mean points score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87</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79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KS4 mean points score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479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326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Primary absence rate (% of half day sessions missed)</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5.2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9.3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Secondary absence rate (% of half day sessions missed)</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11.5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Not entering higher education (% of people aged 18 &amp; 19)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43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85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Income related benefits (% of population)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5.8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31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Income related benefits - child index (% 0-18 year olds)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6.8</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43.9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Cancer incidence rate </a:t>
                      </a:r>
                      <a:r>
                        <a:rPr kumimoji="0" lang="en-GB" altLang="en-US" sz="1400" b="0" i="0" u="none" strike="noStrike" cap="none" normalizeH="0" baseline="0">
                          <a:ln>
                            <a:noFill/>
                          </a:ln>
                          <a:solidFill>
                            <a:schemeClr val="tx1"/>
                          </a:solidFill>
                          <a:effectLst/>
                          <a:latin typeface="Calibri" charset="0"/>
                          <a:ea typeface="Arial" charset="0"/>
                          <a:cs typeface="Arial" charset="0"/>
                        </a:rPr>
                        <a:t>(standardised per 100,000 population)</a:t>
                      </a:r>
                      <a:endParaRPr kumimoji="0" lang="en-GB" altLang="en-US" sz="1800" b="0" i="0" u="none" strike="noStrike" cap="none" normalizeH="0" baseline="0">
                        <a:ln>
                          <a:noFill/>
                        </a:ln>
                        <a:solidFill>
                          <a:schemeClr val="tx1"/>
                        </a:solidFill>
                        <a:effectLst/>
                        <a:latin typeface="Calibri" charset="0"/>
                        <a:ea typeface="Arial"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531.4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622.9</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r>
              <a:tr h="384175">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Limiting Long Term Illness </a:t>
                      </a:r>
                      <a:r>
                        <a:rPr kumimoji="0" lang="en-GB" altLang="en-US" sz="1400" b="0" i="0" u="none" strike="noStrike" cap="none" normalizeH="0" baseline="0">
                          <a:ln>
                            <a:noFill/>
                          </a:ln>
                          <a:solidFill>
                            <a:schemeClr val="tx1"/>
                          </a:solidFill>
                          <a:effectLst/>
                          <a:latin typeface="Calibri" charset="0"/>
                          <a:ea typeface="Arial" charset="0"/>
                          <a:cs typeface="Arial" charset="0"/>
                        </a:rPr>
                        <a:t>(standardised per 100,000 population)</a:t>
                      </a:r>
                      <a:endParaRPr kumimoji="0" lang="en-GB" altLang="en-US" sz="1800" b="0" i="0" u="none" strike="noStrike" cap="none" normalizeH="0" baseline="0">
                        <a:ln>
                          <a:noFill/>
                        </a:ln>
                        <a:solidFill>
                          <a:schemeClr val="tx1"/>
                        </a:solidFill>
                        <a:effectLst/>
                        <a:latin typeface="Calibri" charset="0"/>
                        <a:ea typeface="Arial"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16,324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lvl1pPr>
                        <a:spcBef>
                          <a:spcPct val="20000"/>
                        </a:spcBef>
                        <a:buFont typeface="Arial" charset="0"/>
                        <a:defRPr sz="2800">
                          <a:solidFill>
                            <a:schemeClr val="tx1"/>
                          </a:solidFill>
                          <a:latin typeface="Calibri" charset="0"/>
                        </a:defRPr>
                      </a:lvl1pPr>
                      <a:lvl2pPr marL="742950" indent="-285750">
                        <a:spcBef>
                          <a:spcPct val="20000"/>
                        </a:spcBef>
                        <a:buFont typeface="Arial" charset="0"/>
                        <a:defRPr sz="2400">
                          <a:solidFill>
                            <a:schemeClr val="tx1"/>
                          </a:solidFill>
                          <a:latin typeface="Calibri" charset="0"/>
                        </a:defRPr>
                      </a:lvl2pPr>
                      <a:lvl3pPr marL="1143000" indent="-228600">
                        <a:spcBef>
                          <a:spcPct val="20000"/>
                        </a:spcBef>
                        <a:buFont typeface="Arial" charset="0"/>
                        <a:defRPr sz="2000">
                          <a:solidFill>
                            <a:schemeClr val="tx1"/>
                          </a:solidFill>
                          <a:latin typeface="Calibri" charset="0"/>
                        </a:defRPr>
                      </a:lvl3pPr>
                      <a:lvl4pPr marL="1600200" indent="-228600">
                        <a:spcBef>
                          <a:spcPct val="20000"/>
                        </a:spcBef>
                        <a:buFont typeface="Arial" charset="0"/>
                        <a:defRPr>
                          <a:solidFill>
                            <a:schemeClr val="tx1"/>
                          </a:solidFill>
                          <a:latin typeface="Calibri" charset="0"/>
                        </a:defRPr>
                      </a:lvl4pPr>
                      <a:lvl5pPr marL="2057400" indent="-228600">
                        <a:spcBef>
                          <a:spcPct val="20000"/>
                        </a:spcBef>
                        <a:buFont typeface="Arial" charset="0"/>
                        <a:defRPr>
                          <a:solidFill>
                            <a:schemeClr val="tx1"/>
                          </a:solidFill>
                          <a:latin typeface="Calibri" charset="0"/>
                        </a:defRPr>
                      </a:lvl5pPr>
                      <a:lvl6pPr marL="2514600" indent="-228600" defTabSz="457200" eaLnBrk="0" fontAlgn="base" hangingPunct="0">
                        <a:spcBef>
                          <a:spcPct val="20000"/>
                        </a:spcBef>
                        <a:spcAft>
                          <a:spcPct val="0"/>
                        </a:spcAft>
                        <a:buFont typeface="Arial" charset="0"/>
                        <a:defRPr>
                          <a:solidFill>
                            <a:schemeClr val="tx1"/>
                          </a:solidFill>
                          <a:latin typeface="Calibri" charset="0"/>
                        </a:defRPr>
                      </a:lvl6pPr>
                      <a:lvl7pPr marL="2971800" indent="-228600" defTabSz="457200" eaLnBrk="0" fontAlgn="base" hangingPunct="0">
                        <a:spcBef>
                          <a:spcPct val="20000"/>
                        </a:spcBef>
                        <a:spcAft>
                          <a:spcPct val="0"/>
                        </a:spcAft>
                        <a:buFont typeface="Arial" charset="0"/>
                        <a:defRPr>
                          <a:solidFill>
                            <a:schemeClr val="tx1"/>
                          </a:solidFill>
                          <a:latin typeface="Calibri" charset="0"/>
                        </a:defRPr>
                      </a:lvl7pPr>
                      <a:lvl8pPr marL="3429000" indent="-228600" defTabSz="457200" eaLnBrk="0" fontAlgn="base" hangingPunct="0">
                        <a:spcBef>
                          <a:spcPct val="20000"/>
                        </a:spcBef>
                        <a:spcAft>
                          <a:spcPct val="0"/>
                        </a:spcAft>
                        <a:buFont typeface="Arial" charset="0"/>
                        <a:defRPr>
                          <a:solidFill>
                            <a:schemeClr val="tx1"/>
                          </a:solidFill>
                          <a:latin typeface="Calibri" charset="0"/>
                        </a:defRPr>
                      </a:lvl8pPr>
                      <a:lvl9pPr marL="3886200" indent="-228600" defTabSz="457200" eaLnBrk="0" fontAlgn="base" hangingPunct="0">
                        <a:spcBef>
                          <a:spcPct val="20000"/>
                        </a:spcBef>
                        <a:spcAft>
                          <a:spcPct val="0"/>
                        </a:spcAft>
                        <a:buFont typeface="Arial" charset="0"/>
                        <a:defRPr>
                          <a:solidFill>
                            <a:schemeClr val="tx1"/>
                          </a:solidFill>
                          <a:latin typeface="Calibri" charset="0"/>
                        </a:defRPr>
                      </a:lvl9p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chemeClr val="tx1"/>
                          </a:solidFill>
                          <a:effectLst/>
                          <a:latin typeface="Calibri" charset="0"/>
                          <a:ea typeface="Arial" charset="0"/>
                          <a:cs typeface="Arial" charset="0"/>
                        </a:rPr>
                        <a:t>28,324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r>
            </a:tbl>
          </a:graphicData>
        </a:graphic>
      </p:graphicFrame>
    </p:spTree>
    <p:extLst>
      <p:ext uri="{BB962C8B-B14F-4D97-AF65-F5344CB8AC3E}">
        <p14:creationId xmlns:p14="http://schemas.microsoft.com/office/powerpoint/2010/main" val="15588590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7467601" cy="1320800"/>
          </a:xfrm>
        </p:spPr>
        <p:txBody>
          <a:bodyPr/>
          <a:lstStyle/>
          <a:p>
            <a:r>
              <a:rPr lang="en-US" smtClean="0">
                <a:solidFill>
                  <a:schemeClr val="tx1"/>
                </a:solidFill>
              </a:rPr>
              <a:t>Current practice – future policy</a:t>
            </a:r>
            <a:endParaRPr lang="en-US" dirty="0">
              <a:solidFill>
                <a:schemeClr val="tx1"/>
              </a:solidFill>
            </a:endParaRPr>
          </a:p>
        </p:txBody>
      </p:sp>
      <p:sp>
        <p:nvSpPr>
          <p:cNvPr id="3" name="Content Placeholder 2"/>
          <p:cNvSpPr>
            <a:spLocks noGrp="1"/>
          </p:cNvSpPr>
          <p:nvPr>
            <p:ph idx="1"/>
          </p:nvPr>
        </p:nvSpPr>
        <p:spPr>
          <a:xfrm>
            <a:off x="609599" y="1371600"/>
            <a:ext cx="6347714" cy="4669763"/>
          </a:xfrm>
        </p:spPr>
        <p:txBody>
          <a:bodyPr>
            <a:normAutofit fontScale="92500"/>
          </a:bodyPr>
          <a:lstStyle/>
          <a:p>
            <a:r>
              <a:rPr lang="en-US" sz="2400" dirty="0" smtClean="0"/>
              <a:t>Starting point – 2010 data</a:t>
            </a:r>
          </a:p>
          <a:p>
            <a:pPr marL="0" indent="0">
              <a:buNone/>
            </a:pPr>
            <a:endParaRPr lang="en-US" sz="2400" dirty="0" smtClean="0"/>
          </a:p>
          <a:p>
            <a:pPr marL="0" indent="0">
              <a:buNone/>
            </a:pPr>
            <a:r>
              <a:rPr lang="en-US" sz="2400" dirty="0" smtClean="0"/>
              <a:t>Changes at local and national level</a:t>
            </a:r>
          </a:p>
          <a:p>
            <a:pPr marL="0" indent="0">
              <a:buNone/>
            </a:pPr>
            <a:r>
              <a:rPr lang="en-US" sz="2400" dirty="0" smtClean="0"/>
              <a:t>Innovation, research based </a:t>
            </a:r>
            <a:r>
              <a:rPr lang="en-US" sz="2400" dirty="0" smtClean="0"/>
              <a:t>practice</a:t>
            </a:r>
          </a:p>
          <a:p>
            <a:r>
              <a:rPr lang="en-US" sz="2400" dirty="0" smtClean="0"/>
              <a:t>SER/SDP</a:t>
            </a:r>
            <a:endParaRPr lang="en-US" sz="2400" dirty="0" smtClean="0"/>
          </a:p>
          <a:p>
            <a:endParaRPr lang="en-US" sz="2400" dirty="0" smtClean="0"/>
          </a:p>
          <a:p>
            <a:r>
              <a:rPr lang="en-US" sz="2400" dirty="0" smtClean="0"/>
              <a:t>Donaldson report, new </a:t>
            </a:r>
            <a:r>
              <a:rPr lang="en-US" sz="2400" dirty="0"/>
              <a:t>curriculum for Wales </a:t>
            </a:r>
          </a:p>
          <a:p>
            <a:endParaRPr lang="en-US" sz="2400" dirty="0" smtClean="0"/>
          </a:p>
          <a:p>
            <a:r>
              <a:rPr lang="en-US" sz="2400" dirty="0" smtClean="0"/>
              <a:t>Measuring Impact - effect size data </a:t>
            </a:r>
          </a:p>
          <a:p>
            <a:pPr marL="0" indent="0">
              <a:buNone/>
            </a:pPr>
            <a:r>
              <a:rPr lang="en-US" sz="2400" dirty="0"/>
              <a:t> </a:t>
            </a:r>
            <a:r>
              <a:rPr lang="en-US" sz="2400" dirty="0" smtClean="0"/>
              <a:t>            </a:t>
            </a:r>
            <a:r>
              <a:rPr lang="en-US" sz="2400" dirty="0"/>
              <a:t>K</a:t>
            </a:r>
            <a:r>
              <a:rPr lang="en-US" sz="2400" dirty="0" smtClean="0"/>
              <a:t>now thy impact!</a:t>
            </a:r>
            <a:endParaRPr lang="en-US" sz="2400" dirty="0"/>
          </a:p>
        </p:txBody>
      </p:sp>
      <p:sp>
        <p:nvSpPr>
          <p:cNvPr id="4" name="Footer Placeholder 3"/>
          <p:cNvSpPr>
            <a:spLocks noGrp="1"/>
          </p:cNvSpPr>
          <p:nvPr>
            <p:ph type="ftr" sz="quarter" idx="11"/>
          </p:nvPr>
        </p:nvSpPr>
        <p:spPr/>
        <p:txBody>
          <a:bodyPr/>
          <a:lstStyle/>
          <a:p>
            <a:pPr>
              <a:defRPr/>
            </a:pPr>
            <a:endParaRPr lang="en-GB"/>
          </a:p>
        </p:txBody>
      </p:sp>
    </p:spTree>
    <p:extLst>
      <p:ext uri="{BB962C8B-B14F-4D97-AF65-F5344CB8AC3E}">
        <p14:creationId xmlns:p14="http://schemas.microsoft.com/office/powerpoint/2010/main" val="285296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a:xfrm>
            <a:off x="357188" y="254000"/>
            <a:ext cx="8558212" cy="1320800"/>
          </a:xfrm>
        </p:spPr>
        <p:txBody>
          <a:bodyPr/>
          <a:lstStyle/>
          <a:p>
            <a:r>
              <a:rPr lang="en-US" altLang="en-US"/>
              <a:t>Pupil reviews - dashboard</a:t>
            </a:r>
          </a:p>
        </p:txBody>
      </p:sp>
      <p:pic>
        <p:nvPicPr>
          <p:cNvPr id="18434"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049338" y="1298575"/>
            <a:ext cx="7232650" cy="5422900"/>
          </a:xfrm>
        </p:spPr>
      </p:pic>
      <p:sp>
        <p:nvSpPr>
          <p:cNvPr id="18435" name="Footer Placeholder 3"/>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a:spcBef>
                <a:spcPct val="0"/>
              </a:spcBef>
              <a:buFontTx/>
              <a:buNone/>
            </a:pPr>
            <a:endParaRPr lang="en-GB" altLang="en-US" sz="1200">
              <a:solidFill>
                <a:srgbClr val="898989"/>
              </a:solidFill>
            </a:endParaRPr>
          </a:p>
        </p:txBody>
      </p:sp>
    </p:spTree>
    <p:extLst>
      <p:ext uri="{BB962C8B-B14F-4D97-AF65-F5344CB8AC3E}">
        <p14:creationId xmlns:p14="http://schemas.microsoft.com/office/powerpoint/2010/main" val="92301522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r>
              <a:rPr lang="en-US" altLang="en-US"/>
              <a:t>Dashboard</a:t>
            </a:r>
          </a:p>
        </p:txBody>
      </p:sp>
      <p:sp>
        <p:nvSpPr>
          <p:cNvPr id="3" name="Content Placeholder 2"/>
          <p:cNvSpPr>
            <a:spLocks noGrp="1"/>
          </p:cNvSpPr>
          <p:nvPr>
            <p:ph idx="1"/>
          </p:nvPr>
        </p:nvSpPr>
        <p:spPr>
          <a:xfrm>
            <a:off x="609600" y="1524000"/>
            <a:ext cx="6858000" cy="4518025"/>
          </a:xfrm>
        </p:spPr>
        <p:txBody>
          <a:bodyPr>
            <a:normAutofit fontScale="92500" lnSpcReduction="20000"/>
          </a:bodyPr>
          <a:lstStyle/>
          <a:p>
            <a:pPr>
              <a:defRPr/>
            </a:pPr>
            <a:r>
              <a:rPr lang="en-US" sz="2800" dirty="0" smtClean="0"/>
              <a:t>E- FSM</a:t>
            </a:r>
          </a:p>
          <a:p>
            <a:pPr>
              <a:defRPr/>
            </a:pPr>
            <a:r>
              <a:rPr lang="en-US" sz="2800" dirty="0" smtClean="0"/>
              <a:t>Attendance</a:t>
            </a:r>
          </a:p>
          <a:p>
            <a:pPr>
              <a:defRPr/>
            </a:pPr>
            <a:r>
              <a:rPr lang="en-US" sz="2800" dirty="0" smtClean="0"/>
              <a:t>SEN register</a:t>
            </a:r>
          </a:p>
          <a:p>
            <a:pPr>
              <a:defRPr/>
            </a:pPr>
            <a:r>
              <a:rPr lang="en-US" sz="2800" dirty="0" smtClean="0"/>
              <a:t>Engagement/attitude</a:t>
            </a:r>
          </a:p>
          <a:p>
            <a:pPr>
              <a:defRPr/>
            </a:pPr>
            <a:r>
              <a:rPr lang="en-US" sz="2800" dirty="0" smtClean="0"/>
              <a:t>Vulnerability (PASS)</a:t>
            </a:r>
          </a:p>
          <a:p>
            <a:pPr>
              <a:defRPr/>
            </a:pPr>
            <a:r>
              <a:rPr lang="en-US" sz="2800" dirty="0" smtClean="0"/>
              <a:t>Parental engagement </a:t>
            </a:r>
          </a:p>
          <a:p>
            <a:pPr>
              <a:defRPr/>
            </a:pPr>
            <a:r>
              <a:rPr lang="en-US" sz="2800" dirty="0" err="1" smtClean="0"/>
              <a:t>Behaviour</a:t>
            </a:r>
            <a:r>
              <a:rPr lang="en-US" sz="2800" dirty="0" smtClean="0"/>
              <a:t>/social skills</a:t>
            </a:r>
          </a:p>
          <a:p>
            <a:pPr>
              <a:defRPr/>
            </a:pPr>
            <a:r>
              <a:rPr lang="en-US" sz="2800" dirty="0" smtClean="0"/>
              <a:t>Levels, Target, Progress</a:t>
            </a:r>
          </a:p>
          <a:p>
            <a:pPr>
              <a:defRPr/>
            </a:pPr>
            <a:r>
              <a:rPr lang="en-US" sz="2800" dirty="0" smtClean="0"/>
              <a:t>On target to meet expected level</a:t>
            </a:r>
          </a:p>
          <a:p>
            <a:pPr>
              <a:defRPr/>
            </a:pPr>
            <a:r>
              <a:rPr lang="en-US" sz="2800" dirty="0" smtClean="0"/>
              <a:t>Overall risk</a:t>
            </a:r>
            <a:endParaRPr lang="en-US" sz="2800" dirty="0"/>
          </a:p>
        </p:txBody>
      </p:sp>
      <p:sp>
        <p:nvSpPr>
          <p:cNvPr id="20483" name="Footer Placeholder 3"/>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a:spcBef>
                <a:spcPct val="0"/>
              </a:spcBef>
              <a:buFontTx/>
              <a:buNone/>
            </a:pPr>
            <a:endParaRPr lang="en-GB" altLang="en-US" sz="1200">
              <a:solidFill>
                <a:srgbClr val="898989"/>
              </a:solidFill>
            </a:endParaRPr>
          </a:p>
        </p:txBody>
      </p:sp>
      <p:pic>
        <p:nvPicPr>
          <p:cNvPr id="20484" name="Content Placeholder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926013" y="1493838"/>
            <a:ext cx="4064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27532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2795588" y="127000"/>
            <a:ext cx="6348412" cy="1320800"/>
          </a:xfrm>
        </p:spPr>
        <p:txBody>
          <a:bodyPr/>
          <a:lstStyle/>
          <a:p>
            <a:r>
              <a:rPr lang="en-US" altLang="en-US"/>
              <a:t>Provision map</a:t>
            </a:r>
          </a:p>
        </p:txBody>
      </p:sp>
      <p:sp>
        <p:nvSpPr>
          <p:cNvPr id="21506" name="Footer Placeholder 3"/>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a:spcBef>
                <a:spcPct val="0"/>
              </a:spcBef>
              <a:buFontTx/>
              <a:buNone/>
            </a:pPr>
            <a:endParaRPr lang="en-GB" altLang="en-US" sz="1200">
              <a:solidFill>
                <a:srgbClr val="898989"/>
              </a:solidFill>
            </a:endParaRPr>
          </a:p>
        </p:txBody>
      </p:sp>
      <p:sp>
        <p:nvSpPr>
          <p:cNvPr id="21507" name="Content Placeholder 2"/>
          <p:cNvSpPr>
            <a:spLocks noGrp="1"/>
          </p:cNvSpPr>
          <p:nvPr>
            <p:ph idx="1"/>
          </p:nvPr>
        </p:nvSpPr>
        <p:spPr>
          <a:xfrm>
            <a:off x="609600" y="787400"/>
            <a:ext cx="6348413" cy="5568950"/>
          </a:xfrm>
        </p:spPr>
        <p:txBody>
          <a:bodyPr>
            <a:normAutofit fontScale="92500" lnSpcReduction="10000"/>
          </a:bodyPr>
          <a:lstStyle/>
          <a:p>
            <a:r>
              <a:rPr lang="en-US" altLang="en-US" sz="2000" b="1"/>
              <a:t>Morning Clubs</a:t>
            </a:r>
          </a:p>
          <a:p>
            <a:r>
              <a:rPr lang="en-US" altLang="en-US" sz="2000" b="1"/>
              <a:t>Morning Intervention</a:t>
            </a:r>
          </a:p>
          <a:p>
            <a:r>
              <a:rPr lang="en-US" altLang="en-US" sz="2000" b="1"/>
              <a:t>Literacy Intervention </a:t>
            </a:r>
          </a:p>
          <a:p>
            <a:r>
              <a:rPr lang="en-US" altLang="en-US" sz="2000" b="1"/>
              <a:t>Numeracy Intervention </a:t>
            </a:r>
          </a:p>
          <a:p>
            <a:r>
              <a:rPr lang="en-US" altLang="en-US" sz="2000" b="1"/>
              <a:t>Family Support</a:t>
            </a:r>
          </a:p>
          <a:p>
            <a:r>
              <a:rPr lang="en-US" altLang="en-US" sz="2000" b="1"/>
              <a:t>FAST</a:t>
            </a:r>
          </a:p>
          <a:p>
            <a:r>
              <a:rPr lang="en-US" altLang="en-US" sz="2000" b="1"/>
              <a:t>Lunchtime Clubs</a:t>
            </a:r>
          </a:p>
          <a:p>
            <a:r>
              <a:rPr lang="en-US" altLang="en-US" sz="2000" b="1"/>
              <a:t>Transport</a:t>
            </a:r>
          </a:p>
          <a:p>
            <a:r>
              <a:rPr lang="en-US" altLang="en-US" sz="2000" b="1"/>
              <a:t>Greenlinks</a:t>
            </a:r>
          </a:p>
          <a:p>
            <a:r>
              <a:rPr lang="en-US" altLang="en-US" sz="2000" b="1"/>
              <a:t>Extra provision</a:t>
            </a:r>
          </a:p>
          <a:p>
            <a:r>
              <a:rPr lang="en-US" altLang="en-US" sz="2000" b="1"/>
              <a:t>Extra curricular </a:t>
            </a:r>
          </a:p>
          <a:p>
            <a:r>
              <a:rPr lang="en-US" altLang="en-US" sz="2000" b="1"/>
              <a:t>S-Team</a:t>
            </a:r>
          </a:p>
          <a:p>
            <a:r>
              <a:rPr lang="en-US" altLang="en-US" sz="2000" b="1"/>
              <a:t>Nurture</a:t>
            </a:r>
          </a:p>
          <a:p>
            <a:r>
              <a:rPr lang="en-US" altLang="en-US" sz="2000" b="1"/>
              <a:t>Springboard</a:t>
            </a:r>
            <a:endParaRPr lang="en-US" altLang="en-US" sz="2000"/>
          </a:p>
        </p:txBody>
      </p:sp>
    </p:spTree>
    <p:extLst>
      <p:ext uri="{BB962C8B-B14F-4D97-AF65-F5344CB8AC3E}">
        <p14:creationId xmlns:p14="http://schemas.microsoft.com/office/powerpoint/2010/main" val="10275491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r>
              <a:rPr lang="en-US" altLang="en-US"/>
              <a:t>Early intervention </a:t>
            </a:r>
          </a:p>
        </p:txBody>
      </p:sp>
      <p:sp>
        <p:nvSpPr>
          <p:cNvPr id="22530" name="Content Placeholder 4"/>
          <p:cNvSpPr>
            <a:spLocks noGrp="1"/>
          </p:cNvSpPr>
          <p:nvPr>
            <p:ph idx="1"/>
          </p:nvPr>
        </p:nvSpPr>
        <p:spPr/>
        <p:txBody>
          <a:bodyPr/>
          <a:lstStyle/>
          <a:p>
            <a:r>
              <a:rPr lang="en-GB" altLang="en-US"/>
              <a:t>Early Intervention Plan 0 – 2yrs</a:t>
            </a:r>
          </a:p>
          <a:p>
            <a:r>
              <a:rPr lang="en-GB" altLang="en-US"/>
              <a:t>Early Intervention Plan 3yrs+</a:t>
            </a:r>
          </a:p>
          <a:p>
            <a:r>
              <a:rPr lang="en-GB" altLang="en-US"/>
              <a:t>Partnerships </a:t>
            </a:r>
          </a:p>
        </p:txBody>
      </p:sp>
      <p:sp>
        <p:nvSpPr>
          <p:cNvPr id="22531" name="TextBox 3"/>
          <p:cNvSpPr txBox="1">
            <a:spLocks noChangeArrowheads="1"/>
          </p:cNvSpPr>
          <p:nvPr/>
        </p:nvSpPr>
        <p:spPr bwMode="auto">
          <a:xfrm>
            <a:off x="4691063" y="1411288"/>
            <a:ext cx="35893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charset="0"/>
              </a:defRPr>
            </a:lvl1pPr>
            <a:lvl2pPr marL="742950" indent="-285750">
              <a:spcBef>
                <a:spcPct val="20000"/>
              </a:spcBef>
              <a:buFont typeface="Arial" charset="0"/>
              <a:buChar char="–"/>
              <a:defRPr sz="2800">
                <a:solidFill>
                  <a:schemeClr val="tx1"/>
                </a:solidFill>
                <a:latin typeface="Calibri" charset="0"/>
              </a:defRPr>
            </a:lvl2pPr>
            <a:lvl3pPr marL="1143000" indent="-228600">
              <a:spcBef>
                <a:spcPct val="20000"/>
              </a:spcBef>
              <a:buFont typeface="Arial" charset="0"/>
              <a:buChar char="•"/>
              <a:defRPr sz="2400">
                <a:solidFill>
                  <a:schemeClr val="tx1"/>
                </a:solidFill>
                <a:latin typeface="Calibri" charset="0"/>
              </a:defRPr>
            </a:lvl3pPr>
            <a:lvl4pPr marL="1600200" indent="-228600">
              <a:spcBef>
                <a:spcPct val="20000"/>
              </a:spcBef>
              <a:buFont typeface="Arial" charset="0"/>
              <a:buChar char="–"/>
              <a:defRPr sz="2000">
                <a:solidFill>
                  <a:schemeClr val="tx1"/>
                </a:solidFill>
                <a:latin typeface="Calibri" charset="0"/>
              </a:defRPr>
            </a:lvl4pPr>
            <a:lvl5pPr marL="2057400" indent="-22860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endParaRPr lang="en-GB" altLang="en-US" sz="1800">
              <a:latin typeface="Arial" charset="0"/>
            </a:endParaRPr>
          </a:p>
        </p:txBody>
      </p:sp>
    </p:spTree>
    <p:extLst>
      <p:ext uri="{BB962C8B-B14F-4D97-AF65-F5344CB8AC3E}">
        <p14:creationId xmlns:p14="http://schemas.microsoft.com/office/powerpoint/2010/main" val="17870975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r>
              <a:rPr lang="en-US" altLang="en-US"/>
              <a:t>Working with our families</a:t>
            </a:r>
          </a:p>
        </p:txBody>
      </p:sp>
      <p:sp>
        <p:nvSpPr>
          <p:cNvPr id="29698" name="Content Placeholder 2"/>
          <p:cNvSpPr>
            <a:spLocks noGrp="1"/>
          </p:cNvSpPr>
          <p:nvPr>
            <p:ph idx="1"/>
          </p:nvPr>
        </p:nvSpPr>
        <p:spPr/>
        <p:txBody>
          <a:bodyPr/>
          <a:lstStyle/>
          <a:p>
            <a:r>
              <a:rPr lang="en-US" altLang="en-US"/>
              <a:t>TEAM </a:t>
            </a:r>
          </a:p>
          <a:p>
            <a:r>
              <a:rPr lang="en-US" altLang="en-US"/>
              <a:t>Springboard</a:t>
            </a:r>
          </a:p>
          <a:p>
            <a:r>
              <a:rPr lang="en-US" altLang="en-US"/>
              <a:t>Dockleaf</a:t>
            </a:r>
          </a:p>
        </p:txBody>
      </p:sp>
      <p:pic>
        <p:nvPicPr>
          <p:cNvPr id="29699"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35438" y="1417638"/>
            <a:ext cx="3184525"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0816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US" altLang="en-US"/>
              <a:t>Regular evaluation</a:t>
            </a:r>
          </a:p>
        </p:txBody>
      </p:sp>
      <p:sp>
        <p:nvSpPr>
          <p:cNvPr id="31746" name="Content Placeholder 2"/>
          <p:cNvSpPr>
            <a:spLocks noGrp="1"/>
          </p:cNvSpPr>
          <p:nvPr>
            <p:ph idx="1"/>
          </p:nvPr>
        </p:nvSpPr>
        <p:spPr/>
        <p:txBody>
          <a:bodyPr/>
          <a:lstStyle/>
          <a:p>
            <a:r>
              <a:rPr lang="en-US" altLang="en-US"/>
              <a:t>What is working/not working?  </a:t>
            </a:r>
          </a:p>
          <a:p>
            <a:r>
              <a:rPr lang="en-US" altLang="en-US" b="1"/>
              <a:t>IMPACT – so what?</a:t>
            </a:r>
          </a:p>
          <a:p>
            <a:r>
              <a:rPr lang="en-US" altLang="en-US"/>
              <a:t>Effect size data</a:t>
            </a:r>
          </a:p>
          <a:p>
            <a:r>
              <a:rPr lang="en-US" altLang="en-US"/>
              <a:t>Research</a:t>
            </a:r>
          </a:p>
          <a:p>
            <a:r>
              <a:rPr lang="en-US" altLang="en-US"/>
              <a:t>Triangulate information </a:t>
            </a:r>
          </a:p>
        </p:txBody>
      </p:sp>
      <p:pic>
        <p:nvPicPr>
          <p:cNvPr id="31747"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146675" y="2266950"/>
            <a:ext cx="3540125" cy="404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38364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p:cNvSpPr>
            <a:spLocks noGrp="1"/>
          </p:cNvSpPr>
          <p:nvPr>
            <p:ph type="title"/>
          </p:nvPr>
        </p:nvSpPr>
        <p:spPr/>
        <p:txBody>
          <a:bodyPr/>
          <a:lstStyle/>
          <a:p>
            <a:r>
              <a:rPr lang="en-US" altLang="en-US"/>
              <a:t>Vision</a:t>
            </a:r>
          </a:p>
        </p:txBody>
      </p:sp>
      <p:sp>
        <p:nvSpPr>
          <p:cNvPr id="3" name="Content Placeholder 2"/>
          <p:cNvSpPr>
            <a:spLocks noGrp="1"/>
          </p:cNvSpPr>
          <p:nvPr>
            <p:ph idx="1"/>
          </p:nvPr>
        </p:nvSpPr>
        <p:spPr/>
        <p:txBody>
          <a:bodyPr/>
          <a:lstStyle/>
          <a:p>
            <a:pPr>
              <a:defRPr/>
            </a:pPr>
            <a:r>
              <a:rPr lang="en-US" dirty="0" smtClean="0"/>
              <a:t>Mission statement?  </a:t>
            </a:r>
          </a:p>
          <a:p>
            <a:pPr>
              <a:defRPr/>
            </a:pPr>
            <a:r>
              <a:rPr lang="en-US" dirty="0" smtClean="0"/>
              <a:t>Aims ?</a:t>
            </a:r>
          </a:p>
          <a:p>
            <a:pPr>
              <a:defRPr/>
            </a:pPr>
            <a:r>
              <a:rPr lang="en-US" dirty="0" smtClean="0"/>
              <a:t>Vision?</a:t>
            </a:r>
          </a:p>
          <a:p>
            <a:pPr>
              <a:defRPr/>
            </a:pPr>
            <a:r>
              <a:rPr lang="en-US" dirty="0" smtClean="0"/>
              <a:t>The four purposes of </a:t>
            </a:r>
          </a:p>
          <a:p>
            <a:pPr marL="0" indent="0">
              <a:buFont typeface="Arial" charset="0"/>
              <a:buNone/>
              <a:defRPr/>
            </a:pPr>
            <a:r>
              <a:rPr lang="en-US" dirty="0"/>
              <a:t>t</a:t>
            </a:r>
            <a:r>
              <a:rPr lang="en-US" dirty="0" smtClean="0"/>
              <a:t>he curriculum for </a:t>
            </a:r>
          </a:p>
          <a:p>
            <a:pPr marL="0" indent="0">
              <a:buFont typeface="Arial" charset="0"/>
              <a:buNone/>
              <a:defRPr/>
            </a:pPr>
            <a:r>
              <a:rPr lang="en-US" dirty="0" smtClean="0"/>
              <a:t>Wales.</a:t>
            </a:r>
          </a:p>
        </p:txBody>
      </p:sp>
      <p:pic>
        <p:nvPicPr>
          <p:cNvPr id="35843"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417638"/>
            <a:ext cx="394335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220305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www.daveltd.com/photo/macro/eyes/jalene/beautiful-left-ey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9525" y="1566863"/>
            <a:ext cx="6870700" cy="398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itle 1"/>
          <p:cNvSpPr txBox="1">
            <a:spLocks noGrp="1"/>
          </p:cNvSpPr>
          <p:nvPr>
            <p:ph type="title"/>
          </p:nvPr>
        </p:nvSpPr>
        <p:spPr>
          <a:xfrm>
            <a:off x="900113" y="333375"/>
            <a:ext cx="7605712" cy="809625"/>
          </a:xfrm>
        </p:spPr>
        <p:txBody>
          <a:bodyPr/>
          <a:lstStyle/>
          <a:p>
            <a:pPr eaLnBrk="1" hangingPunct="1"/>
            <a:r>
              <a:rPr lang="en-AU" altLang="en-US" sz="3200" b="1" dirty="0">
                <a:solidFill>
                  <a:schemeClr val="tx1"/>
                </a:solidFill>
                <a:latin typeface="Arial" charset="0"/>
              </a:rPr>
              <a:t>Visible Teaching – Visible Learning</a:t>
            </a:r>
            <a:endParaRPr altLang="en-US" sz="3200" b="1" dirty="0">
              <a:solidFill>
                <a:schemeClr val="tx1"/>
              </a:solidFill>
              <a:latin typeface="Arial" charset="0"/>
            </a:endParaRPr>
          </a:p>
        </p:txBody>
      </p:sp>
      <p:pic>
        <p:nvPicPr>
          <p:cNvPr id="15364" name="TextBox 3"/>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050" y="2636838"/>
            <a:ext cx="8774113"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TextBox 5"/>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4663" y="3651250"/>
            <a:ext cx="8116887"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48633" y="320674"/>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1427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txBox="1">
            <a:spLocks noGrp="1"/>
          </p:cNvSpPr>
          <p:nvPr>
            <p:ph type="title"/>
          </p:nvPr>
        </p:nvSpPr>
        <p:spPr>
          <a:xfrm>
            <a:off x="2133600" y="609600"/>
            <a:ext cx="4823712" cy="1320800"/>
          </a:xfrm>
        </p:spPr>
        <p:txBody>
          <a:bodyPr/>
          <a:lstStyle/>
          <a:p>
            <a:pPr eaLnBrk="1" hangingPunct="1"/>
            <a:r>
              <a:rPr lang="en-GB" altLang="en-US" sz="3200" b="1" dirty="0">
                <a:solidFill>
                  <a:schemeClr val="tx1"/>
                </a:solidFill>
                <a:latin typeface="Arial" charset="0"/>
              </a:rPr>
              <a:t>Baseline Exercise </a:t>
            </a:r>
          </a:p>
        </p:txBody>
      </p:sp>
      <p:sp>
        <p:nvSpPr>
          <p:cNvPr id="3" name="Content Placeholder 2"/>
          <p:cNvSpPr>
            <a:spLocks noGrp="1"/>
          </p:cNvSpPr>
          <p:nvPr>
            <p:ph idx="1"/>
          </p:nvPr>
        </p:nvSpPr>
        <p:spPr/>
        <p:txBody>
          <a:bodyPr/>
          <a:lstStyle/>
          <a:p>
            <a:pPr>
              <a:buFont typeface="Arial" pitchFamily="34" charset="0"/>
              <a:buChar char="•"/>
              <a:defRPr/>
            </a:pPr>
            <a:r>
              <a:rPr lang="en-GB" dirty="0" smtClean="0"/>
              <a:t>What makes a good learner?</a:t>
            </a:r>
          </a:p>
          <a:p>
            <a:pPr>
              <a:buFont typeface="Arial" pitchFamily="34" charset="0"/>
              <a:buChar char="•"/>
              <a:defRPr/>
            </a:pPr>
            <a:endParaRPr lang="en-GB" dirty="0" smtClean="0"/>
          </a:p>
          <a:p>
            <a:pPr>
              <a:buFont typeface="Arial" pitchFamily="34" charset="0"/>
              <a:buChar char="•"/>
              <a:defRPr/>
            </a:pPr>
            <a:r>
              <a:rPr lang="en-GB" dirty="0" smtClean="0"/>
              <a:t>What feedback do you get from your teachers?</a:t>
            </a:r>
          </a:p>
          <a:p>
            <a:pPr>
              <a:buFont typeface="Arial" pitchFamily="34" charset="0"/>
              <a:buChar char="•"/>
              <a:defRPr/>
            </a:pPr>
            <a:endParaRPr lang="en-GB" dirty="0" smtClean="0"/>
          </a:p>
          <a:p>
            <a:pPr marL="0" indent="0">
              <a:buFont typeface="Arial" pitchFamily="34" charset="0"/>
              <a:buNone/>
              <a:defRPr/>
            </a:pPr>
            <a:r>
              <a:rPr lang="en-GB" dirty="0" smtClean="0">
                <a:solidFill>
                  <a:srgbClr val="FF0000"/>
                </a:solidFill>
                <a:hlinkClick r:id="rId3" action="ppaction://hlinkfile"/>
              </a:rPr>
              <a:t>Video footage</a:t>
            </a:r>
            <a:endParaRPr lang="en-GB" dirty="0">
              <a:solidFill>
                <a:srgbClr val="FF0000"/>
              </a:solidFill>
            </a:endParaRPr>
          </a:p>
        </p:txBody>
      </p:sp>
      <p:pic>
        <p:nvPicPr>
          <p:cNvPr id="16388"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 y="428625"/>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7353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Content Placeholder 5"/>
          <p:cNvPicPr>
            <a:picLocks noGrp="1" noChangeAspect="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914400" y="457200"/>
            <a:ext cx="4794250" cy="3581400"/>
          </a:xfrm>
        </p:spPr>
      </p:pic>
      <p:pic>
        <p:nvPicPr>
          <p:cNvPr id="17411" name="Picture 6"/>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3048000"/>
            <a:ext cx="3981450" cy="2973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7"/>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734175" y="457200"/>
            <a:ext cx="1743075" cy="261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3" name="TextBox 8"/>
          <p:cNvSpPr txBox="1">
            <a:spLocks noChangeArrowheads="1"/>
          </p:cNvSpPr>
          <p:nvPr/>
        </p:nvSpPr>
        <p:spPr bwMode="auto">
          <a:xfrm>
            <a:off x="571500" y="4292600"/>
            <a:ext cx="371951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800"/>
              </a:spcBef>
              <a:buSzPct val="100000"/>
              <a:buFont typeface="Arial" charset="0"/>
              <a:buChar char="•"/>
              <a:defRPr sz="3200">
                <a:solidFill>
                  <a:srgbClr val="000000"/>
                </a:solidFill>
                <a:latin typeface="Arial" charset="0"/>
              </a:defRPr>
            </a:lvl1pPr>
            <a:lvl2pPr marL="742950" indent="-285750">
              <a:spcBef>
                <a:spcPts val="700"/>
              </a:spcBef>
              <a:buSzPct val="100000"/>
              <a:buFont typeface="Arial" charset="0"/>
              <a:buChar char="–"/>
              <a:defRPr sz="2800">
                <a:solidFill>
                  <a:srgbClr val="000000"/>
                </a:solidFill>
                <a:latin typeface="Arial" charset="0"/>
              </a:defRPr>
            </a:lvl2pPr>
            <a:lvl3pPr marL="1143000" indent="-228600">
              <a:spcBef>
                <a:spcPts val="600"/>
              </a:spcBef>
              <a:buSzPct val="100000"/>
              <a:buFont typeface="Arial" charset="0"/>
              <a:buChar char="•"/>
              <a:defRPr sz="2400">
                <a:solidFill>
                  <a:srgbClr val="000000"/>
                </a:solidFill>
                <a:latin typeface="Arial" charset="0"/>
              </a:defRPr>
            </a:lvl3pPr>
            <a:lvl4pPr marL="1600200" indent="-228600">
              <a:spcBef>
                <a:spcPts val="500"/>
              </a:spcBef>
              <a:buSzPct val="100000"/>
              <a:buFont typeface="Arial" charset="0"/>
              <a:buChar char="–"/>
              <a:defRPr sz="2000">
                <a:solidFill>
                  <a:srgbClr val="000000"/>
                </a:solidFill>
                <a:latin typeface="Arial" charset="0"/>
              </a:defRPr>
            </a:lvl4pPr>
            <a:lvl5pPr marL="2057400" indent="-228600">
              <a:spcBef>
                <a:spcPts val="500"/>
              </a:spcBef>
              <a:buSzPct val="100000"/>
              <a:buFont typeface="Arial" charset="0"/>
              <a:buChar char="»"/>
              <a:defRPr sz="2000">
                <a:solidFill>
                  <a:srgbClr val="000000"/>
                </a:solidFill>
                <a:latin typeface="Arial" charset="0"/>
              </a:defRPr>
            </a:lvl5pPr>
            <a:lvl6pPr marL="2514600" indent="-228600" eaLnBrk="0" fontAlgn="base" hangingPunct="0">
              <a:spcBef>
                <a:spcPts val="500"/>
              </a:spcBef>
              <a:spcAft>
                <a:spcPct val="0"/>
              </a:spcAft>
              <a:buSzPct val="100000"/>
              <a:buFont typeface="Arial" charset="0"/>
              <a:buChar char="»"/>
              <a:defRPr sz="2000">
                <a:solidFill>
                  <a:srgbClr val="000000"/>
                </a:solidFill>
                <a:latin typeface="Arial" charset="0"/>
              </a:defRPr>
            </a:lvl6pPr>
            <a:lvl7pPr marL="2971800" indent="-228600" eaLnBrk="0" fontAlgn="base" hangingPunct="0">
              <a:spcBef>
                <a:spcPts val="500"/>
              </a:spcBef>
              <a:spcAft>
                <a:spcPct val="0"/>
              </a:spcAft>
              <a:buSzPct val="100000"/>
              <a:buFont typeface="Arial" charset="0"/>
              <a:buChar char="»"/>
              <a:defRPr sz="2000">
                <a:solidFill>
                  <a:srgbClr val="000000"/>
                </a:solidFill>
                <a:latin typeface="Arial" charset="0"/>
              </a:defRPr>
            </a:lvl7pPr>
            <a:lvl8pPr marL="3429000" indent="-228600" eaLnBrk="0" fontAlgn="base" hangingPunct="0">
              <a:spcBef>
                <a:spcPts val="500"/>
              </a:spcBef>
              <a:spcAft>
                <a:spcPct val="0"/>
              </a:spcAft>
              <a:buSzPct val="100000"/>
              <a:buFont typeface="Arial" charset="0"/>
              <a:buChar char="»"/>
              <a:defRPr sz="2000">
                <a:solidFill>
                  <a:srgbClr val="000000"/>
                </a:solidFill>
                <a:latin typeface="Arial" charset="0"/>
              </a:defRPr>
            </a:lvl8pPr>
            <a:lvl9pPr marL="3886200" indent="-228600" eaLnBrk="0" fontAlgn="base" hangingPunct="0">
              <a:spcBef>
                <a:spcPts val="500"/>
              </a:spcBef>
              <a:spcAft>
                <a:spcPct val="0"/>
              </a:spcAft>
              <a:buSzPct val="100000"/>
              <a:buFont typeface="Arial" charset="0"/>
              <a:buChar char="»"/>
              <a:defRPr sz="2000">
                <a:solidFill>
                  <a:srgbClr val="000000"/>
                </a:solidFill>
                <a:latin typeface="Arial" charset="0"/>
              </a:defRPr>
            </a:lvl9pPr>
          </a:lstStyle>
          <a:p>
            <a:pPr>
              <a:spcBef>
                <a:spcPct val="0"/>
              </a:spcBef>
              <a:buSzTx/>
              <a:buFontTx/>
              <a:buNone/>
            </a:pPr>
            <a:r>
              <a:rPr lang="en-GB" altLang="en-US">
                <a:solidFill>
                  <a:schemeClr val="tx1"/>
                </a:solidFill>
              </a:rPr>
              <a:t>Making learning visible – involving pupils</a:t>
            </a:r>
          </a:p>
        </p:txBody>
      </p:sp>
      <p:pic>
        <p:nvPicPr>
          <p:cNvPr id="17414"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90500" y="158750"/>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528009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txBox="1">
            <a:spLocks noGrp="1"/>
          </p:cNvSpPr>
          <p:nvPr>
            <p:ph type="title"/>
          </p:nvPr>
        </p:nvSpPr>
        <p:spPr>
          <a:xfrm>
            <a:off x="1238249" y="44450"/>
            <a:ext cx="7510463" cy="1143000"/>
          </a:xfrm>
        </p:spPr>
        <p:txBody>
          <a:bodyPr/>
          <a:lstStyle/>
          <a:p>
            <a:pPr eaLnBrk="1" hangingPunct="1"/>
            <a:r>
              <a:rPr lang="en-GB" altLang="en-US" sz="3200" b="1" dirty="0">
                <a:solidFill>
                  <a:schemeClr val="tx1"/>
                </a:solidFill>
                <a:latin typeface="Arial" charset="0"/>
              </a:rPr>
              <a:t>Steps to Success/Learning Ladders</a:t>
            </a:r>
          </a:p>
        </p:txBody>
      </p:sp>
      <p:pic>
        <p:nvPicPr>
          <p:cNvPr id="18435" name="Picture 5" descr="C:\Users\michelethomas\AppData\Local\Microsoft\Windows\Temporary Internet Files\Content.IE5\L5QNVJGT\image.jpe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900" y="981075"/>
            <a:ext cx="3084513"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17600" y="3644900"/>
            <a:ext cx="3382963" cy="2528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pic>
        <p:nvPicPr>
          <p:cNvPr id="18437" name="Picture 6" descr="C:\Users\michelethomas\AppData\Local\Microsoft\Windows\Temporary Internet Files\Content.IE5\V2BK3VE6\image.jpe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6613" y="981075"/>
            <a:ext cx="3813175" cy="508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Content Placeholder 3"/>
          <p:cNvPicPr>
            <a:picLocks noGrp="1" noChangeAspect="1"/>
          </p:cNvPicPr>
          <p:nvPr>
            <p:ph idx="1"/>
          </p:nvPr>
        </p:nvPicPr>
        <p:blipFill>
          <a:blip r:embed="rId6">
            <a:extLst>
              <a:ext uri="{28A0092B-C50C-407E-A947-70E740481C1C}">
                <a14:useLocalDpi xmlns:a14="http://schemas.microsoft.com/office/drawing/2010/main" val="0"/>
              </a:ext>
            </a:extLst>
          </a:blip>
          <a:srcRect/>
          <a:stretch>
            <a:fillRect/>
          </a:stretch>
        </p:blipFill>
        <p:spPr>
          <a:xfrm>
            <a:off x="5870575" y="4652963"/>
            <a:ext cx="2249488" cy="1679575"/>
          </a:xfrm>
        </p:spPr>
      </p:pic>
      <p:pic>
        <p:nvPicPr>
          <p:cNvPr id="7" name="Picture 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2348" y="197644"/>
            <a:ext cx="768350"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566867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081088" y="230188"/>
            <a:ext cx="4572000" cy="2016125"/>
          </a:xfrm>
          <a:prstGeom prst="rect">
            <a:avLst/>
          </a:prstGeom>
        </p:spPr>
        <p:txBody>
          <a:bodyPr>
            <a:spAutoFit/>
          </a:bodyPr>
          <a:lstStyle/>
          <a:p>
            <a:pPr algn="ctr" defTabSz="457200">
              <a:spcBef>
                <a:spcPts val="1000"/>
              </a:spcBef>
              <a:buClr>
                <a:srgbClr val="90C226"/>
              </a:buClr>
              <a:buSzPct val="80000"/>
              <a:defRPr/>
            </a:pPr>
            <a:r>
              <a:rPr lang="en-GB" sz="2800" b="1" dirty="0">
                <a:solidFill>
                  <a:prstClr val="black"/>
                </a:solidFill>
                <a:latin typeface="Calibri" pitchFamily="34" charset="0"/>
                <a:ea typeface="+mn-ea"/>
                <a:cs typeface="Arial" panose="020B0604020202020204" pitchFamily="34" charset="0"/>
              </a:rPr>
              <a:t>Assessment capable learners</a:t>
            </a:r>
          </a:p>
          <a:p>
            <a:pPr marL="342900" indent="-342900" defTabSz="457200">
              <a:spcBef>
                <a:spcPts val="1000"/>
              </a:spcBef>
              <a:buClr>
                <a:srgbClr val="90C226"/>
              </a:buClr>
              <a:buSzPct val="80000"/>
              <a:buFont typeface="Wingdings 3" charset="2"/>
              <a:buChar char=""/>
              <a:defRPr/>
            </a:pPr>
            <a:r>
              <a:rPr lang="en-GB" sz="2400" dirty="0">
                <a:solidFill>
                  <a:prstClr val="black"/>
                </a:solidFill>
                <a:latin typeface="Calibri" pitchFamily="34" charset="0"/>
                <a:ea typeface="+mn-ea"/>
                <a:cs typeface="Arial" panose="020B0604020202020204" pitchFamily="34" charset="0"/>
              </a:rPr>
              <a:t>Active in their learning </a:t>
            </a:r>
          </a:p>
          <a:p>
            <a:pPr marL="342900" indent="-342900" defTabSz="457200">
              <a:spcBef>
                <a:spcPts val="1000"/>
              </a:spcBef>
              <a:buClr>
                <a:srgbClr val="90C226"/>
              </a:buClr>
              <a:buSzPct val="80000"/>
              <a:buFont typeface="Wingdings 3" charset="2"/>
              <a:buChar char=""/>
              <a:defRPr/>
            </a:pPr>
            <a:r>
              <a:rPr lang="en-GB" sz="2400" dirty="0">
                <a:solidFill>
                  <a:prstClr val="black"/>
                </a:solidFill>
                <a:latin typeface="Calibri" pitchFamily="34" charset="0"/>
                <a:ea typeface="+mn-ea"/>
                <a:cs typeface="Arial" panose="020B0604020202020204" pitchFamily="34" charset="0"/>
              </a:rPr>
              <a:t>Peer and self assessment </a:t>
            </a:r>
          </a:p>
          <a:p>
            <a:pPr marL="342900" indent="-342900" defTabSz="457200">
              <a:spcBef>
                <a:spcPts val="1000"/>
              </a:spcBef>
              <a:buClr>
                <a:srgbClr val="90C226"/>
              </a:buClr>
              <a:buSzPct val="80000"/>
              <a:buFont typeface="Wingdings 3" charset="2"/>
              <a:buChar char=""/>
              <a:defRPr/>
            </a:pPr>
            <a:r>
              <a:rPr lang="en-GB" sz="2400" dirty="0">
                <a:solidFill>
                  <a:prstClr val="black"/>
                </a:solidFill>
                <a:latin typeface="Calibri" pitchFamily="34" charset="0"/>
                <a:ea typeface="+mn-ea"/>
                <a:cs typeface="Arial" panose="020B0604020202020204" pitchFamily="34" charset="0"/>
              </a:rPr>
              <a:t>Solo Taxonomy </a:t>
            </a:r>
          </a:p>
        </p:txBody>
      </p:sp>
      <p:pic>
        <p:nvPicPr>
          <p:cNvPr id="19459" name="Picture 8"/>
          <p:cNvPicPr>
            <a:picLocks noChangeAspect="1"/>
          </p:cNvPicPr>
          <p:nvPr/>
        </p:nvPicPr>
        <p:blipFill>
          <a:blip r:embed="rId3">
            <a:extLst>
              <a:ext uri="{28A0092B-C50C-407E-A947-70E740481C1C}">
                <a14:useLocalDpi xmlns:a14="http://schemas.microsoft.com/office/drawing/2010/main" val="0"/>
              </a:ext>
            </a:extLst>
          </a:blip>
          <a:srcRect t="8397" b="21175"/>
          <a:stretch>
            <a:fillRect/>
          </a:stretch>
        </p:blipFill>
        <p:spPr bwMode="auto">
          <a:xfrm>
            <a:off x="158750" y="2297113"/>
            <a:ext cx="2303463" cy="217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9"/>
          <p:cNvPicPr>
            <a:picLocks noChangeAspect="1"/>
          </p:cNvPicPr>
          <p:nvPr/>
        </p:nvPicPr>
        <p:blipFill>
          <a:blip r:embed="rId4">
            <a:extLst>
              <a:ext uri="{28A0092B-C50C-407E-A947-70E740481C1C}">
                <a14:useLocalDpi xmlns:a14="http://schemas.microsoft.com/office/drawing/2010/main" val="0"/>
              </a:ext>
            </a:extLst>
          </a:blip>
          <a:srcRect t="18504" b="12814"/>
          <a:stretch>
            <a:fillRect/>
          </a:stretch>
        </p:blipFill>
        <p:spPr bwMode="auto">
          <a:xfrm>
            <a:off x="220663" y="4589463"/>
            <a:ext cx="1787525" cy="164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1" name="TextBox 3"/>
          <p:cNvSpPr txBox="1">
            <a:spLocks noChangeArrowheads="1"/>
          </p:cNvSpPr>
          <p:nvPr/>
        </p:nvSpPr>
        <p:spPr bwMode="auto">
          <a:xfrm>
            <a:off x="6172200" y="5181600"/>
            <a:ext cx="20574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800"/>
              </a:spcBef>
              <a:buSzPct val="100000"/>
              <a:buFont typeface="Arial" charset="0"/>
              <a:buChar char="•"/>
              <a:defRPr sz="3200">
                <a:solidFill>
                  <a:srgbClr val="000000"/>
                </a:solidFill>
                <a:latin typeface="Arial" charset="0"/>
              </a:defRPr>
            </a:lvl1pPr>
            <a:lvl2pPr marL="742950" indent="-285750">
              <a:spcBef>
                <a:spcPts val="700"/>
              </a:spcBef>
              <a:buSzPct val="100000"/>
              <a:buFont typeface="Arial" charset="0"/>
              <a:buChar char="–"/>
              <a:defRPr sz="2800">
                <a:solidFill>
                  <a:srgbClr val="000000"/>
                </a:solidFill>
                <a:latin typeface="Arial" charset="0"/>
              </a:defRPr>
            </a:lvl2pPr>
            <a:lvl3pPr marL="1143000" indent="-228600">
              <a:spcBef>
                <a:spcPts val="600"/>
              </a:spcBef>
              <a:buSzPct val="100000"/>
              <a:buFont typeface="Arial" charset="0"/>
              <a:buChar char="•"/>
              <a:defRPr sz="2400">
                <a:solidFill>
                  <a:srgbClr val="000000"/>
                </a:solidFill>
                <a:latin typeface="Arial" charset="0"/>
              </a:defRPr>
            </a:lvl3pPr>
            <a:lvl4pPr marL="1600200" indent="-228600">
              <a:spcBef>
                <a:spcPts val="500"/>
              </a:spcBef>
              <a:buSzPct val="100000"/>
              <a:buFont typeface="Arial" charset="0"/>
              <a:buChar char="–"/>
              <a:defRPr sz="2000">
                <a:solidFill>
                  <a:srgbClr val="000000"/>
                </a:solidFill>
                <a:latin typeface="Arial" charset="0"/>
              </a:defRPr>
            </a:lvl4pPr>
            <a:lvl5pPr marL="2057400" indent="-228600">
              <a:spcBef>
                <a:spcPts val="500"/>
              </a:spcBef>
              <a:buSzPct val="100000"/>
              <a:buFont typeface="Arial" charset="0"/>
              <a:buChar char="»"/>
              <a:defRPr sz="2000">
                <a:solidFill>
                  <a:srgbClr val="000000"/>
                </a:solidFill>
                <a:latin typeface="Arial" charset="0"/>
              </a:defRPr>
            </a:lvl5pPr>
            <a:lvl6pPr marL="2514600" indent="-228600" eaLnBrk="0" fontAlgn="base" hangingPunct="0">
              <a:spcBef>
                <a:spcPts val="500"/>
              </a:spcBef>
              <a:spcAft>
                <a:spcPct val="0"/>
              </a:spcAft>
              <a:buSzPct val="100000"/>
              <a:buFont typeface="Arial" charset="0"/>
              <a:buChar char="»"/>
              <a:defRPr sz="2000">
                <a:solidFill>
                  <a:srgbClr val="000000"/>
                </a:solidFill>
                <a:latin typeface="Arial" charset="0"/>
              </a:defRPr>
            </a:lvl6pPr>
            <a:lvl7pPr marL="2971800" indent="-228600" eaLnBrk="0" fontAlgn="base" hangingPunct="0">
              <a:spcBef>
                <a:spcPts val="500"/>
              </a:spcBef>
              <a:spcAft>
                <a:spcPct val="0"/>
              </a:spcAft>
              <a:buSzPct val="100000"/>
              <a:buFont typeface="Arial" charset="0"/>
              <a:buChar char="»"/>
              <a:defRPr sz="2000">
                <a:solidFill>
                  <a:srgbClr val="000000"/>
                </a:solidFill>
                <a:latin typeface="Arial" charset="0"/>
              </a:defRPr>
            </a:lvl7pPr>
            <a:lvl8pPr marL="3429000" indent="-228600" eaLnBrk="0" fontAlgn="base" hangingPunct="0">
              <a:spcBef>
                <a:spcPts val="500"/>
              </a:spcBef>
              <a:spcAft>
                <a:spcPct val="0"/>
              </a:spcAft>
              <a:buSzPct val="100000"/>
              <a:buFont typeface="Arial" charset="0"/>
              <a:buChar char="»"/>
              <a:defRPr sz="2000">
                <a:solidFill>
                  <a:srgbClr val="000000"/>
                </a:solidFill>
                <a:latin typeface="Arial" charset="0"/>
              </a:defRPr>
            </a:lvl8pPr>
            <a:lvl9pPr marL="3886200" indent="-228600" eaLnBrk="0" fontAlgn="base" hangingPunct="0">
              <a:spcBef>
                <a:spcPts val="500"/>
              </a:spcBef>
              <a:spcAft>
                <a:spcPct val="0"/>
              </a:spcAft>
              <a:buSzPct val="100000"/>
              <a:buFont typeface="Arial" charset="0"/>
              <a:buChar char="»"/>
              <a:defRPr sz="2000">
                <a:solidFill>
                  <a:srgbClr val="000000"/>
                </a:solidFill>
                <a:latin typeface="Arial" charset="0"/>
              </a:defRPr>
            </a:lvl9pPr>
          </a:lstStyle>
          <a:p>
            <a:pPr>
              <a:spcBef>
                <a:spcPct val="0"/>
              </a:spcBef>
              <a:buSzTx/>
              <a:buFontTx/>
              <a:buNone/>
            </a:pPr>
            <a:endParaRPr lang="en-GB" altLang="en-US" sz="1800">
              <a:solidFill>
                <a:schemeClr val="tx1"/>
              </a:solidFill>
              <a:latin typeface="Calibri" charset="0"/>
            </a:endParaRPr>
          </a:p>
        </p:txBody>
      </p:sp>
      <p:pic>
        <p:nvPicPr>
          <p:cNvPr id="19462"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165850" y="101600"/>
            <a:ext cx="2870200" cy="214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46075" y="230188"/>
            <a:ext cx="768350"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4" name="Picture 1"/>
          <p:cNvPicPr>
            <a:picLocks noChangeAspect="1"/>
          </p:cNvPicPr>
          <p:nvPr/>
        </p:nvPicPr>
        <p:blipFill>
          <a:blip r:embed="rId7">
            <a:extLst>
              <a:ext uri="{28A0092B-C50C-407E-A947-70E740481C1C}">
                <a14:useLocalDpi xmlns:a14="http://schemas.microsoft.com/office/drawing/2010/main" val="0"/>
              </a:ext>
            </a:extLst>
          </a:blip>
          <a:srcRect l="2647" t="18330" r="2191" b="20665"/>
          <a:stretch>
            <a:fillRect/>
          </a:stretch>
        </p:blipFill>
        <p:spPr bwMode="auto">
          <a:xfrm>
            <a:off x="2700338" y="2246313"/>
            <a:ext cx="3054350" cy="195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5" name="Picture 2"/>
          <p:cNvPicPr>
            <a:picLocks noChangeAspect="1"/>
          </p:cNvPicPr>
          <p:nvPr/>
        </p:nvPicPr>
        <p:blipFill>
          <a:blip r:embed="rId8">
            <a:extLst>
              <a:ext uri="{28A0092B-C50C-407E-A947-70E740481C1C}">
                <a14:useLocalDpi xmlns:a14="http://schemas.microsoft.com/office/drawing/2010/main" val="0"/>
              </a:ext>
            </a:extLst>
          </a:blip>
          <a:srcRect l="14467" r="13936"/>
          <a:stretch>
            <a:fillRect/>
          </a:stretch>
        </p:blipFill>
        <p:spPr bwMode="auto">
          <a:xfrm>
            <a:off x="6786563" y="2484438"/>
            <a:ext cx="2065337" cy="288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6" name="Picture 3"/>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783138" y="4589463"/>
            <a:ext cx="1943100" cy="194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7" name="Picture 11"/>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203450" y="5148263"/>
            <a:ext cx="2327275" cy="825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1172588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1000" y="276225"/>
            <a:ext cx="4291013" cy="574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TextBox 6"/>
          <p:cNvSpPr txBox="1">
            <a:spLocks noChangeArrowheads="1"/>
          </p:cNvSpPr>
          <p:nvPr/>
        </p:nvSpPr>
        <p:spPr bwMode="auto">
          <a:xfrm>
            <a:off x="5014913" y="301625"/>
            <a:ext cx="40068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800"/>
              </a:spcBef>
              <a:buSzPct val="100000"/>
              <a:buFont typeface="Arial" charset="0"/>
              <a:buChar char="•"/>
              <a:defRPr sz="3200">
                <a:solidFill>
                  <a:srgbClr val="000000"/>
                </a:solidFill>
                <a:latin typeface="Arial" charset="0"/>
              </a:defRPr>
            </a:lvl1pPr>
            <a:lvl2pPr marL="742950" indent="-285750">
              <a:spcBef>
                <a:spcPts val="700"/>
              </a:spcBef>
              <a:buSzPct val="100000"/>
              <a:buFont typeface="Arial" charset="0"/>
              <a:buChar char="–"/>
              <a:defRPr sz="2800">
                <a:solidFill>
                  <a:srgbClr val="000000"/>
                </a:solidFill>
                <a:latin typeface="Arial" charset="0"/>
              </a:defRPr>
            </a:lvl2pPr>
            <a:lvl3pPr marL="1143000" indent="-228600">
              <a:spcBef>
                <a:spcPts val="600"/>
              </a:spcBef>
              <a:buSzPct val="100000"/>
              <a:buFont typeface="Arial" charset="0"/>
              <a:buChar char="•"/>
              <a:defRPr sz="2400">
                <a:solidFill>
                  <a:srgbClr val="000000"/>
                </a:solidFill>
                <a:latin typeface="Arial" charset="0"/>
              </a:defRPr>
            </a:lvl3pPr>
            <a:lvl4pPr marL="1600200" indent="-228600">
              <a:spcBef>
                <a:spcPts val="500"/>
              </a:spcBef>
              <a:buSzPct val="100000"/>
              <a:buFont typeface="Arial" charset="0"/>
              <a:buChar char="–"/>
              <a:defRPr sz="2000">
                <a:solidFill>
                  <a:srgbClr val="000000"/>
                </a:solidFill>
                <a:latin typeface="Arial" charset="0"/>
              </a:defRPr>
            </a:lvl4pPr>
            <a:lvl5pPr marL="2057400" indent="-228600">
              <a:spcBef>
                <a:spcPts val="500"/>
              </a:spcBef>
              <a:buSzPct val="100000"/>
              <a:buFont typeface="Arial" charset="0"/>
              <a:buChar char="»"/>
              <a:defRPr sz="2000">
                <a:solidFill>
                  <a:srgbClr val="000000"/>
                </a:solidFill>
                <a:latin typeface="Arial" charset="0"/>
              </a:defRPr>
            </a:lvl5pPr>
            <a:lvl6pPr marL="2514600" indent="-228600" eaLnBrk="0" fontAlgn="base" hangingPunct="0">
              <a:spcBef>
                <a:spcPts val="500"/>
              </a:spcBef>
              <a:spcAft>
                <a:spcPct val="0"/>
              </a:spcAft>
              <a:buSzPct val="100000"/>
              <a:buFont typeface="Arial" charset="0"/>
              <a:buChar char="»"/>
              <a:defRPr sz="2000">
                <a:solidFill>
                  <a:srgbClr val="000000"/>
                </a:solidFill>
                <a:latin typeface="Arial" charset="0"/>
              </a:defRPr>
            </a:lvl6pPr>
            <a:lvl7pPr marL="2971800" indent="-228600" eaLnBrk="0" fontAlgn="base" hangingPunct="0">
              <a:spcBef>
                <a:spcPts val="500"/>
              </a:spcBef>
              <a:spcAft>
                <a:spcPct val="0"/>
              </a:spcAft>
              <a:buSzPct val="100000"/>
              <a:buFont typeface="Arial" charset="0"/>
              <a:buChar char="»"/>
              <a:defRPr sz="2000">
                <a:solidFill>
                  <a:srgbClr val="000000"/>
                </a:solidFill>
                <a:latin typeface="Arial" charset="0"/>
              </a:defRPr>
            </a:lvl7pPr>
            <a:lvl8pPr marL="3429000" indent="-228600" eaLnBrk="0" fontAlgn="base" hangingPunct="0">
              <a:spcBef>
                <a:spcPts val="500"/>
              </a:spcBef>
              <a:spcAft>
                <a:spcPct val="0"/>
              </a:spcAft>
              <a:buSzPct val="100000"/>
              <a:buFont typeface="Arial" charset="0"/>
              <a:buChar char="»"/>
              <a:defRPr sz="2000">
                <a:solidFill>
                  <a:srgbClr val="000000"/>
                </a:solidFill>
                <a:latin typeface="Arial" charset="0"/>
              </a:defRPr>
            </a:lvl8pPr>
            <a:lvl9pPr marL="3886200" indent="-228600" eaLnBrk="0" fontAlgn="base" hangingPunct="0">
              <a:spcBef>
                <a:spcPts val="500"/>
              </a:spcBef>
              <a:spcAft>
                <a:spcPct val="0"/>
              </a:spcAft>
              <a:buSzPct val="100000"/>
              <a:buFont typeface="Arial" charset="0"/>
              <a:buChar char="»"/>
              <a:defRPr sz="2000">
                <a:solidFill>
                  <a:srgbClr val="000000"/>
                </a:solidFill>
                <a:latin typeface="Arial" charset="0"/>
              </a:defRPr>
            </a:lvl9pPr>
          </a:lstStyle>
          <a:p>
            <a:pPr algn="ctr">
              <a:spcBef>
                <a:spcPct val="0"/>
              </a:spcBef>
              <a:buSzTx/>
              <a:buFontTx/>
              <a:buNone/>
            </a:pPr>
            <a:r>
              <a:rPr lang="en-GB" altLang="en-US" b="1">
                <a:solidFill>
                  <a:schemeClr val="tx1"/>
                </a:solidFill>
              </a:rPr>
              <a:t>Austin’s Butterfly </a:t>
            </a:r>
          </a:p>
        </p:txBody>
      </p:sp>
      <p:pic>
        <p:nvPicPr>
          <p:cNvPr id="20484" name="Picture 7"/>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05400" y="1011238"/>
            <a:ext cx="3825875" cy="358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8"/>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710238" y="4592638"/>
            <a:ext cx="2616200"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6"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92088" y="176213"/>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12593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txBox="1">
            <a:spLocks noGrp="1"/>
          </p:cNvSpPr>
          <p:nvPr>
            <p:ph type="title"/>
          </p:nvPr>
        </p:nvSpPr>
        <p:spPr>
          <a:xfrm>
            <a:off x="1085850" y="323850"/>
            <a:ext cx="7605713" cy="584200"/>
          </a:xfrm>
        </p:spPr>
        <p:txBody>
          <a:bodyPr>
            <a:spAutoFit/>
          </a:bodyPr>
          <a:lstStyle/>
          <a:p>
            <a:pPr algn="l">
              <a:defRPr/>
            </a:pPr>
            <a:r>
              <a:rPr lang="en-AU" altLang="en-US" sz="3200" b="1" dirty="0">
                <a:solidFill>
                  <a:schemeClr val="tx1"/>
                </a:solidFill>
                <a:ea typeface="+mn-ea"/>
                <a:cs typeface="Arial" charset="0"/>
              </a:rPr>
              <a:t>Growth Mindset – Carol Dweck </a:t>
            </a:r>
            <a:endParaRPr altLang="en-US" sz="3200" b="1" dirty="0">
              <a:solidFill>
                <a:schemeClr val="tx1"/>
              </a:solidFill>
              <a:ea typeface="+mn-ea"/>
              <a:cs typeface="Arial" charset="0"/>
            </a:endParaRPr>
          </a:p>
        </p:txBody>
      </p:sp>
      <p:pic>
        <p:nvPicPr>
          <p:cNvPr id="21507"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5913" y="1038225"/>
            <a:ext cx="457358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Content Placeholder 5"/>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3276600" y="3989388"/>
            <a:ext cx="3668713" cy="2740025"/>
          </a:xfrm>
        </p:spPr>
      </p:pic>
      <p:pic>
        <p:nvPicPr>
          <p:cNvPr id="21509"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065963" y="4135438"/>
            <a:ext cx="1957387" cy="251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4"/>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760413" y="4586288"/>
            <a:ext cx="2143125" cy="214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416550" y="1735138"/>
            <a:ext cx="2552700"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2" name="Picture 3"/>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374650" y="100013"/>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527310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txBox="1">
            <a:spLocks noGrp="1"/>
          </p:cNvSpPr>
          <p:nvPr>
            <p:ph type="title"/>
          </p:nvPr>
        </p:nvSpPr>
        <p:spPr>
          <a:xfrm>
            <a:off x="1600200" y="414338"/>
            <a:ext cx="3917950" cy="584200"/>
          </a:xfrm>
        </p:spPr>
        <p:txBody>
          <a:bodyPr wrap="square">
            <a:spAutoFit/>
          </a:bodyPr>
          <a:lstStyle/>
          <a:p>
            <a:pPr algn="l">
              <a:defRPr/>
            </a:pPr>
            <a:r>
              <a:rPr lang="en-GB" altLang="en-US" sz="3200" b="1" dirty="0">
                <a:solidFill>
                  <a:schemeClr val="tx1"/>
                </a:solidFill>
                <a:ea typeface="+mn-ea"/>
                <a:cs typeface="Arial" charset="0"/>
              </a:rPr>
              <a:t>Learning Journeys</a:t>
            </a:r>
          </a:p>
        </p:txBody>
      </p:sp>
      <p:pic>
        <p:nvPicPr>
          <p:cNvPr id="22531" name="Picture 10"/>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6250" y="1052513"/>
            <a:ext cx="3897313" cy="291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84238" y="3429000"/>
            <a:ext cx="3800475"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1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580063" y="260350"/>
            <a:ext cx="2981325" cy="399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4" name="Picture 1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48263" y="3716338"/>
            <a:ext cx="3197225" cy="238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5" name="Picture 13"/>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95275" y="176213"/>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562292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txBox="1">
            <a:spLocks noGrp="1"/>
          </p:cNvSpPr>
          <p:nvPr>
            <p:ph type="title"/>
          </p:nvPr>
        </p:nvSpPr>
        <p:spPr>
          <a:xfrm>
            <a:off x="1979613" y="479425"/>
            <a:ext cx="5681662" cy="584200"/>
          </a:xfrm>
        </p:spPr>
        <p:txBody>
          <a:bodyPr>
            <a:spAutoFit/>
          </a:bodyPr>
          <a:lstStyle/>
          <a:p>
            <a:pPr algn="l">
              <a:defRPr/>
            </a:pPr>
            <a:r>
              <a:rPr lang="en-GB" altLang="en-US" sz="3200" b="1" dirty="0">
                <a:solidFill>
                  <a:schemeClr val="tx1"/>
                </a:solidFill>
                <a:ea typeface="+mn-ea"/>
                <a:cs typeface="Arial" charset="0"/>
              </a:rPr>
              <a:t>How is </a:t>
            </a:r>
            <a:r>
              <a:rPr lang="en-GB" altLang="en-US" sz="3200" b="1" dirty="0" smtClean="0">
                <a:solidFill>
                  <a:schemeClr val="tx1"/>
                </a:solidFill>
                <a:ea typeface="+mn-ea"/>
                <a:cs typeface="Arial" charset="0"/>
              </a:rPr>
              <a:t>Progress Visible</a:t>
            </a:r>
            <a:r>
              <a:rPr lang="en-GB" altLang="en-US" sz="3200" b="1" dirty="0">
                <a:solidFill>
                  <a:schemeClr val="tx1"/>
                </a:solidFill>
                <a:ea typeface="+mn-ea"/>
                <a:cs typeface="Arial" charset="0"/>
              </a:rPr>
              <a:t>? </a:t>
            </a:r>
          </a:p>
        </p:txBody>
      </p:sp>
      <p:sp>
        <p:nvSpPr>
          <p:cNvPr id="3" name="Content Placeholder 2"/>
          <p:cNvSpPr>
            <a:spLocks noGrp="1"/>
          </p:cNvSpPr>
          <p:nvPr>
            <p:ph idx="1"/>
          </p:nvPr>
        </p:nvSpPr>
        <p:spPr>
          <a:xfrm>
            <a:off x="522288" y="1341438"/>
            <a:ext cx="7593012" cy="4210050"/>
          </a:xfrm>
        </p:spPr>
        <p:txBody>
          <a:bodyPr/>
          <a:lstStyle/>
          <a:p>
            <a:pPr marL="0" indent="0">
              <a:buFont typeface="Arial" pitchFamily="34" charset="0"/>
              <a:buNone/>
              <a:defRPr/>
            </a:pPr>
            <a:r>
              <a:rPr lang="en-GB" sz="2800" b="1" dirty="0" smtClean="0">
                <a:solidFill>
                  <a:schemeClr val="tx1"/>
                </a:solidFill>
              </a:rPr>
              <a:t>Assessment capable learners</a:t>
            </a:r>
          </a:p>
          <a:p>
            <a:pPr>
              <a:buFont typeface="Arial" pitchFamily="34" charset="0"/>
              <a:buChar char="•"/>
              <a:defRPr/>
            </a:pPr>
            <a:r>
              <a:rPr lang="en-GB" sz="2400" dirty="0" smtClean="0">
                <a:solidFill>
                  <a:schemeClr val="tx1"/>
                </a:solidFill>
              </a:rPr>
              <a:t>Know next steps and track progress</a:t>
            </a:r>
          </a:p>
          <a:p>
            <a:pPr>
              <a:buFont typeface="Arial" pitchFamily="34" charset="0"/>
              <a:buChar char="•"/>
              <a:defRPr/>
            </a:pPr>
            <a:r>
              <a:rPr lang="en-GB" sz="2400" dirty="0" smtClean="0">
                <a:solidFill>
                  <a:schemeClr val="tx1"/>
                </a:solidFill>
              </a:rPr>
              <a:t>Learning </a:t>
            </a:r>
            <a:r>
              <a:rPr lang="en-GB" sz="2400" dirty="0">
                <a:solidFill>
                  <a:schemeClr val="tx1"/>
                </a:solidFill>
              </a:rPr>
              <a:t>intention </a:t>
            </a:r>
            <a:r>
              <a:rPr lang="en-GB" sz="2400" dirty="0" smtClean="0">
                <a:solidFill>
                  <a:schemeClr val="tx1"/>
                </a:solidFill>
              </a:rPr>
              <a:t> </a:t>
            </a:r>
          </a:p>
          <a:p>
            <a:pPr>
              <a:buFont typeface="Arial" pitchFamily="34" charset="0"/>
              <a:buChar char="•"/>
              <a:defRPr/>
            </a:pPr>
            <a:r>
              <a:rPr lang="en-GB" sz="2400" dirty="0" smtClean="0">
                <a:solidFill>
                  <a:schemeClr val="tx1"/>
                </a:solidFill>
              </a:rPr>
              <a:t>Success criteria </a:t>
            </a:r>
          </a:p>
          <a:p>
            <a:pPr>
              <a:buFont typeface="Arial" pitchFamily="34" charset="0"/>
              <a:buChar char="•"/>
              <a:defRPr/>
            </a:pPr>
            <a:endParaRPr lang="en-GB" dirty="0"/>
          </a:p>
        </p:txBody>
      </p:sp>
      <p:pic>
        <p:nvPicPr>
          <p:cNvPr id="23556" name="Picture 1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79838" y="2505075"/>
            <a:ext cx="1719262"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7"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31763" y="230188"/>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8438" y="3814763"/>
            <a:ext cx="8688387" cy="2316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5566895" y="1798853"/>
            <a:ext cx="3685625" cy="1754326"/>
          </a:xfrm>
          <a:prstGeom prst="rect">
            <a:avLst/>
          </a:prstGeom>
          <a:noFill/>
        </p:spPr>
        <p:txBody>
          <a:bodyPr wrap="none">
            <a:spAutoFit/>
          </a:bodyPr>
          <a:lstStyle/>
          <a:p>
            <a:pPr algn="ctr">
              <a:defRPr/>
            </a:pP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Arial" pitchFamily="34" charset="0"/>
                <a:ea typeface="+mn-ea"/>
              </a:rPr>
              <a:t>Young </a:t>
            </a:r>
          </a:p>
          <a:p>
            <a:pPr algn="ctr">
              <a:defRPr/>
            </a:pPr>
            <a:r>
              <a:rPr lang="en-US" sz="5400" b="1" cap="all"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latin typeface="Arial" pitchFamily="34" charset="0"/>
                <a:ea typeface="+mn-ea"/>
              </a:rPr>
              <a:t>Leaders </a:t>
            </a:r>
          </a:p>
        </p:txBody>
      </p:sp>
      <p:pic>
        <p:nvPicPr>
          <p:cNvPr id="2356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48488" y="1065213"/>
            <a:ext cx="1379537"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4523549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142875"/>
            <a:ext cx="2617788" cy="3505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79"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03800" y="3641725"/>
            <a:ext cx="2244725" cy="300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0" name="Picture 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908175" y="165100"/>
            <a:ext cx="3836988"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1" name="Picture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57163" y="200025"/>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7" descr="C:\Users\michelethomas\AppData\Local\Microsoft\Windows\Temporary Internet Files\Content.IE5\SM4DXONQ\image.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7163" y="2420938"/>
            <a:ext cx="2833687" cy="377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34723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Content Placeholder 7"/>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641350" y="1052513"/>
            <a:ext cx="3827463" cy="5124450"/>
          </a:xfrm>
        </p:spPr>
      </p:pic>
      <p:pic>
        <p:nvPicPr>
          <p:cNvPr id="25603" name="Content Placeholder 8"/>
          <p:cNvPicPr>
            <a:picLocks noGrp="1" noChangeAspect="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5065713" y="1052513"/>
            <a:ext cx="3827462" cy="5124450"/>
          </a:xfrm>
        </p:spPr>
      </p:pic>
      <p:pic>
        <p:nvPicPr>
          <p:cNvPr id="25604"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50825" y="192088"/>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307843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txBox="1">
            <a:spLocks noGrp="1"/>
          </p:cNvSpPr>
          <p:nvPr>
            <p:ph type="title"/>
          </p:nvPr>
        </p:nvSpPr>
        <p:spPr>
          <a:xfrm>
            <a:off x="2133600" y="554038"/>
            <a:ext cx="6553200" cy="584200"/>
          </a:xfrm>
        </p:spPr>
        <p:txBody>
          <a:bodyPr wrap="square">
            <a:spAutoFit/>
          </a:bodyPr>
          <a:lstStyle/>
          <a:p>
            <a:pPr algn="l">
              <a:defRPr/>
            </a:pPr>
            <a:r>
              <a:rPr lang="en-GB" altLang="en-US" sz="3200" b="1" dirty="0">
                <a:solidFill>
                  <a:schemeClr val="tx1"/>
                </a:solidFill>
                <a:ea typeface="+mn-ea"/>
                <a:cs typeface="Arial" charset="0"/>
              </a:rPr>
              <a:t>Learning Pit</a:t>
            </a:r>
          </a:p>
        </p:txBody>
      </p:sp>
      <p:pic>
        <p:nvPicPr>
          <p:cNvPr id="26627"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23850" y="1322388"/>
            <a:ext cx="2795588" cy="2084387"/>
          </a:xfrm>
        </p:spPr>
      </p:pic>
      <p:pic>
        <p:nvPicPr>
          <p:cNvPr id="26628"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713413" y="3789363"/>
            <a:ext cx="3000375" cy="2252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29"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883275" y="1270000"/>
            <a:ext cx="2865438" cy="213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0"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23850" y="4122738"/>
            <a:ext cx="2897188"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1" name="Picture 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325813" y="1611313"/>
            <a:ext cx="1981200" cy="2314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2" name="Picture 1"/>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50825" y="209550"/>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33" name="TextBox 2"/>
          <p:cNvSpPr txBox="1">
            <a:spLocks noChangeArrowheads="1"/>
          </p:cNvSpPr>
          <p:nvPr/>
        </p:nvSpPr>
        <p:spPr bwMode="auto">
          <a:xfrm>
            <a:off x="3325813" y="4122738"/>
            <a:ext cx="2325687"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800"/>
              </a:spcBef>
              <a:buSzPct val="100000"/>
              <a:buFont typeface="Arial" charset="0"/>
              <a:buChar char="•"/>
              <a:defRPr sz="3200">
                <a:solidFill>
                  <a:srgbClr val="000000"/>
                </a:solidFill>
                <a:latin typeface="Arial" charset="0"/>
              </a:defRPr>
            </a:lvl1pPr>
            <a:lvl2pPr marL="742950" indent="-285750">
              <a:spcBef>
                <a:spcPts val="700"/>
              </a:spcBef>
              <a:buSzPct val="100000"/>
              <a:buFont typeface="Arial" charset="0"/>
              <a:buChar char="–"/>
              <a:defRPr sz="2800">
                <a:solidFill>
                  <a:srgbClr val="000000"/>
                </a:solidFill>
                <a:latin typeface="Arial" charset="0"/>
              </a:defRPr>
            </a:lvl2pPr>
            <a:lvl3pPr marL="1143000" indent="-228600">
              <a:spcBef>
                <a:spcPts val="600"/>
              </a:spcBef>
              <a:buSzPct val="100000"/>
              <a:buFont typeface="Arial" charset="0"/>
              <a:buChar char="•"/>
              <a:defRPr sz="2400">
                <a:solidFill>
                  <a:srgbClr val="000000"/>
                </a:solidFill>
                <a:latin typeface="Arial" charset="0"/>
              </a:defRPr>
            </a:lvl3pPr>
            <a:lvl4pPr marL="1600200" indent="-228600">
              <a:spcBef>
                <a:spcPts val="500"/>
              </a:spcBef>
              <a:buSzPct val="100000"/>
              <a:buFont typeface="Arial" charset="0"/>
              <a:buChar char="–"/>
              <a:defRPr sz="2000">
                <a:solidFill>
                  <a:srgbClr val="000000"/>
                </a:solidFill>
                <a:latin typeface="Arial" charset="0"/>
              </a:defRPr>
            </a:lvl4pPr>
            <a:lvl5pPr marL="2057400" indent="-228600">
              <a:spcBef>
                <a:spcPts val="500"/>
              </a:spcBef>
              <a:buSzPct val="100000"/>
              <a:buFont typeface="Arial" charset="0"/>
              <a:buChar char="»"/>
              <a:defRPr sz="2000">
                <a:solidFill>
                  <a:srgbClr val="000000"/>
                </a:solidFill>
                <a:latin typeface="Arial" charset="0"/>
              </a:defRPr>
            </a:lvl5pPr>
            <a:lvl6pPr marL="2514600" indent="-228600" eaLnBrk="0" fontAlgn="base" hangingPunct="0">
              <a:spcBef>
                <a:spcPts val="500"/>
              </a:spcBef>
              <a:spcAft>
                <a:spcPct val="0"/>
              </a:spcAft>
              <a:buSzPct val="100000"/>
              <a:buFont typeface="Arial" charset="0"/>
              <a:buChar char="»"/>
              <a:defRPr sz="2000">
                <a:solidFill>
                  <a:srgbClr val="000000"/>
                </a:solidFill>
                <a:latin typeface="Arial" charset="0"/>
              </a:defRPr>
            </a:lvl6pPr>
            <a:lvl7pPr marL="2971800" indent="-228600" eaLnBrk="0" fontAlgn="base" hangingPunct="0">
              <a:spcBef>
                <a:spcPts val="500"/>
              </a:spcBef>
              <a:spcAft>
                <a:spcPct val="0"/>
              </a:spcAft>
              <a:buSzPct val="100000"/>
              <a:buFont typeface="Arial" charset="0"/>
              <a:buChar char="»"/>
              <a:defRPr sz="2000">
                <a:solidFill>
                  <a:srgbClr val="000000"/>
                </a:solidFill>
                <a:latin typeface="Arial" charset="0"/>
              </a:defRPr>
            </a:lvl7pPr>
            <a:lvl8pPr marL="3429000" indent="-228600" eaLnBrk="0" fontAlgn="base" hangingPunct="0">
              <a:spcBef>
                <a:spcPts val="500"/>
              </a:spcBef>
              <a:spcAft>
                <a:spcPct val="0"/>
              </a:spcAft>
              <a:buSzPct val="100000"/>
              <a:buFont typeface="Arial" charset="0"/>
              <a:buChar char="»"/>
              <a:defRPr sz="2000">
                <a:solidFill>
                  <a:srgbClr val="000000"/>
                </a:solidFill>
                <a:latin typeface="Arial" charset="0"/>
              </a:defRPr>
            </a:lvl8pPr>
            <a:lvl9pPr marL="3886200" indent="-228600" eaLnBrk="0" fontAlgn="base" hangingPunct="0">
              <a:spcBef>
                <a:spcPts val="500"/>
              </a:spcBef>
              <a:spcAft>
                <a:spcPct val="0"/>
              </a:spcAft>
              <a:buSzPct val="100000"/>
              <a:buFont typeface="Arial" charset="0"/>
              <a:buChar char="»"/>
              <a:defRPr sz="2000">
                <a:solidFill>
                  <a:srgbClr val="000000"/>
                </a:solidFill>
                <a:latin typeface="Arial" charset="0"/>
              </a:defRPr>
            </a:lvl9pPr>
          </a:lstStyle>
          <a:p>
            <a:pPr>
              <a:spcBef>
                <a:spcPct val="0"/>
              </a:spcBef>
              <a:buSzTx/>
              <a:buFontTx/>
              <a:buNone/>
            </a:pPr>
            <a:r>
              <a:rPr lang="en-GB" altLang="en-US" sz="1800">
                <a:solidFill>
                  <a:schemeClr val="tx1"/>
                </a:solidFill>
                <a:hlinkClick r:id="rId9"/>
              </a:rPr>
              <a:t>http://www.pembrokedockcommunit yschool.co.uk/visible-learning-in-year-5/</a:t>
            </a:r>
            <a:r>
              <a:rPr lang="en-GB" altLang="en-US" sz="1800">
                <a:solidFill>
                  <a:schemeClr val="tx1"/>
                </a:solidFill>
              </a:rPr>
              <a:t> </a:t>
            </a:r>
          </a:p>
        </p:txBody>
      </p:sp>
    </p:spTree>
    <p:extLst>
      <p:ext uri="{BB962C8B-B14F-4D97-AF65-F5344CB8AC3E}">
        <p14:creationId xmlns:p14="http://schemas.microsoft.com/office/powerpoint/2010/main" val="21224634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txBox="1">
            <a:spLocks noGrp="1"/>
          </p:cNvSpPr>
          <p:nvPr>
            <p:ph type="title"/>
          </p:nvPr>
        </p:nvSpPr>
        <p:spPr>
          <a:xfrm>
            <a:off x="2286000" y="554038"/>
            <a:ext cx="6400800" cy="584200"/>
          </a:xfrm>
        </p:spPr>
        <p:txBody>
          <a:bodyPr wrap="square">
            <a:spAutoFit/>
          </a:bodyPr>
          <a:lstStyle/>
          <a:p>
            <a:pPr algn="l">
              <a:defRPr/>
            </a:pPr>
            <a:r>
              <a:rPr lang="en-GB" altLang="en-US" sz="3200" b="1" dirty="0">
                <a:solidFill>
                  <a:schemeClr val="tx1"/>
                </a:solidFill>
                <a:ea typeface="+mn-ea"/>
                <a:cs typeface="Arial" charset="0"/>
              </a:rPr>
              <a:t>Strategies </a:t>
            </a:r>
          </a:p>
        </p:txBody>
      </p:sp>
      <p:pic>
        <p:nvPicPr>
          <p:cNvPr id="27651"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979988" y="1408113"/>
            <a:ext cx="3706812" cy="2768600"/>
          </a:xfrm>
        </p:spPr>
      </p:pic>
      <p:pic>
        <p:nvPicPr>
          <p:cNvPr id="27652" name="Picture 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308850" y="230188"/>
            <a:ext cx="1249363"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323850" y="230188"/>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1"/>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005263" y="3789363"/>
            <a:ext cx="3303587" cy="266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2"/>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203200" y="1125538"/>
            <a:ext cx="4219575" cy="314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6" name="Picture 3"/>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50900" y="4365625"/>
            <a:ext cx="2543175"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63691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799" y="609600"/>
            <a:ext cx="4366513" cy="1320800"/>
          </a:xfrm>
        </p:spPr>
        <p:txBody>
          <a:bodyPr/>
          <a:lstStyle/>
          <a:p>
            <a:r>
              <a:rPr lang="en-GB" dirty="0" smtClean="0">
                <a:solidFill>
                  <a:schemeClr val="tx1"/>
                </a:solidFill>
              </a:rPr>
              <a:t>Effect sizes </a:t>
            </a:r>
            <a:endParaRPr lang="en-GB" dirty="0">
              <a:solidFill>
                <a:schemeClr val="tx1"/>
              </a:solidFill>
            </a:endParaRPr>
          </a:p>
        </p:txBody>
      </p:sp>
      <p:sp>
        <p:nvSpPr>
          <p:cNvPr id="3" name="Footer Placeholder 2"/>
          <p:cNvSpPr>
            <a:spLocks noGrp="1"/>
          </p:cNvSpPr>
          <p:nvPr>
            <p:ph type="ftr" sz="quarter" idx="11"/>
          </p:nvPr>
        </p:nvSpPr>
        <p:spPr/>
        <p:txBody>
          <a:bodyPr/>
          <a:lstStyle/>
          <a:p>
            <a:pPr>
              <a:defRPr/>
            </a:pPr>
            <a:endParaRPr lang="en-GB"/>
          </a:p>
        </p:txBody>
      </p:sp>
      <p:pic>
        <p:nvPicPr>
          <p:cNvPr id="4" name="Picture 3"/>
          <p:cNvPicPr>
            <a:picLocks noChangeAspect="1"/>
          </p:cNvPicPr>
          <p:nvPr/>
        </p:nvPicPr>
        <p:blipFill>
          <a:blip r:embed="rId3"/>
          <a:stretch>
            <a:fillRect/>
          </a:stretch>
        </p:blipFill>
        <p:spPr>
          <a:xfrm>
            <a:off x="609599" y="1447800"/>
            <a:ext cx="3712805" cy="1452961"/>
          </a:xfrm>
          <a:prstGeom prst="rect">
            <a:avLst/>
          </a:prstGeom>
        </p:spPr>
      </p:pic>
      <p:pic>
        <p:nvPicPr>
          <p:cNvPr id="6" name="Picture 5"/>
          <p:cNvPicPr>
            <a:picLocks noChangeAspect="1"/>
          </p:cNvPicPr>
          <p:nvPr/>
        </p:nvPicPr>
        <p:blipFill>
          <a:blip r:embed="rId4"/>
          <a:stretch>
            <a:fillRect/>
          </a:stretch>
        </p:blipFill>
        <p:spPr>
          <a:xfrm>
            <a:off x="4724400" y="1356609"/>
            <a:ext cx="3337410" cy="1635342"/>
          </a:xfrm>
          <a:prstGeom prst="rect">
            <a:avLst/>
          </a:prstGeom>
        </p:spPr>
      </p:pic>
      <p:pic>
        <p:nvPicPr>
          <p:cNvPr id="7" name="Picture 6"/>
          <p:cNvPicPr>
            <a:picLocks noChangeAspect="1"/>
          </p:cNvPicPr>
          <p:nvPr/>
        </p:nvPicPr>
        <p:blipFill>
          <a:blip r:embed="rId5"/>
          <a:stretch>
            <a:fillRect/>
          </a:stretch>
        </p:blipFill>
        <p:spPr>
          <a:xfrm>
            <a:off x="685800" y="3288888"/>
            <a:ext cx="3724234" cy="1457434"/>
          </a:xfrm>
          <a:prstGeom prst="rect">
            <a:avLst/>
          </a:prstGeom>
        </p:spPr>
      </p:pic>
      <p:pic>
        <p:nvPicPr>
          <p:cNvPr id="8" name="Picture 7"/>
          <p:cNvPicPr>
            <a:picLocks noChangeAspect="1"/>
          </p:cNvPicPr>
          <p:nvPr/>
        </p:nvPicPr>
        <p:blipFill>
          <a:blip r:embed="rId6"/>
          <a:stretch>
            <a:fillRect/>
          </a:stretch>
        </p:blipFill>
        <p:spPr>
          <a:xfrm>
            <a:off x="4724400" y="3288888"/>
            <a:ext cx="3108810" cy="1523327"/>
          </a:xfrm>
          <a:prstGeom prst="rect">
            <a:avLst/>
          </a:prstGeom>
        </p:spPr>
      </p:pic>
      <p:pic>
        <p:nvPicPr>
          <p:cNvPr id="9" name="Picture 8"/>
          <p:cNvPicPr>
            <a:picLocks noChangeAspect="1"/>
          </p:cNvPicPr>
          <p:nvPr/>
        </p:nvPicPr>
        <p:blipFill>
          <a:blip r:embed="rId7"/>
          <a:stretch>
            <a:fillRect/>
          </a:stretch>
        </p:blipFill>
        <p:spPr>
          <a:xfrm>
            <a:off x="685800" y="5029200"/>
            <a:ext cx="3789005" cy="1529668"/>
          </a:xfrm>
          <a:prstGeom prst="rect">
            <a:avLst/>
          </a:prstGeom>
        </p:spPr>
      </p:pic>
      <p:pic>
        <p:nvPicPr>
          <p:cNvPr id="10" name="Picture 9"/>
          <p:cNvPicPr>
            <a:picLocks noChangeAspect="1"/>
          </p:cNvPicPr>
          <p:nvPr/>
        </p:nvPicPr>
        <p:blipFill>
          <a:blip r:embed="rId8"/>
          <a:stretch>
            <a:fillRect/>
          </a:stretch>
        </p:blipFill>
        <p:spPr>
          <a:xfrm>
            <a:off x="4800600" y="5082607"/>
            <a:ext cx="3032610" cy="1536840"/>
          </a:xfrm>
          <a:prstGeom prst="rect">
            <a:avLst/>
          </a:prstGeom>
        </p:spPr>
      </p:pic>
      <p:pic>
        <p:nvPicPr>
          <p:cNvPr id="11" name="Picture 4"/>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46075" y="230188"/>
            <a:ext cx="768350"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251286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4"/>
          <p:cNvSpPr txBox="1">
            <a:spLocks noGrp="1"/>
          </p:cNvSpPr>
          <p:nvPr>
            <p:ph type="title"/>
          </p:nvPr>
        </p:nvSpPr>
        <p:spPr>
          <a:xfrm>
            <a:off x="2057400" y="307975"/>
            <a:ext cx="5786438" cy="1200329"/>
          </a:xfrm>
        </p:spPr>
        <p:txBody>
          <a:bodyPr wrap="square">
            <a:spAutoFit/>
          </a:bodyPr>
          <a:lstStyle/>
          <a:p>
            <a:pPr algn="l">
              <a:defRPr/>
            </a:pPr>
            <a:r>
              <a:rPr lang="en-GB" altLang="en-US" b="1" dirty="0">
                <a:solidFill>
                  <a:schemeClr val="tx1"/>
                </a:solidFill>
                <a:ea typeface="+mn-ea"/>
                <a:cs typeface="Arial" charset="0"/>
              </a:rPr>
              <a:t>Know thy impact!</a:t>
            </a:r>
            <a:br>
              <a:rPr lang="en-GB" altLang="en-US" b="1" dirty="0">
                <a:solidFill>
                  <a:schemeClr val="tx1"/>
                </a:solidFill>
                <a:ea typeface="+mn-ea"/>
                <a:cs typeface="Arial" charset="0"/>
              </a:rPr>
            </a:br>
            <a:endParaRPr lang="en-GB" altLang="en-US" b="1" dirty="0">
              <a:solidFill>
                <a:schemeClr val="tx1"/>
              </a:solidFill>
              <a:ea typeface="+mn-ea"/>
              <a:cs typeface="Arial" charset="0"/>
            </a:endParaRPr>
          </a:p>
        </p:txBody>
      </p:sp>
      <p:sp>
        <p:nvSpPr>
          <p:cNvPr id="29699" name="Content Placeholder 7"/>
          <p:cNvSpPr txBox="1">
            <a:spLocks noGrp="1"/>
          </p:cNvSpPr>
          <p:nvPr>
            <p:ph sz="half" idx="2"/>
          </p:nvPr>
        </p:nvSpPr>
        <p:spPr>
          <a:xfrm>
            <a:off x="571500" y="1052513"/>
            <a:ext cx="8210550" cy="4352925"/>
          </a:xfrm>
        </p:spPr>
        <p:txBody>
          <a:bodyPr/>
          <a:lstStyle/>
          <a:p>
            <a:r>
              <a:rPr lang="en-GB" altLang="en-US" sz="2400">
                <a:solidFill>
                  <a:srgbClr val="FF0000"/>
                </a:solidFill>
                <a:latin typeface="Arial" charset="0"/>
                <a:hlinkClick r:id="rId3" action="ppaction://hlinkfile"/>
              </a:rPr>
              <a:t>Video of pupil progress and understanding</a:t>
            </a:r>
            <a:endParaRPr lang="en-GB" altLang="en-US" sz="2400">
              <a:solidFill>
                <a:srgbClr val="FF0000"/>
              </a:solidFill>
              <a:latin typeface="Arial" charset="0"/>
            </a:endParaRPr>
          </a:p>
          <a:p>
            <a:r>
              <a:rPr lang="en-GB" altLang="en-US" sz="2400">
                <a:latin typeface="Arial" charset="0"/>
              </a:rPr>
              <a:t>Want to find out more?</a:t>
            </a:r>
          </a:p>
          <a:p>
            <a:r>
              <a:rPr lang="en-GB" altLang="en-US" sz="2400">
                <a:latin typeface="Arial" charset="0"/>
              </a:rPr>
              <a:t>www.osiriseducational.co.uk</a:t>
            </a:r>
          </a:p>
          <a:p>
            <a:r>
              <a:rPr lang="en-GB" altLang="en-US" sz="2400">
                <a:latin typeface="Arial" charset="0"/>
              </a:rPr>
              <a:t>www.pembrokedockcommunityschool.co.uk</a:t>
            </a:r>
          </a:p>
          <a:p>
            <a:r>
              <a:rPr lang="en-GB" altLang="en-US" sz="2400">
                <a:latin typeface="Arial" charset="0"/>
              </a:rPr>
              <a:t>Follow us on Twitter @HeadPdcs @PDCSPrimary @YR5PDCS, @Year6PDCS, @pdcs_3, @yr1_2PDCS, @PDCS_EYandRec</a:t>
            </a:r>
          </a:p>
          <a:p>
            <a:endParaRPr lang="en-GB" altLang="en-US" sz="2400">
              <a:latin typeface="Arial" charset="0"/>
            </a:endParaRPr>
          </a:p>
        </p:txBody>
      </p:sp>
      <p:pic>
        <p:nvPicPr>
          <p:cNvPr id="29700" name="Picture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52438" y="4105275"/>
            <a:ext cx="4224337" cy="2376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019925" y="692150"/>
            <a:ext cx="1689100" cy="12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2"/>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795963" y="4221163"/>
            <a:ext cx="1471612" cy="1970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1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87325" y="358680"/>
            <a:ext cx="768350" cy="835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224147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VLL Slideshow Template">
  <a:themeElements>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LL Slideshow Template">
      <a:majorFont>
        <a:latin typeface="Swis721 Lt BT"/>
        <a:ea typeface=""/>
        <a:cs typeface="Arial"/>
      </a:majorFont>
      <a:minorFont>
        <a:latin typeface="Swis721 Lt BT"/>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LL Slideshow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LL Slideshow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LL Slideshow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LL Slideshow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LL Slideshow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LL Slideshow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LL Slideshow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LL Slideshow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LL Slideshow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LL Slideshow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LL Slideshow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VLL Slideshow Template">
  <a:themeElements>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LL Slideshow Template">
      <a:majorFont>
        <a:latin typeface="Swis721 Lt BT"/>
        <a:ea typeface=""/>
        <a:cs typeface="Arial"/>
      </a:majorFont>
      <a:minorFont>
        <a:latin typeface="Swis721 Lt BT"/>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LL Slideshow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LL Slideshow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LL Slideshow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LL Slideshow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LL Slideshow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LL Slideshow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LL Slideshow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LL Slideshow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LL Slideshow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LL Slideshow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LL Slideshow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VLL Slideshow Template">
  <a:themeElements>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LL Slideshow Template">
      <a:majorFont>
        <a:latin typeface="Swis721 Lt BT"/>
        <a:ea typeface=""/>
        <a:cs typeface="Arial"/>
      </a:majorFont>
      <a:minorFont>
        <a:latin typeface="Swis721 Lt BT"/>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LL Slideshow Templ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LL Slideshow Templ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LL Slideshow Templ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LL Slideshow Templ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LL Slideshow Templ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LL Slideshow Templ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LL Slideshow Templ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LL Slideshow Templ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LL Slideshow Templ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LL Slideshow Templ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LL Slideshow Templ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LL Slideshow Templ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2162</TotalTime>
  <Words>1043</Words>
  <Application>Microsoft Macintosh PowerPoint</Application>
  <PresentationFormat>On-screen Show (4:3)</PresentationFormat>
  <Paragraphs>193</Paragraphs>
  <Slides>25</Slides>
  <Notes>18</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25</vt:i4>
      </vt:variant>
    </vt:vector>
  </HeadingPairs>
  <TitlesOfParts>
    <vt:vector size="36" baseType="lpstr">
      <vt:lpstr>Swis721 BT</vt:lpstr>
      <vt:lpstr>Swis721 Lt BT</vt:lpstr>
      <vt:lpstr>Trebuchet MS</vt:lpstr>
      <vt:lpstr>Wingdings</vt:lpstr>
      <vt:lpstr>Wingdings 3</vt:lpstr>
      <vt:lpstr>Arial</vt:lpstr>
      <vt:lpstr>Calibri</vt:lpstr>
      <vt:lpstr>VLL Slideshow Template</vt:lpstr>
      <vt:lpstr>1_VLL Slideshow Template</vt:lpstr>
      <vt:lpstr>2_VLL Slideshow Template</vt:lpstr>
      <vt:lpstr>Facet</vt:lpstr>
      <vt:lpstr> Creating a strategic direction for school improvement</vt:lpstr>
      <vt:lpstr>What does the data say?</vt:lpstr>
      <vt:lpstr>Current practice – future policy</vt:lpstr>
      <vt:lpstr>Pupil reviews - dashboard</vt:lpstr>
      <vt:lpstr>Dashboard</vt:lpstr>
      <vt:lpstr>Provision map</vt:lpstr>
      <vt:lpstr>Early intervention </vt:lpstr>
      <vt:lpstr>Working with our families</vt:lpstr>
      <vt:lpstr>Regular evaluation</vt:lpstr>
      <vt:lpstr>Vision</vt:lpstr>
      <vt:lpstr>Visible Teaching – Visible Learning</vt:lpstr>
      <vt:lpstr>Baseline Exercise </vt:lpstr>
      <vt:lpstr>PowerPoint Presentation</vt:lpstr>
      <vt:lpstr>Steps to Success/Learning Ladders</vt:lpstr>
      <vt:lpstr>PowerPoint Presentation</vt:lpstr>
      <vt:lpstr>PowerPoint Presentation</vt:lpstr>
      <vt:lpstr>Growth Mindset – Carol Dweck </vt:lpstr>
      <vt:lpstr>Learning Journeys</vt:lpstr>
      <vt:lpstr>How is Progress Visible? </vt:lpstr>
      <vt:lpstr>PowerPoint Presentation</vt:lpstr>
      <vt:lpstr>PowerPoint Presentation</vt:lpstr>
      <vt:lpstr>Learning Pit</vt:lpstr>
      <vt:lpstr>Strategies </vt:lpstr>
      <vt:lpstr>Effect sizes </vt:lpstr>
      <vt:lpstr>Know thy impact! </vt:lpstr>
    </vt:vector>
  </TitlesOfParts>
  <Company>Cedar Rapids Community School District</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local1</dc:creator>
  <cp:lastModifiedBy>Michele Thomas</cp:lastModifiedBy>
  <cp:revision>62</cp:revision>
  <dcterms:created xsi:type="dcterms:W3CDTF">2013-12-04T21:03:20Z</dcterms:created>
  <dcterms:modified xsi:type="dcterms:W3CDTF">2016-10-13T13:27:49Z</dcterms:modified>
</cp:coreProperties>
</file>