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57"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8" autoAdjust="0"/>
    <p:restoredTop sz="94660"/>
  </p:normalViewPr>
  <p:slideViewPr>
    <p:cSldViewPr snapToGrid="0">
      <p:cViewPr>
        <p:scale>
          <a:sx n="97" d="100"/>
          <a:sy n="97" d="100"/>
        </p:scale>
        <p:origin x="124"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9/30/2025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00607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9/30/2025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65029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9/30/2025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3626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9/30/2025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00892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9/30/2025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0660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9/30/2025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89373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9/30/2025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68923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9/30/2025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42689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9/30/2025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2945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9/30/2025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81661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9/30/2025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339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9/30/2025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553362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blog.dnevnik.hr/trenddop"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socialenterprise.org.uk/case-studies/homebaked-bakery-the-power-of-communities-to-level-up-for-themselve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3D rendering of game pieces tied together with a rope">
            <a:extLst>
              <a:ext uri="{FF2B5EF4-FFF2-40B4-BE49-F238E27FC236}">
                <a16:creationId xmlns:a16="http://schemas.microsoft.com/office/drawing/2014/main" id="{C528ABAA-F5AA-C7AF-EE11-028CC08ED20F}"/>
              </a:ext>
            </a:extLst>
          </p:cNvPr>
          <p:cNvPicPr>
            <a:picLocks noChangeAspect="1"/>
          </p:cNvPicPr>
          <p:nvPr/>
        </p:nvPicPr>
        <p:blipFill>
          <a:blip r:embed="rId2"/>
          <a:srcRect t="20813" b="4187"/>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05DEC45B-BA77-21C0-3869-05DE7C923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152940"/>
          </a:xfrm>
          <a:prstGeom prst="rect">
            <a:avLst/>
          </a:prstGeom>
          <a:solidFill>
            <a:schemeClr val="bg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867D2AA0-C07C-36B6-5929-7E37C78F5EA3}"/>
              </a:ext>
            </a:extLst>
          </p:cNvPr>
          <p:cNvSpPr>
            <a:spLocks noGrp="1"/>
          </p:cNvSpPr>
          <p:nvPr>
            <p:ph type="ctrTitle"/>
          </p:nvPr>
        </p:nvSpPr>
        <p:spPr>
          <a:xfrm>
            <a:off x="357809" y="159031"/>
            <a:ext cx="7950514" cy="870008"/>
          </a:xfrm>
        </p:spPr>
        <p:txBody>
          <a:bodyPr anchor="ctr">
            <a:normAutofit/>
          </a:bodyPr>
          <a:lstStyle/>
          <a:p>
            <a:pPr>
              <a:lnSpc>
                <a:spcPct val="90000"/>
              </a:lnSpc>
            </a:pPr>
            <a:r>
              <a:rPr lang="en-GB" sz="3700">
                <a:solidFill>
                  <a:srgbClr val="FFFFFF"/>
                </a:solidFill>
              </a:rPr>
              <a:t>Social Enterprise Theory &amp; Practise</a:t>
            </a:r>
          </a:p>
        </p:txBody>
      </p:sp>
      <p:sp>
        <p:nvSpPr>
          <p:cNvPr id="3" name="Subtitle 2">
            <a:extLst>
              <a:ext uri="{FF2B5EF4-FFF2-40B4-BE49-F238E27FC236}">
                <a16:creationId xmlns:a16="http://schemas.microsoft.com/office/drawing/2014/main" id="{A9DC813E-9460-1856-A0BB-99E7548EDA20}"/>
              </a:ext>
            </a:extLst>
          </p:cNvPr>
          <p:cNvSpPr>
            <a:spLocks noGrp="1"/>
          </p:cNvSpPr>
          <p:nvPr>
            <p:ph type="subTitle" idx="1"/>
          </p:nvPr>
        </p:nvSpPr>
        <p:spPr>
          <a:xfrm>
            <a:off x="8308323" y="159031"/>
            <a:ext cx="3525868" cy="870008"/>
          </a:xfrm>
        </p:spPr>
        <p:txBody>
          <a:bodyPr anchor="ctr">
            <a:normAutofit/>
          </a:bodyPr>
          <a:lstStyle/>
          <a:p>
            <a:pPr algn="r"/>
            <a:r>
              <a:rPr lang="en-GB" sz="1600">
                <a:solidFill>
                  <a:srgbClr val="FFFFFF"/>
                </a:solidFill>
              </a:rPr>
              <a:t>Welcome</a:t>
            </a:r>
          </a:p>
        </p:txBody>
      </p:sp>
      <p:cxnSp>
        <p:nvCxnSpPr>
          <p:cNvPr id="13" name="Straight Connector 12">
            <a:extLst>
              <a:ext uri="{FF2B5EF4-FFF2-40B4-BE49-F238E27FC236}">
                <a16:creationId xmlns:a16="http://schemas.microsoft.com/office/drawing/2014/main" id="{6E25B8EB-C8DD-E579-2093-D182FC5B0F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560574" y="576072"/>
            <a:ext cx="1152144"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67023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EE4CE7-1D4D-FDC7-ECBF-35376F9106C2}"/>
              </a:ext>
            </a:extLst>
          </p:cNvPr>
          <p:cNvSpPr>
            <a:spLocks noGrp="1"/>
          </p:cNvSpPr>
          <p:nvPr>
            <p:ph type="title"/>
          </p:nvPr>
        </p:nvSpPr>
        <p:spPr>
          <a:xfrm>
            <a:off x="640080" y="914400"/>
            <a:ext cx="3794760" cy="1619074"/>
          </a:xfrm>
        </p:spPr>
        <p:txBody>
          <a:bodyPr anchor="t">
            <a:normAutofit/>
          </a:bodyPr>
          <a:lstStyle/>
          <a:p>
            <a:r>
              <a:rPr lang="en-GB" dirty="0"/>
              <a:t>What is Social Enterprise?</a:t>
            </a:r>
          </a:p>
        </p:txBody>
      </p:sp>
      <p:sp>
        <p:nvSpPr>
          <p:cNvPr id="3" name="Content Placeholder 2">
            <a:extLst>
              <a:ext uri="{FF2B5EF4-FFF2-40B4-BE49-F238E27FC236}">
                <a16:creationId xmlns:a16="http://schemas.microsoft.com/office/drawing/2014/main" id="{B159D9ED-528A-7EC4-5386-2CADD34D7ABD}"/>
              </a:ext>
            </a:extLst>
          </p:cNvPr>
          <p:cNvSpPr>
            <a:spLocks noGrp="1"/>
          </p:cNvSpPr>
          <p:nvPr>
            <p:ph idx="1"/>
          </p:nvPr>
        </p:nvSpPr>
        <p:spPr>
          <a:xfrm>
            <a:off x="5148072" y="1051559"/>
            <a:ext cx="6382937" cy="5248656"/>
          </a:xfrm>
        </p:spPr>
        <p:txBody>
          <a:bodyPr anchor="t">
            <a:normAutofit/>
          </a:bodyPr>
          <a:lstStyle/>
          <a:p>
            <a:pPr marL="0" indent="0">
              <a:lnSpc>
                <a:spcPct val="110000"/>
              </a:lnSpc>
              <a:buNone/>
            </a:pPr>
            <a:r>
              <a:rPr lang="en-GB" sz="1600" dirty="0"/>
              <a:t>A social enterprise is a business that exists primarily to achieve social or environmental objectives, using commercial strategies to generate income while reinvesting the majority of its profits into its mission. Unlike traditional businesses, its core purpose is not profit maximization but positive impact on society or the planet.</a:t>
            </a:r>
          </a:p>
          <a:p>
            <a:pPr marL="0" indent="0">
              <a:lnSpc>
                <a:spcPct val="110000"/>
              </a:lnSpc>
              <a:buNone/>
            </a:pPr>
            <a:r>
              <a:rPr lang="en-GB" sz="1600" dirty="0"/>
              <a:t>Key features:</a:t>
            </a:r>
          </a:p>
          <a:p>
            <a:pPr>
              <a:lnSpc>
                <a:spcPct val="110000"/>
              </a:lnSpc>
            </a:pPr>
            <a:r>
              <a:rPr lang="en-GB" sz="1600" dirty="0"/>
              <a:t>Mission-led: The social or environmental goal is embedded in its governing documents</a:t>
            </a:r>
          </a:p>
          <a:p>
            <a:pPr>
              <a:lnSpc>
                <a:spcPct val="110000"/>
              </a:lnSpc>
            </a:pPr>
            <a:r>
              <a:rPr lang="en-GB" sz="1600" dirty="0"/>
              <a:t>Trading-focused: Earns income by selling goods or services, not relying solely on donations</a:t>
            </a:r>
          </a:p>
          <a:p>
            <a:pPr>
              <a:lnSpc>
                <a:spcPct val="110000"/>
              </a:lnSpc>
            </a:pPr>
            <a:r>
              <a:rPr lang="en-GB" sz="1600" dirty="0"/>
              <a:t>Profit reinvestment: At least 50% of profits are reinvested to further the mission</a:t>
            </a:r>
          </a:p>
          <a:p>
            <a:pPr>
              <a:lnSpc>
                <a:spcPct val="110000"/>
              </a:lnSpc>
            </a:pPr>
            <a:r>
              <a:rPr lang="en-GB" sz="1600" dirty="0"/>
              <a:t>Independent: Operates autonomously from government control</a:t>
            </a:r>
          </a:p>
          <a:p>
            <a:pPr>
              <a:lnSpc>
                <a:spcPct val="110000"/>
              </a:lnSpc>
            </a:pPr>
            <a:r>
              <a:rPr lang="en-GB" sz="1600" dirty="0"/>
              <a:t>Transparent: Measures and communicates its impact openly	</a:t>
            </a:r>
          </a:p>
        </p:txBody>
      </p:sp>
      <p:cxnSp>
        <p:nvCxnSpPr>
          <p:cNvPr id="10" name="Straight Connector 9">
            <a:extLst>
              <a:ext uri="{FF2B5EF4-FFF2-40B4-BE49-F238E27FC236}">
                <a16:creationId xmlns:a16="http://schemas.microsoft.com/office/drawing/2014/main" id="{10694E1F-471C-4340-BE4B-28F2BF7D7A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627278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A close-up of words&#10;&#10;AI-generated content may be incorrect.">
            <a:extLst>
              <a:ext uri="{FF2B5EF4-FFF2-40B4-BE49-F238E27FC236}">
                <a16:creationId xmlns:a16="http://schemas.microsoft.com/office/drawing/2014/main" id="{ACC23F18-04BD-4088-C5B5-BC9ACDB515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5572" y="2412139"/>
            <a:ext cx="4762500" cy="3219450"/>
          </a:xfrm>
          <a:prstGeom prst="rect">
            <a:avLst/>
          </a:prstGeom>
        </p:spPr>
      </p:pic>
      <p:sp>
        <p:nvSpPr>
          <p:cNvPr id="6" name="TextBox 5">
            <a:extLst>
              <a:ext uri="{FF2B5EF4-FFF2-40B4-BE49-F238E27FC236}">
                <a16:creationId xmlns:a16="http://schemas.microsoft.com/office/drawing/2014/main" id="{729C5D38-A8CA-BC0F-1B7E-860FF3193DC2}"/>
              </a:ext>
            </a:extLst>
          </p:cNvPr>
          <p:cNvSpPr txBox="1"/>
          <p:nvPr/>
        </p:nvSpPr>
        <p:spPr>
          <a:xfrm>
            <a:off x="385572" y="5631589"/>
            <a:ext cx="4762500" cy="230832"/>
          </a:xfrm>
          <a:prstGeom prst="rect">
            <a:avLst/>
          </a:prstGeom>
          <a:noFill/>
        </p:spPr>
        <p:txBody>
          <a:bodyPr wrap="square" rtlCol="0">
            <a:spAutoFit/>
          </a:bodyPr>
          <a:lstStyle/>
          <a:p>
            <a:r>
              <a:rPr lang="en-GB" sz="900">
                <a:hlinkClick r:id="rId3" tooltip="https://blog.dnevnik.hr/trenddop"/>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998795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B7C887-66BD-C805-FD54-14DEF0ED2C69}"/>
              </a:ext>
            </a:extLst>
          </p:cNvPr>
          <p:cNvSpPr>
            <a:spLocks noGrp="1"/>
          </p:cNvSpPr>
          <p:nvPr>
            <p:ph type="title"/>
          </p:nvPr>
        </p:nvSpPr>
        <p:spPr>
          <a:xfrm>
            <a:off x="8625915" y="1006933"/>
            <a:ext cx="2982141" cy="2643264"/>
          </a:xfrm>
        </p:spPr>
        <p:txBody>
          <a:bodyPr vert="horz" lIns="91440" tIns="45720" rIns="91440" bIns="45720" rtlCol="0" anchor="b">
            <a:normAutofit/>
          </a:bodyPr>
          <a:lstStyle/>
          <a:p>
            <a:pPr>
              <a:lnSpc>
                <a:spcPct val="90000"/>
              </a:lnSpc>
            </a:pPr>
            <a:r>
              <a:rPr lang="en-US" sz="3400"/>
              <a:t>How do Social Enterprises differ from Traditional businesses?</a:t>
            </a:r>
          </a:p>
        </p:txBody>
      </p:sp>
      <p:pic>
        <p:nvPicPr>
          <p:cNvPr id="5" name="Content Placeholder 4">
            <a:extLst>
              <a:ext uri="{FF2B5EF4-FFF2-40B4-BE49-F238E27FC236}">
                <a16:creationId xmlns:a16="http://schemas.microsoft.com/office/drawing/2014/main" id="{9D7512C6-21D6-6F83-08AE-1539A636CAAA}"/>
              </a:ext>
            </a:extLst>
          </p:cNvPr>
          <p:cNvPicPr>
            <a:picLocks noGrp="1" noChangeAspect="1"/>
          </p:cNvPicPr>
          <p:nvPr>
            <p:ph idx="1"/>
          </p:nvPr>
        </p:nvPicPr>
        <p:blipFill>
          <a:blip r:embed="rId2"/>
          <a:srcRect l="36285" t="7778" r="18698" b="33402"/>
          <a:stretch>
            <a:fillRect/>
          </a:stretch>
        </p:blipFill>
        <p:spPr>
          <a:xfrm>
            <a:off x="660991" y="887329"/>
            <a:ext cx="7683988" cy="5129061"/>
          </a:xfrm>
          <a:prstGeom prst="rect">
            <a:avLst/>
          </a:prstGeom>
        </p:spPr>
      </p:pic>
      <p:cxnSp>
        <p:nvCxnSpPr>
          <p:cNvPr id="14" name="Straight Connector 13">
            <a:extLst>
              <a:ext uri="{FF2B5EF4-FFF2-40B4-BE49-F238E27FC236}">
                <a16:creationId xmlns:a16="http://schemas.microsoft.com/office/drawing/2014/main" id="{87534CB3-4CA5-DDD2-D519-C4A714A689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16943" y="3999192"/>
            <a:ext cx="548640"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642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D25DF-0828-A715-F291-401264F326AB}"/>
              </a:ext>
            </a:extLst>
          </p:cNvPr>
          <p:cNvSpPr>
            <a:spLocks noGrp="1"/>
          </p:cNvSpPr>
          <p:nvPr>
            <p:ph type="title"/>
          </p:nvPr>
        </p:nvSpPr>
        <p:spPr>
          <a:xfrm>
            <a:off x="640080" y="1371600"/>
            <a:ext cx="5852160" cy="1097280"/>
          </a:xfrm>
        </p:spPr>
        <p:txBody>
          <a:bodyPr anchor="t">
            <a:normAutofit/>
          </a:bodyPr>
          <a:lstStyle/>
          <a:p>
            <a:r>
              <a:rPr lang="en-GB" dirty="0" err="1">
                <a:hlinkClick r:id="rId2"/>
              </a:rPr>
              <a:t>Homebaked</a:t>
            </a:r>
            <a:r>
              <a:rPr lang="en-GB" dirty="0">
                <a:hlinkClick r:id="rId2"/>
              </a:rPr>
              <a:t> Bakery</a:t>
            </a:r>
            <a:endParaRPr lang="en-GB" dirty="0"/>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0A3862-ACAA-CE4E-7648-4ECC1DFB61D9}"/>
              </a:ext>
            </a:extLst>
          </p:cNvPr>
          <p:cNvSpPr>
            <a:spLocks noGrp="1"/>
          </p:cNvSpPr>
          <p:nvPr>
            <p:ph idx="1"/>
          </p:nvPr>
        </p:nvSpPr>
        <p:spPr>
          <a:xfrm>
            <a:off x="640080" y="2633236"/>
            <a:ext cx="5852160" cy="3664685"/>
          </a:xfrm>
        </p:spPr>
        <p:txBody>
          <a:bodyPr>
            <a:normAutofit/>
          </a:bodyPr>
          <a:lstStyle/>
          <a:p>
            <a:pPr marL="0" indent="0">
              <a:buNone/>
            </a:pPr>
            <a:r>
              <a:rPr lang="en-GB" dirty="0"/>
              <a:t>From the previous slide and the case study we have just looked at, can we have a discussion answering the following questions:</a:t>
            </a:r>
          </a:p>
          <a:p>
            <a:pPr marL="457200" indent="-457200">
              <a:buAutoNum type="arabicPeriod"/>
            </a:pPr>
            <a:r>
              <a:rPr lang="en-GB" dirty="0"/>
              <a:t>What is the Businesses main social objectives?</a:t>
            </a:r>
          </a:p>
          <a:p>
            <a:pPr marL="457200" indent="-457200">
              <a:buAutoNum type="arabicPeriod"/>
            </a:pPr>
            <a:r>
              <a:rPr lang="en-GB" dirty="0"/>
              <a:t>How is their profits reinvested into what they do?</a:t>
            </a:r>
          </a:p>
          <a:p>
            <a:pPr marL="457200" indent="-457200">
              <a:buAutoNum type="arabicPeriod"/>
            </a:pPr>
            <a:r>
              <a:rPr lang="en-GB" dirty="0"/>
              <a:t>Can you think of a comparable traditional business?</a:t>
            </a:r>
          </a:p>
          <a:p>
            <a:pPr marL="0" indent="0">
              <a:buNone/>
            </a:pPr>
            <a:endParaRPr lang="en-GB" dirty="0"/>
          </a:p>
        </p:txBody>
      </p:sp>
      <p:pic>
        <p:nvPicPr>
          <p:cNvPr id="5" name="Picture 4" descr="A display of stack of bread">
            <a:extLst>
              <a:ext uri="{FF2B5EF4-FFF2-40B4-BE49-F238E27FC236}">
                <a16:creationId xmlns:a16="http://schemas.microsoft.com/office/drawing/2014/main" id="{01F10B85-AA4C-2E44-82C6-49D36AEA4F05}"/>
              </a:ext>
            </a:extLst>
          </p:cNvPr>
          <p:cNvPicPr>
            <a:picLocks noChangeAspect="1"/>
          </p:cNvPicPr>
          <p:nvPr/>
        </p:nvPicPr>
        <p:blipFill>
          <a:blip r:embed="rId3"/>
          <a:srcRect l="31708" r="21122"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1019427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D5DB72-73C5-866F-3502-875981399FDA}"/>
              </a:ext>
            </a:extLst>
          </p:cNvPr>
          <p:cNvSpPr>
            <a:spLocks noGrp="1"/>
          </p:cNvSpPr>
          <p:nvPr>
            <p:ph type="title"/>
          </p:nvPr>
        </p:nvSpPr>
        <p:spPr>
          <a:xfrm>
            <a:off x="640080" y="914399"/>
            <a:ext cx="10847494" cy="1171069"/>
          </a:xfrm>
        </p:spPr>
        <p:txBody>
          <a:bodyPr anchor="t">
            <a:normAutofit/>
          </a:bodyPr>
          <a:lstStyle/>
          <a:p>
            <a:r>
              <a:rPr lang="en-GB"/>
              <a:t>Social Enterprise Theory </a:t>
            </a:r>
          </a:p>
        </p:txBody>
      </p:sp>
      <p:pic>
        <p:nvPicPr>
          <p:cNvPr id="5" name="Picture 4">
            <a:extLst>
              <a:ext uri="{FF2B5EF4-FFF2-40B4-BE49-F238E27FC236}">
                <a16:creationId xmlns:a16="http://schemas.microsoft.com/office/drawing/2014/main" id="{CBE95FE3-F5BF-9362-C52C-0003D9ADEFF2}"/>
              </a:ext>
            </a:extLst>
          </p:cNvPr>
          <p:cNvPicPr>
            <a:picLocks noChangeAspect="1"/>
          </p:cNvPicPr>
          <p:nvPr/>
        </p:nvPicPr>
        <p:blipFill>
          <a:blip r:embed="rId2"/>
          <a:srcRect l="64336" t="15902" r="11051" b="36269"/>
          <a:stretch>
            <a:fillRect/>
          </a:stretch>
        </p:blipFill>
        <p:spPr>
          <a:xfrm>
            <a:off x="713232" y="2256287"/>
            <a:ext cx="5126220" cy="3760459"/>
          </a:xfrm>
          <a:prstGeom prst="rect">
            <a:avLst/>
          </a:prstGeom>
        </p:spPr>
      </p:pic>
      <p:sp>
        <p:nvSpPr>
          <p:cNvPr id="3" name="Content Placeholder 2">
            <a:extLst>
              <a:ext uri="{FF2B5EF4-FFF2-40B4-BE49-F238E27FC236}">
                <a16:creationId xmlns:a16="http://schemas.microsoft.com/office/drawing/2014/main" id="{55A06268-A343-DB5B-55D6-8BF41C8B90A8}"/>
              </a:ext>
            </a:extLst>
          </p:cNvPr>
          <p:cNvSpPr>
            <a:spLocks noGrp="1"/>
          </p:cNvSpPr>
          <p:nvPr>
            <p:ph idx="1"/>
          </p:nvPr>
        </p:nvSpPr>
        <p:spPr>
          <a:xfrm>
            <a:off x="6915150" y="2256287"/>
            <a:ext cx="4563618" cy="3760459"/>
          </a:xfrm>
        </p:spPr>
        <p:txBody>
          <a:bodyPr anchor="t">
            <a:normAutofit/>
          </a:bodyPr>
          <a:lstStyle/>
          <a:p>
            <a:pPr marL="0" indent="0">
              <a:buNone/>
            </a:pPr>
            <a:r>
              <a:rPr lang="en-GB" dirty="0"/>
              <a:t>Many theories that cover Social Enterprise:</a:t>
            </a:r>
          </a:p>
          <a:p>
            <a:pPr marL="0" indent="0">
              <a:buNone/>
            </a:pPr>
            <a:endParaRPr lang="en-GB" dirty="0"/>
          </a:p>
        </p:txBody>
      </p:sp>
      <p:cxnSp>
        <p:nvCxnSpPr>
          <p:cNvPr id="21" name="Straight Connector 2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5896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A617D-1B64-C29F-7123-D050D81AAE5F}"/>
              </a:ext>
            </a:extLst>
          </p:cNvPr>
          <p:cNvSpPr>
            <a:spLocks noGrp="1"/>
          </p:cNvSpPr>
          <p:nvPr>
            <p:ph type="title"/>
          </p:nvPr>
        </p:nvSpPr>
        <p:spPr/>
        <p:txBody>
          <a:bodyPr/>
          <a:lstStyle/>
          <a:p>
            <a:r>
              <a:rPr lang="en-GB" dirty="0"/>
              <a:t>Market/State failure</a:t>
            </a:r>
          </a:p>
        </p:txBody>
      </p:sp>
      <p:sp>
        <p:nvSpPr>
          <p:cNvPr id="3" name="Content Placeholder 2">
            <a:extLst>
              <a:ext uri="{FF2B5EF4-FFF2-40B4-BE49-F238E27FC236}">
                <a16:creationId xmlns:a16="http://schemas.microsoft.com/office/drawing/2014/main" id="{D9E0FF02-62B6-CA42-F820-7A269098D279}"/>
              </a:ext>
            </a:extLst>
          </p:cNvPr>
          <p:cNvSpPr>
            <a:spLocks noGrp="1"/>
          </p:cNvSpPr>
          <p:nvPr>
            <p:ph idx="1"/>
          </p:nvPr>
        </p:nvSpPr>
        <p:spPr>
          <a:xfrm>
            <a:off x="640080" y="2633472"/>
            <a:ext cx="5734780" cy="3566160"/>
          </a:xfrm>
        </p:spPr>
        <p:txBody>
          <a:bodyPr>
            <a:normAutofit lnSpcReduction="10000"/>
          </a:bodyPr>
          <a:lstStyle/>
          <a:p>
            <a:pPr marL="0" indent="0">
              <a:buNone/>
            </a:pPr>
            <a:r>
              <a:rPr lang="en-GB" dirty="0"/>
              <a:t>Occurs when neither the public or private sector can meet societal needs.</a:t>
            </a:r>
          </a:p>
          <a:p>
            <a:pPr>
              <a:buFontTx/>
              <a:buChar char="-"/>
            </a:pPr>
            <a:r>
              <a:rPr lang="en-GB" sz="1600" dirty="0"/>
              <a:t>Market Failure: Private sector aren’t able to be provide essential goods and services effectively or equitably, particularly for marginalised groups.  (</a:t>
            </a:r>
            <a:r>
              <a:rPr lang="en-GB" sz="1600" dirty="0" err="1"/>
              <a:t>Eg.</a:t>
            </a:r>
            <a:r>
              <a:rPr lang="en-GB" sz="1600" dirty="0"/>
              <a:t>  Private Healthcare/education).</a:t>
            </a:r>
          </a:p>
          <a:p>
            <a:pPr>
              <a:buFontTx/>
              <a:buChar char="-"/>
            </a:pPr>
            <a:r>
              <a:rPr lang="en-GB" sz="1600" dirty="0"/>
              <a:t>State Failure: Governments lack resources, agility or political will to address gaps in essential goods or services effectively or </a:t>
            </a:r>
            <a:r>
              <a:rPr lang="en-GB" sz="1600" dirty="0" err="1"/>
              <a:t>innovately</a:t>
            </a:r>
            <a:r>
              <a:rPr lang="en-GB" sz="1600" dirty="0"/>
              <a:t>.  Can also occur when cuts to finances must be made and former public services are withdrawn.</a:t>
            </a:r>
          </a:p>
          <a:p>
            <a:pPr>
              <a:buFontTx/>
              <a:buChar char="-"/>
            </a:pPr>
            <a:endParaRPr lang="en-GB" sz="1600" dirty="0"/>
          </a:p>
        </p:txBody>
      </p:sp>
      <p:sp>
        <p:nvSpPr>
          <p:cNvPr id="4" name="TextBox 3">
            <a:extLst>
              <a:ext uri="{FF2B5EF4-FFF2-40B4-BE49-F238E27FC236}">
                <a16:creationId xmlns:a16="http://schemas.microsoft.com/office/drawing/2014/main" id="{398AE4D6-FB39-25C6-5979-C6FC4E3AA2DE}"/>
              </a:ext>
            </a:extLst>
          </p:cNvPr>
          <p:cNvSpPr txBox="1"/>
          <p:nvPr/>
        </p:nvSpPr>
        <p:spPr>
          <a:xfrm>
            <a:off x="6621294" y="343711"/>
            <a:ext cx="5376153" cy="923330"/>
          </a:xfrm>
          <a:prstGeom prst="rect">
            <a:avLst/>
          </a:prstGeom>
          <a:noFill/>
        </p:spPr>
        <p:txBody>
          <a:bodyPr wrap="square" rtlCol="0">
            <a:spAutoFit/>
          </a:bodyPr>
          <a:lstStyle/>
          <a:p>
            <a:r>
              <a:rPr lang="en-GB" dirty="0"/>
              <a:t>Social Enterprise Response:</a:t>
            </a:r>
          </a:p>
          <a:p>
            <a:endParaRPr lang="en-GB" dirty="0"/>
          </a:p>
          <a:p>
            <a:endParaRPr lang="en-GB" dirty="0"/>
          </a:p>
        </p:txBody>
      </p:sp>
      <p:sp>
        <p:nvSpPr>
          <p:cNvPr id="5" name="Rectangle: Rounded Corners 4">
            <a:extLst>
              <a:ext uri="{FF2B5EF4-FFF2-40B4-BE49-F238E27FC236}">
                <a16:creationId xmlns:a16="http://schemas.microsoft.com/office/drawing/2014/main" id="{FDE6D9B5-FA84-8A50-7767-60DB06DC498E}"/>
              </a:ext>
            </a:extLst>
          </p:cNvPr>
          <p:cNvSpPr/>
          <p:nvPr/>
        </p:nvSpPr>
        <p:spPr>
          <a:xfrm>
            <a:off x="6621781" y="745539"/>
            <a:ext cx="5019473" cy="1097280"/>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3691644-1666-4537-9F16-606AC0C8A306}"/>
              </a:ext>
            </a:extLst>
          </p:cNvPr>
          <p:cNvSpPr txBox="1"/>
          <p:nvPr/>
        </p:nvSpPr>
        <p:spPr>
          <a:xfrm>
            <a:off x="6763967" y="826412"/>
            <a:ext cx="4767041" cy="861774"/>
          </a:xfrm>
          <a:prstGeom prst="rect">
            <a:avLst/>
          </a:prstGeom>
          <a:noFill/>
        </p:spPr>
        <p:txBody>
          <a:bodyPr wrap="square" rtlCol="0">
            <a:spAutoFit/>
          </a:bodyPr>
          <a:lstStyle/>
          <a:p>
            <a:r>
              <a:rPr lang="en-GB" dirty="0"/>
              <a:t>Market Mending: </a:t>
            </a:r>
          </a:p>
          <a:p>
            <a:r>
              <a:rPr lang="en-GB" sz="1600" dirty="0"/>
              <a:t>Use Market-based tools to correct shortages</a:t>
            </a:r>
          </a:p>
          <a:p>
            <a:r>
              <a:rPr lang="en-GB" sz="1600" dirty="0" err="1"/>
              <a:t>Eg.</a:t>
            </a:r>
            <a:r>
              <a:rPr lang="en-GB" sz="1600" dirty="0"/>
              <a:t> Affordable eyeglasses to poorer communities</a:t>
            </a:r>
          </a:p>
        </p:txBody>
      </p:sp>
      <p:sp>
        <p:nvSpPr>
          <p:cNvPr id="7" name="Rectangle: Rounded Corners 6">
            <a:extLst>
              <a:ext uri="{FF2B5EF4-FFF2-40B4-BE49-F238E27FC236}">
                <a16:creationId xmlns:a16="http://schemas.microsoft.com/office/drawing/2014/main" id="{BC328859-345C-8625-55B1-EB51BCD7EFF0}"/>
              </a:ext>
            </a:extLst>
          </p:cNvPr>
          <p:cNvSpPr/>
          <p:nvPr/>
        </p:nvSpPr>
        <p:spPr>
          <a:xfrm>
            <a:off x="6637750" y="1980492"/>
            <a:ext cx="5019473" cy="1675103"/>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03DD471-A7FA-EAE2-138C-C41C13A1B055}"/>
              </a:ext>
            </a:extLst>
          </p:cNvPr>
          <p:cNvSpPr txBox="1"/>
          <p:nvPr/>
        </p:nvSpPr>
        <p:spPr>
          <a:xfrm>
            <a:off x="6763967" y="2053455"/>
            <a:ext cx="4708675" cy="1477328"/>
          </a:xfrm>
          <a:prstGeom prst="rect">
            <a:avLst/>
          </a:prstGeom>
          <a:noFill/>
        </p:spPr>
        <p:txBody>
          <a:bodyPr wrap="square" rtlCol="0">
            <a:spAutoFit/>
          </a:bodyPr>
          <a:lstStyle/>
          <a:p>
            <a:r>
              <a:rPr lang="en-GB" dirty="0"/>
              <a:t>Market Reallocation:</a:t>
            </a:r>
          </a:p>
          <a:p>
            <a:r>
              <a:rPr lang="en-GB" dirty="0"/>
              <a:t>Redirection of resources to underserved populations.</a:t>
            </a:r>
          </a:p>
          <a:p>
            <a:r>
              <a:rPr lang="en-GB" dirty="0" err="1"/>
              <a:t>Eg.</a:t>
            </a:r>
            <a:r>
              <a:rPr lang="en-GB" dirty="0"/>
              <a:t> Training programmes for unemployed young people.</a:t>
            </a:r>
          </a:p>
        </p:txBody>
      </p:sp>
      <p:sp>
        <p:nvSpPr>
          <p:cNvPr id="9" name="Rectangle: Rounded Corners 8">
            <a:extLst>
              <a:ext uri="{FF2B5EF4-FFF2-40B4-BE49-F238E27FC236}">
                <a16:creationId xmlns:a16="http://schemas.microsoft.com/office/drawing/2014/main" id="{8AC0EB67-AB0D-F3AF-490B-9C950009AAC5}"/>
              </a:ext>
            </a:extLst>
          </p:cNvPr>
          <p:cNvSpPr/>
          <p:nvPr/>
        </p:nvSpPr>
        <p:spPr>
          <a:xfrm>
            <a:off x="6637750" y="3793268"/>
            <a:ext cx="5019473" cy="1531284"/>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28503F9B-1353-41F8-9E71-F5FA0B19D431}"/>
              </a:ext>
            </a:extLst>
          </p:cNvPr>
          <p:cNvSpPr txBox="1"/>
          <p:nvPr/>
        </p:nvSpPr>
        <p:spPr>
          <a:xfrm>
            <a:off x="6843245" y="3833212"/>
            <a:ext cx="4708675" cy="1354217"/>
          </a:xfrm>
          <a:prstGeom prst="rect">
            <a:avLst/>
          </a:prstGeom>
          <a:noFill/>
        </p:spPr>
        <p:txBody>
          <a:bodyPr wrap="square" rtlCol="0">
            <a:spAutoFit/>
          </a:bodyPr>
          <a:lstStyle/>
          <a:p>
            <a:r>
              <a:rPr lang="en-GB" dirty="0"/>
              <a:t>Address state gaps:</a:t>
            </a:r>
          </a:p>
          <a:p>
            <a:r>
              <a:rPr lang="en-GB" sz="1600" dirty="0"/>
              <a:t>When governments fail to provide welfare services, social enterprises plug the gap with community driven solutions.</a:t>
            </a:r>
          </a:p>
          <a:p>
            <a:r>
              <a:rPr lang="en-GB" sz="1600" dirty="0"/>
              <a:t>Eg: Mental health support in rural communities</a:t>
            </a:r>
          </a:p>
        </p:txBody>
      </p:sp>
      <p:sp>
        <p:nvSpPr>
          <p:cNvPr id="11" name="Rectangle: Rounded Corners 10">
            <a:extLst>
              <a:ext uri="{FF2B5EF4-FFF2-40B4-BE49-F238E27FC236}">
                <a16:creationId xmlns:a16="http://schemas.microsoft.com/office/drawing/2014/main" id="{6B6EAE88-8DA2-DBEC-8316-C38512C9FE93}"/>
              </a:ext>
            </a:extLst>
          </p:cNvPr>
          <p:cNvSpPr/>
          <p:nvPr/>
        </p:nvSpPr>
        <p:spPr>
          <a:xfrm>
            <a:off x="6637750" y="5482948"/>
            <a:ext cx="5019473" cy="1235622"/>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E767A82-CB90-7390-9AB7-98101FAF94C5}"/>
              </a:ext>
            </a:extLst>
          </p:cNvPr>
          <p:cNvSpPr txBox="1"/>
          <p:nvPr/>
        </p:nvSpPr>
        <p:spPr>
          <a:xfrm>
            <a:off x="6798905" y="5477590"/>
            <a:ext cx="4638797" cy="1107996"/>
          </a:xfrm>
          <a:prstGeom prst="rect">
            <a:avLst/>
          </a:prstGeom>
          <a:noFill/>
        </p:spPr>
        <p:txBody>
          <a:bodyPr wrap="square" rtlCol="0">
            <a:spAutoFit/>
          </a:bodyPr>
          <a:lstStyle/>
          <a:p>
            <a:r>
              <a:rPr lang="en-GB" dirty="0"/>
              <a:t>Blurring Sector Boundaries:</a:t>
            </a:r>
          </a:p>
          <a:p>
            <a:r>
              <a:rPr lang="en-GB" sz="1600" dirty="0"/>
              <a:t>SE Combine the efficiency and innovation of the private sector with the mission driven ethos of the third sector</a:t>
            </a:r>
          </a:p>
        </p:txBody>
      </p:sp>
    </p:spTree>
    <p:extLst>
      <p:ext uri="{BB962C8B-B14F-4D97-AF65-F5344CB8AC3E}">
        <p14:creationId xmlns:p14="http://schemas.microsoft.com/office/powerpoint/2010/main" val="201210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88860-3B8A-AA41-72AC-F9C586E403AA}"/>
              </a:ext>
            </a:extLst>
          </p:cNvPr>
          <p:cNvSpPr>
            <a:spLocks noGrp="1"/>
          </p:cNvSpPr>
          <p:nvPr>
            <p:ph type="title"/>
          </p:nvPr>
        </p:nvSpPr>
        <p:spPr>
          <a:xfrm>
            <a:off x="640080" y="1371601"/>
            <a:ext cx="6772398" cy="1097280"/>
          </a:xfrm>
        </p:spPr>
        <p:txBody>
          <a:bodyPr>
            <a:normAutofit fontScale="90000"/>
          </a:bodyPr>
          <a:lstStyle/>
          <a:p>
            <a:r>
              <a:rPr lang="en-GB" dirty="0"/>
              <a:t>Resource Dependency </a:t>
            </a:r>
            <a:br>
              <a:rPr lang="en-GB" dirty="0"/>
            </a:br>
            <a:r>
              <a:rPr lang="en-GB" dirty="0"/>
              <a:t>Theory</a:t>
            </a:r>
          </a:p>
        </p:txBody>
      </p:sp>
      <p:sp>
        <p:nvSpPr>
          <p:cNvPr id="3" name="Content Placeholder 2">
            <a:extLst>
              <a:ext uri="{FF2B5EF4-FFF2-40B4-BE49-F238E27FC236}">
                <a16:creationId xmlns:a16="http://schemas.microsoft.com/office/drawing/2014/main" id="{48261BFB-C282-62CB-EA97-C667E81CBA15}"/>
              </a:ext>
            </a:extLst>
          </p:cNvPr>
          <p:cNvSpPr>
            <a:spLocks noGrp="1"/>
          </p:cNvSpPr>
          <p:nvPr>
            <p:ph idx="1"/>
          </p:nvPr>
        </p:nvSpPr>
        <p:spPr>
          <a:xfrm>
            <a:off x="640080" y="2633472"/>
            <a:ext cx="4204294" cy="3566160"/>
          </a:xfrm>
        </p:spPr>
        <p:txBody>
          <a:bodyPr/>
          <a:lstStyle/>
          <a:p>
            <a:pPr marL="0" indent="0">
              <a:buNone/>
            </a:pPr>
            <a:r>
              <a:rPr lang="en-GB" dirty="0"/>
              <a:t>Organisations are not self-sufficient, they become reliant on governments, donors, customers and suppliers for funding legitimacy and expertise.</a:t>
            </a:r>
          </a:p>
        </p:txBody>
      </p:sp>
      <p:sp>
        <p:nvSpPr>
          <p:cNvPr id="4" name="TextBox 3">
            <a:extLst>
              <a:ext uri="{FF2B5EF4-FFF2-40B4-BE49-F238E27FC236}">
                <a16:creationId xmlns:a16="http://schemas.microsoft.com/office/drawing/2014/main" id="{7CDAB2B9-E8CA-F59B-4089-87102667D170}"/>
              </a:ext>
            </a:extLst>
          </p:cNvPr>
          <p:cNvSpPr txBox="1"/>
          <p:nvPr/>
        </p:nvSpPr>
        <p:spPr>
          <a:xfrm>
            <a:off x="6718570" y="408562"/>
            <a:ext cx="5084324" cy="369332"/>
          </a:xfrm>
          <a:prstGeom prst="rect">
            <a:avLst/>
          </a:prstGeom>
          <a:noFill/>
        </p:spPr>
        <p:txBody>
          <a:bodyPr wrap="square" rtlCol="0">
            <a:spAutoFit/>
          </a:bodyPr>
          <a:lstStyle/>
          <a:p>
            <a:r>
              <a:rPr lang="en-GB" dirty="0"/>
              <a:t>Social Enterprise Approach: </a:t>
            </a:r>
          </a:p>
        </p:txBody>
      </p:sp>
      <p:sp>
        <p:nvSpPr>
          <p:cNvPr id="5" name="Rectangle: Rounded Corners 4">
            <a:extLst>
              <a:ext uri="{FF2B5EF4-FFF2-40B4-BE49-F238E27FC236}">
                <a16:creationId xmlns:a16="http://schemas.microsoft.com/office/drawing/2014/main" id="{0C8DC776-48C1-A941-5FE4-681D12F13849}"/>
              </a:ext>
            </a:extLst>
          </p:cNvPr>
          <p:cNvSpPr/>
          <p:nvPr/>
        </p:nvSpPr>
        <p:spPr>
          <a:xfrm>
            <a:off x="6718570" y="966281"/>
            <a:ext cx="5175115" cy="1406098"/>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BB1CE41-2123-E42F-23F7-E310EE57A042}"/>
              </a:ext>
            </a:extLst>
          </p:cNvPr>
          <p:cNvSpPr txBox="1"/>
          <p:nvPr/>
        </p:nvSpPr>
        <p:spPr>
          <a:xfrm>
            <a:off x="6718569" y="1018162"/>
            <a:ext cx="5175115" cy="1354217"/>
          </a:xfrm>
          <a:prstGeom prst="rect">
            <a:avLst/>
          </a:prstGeom>
          <a:noFill/>
        </p:spPr>
        <p:txBody>
          <a:bodyPr wrap="square" rtlCol="0">
            <a:spAutoFit/>
          </a:bodyPr>
          <a:lstStyle/>
          <a:p>
            <a:r>
              <a:rPr lang="en-GB" dirty="0"/>
              <a:t>Diversifying Funding Sources:</a:t>
            </a:r>
          </a:p>
          <a:p>
            <a:r>
              <a:rPr lang="en-GB" sz="1600" dirty="0"/>
              <a:t>Blend revenue from trading activities, grants, donations and public contracts.</a:t>
            </a:r>
          </a:p>
          <a:p>
            <a:r>
              <a:rPr lang="en-GB" sz="1600" dirty="0" err="1"/>
              <a:t>Eg.</a:t>
            </a:r>
            <a:r>
              <a:rPr lang="en-GB" sz="1600" dirty="0"/>
              <a:t>  A company selling eco friendly products whilst receiving government support for training programmes.</a:t>
            </a:r>
          </a:p>
        </p:txBody>
      </p:sp>
      <p:sp>
        <p:nvSpPr>
          <p:cNvPr id="7" name="Rectangle: Rounded Corners 6">
            <a:extLst>
              <a:ext uri="{FF2B5EF4-FFF2-40B4-BE49-F238E27FC236}">
                <a16:creationId xmlns:a16="http://schemas.microsoft.com/office/drawing/2014/main" id="{4AD30B4B-6CC5-B9A4-ECB8-A60276010276}"/>
              </a:ext>
            </a:extLst>
          </p:cNvPr>
          <p:cNvSpPr/>
          <p:nvPr/>
        </p:nvSpPr>
        <p:spPr>
          <a:xfrm>
            <a:off x="6718568" y="2525098"/>
            <a:ext cx="5175115" cy="982783"/>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B447D83-5256-E748-270B-DB77174323C8}"/>
              </a:ext>
            </a:extLst>
          </p:cNvPr>
          <p:cNvSpPr txBox="1"/>
          <p:nvPr/>
        </p:nvSpPr>
        <p:spPr>
          <a:xfrm>
            <a:off x="6835302" y="2600528"/>
            <a:ext cx="4967592" cy="800219"/>
          </a:xfrm>
          <a:prstGeom prst="rect">
            <a:avLst/>
          </a:prstGeom>
          <a:noFill/>
        </p:spPr>
        <p:txBody>
          <a:bodyPr wrap="square" rtlCol="0">
            <a:spAutoFit/>
          </a:bodyPr>
          <a:lstStyle/>
          <a:p>
            <a:r>
              <a:rPr lang="en-GB" dirty="0"/>
              <a:t>Building Strategic Alliances:</a:t>
            </a:r>
          </a:p>
          <a:p>
            <a:r>
              <a:rPr lang="en-GB" sz="1400" dirty="0"/>
              <a:t>Collaborations with NGO’s, Corporations, or local authorities help access new markets, knowledge and Legitimacy. </a:t>
            </a:r>
          </a:p>
        </p:txBody>
      </p:sp>
      <p:sp>
        <p:nvSpPr>
          <p:cNvPr id="10" name="Rectangle: Rounded Corners 9">
            <a:extLst>
              <a:ext uri="{FF2B5EF4-FFF2-40B4-BE49-F238E27FC236}">
                <a16:creationId xmlns:a16="http://schemas.microsoft.com/office/drawing/2014/main" id="{68EBC464-53F3-D70F-AEDC-847160641561}"/>
              </a:ext>
            </a:extLst>
          </p:cNvPr>
          <p:cNvSpPr/>
          <p:nvPr/>
        </p:nvSpPr>
        <p:spPr>
          <a:xfrm>
            <a:off x="6718567" y="3658656"/>
            <a:ext cx="5175115" cy="1333539"/>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78D212FC-D24F-E075-42A0-EDAC97CAA4B9}"/>
              </a:ext>
            </a:extLst>
          </p:cNvPr>
          <p:cNvSpPr/>
          <p:nvPr/>
        </p:nvSpPr>
        <p:spPr>
          <a:xfrm>
            <a:off x="6731540" y="5135352"/>
            <a:ext cx="5175115" cy="1333539"/>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AB3150A-C684-4088-AB72-69903347E0C5}"/>
              </a:ext>
            </a:extLst>
          </p:cNvPr>
          <p:cNvSpPr txBox="1"/>
          <p:nvPr/>
        </p:nvSpPr>
        <p:spPr>
          <a:xfrm>
            <a:off x="6874212" y="3604383"/>
            <a:ext cx="4792494" cy="1723549"/>
          </a:xfrm>
          <a:prstGeom prst="rect">
            <a:avLst/>
          </a:prstGeom>
          <a:noFill/>
        </p:spPr>
        <p:txBody>
          <a:bodyPr wrap="square" rtlCol="0">
            <a:spAutoFit/>
          </a:bodyPr>
          <a:lstStyle/>
          <a:p>
            <a:r>
              <a:rPr lang="en-GB" dirty="0"/>
              <a:t>Board Composition and Governance</a:t>
            </a:r>
          </a:p>
          <a:p>
            <a:r>
              <a:rPr lang="en-GB" sz="1400" dirty="0"/>
              <a:t>Research shows that larger and more diverse boards improve survival odds by expanding access to networks and resources.</a:t>
            </a:r>
          </a:p>
          <a:p>
            <a:r>
              <a:rPr lang="en-GB" sz="1400" dirty="0"/>
              <a:t>Board members often bring connections to funders, policymakers, and community stakeholders.</a:t>
            </a:r>
          </a:p>
          <a:p>
            <a:endParaRPr lang="en-GB" dirty="0"/>
          </a:p>
        </p:txBody>
      </p:sp>
      <p:sp>
        <p:nvSpPr>
          <p:cNvPr id="13" name="TextBox 12">
            <a:extLst>
              <a:ext uri="{FF2B5EF4-FFF2-40B4-BE49-F238E27FC236}">
                <a16:creationId xmlns:a16="http://schemas.microsoft.com/office/drawing/2014/main" id="{7DB7E6F6-C2E6-07CE-145A-BEDD22EC928E}"/>
              </a:ext>
            </a:extLst>
          </p:cNvPr>
          <p:cNvSpPr txBox="1"/>
          <p:nvPr/>
        </p:nvSpPr>
        <p:spPr>
          <a:xfrm>
            <a:off x="6796391" y="5128091"/>
            <a:ext cx="4870315" cy="1508105"/>
          </a:xfrm>
          <a:prstGeom prst="rect">
            <a:avLst/>
          </a:prstGeom>
          <a:noFill/>
        </p:spPr>
        <p:txBody>
          <a:bodyPr wrap="square" rtlCol="0">
            <a:spAutoFit/>
          </a:bodyPr>
          <a:lstStyle/>
          <a:p>
            <a:r>
              <a:rPr lang="en-GB" dirty="0"/>
              <a:t>Legitimacy &amp; Mission Alignment</a:t>
            </a:r>
          </a:p>
          <a:p>
            <a:r>
              <a:rPr lang="en-GB" sz="1400" dirty="0"/>
              <a:t>Social enterprises must maintain legitimacy with funders and the public by aligning their mission with societal values.</a:t>
            </a:r>
          </a:p>
          <a:p>
            <a:r>
              <a:rPr lang="en-GB" sz="1400" dirty="0"/>
              <a:t>This helps attract resources from actors who value social impact, such as ethical investors or crowdfunding platforms</a:t>
            </a:r>
          </a:p>
          <a:p>
            <a:endParaRPr lang="en-GB" dirty="0"/>
          </a:p>
        </p:txBody>
      </p:sp>
      <p:sp>
        <p:nvSpPr>
          <p:cNvPr id="14" name="Rectangle: Rounded Corners 13">
            <a:extLst>
              <a:ext uri="{FF2B5EF4-FFF2-40B4-BE49-F238E27FC236}">
                <a16:creationId xmlns:a16="http://schemas.microsoft.com/office/drawing/2014/main" id="{E814C378-80AB-9095-E43B-895F70340C20}"/>
              </a:ext>
            </a:extLst>
          </p:cNvPr>
          <p:cNvSpPr/>
          <p:nvPr/>
        </p:nvSpPr>
        <p:spPr>
          <a:xfrm>
            <a:off x="1157589" y="4992196"/>
            <a:ext cx="5175115" cy="1827742"/>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2ACFF368-CA7B-57D1-E371-A8CC7616A9E8}"/>
              </a:ext>
            </a:extLst>
          </p:cNvPr>
          <p:cNvSpPr txBox="1"/>
          <p:nvPr/>
        </p:nvSpPr>
        <p:spPr>
          <a:xfrm>
            <a:off x="1280805" y="5057608"/>
            <a:ext cx="4928681" cy="1938992"/>
          </a:xfrm>
          <a:prstGeom prst="rect">
            <a:avLst/>
          </a:prstGeom>
          <a:noFill/>
        </p:spPr>
        <p:txBody>
          <a:bodyPr wrap="square" rtlCol="0">
            <a:spAutoFit/>
          </a:bodyPr>
          <a:lstStyle/>
          <a:p>
            <a:r>
              <a:rPr lang="en-GB" dirty="0"/>
              <a:t>Bricolage and Resource Optimisation</a:t>
            </a:r>
          </a:p>
          <a:p>
            <a:r>
              <a:rPr lang="en-GB" sz="1400" dirty="0"/>
              <a:t>When resources are scarce, social enterprises engage in bricolage—creatively recombining available assets to meet goals.</a:t>
            </a:r>
          </a:p>
          <a:p>
            <a:r>
              <a:rPr lang="en-GB" sz="1400" dirty="0"/>
              <a:t>This adaptive </a:t>
            </a:r>
            <a:r>
              <a:rPr lang="en-GB" sz="1400" dirty="0" err="1"/>
              <a:t>behavior</a:t>
            </a:r>
            <a:r>
              <a:rPr lang="en-GB" sz="1400" dirty="0"/>
              <a:t> is a direct response to resource constraints and reflects compliance with RDT’s emphasis on strategic resource management.</a:t>
            </a:r>
          </a:p>
          <a:p>
            <a:endParaRPr lang="en-GB" dirty="0"/>
          </a:p>
        </p:txBody>
      </p:sp>
    </p:spTree>
    <p:extLst>
      <p:ext uri="{BB962C8B-B14F-4D97-AF65-F5344CB8AC3E}">
        <p14:creationId xmlns:p14="http://schemas.microsoft.com/office/powerpoint/2010/main" val="237528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293F7-F0D1-0391-0894-BC3E883F288B}"/>
              </a:ext>
            </a:extLst>
          </p:cNvPr>
          <p:cNvSpPr>
            <a:spLocks noGrp="1"/>
          </p:cNvSpPr>
          <p:nvPr>
            <p:ph type="title"/>
          </p:nvPr>
        </p:nvSpPr>
        <p:spPr/>
        <p:txBody>
          <a:bodyPr/>
          <a:lstStyle/>
          <a:p>
            <a:r>
              <a:rPr lang="en-GB" dirty="0"/>
              <a:t>Institutional Theory</a:t>
            </a:r>
          </a:p>
        </p:txBody>
      </p:sp>
      <p:sp>
        <p:nvSpPr>
          <p:cNvPr id="3" name="Content Placeholder 2">
            <a:extLst>
              <a:ext uri="{FF2B5EF4-FFF2-40B4-BE49-F238E27FC236}">
                <a16:creationId xmlns:a16="http://schemas.microsoft.com/office/drawing/2014/main" id="{901E9DC5-82EC-DAC1-F929-B1F68D44E701}"/>
              </a:ext>
            </a:extLst>
          </p:cNvPr>
          <p:cNvSpPr>
            <a:spLocks noGrp="1"/>
          </p:cNvSpPr>
          <p:nvPr>
            <p:ph idx="1"/>
          </p:nvPr>
        </p:nvSpPr>
        <p:spPr>
          <a:xfrm>
            <a:off x="640080" y="2633472"/>
            <a:ext cx="4017439" cy="3566160"/>
          </a:xfrm>
        </p:spPr>
        <p:txBody>
          <a:bodyPr/>
          <a:lstStyle/>
          <a:p>
            <a:pPr marL="0" indent="0">
              <a:buNone/>
            </a:pPr>
            <a:r>
              <a:rPr lang="en-GB" dirty="0"/>
              <a:t>Social enterprises contribute to institutional theory by challenging, reshaping, and navigating the institutional environments in which they operate.</a:t>
            </a:r>
          </a:p>
        </p:txBody>
      </p:sp>
      <p:sp>
        <p:nvSpPr>
          <p:cNvPr id="4" name="TextBox 3">
            <a:extLst>
              <a:ext uri="{FF2B5EF4-FFF2-40B4-BE49-F238E27FC236}">
                <a16:creationId xmlns:a16="http://schemas.microsoft.com/office/drawing/2014/main" id="{1104AA4B-4917-A09E-1299-CC042181E2B6}"/>
              </a:ext>
            </a:extLst>
          </p:cNvPr>
          <p:cNvSpPr txBox="1"/>
          <p:nvPr/>
        </p:nvSpPr>
        <p:spPr>
          <a:xfrm>
            <a:off x="5940311" y="381548"/>
            <a:ext cx="5920575" cy="1477328"/>
          </a:xfrm>
          <a:prstGeom prst="rect">
            <a:avLst/>
          </a:prstGeom>
          <a:noFill/>
        </p:spPr>
        <p:txBody>
          <a:bodyPr wrap="square" rtlCol="0">
            <a:spAutoFit/>
          </a:bodyPr>
          <a:lstStyle/>
          <a:p>
            <a:r>
              <a:rPr lang="en-GB" b="1" dirty="0"/>
              <a:t>Social Enterprises as Institutional Actors</a:t>
            </a:r>
          </a:p>
          <a:p>
            <a:endParaRPr lang="en-GB" dirty="0"/>
          </a:p>
          <a:p>
            <a:r>
              <a:rPr lang="en-GB" dirty="0"/>
              <a:t>Social enterprises are hybrid organizations that blend social and commercial logics. They contribute to institutional theory in three major ways:</a:t>
            </a:r>
          </a:p>
        </p:txBody>
      </p:sp>
      <p:sp>
        <p:nvSpPr>
          <p:cNvPr id="5" name="Rectangle: Rounded Corners 4">
            <a:extLst>
              <a:ext uri="{FF2B5EF4-FFF2-40B4-BE49-F238E27FC236}">
                <a16:creationId xmlns:a16="http://schemas.microsoft.com/office/drawing/2014/main" id="{BC715EAC-E680-C91D-50FA-C31BF6B2082E}"/>
              </a:ext>
            </a:extLst>
          </p:cNvPr>
          <p:cNvSpPr/>
          <p:nvPr/>
        </p:nvSpPr>
        <p:spPr>
          <a:xfrm>
            <a:off x="6025830" y="2137986"/>
            <a:ext cx="5835056" cy="140120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FE924FA-29A2-AE53-AB3E-B5DD8E2661D5}"/>
              </a:ext>
            </a:extLst>
          </p:cNvPr>
          <p:cNvSpPr txBox="1"/>
          <p:nvPr/>
        </p:nvSpPr>
        <p:spPr>
          <a:xfrm>
            <a:off x="6236340" y="2137986"/>
            <a:ext cx="5407459" cy="1446550"/>
          </a:xfrm>
          <a:prstGeom prst="rect">
            <a:avLst/>
          </a:prstGeom>
          <a:noFill/>
        </p:spPr>
        <p:txBody>
          <a:bodyPr wrap="square" rtlCol="0">
            <a:spAutoFit/>
          </a:bodyPr>
          <a:lstStyle/>
          <a:p>
            <a:r>
              <a:rPr lang="en-GB" dirty="0"/>
              <a:t>Institutional Change Agents</a:t>
            </a:r>
          </a:p>
          <a:p>
            <a:r>
              <a:rPr lang="en-GB" sz="1400" dirty="0"/>
              <a:t>Social enterprises often act as institutional entrepreneurs, introducing new norms and practices that challenge dominant logics (e.g., profit-maximization).</a:t>
            </a:r>
          </a:p>
          <a:p>
            <a:r>
              <a:rPr lang="en-GB" sz="1400" dirty="0"/>
              <a:t>Example: A social enterprise promoting circular economy practices may influence broader industry standards.</a:t>
            </a:r>
          </a:p>
        </p:txBody>
      </p:sp>
      <p:sp>
        <p:nvSpPr>
          <p:cNvPr id="7" name="Rectangle: Rounded Corners 6">
            <a:extLst>
              <a:ext uri="{FF2B5EF4-FFF2-40B4-BE49-F238E27FC236}">
                <a16:creationId xmlns:a16="http://schemas.microsoft.com/office/drawing/2014/main" id="{3E792BE7-2CBA-9B4D-0E3B-204567E37304}"/>
              </a:ext>
            </a:extLst>
          </p:cNvPr>
          <p:cNvSpPr/>
          <p:nvPr/>
        </p:nvSpPr>
        <p:spPr>
          <a:xfrm>
            <a:off x="6025830" y="3688519"/>
            <a:ext cx="5835056" cy="140120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DC5501C8-A0F4-F95F-E56E-446ECA9F0793}"/>
              </a:ext>
            </a:extLst>
          </p:cNvPr>
          <p:cNvSpPr txBox="1"/>
          <p:nvPr/>
        </p:nvSpPr>
        <p:spPr>
          <a:xfrm>
            <a:off x="6236339" y="3733867"/>
            <a:ext cx="5479821" cy="1231106"/>
          </a:xfrm>
          <a:prstGeom prst="rect">
            <a:avLst/>
          </a:prstGeom>
          <a:noFill/>
        </p:spPr>
        <p:txBody>
          <a:bodyPr wrap="square" rtlCol="0">
            <a:spAutoFit/>
          </a:bodyPr>
          <a:lstStyle/>
          <a:p>
            <a:r>
              <a:rPr lang="en-GB" dirty="0"/>
              <a:t>Navigating Institutional Complexity</a:t>
            </a:r>
          </a:p>
          <a:p>
            <a:r>
              <a:rPr lang="en-GB" sz="1400" dirty="0"/>
              <a:t>They operate in environments with conflicting logics (e.g., business efficiency vs. social mission), requiring strategic balancing.</a:t>
            </a:r>
          </a:p>
          <a:p>
            <a:r>
              <a:rPr lang="en-GB" sz="1400" dirty="0"/>
              <a:t>This makes them ideal case studies for understanding how organizations manage institutional pluralism.</a:t>
            </a:r>
          </a:p>
        </p:txBody>
      </p:sp>
      <p:sp>
        <p:nvSpPr>
          <p:cNvPr id="11" name="Rectangle: Rounded Corners 10">
            <a:extLst>
              <a:ext uri="{FF2B5EF4-FFF2-40B4-BE49-F238E27FC236}">
                <a16:creationId xmlns:a16="http://schemas.microsoft.com/office/drawing/2014/main" id="{C9F529F7-3684-E26D-E52E-E302E934D321}"/>
              </a:ext>
            </a:extLst>
          </p:cNvPr>
          <p:cNvSpPr/>
          <p:nvPr/>
        </p:nvSpPr>
        <p:spPr>
          <a:xfrm>
            <a:off x="6022541" y="5294750"/>
            <a:ext cx="5835056" cy="1401202"/>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A3252B0D-5C11-0AEF-98B7-BA6D3AE9EC0C}"/>
              </a:ext>
            </a:extLst>
          </p:cNvPr>
          <p:cNvSpPr txBox="1"/>
          <p:nvPr/>
        </p:nvSpPr>
        <p:spPr>
          <a:xfrm>
            <a:off x="6236339" y="5381145"/>
            <a:ext cx="5479821" cy="1231106"/>
          </a:xfrm>
          <a:prstGeom prst="rect">
            <a:avLst/>
          </a:prstGeom>
          <a:noFill/>
        </p:spPr>
        <p:txBody>
          <a:bodyPr wrap="square" rtlCol="0">
            <a:spAutoFit/>
          </a:bodyPr>
          <a:lstStyle/>
          <a:p>
            <a:r>
              <a:rPr lang="en-GB" dirty="0"/>
              <a:t>Embeddedness and Legitimacy</a:t>
            </a:r>
          </a:p>
          <a:p>
            <a:r>
              <a:rPr lang="en-GB" sz="1400" dirty="0"/>
              <a:t>Social enterprises gain legitimacy by embedding themselves in local political, cultural, and institutional contexts.</a:t>
            </a:r>
          </a:p>
          <a:p>
            <a:r>
              <a:rPr lang="en-GB" sz="1400" dirty="0"/>
              <a:t>They often adapt their models to align with local norms while subtly reshaping those norms through practice.</a:t>
            </a:r>
          </a:p>
        </p:txBody>
      </p:sp>
    </p:spTree>
    <p:extLst>
      <p:ext uri="{BB962C8B-B14F-4D97-AF65-F5344CB8AC3E}">
        <p14:creationId xmlns:p14="http://schemas.microsoft.com/office/powerpoint/2010/main" val="1302323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1936E-0E2F-4A2A-8A08-E044165DDB7E}"/>
              </a:ext>
            </a:extLst>
          </p:cNvPr>
          <p:cNvSpPr>
            <a:spLocks noGrp="1"/>
          </p:cNvSpPr>
          <p:nvPr>
            <p:ph type="title"/>
          </p:nvPr>
        </p:nvSpPr>
        <p:spPr>
          <a:xfrm>
            <a:off x="640080" y="1371601"/>
            <a:ext cx="5043674" cy="1097280"/>
          </a:xfrm>
        </p:spPr>
        <p:txBody>
          <a:bodyPr/>
          <a:lstStyle/>
          <a:p>
            <a:r>
              <a:rPr lang="en-GB" dirty="0"/>
              <a:t>Social Origins Theory</a:t>
            </a:r>
          </a:p>
        </p:txBody>
      </p:sp>
      <p:sp>
        <p:nvSpPr>
          <p:cNvPr id="3" name="Content Placeholder 2">
            <a:extLst>
              <a:ext uri="{FF2B5EF4-FFF2-40B4-BE49-F238E27FC236}">
                <a16:creationId xmlns:a16="http://schemas.microsoft.com/office/drawing/2014/main" id="{BCCE021F-82CB-EC50-6DD6-31ACF1A8A5B4}"/>
              </a:ext>
            </a:extLst>
          </p:cNvPr>
          <p:cNvSpPr>
            <a:spLocks noGrp="1"/>
          </p:cNvSpPr>
          <p:nvPr>
            <p:ph idx="1"/>
          </p:nvPr>
        </p:nvSpPr>
        <p:spPr>
          <a:xfrm>
            <a:off x="640080" y="2633472"/>
            <a:ext cx="4721330" cy="3566160"/>
          </a:xfrm>
        </p:spPr>
        <p:txBody>
          <a:bodyPr>
            <a:normAutofit fontScale="92500"/>
          </a:bodyPr>
          <a:lstStyle/>
          <a:p>
            <a:pPr marL="0" indent="0">
              <a:buNone/>
            </a:pPr>
            <a:r>
              <a:rPr lang="en-GB" dirty="0"/>
              <a:t>Social enterprises contribute to Social Origin Theory by reflecting and responding to the socio-historical conditions from which they emerge. This theory, rooted in sociology and organizational studies, posits that the origins of organizations—especially nonprofits and hybrid entities—are shaped by the social structures, class dynamics, and welfare regimes of their environment.</a:t>
            </a:r>
          </a:p>
        </p:txBody>
      </p:sp>
      <p:sp>
        <p:nvSpPr>
          <p:cNvPr id="4" name="TextBox 3">
            <a:extLst>
              <a:ext uri="{FF2B5EF4-FFF2-40B4-BE49-F238E27FC236}">
                <a16:creationId xmlns:a16="http://schemas.microsoft.com/office/drawing/2014/main" id="{7AA20288-376C-2378-316D-EAD96D1FE73A}"/>
              </a:ext>
            </a:extLst>
          </p:cNvPr>
          <p:cNvSpPr txBox="1"/>
          <p:nvPr/>
        </p:nvSpPr>
        <p:spPr>
          <a:xfrm>
            <a:off x="6144242" y="460489"/>
            <a:ext cx="5585076" cy="646331"/>
          </a:xfrm>
          <a:prstGeom prst="rect">
            <a:avLst/>
          </a:prstGeom>
          <a:noFill/>
        </p:spPr>
        <p:txBody>
          <a:bodyPr wrap="square" rtlCol="0">
            <a:spAutoFit/>
          </a:bodyPr>
          <a:lstStyle/>
          <a:p>
            <a:r>
              <a:rPr lang="en-GB" dirty="0"/>
              <a:t>How Social Enterprises Reflect and Shape Social Origins.</a:t>
            </a:r>
          </a:p>
        </p:txBody>
      </p:sp>
      <p:sp>
        <p:nvSpPr>
          <p:cNvPr id="5" name="Rectangle: Rounded Corners 4">
            <a:extLst>
              <a:ext uri="{FF2B5EF4-FFF2-40B4-BE49-F238E27FC236}">
                <a16:creationId xmlns:a16="http://schemas.microsoft.com/office/drawing/2014/main" id="{BED725BA-C137-5807-61E5-3572F5E67149}"/>
              </a:ext>
            </a:extLst>
          </p:cNvPr>
          <p:cNvSpPr/>
          <p:nvPr/>
        </p:nvSpPr>
        <p:spPr>
          <a:xfrm>
            <a:off x="6096000" y="1371601"/>
            <a:ext cx="5837249" cy="1656354"/>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988F14A7-9A57-F445-CB2B-3AE5DE000FDA}"/>
              </a:ext>
            </a:extLst>
          </p:cNvPr>
          <p:cNvSpPr txBox="1"/>
          <p:nvPr/>
        </p:nvSpPr>
        <p:spPr>
          <a:xfrm>
            <a:off x="6315281" y="1427517"/>
            <a:ext cx="5486400" cy="1600438"/>
          </a:xfrm>
          <a:prstGeom prst="rect">
            <a:avLst/>
          </a:prstGeom>
          <a:noFill/>
        </p:spPr>
        <p:txBody>
          <a:bodyPr wrap="square" rtlCol="0">
            <a:spAutoFit/>
          </a:bodyPr>
          <a:lstStyle/>
          <a:p>
            <a:r>
              <a:rPr lang="en-GB" sz="1400" dirty="0"/>
              <a:t>Embeddedness in Welfare Regimes</a:t>
            </a:r>
          </a:p>
          <a:p>
            <a:r>
              <a:rPr lang="en-GB" sz="1400" dirty="0"/>
              <a:t>In liberal regimes (e.g., UK, US), social enterprises often fill gaps left by minimal state welfare, emphasizing innovation and market-based solutions.</a:t>
            </a:r>
          </a:p>
          <a:p>
            <a:r>
              <a:rPr lang="en-GB" sz="1400" dirty="0"/>
              <a:t>In social-democratic regimes (e.g., Nordic countries), they may complement strong public services, focusing on inclusion and empowerment.</a:t>
            </a:r>
          </a:p>
        </p:txBody>
      </p:sp>
      <p:sp>
        <p:nvSpPr>
          <p:cNvPr id="7" name="Rectangle: Rounded Corners 6">
            <a:extLst>
              <a:ext uri="{FF2B5EF4-FFF2-40B4-BE49-F238E27FC236}">
                <a16:creationId xmlns:a16="http://schemas.microsoft.com/office/drawing/2014/main" id="{41AA90B0-1105-51D9-FDCD-58B91E52170E}"/>
              </a:ext>
            </a:extLst>
          </p:cNvPr>
          <p:cNvSpPr/>
          <p:nvPr/>
        </p:nvSpPr>
        <p:spPr>
          <a:xfrm>
            <a:off x="6096000" y="3083871"/>
            <a:ext cx="5837249" cy="1656354"/>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B60CBA35-8321-8875-5268-02754B451718}"/>
              </a:ext>
            </a:extLst>
          </p:cNvPr>
          <p:cNvSpPr/>
          <p:nvPr/>
        </p:nvSpPr>
        <p:spPr>
          <a:xfrm>
            <a:off x="6096000" y="4796141"/>
            <a:ext cx="5837249" cy="1656354"/>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3850AA07-8493-9681-FAA8-7C34B36CCF16}"/>
              </a:ext>
            </a:extLst>
          </p:cNvPr>
          <p:cNvSpPr txBox="1"/>
          <p:nvPr/>
        </p:nvSpPr>
        <p:spPr>
          <a:xfrm>
            <a:off x="6315281" y="3131327"/>
            <a:ext cx="5414037" cy="1661993"/>
          </a:xfrm>
          <a:prstGeom prst="rect">
            <a:avLst/>
          </a:prstGeom>
          <a:noFill/>
        </p:spPr>
        <p:txBody>
          <a:bodyPr wrap="square" rtlCol="0">
            <a:spAutoFit/>
          </a:bodyPr>
          <a:lstStyle/>
          <a:p>
            <a:r>
              <a:rPr lang="en-GB" sz="1400" dirty="0"/>
              <a:t>Response to Class and Inequality</a:t>
            </a:r>
          </a:p>
          <a:p>
            <a:r>
              <a:rPr lang="en-GB" sz="1400" dirty="0"/>
              <a:t>Social enterprises often emerge in response to structural inequalities, offering employment, training, or services to marginalized groups.</a:t>
            </a:r>
          </a:p>
          <a:p>
            <a:r>
              <a:rPr lang="en-GB" sz="1400" dirty="0"/>
              <a:t>Their missions and governance structures reflect the social class dynamics of their founders and beneficiaries.</a:t>
            </a:r>
          </a:p>
          <a:p>
            <a:endParaRPr lang="en-GB" dirty="0"/>
          </a:p>
        </p:txBody>
      </p:sp>
      <p:sp>
        <p:nvSpPr>
          <p:cNvPr id="10" name="TextBox 9">
            <a:extLst>
              <a:ext uri="{FF2B5EF4-FFF2-40B4-BE49-F238E27FC236}">
                <a16:creationId xmlns:a16="http://schemas.microsoft.com/office/drawing/2014/main" id="{371BD0A4-2FF2-F720-3332-A6641A37981D}"/>
              </a:ext>
            </a:extLst>
          </p:cNvPr>
          <p:cNvSpPr txBox="1"/>
          <p:nvPr/>
        </p:nvSpPr>
        <p:spPr>
          <a:xfrm>
            <a:off x="6315281" y="4900921"/>
            <a:ext cx="5486400" cy="1384995"/>
          </a:xfrm>
          <a:prstGeom prst="rect">
            <a:avLst/>
          </a:prstGeom>
          <a:noFill/>
        </p:spPr>
        <p:txBody>
          <a:bodyPr wrap="square" rtlCol="0">
            <a:spAutoFit/>
          </a:bodyPr>
          <a:lstStyle/>
          <a:p>
            <a:r>
              <a:rPr lang="en-GB" sz="1400" dirty="0"/>
              <a:t>Historical Civil Society Traditions</a:t>
            </a:r>
          </a:p>
          <a:p>
            <a:r>
              <a:rPr lang="en-GB" sz="1400" dirty="0"/>
              <a:t>In regions with strong cooperative or mutual aid traditions (e.g., Wales), social enterprises often build on these legacies, reinforcing community-led development.</a:t>
            </a:r>
          </a:p>
          <a:p>
            <a:r>
              <a:rPr lang="en-GB" sz="1400" dirty="0"/>
              <a:t>Their legitimacy and form are shaped by historical norms around volunteering, solidarity, and civic engagement.</a:t>
            </a:r>
          </a:p>
        </p:txBody>
      </p:sp>
    </p:spTree>
    <p:extLst>
      <p:ext uri="{BB962C8B-B14F-4D97-AF65-F5344CB8AC3E}">
        <p14:creationId xmlns:p14="http://schemas.microsoft.com/office/powerpoint/2010/main" val="2413849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46A28-7748-E57E-AB28-07BE35FFA146}"/>
              </a:ext>
            </a:extLst>
          </p:cNvPr>
          <p:cNvSpPr>
            <a:spLocks noGrp="1"/>
          </p:cNvSpPr>
          <p:nvPr>
            <p:ph type="title"/>
          </p:nvPr>
        </p:nvSpPr>
        <p:spPr>
          <a:xfrm>
            <a:off x="640079" y="1371601"/>
            <a:ext cx="4688439" cy="1097280"/>
          </a:xfrm>
        </p:spPr>
        <p:txBody>
          <a:bodyPr/>
          <a:lstStyle/>
          <a:p>
            <a:r>
              <a:rPr lang="en-GB" dirty="0"/>
              <a:t>Political Expediency </a:t>
            </a:r>
          </a:p>
        </p:txBody>
      </p:sp>
      <p:sp>
        <p:nvSpPr>
          <p:cNvPr id="3" name="Content Placeholder 2">
            <a:extLst>
              <a:ext uri="{FF2B5EF4-FFF2-40B4-BE49-F238E27FC236}">
                <a16:creationId xmlns:a16="http://schemas.microsoft.com/office/drawing/2014/main" id="{C9CD1BC1-0859-F1AF-7440-09533891765F}"/>
              </a:ext>
            </a:extLst>
          </p:cNvPr>
          <p:cNvSpPr>
            <a:spLocks noGrp="1"/>
          </p:cNvSpPr>
          <p:nvPr>
            <p:ph idx="1"/>
          </p:nvPr>
        </p:nvSpPr>
        <p:spPr>
          <a:xfrm>
            <a:off x="554560" y="2116014"/>
            <a:ext cx="4964732" cy="2254292"/>
          </a:xfrm>
        </p:spPr>
        <p:txBody>
          <a:bodyPr/>
          <a:lstStyle/>
          <a:p>
            <a:pPr marL="0" indent="0">
              <a:buNone/>
            </a:pPr>
            <a:r>
              <a:rPr lang="en-GB" dirty="0"/>
              <a:t>Social enterprises contribute to Political Expediency Theory by serving as politically strategic tools that help governments and policymakers address complex social problems without expanding state bureaucracy or direct public spending.</a:t>
            </a:r>
          </a:p>
        </p:txBody>
      </p:sp>
      <p:sp>
        <p:nvSpPr>
          <p:cNvPr id="4" name="Rectangle: Rounded Corners 3">
            <a:extLst>
              <a:ext uri="{FF2B5EF4-FFF2-40B4-BE49-F238E27FC236}">
                <a16:creationId xmlns:a16="http://schemas.microsoft.com/office/drawing/2014/main" id="{1BF0A4FA-1C50-A0EC-CBA4-3D6E1217661E}"/>
              </a:ext>
            </a:extLst>
          </p:cNvPr>
          <p:cNvSpPr/>
          <p:nvPr/>
        </p:nvSpPr>
        <p:spPr>
          <a:xfrm>
            <a:off x="6006095" y="190774"/>
            <a:ext cx="5920576" cy="1450779"/>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CE2351B-0030-30FA-3A3B-7E806C48168B}"/>
              </a:ext>
            </a:extLst>
          </p:cNvPr>
          <p:cNvSpPr txBox="1"/>
          <p:nvPr/>
        </p:nvSpPr>
        <p:spPr>
          <a:xfrm>
            <a:off x="6177134" y="256558"/>
            <a:ext cx="5598233" cy="1384995"/>
          </a:xfrm>
          <a:prstGeom prst="rect">
            <a:avLst/>
          </a:prstGeom>
          <a:noFill/>
        </p:spPr>
        <p:txBody>
          <a:bodyPr wrap="square" rtlCol="0">
            <a:spAutoFit/>
          </a:bodyPr>
          <a:lstStyle/>
          <a:p>
            <a:r>
              <a:rPr lang="en-GB" sz="1400" b="1" dirty="0"/>
              <a:t>Outsourcing Social Responsibility</a:t>
            </a:r>
          </a:p>
          <a:p>
            <a:r>
              <a:rPr lang="en-GB" sz="1400" dirty="0"/>
              <a:t>Governments often fund or endorse social enterprises to deliver welfare services, especially in areas where direct state provision is politically or economically sensitive.</a:t>
            </a:r>
          </a:p>
          <a:p>
            <a:r>
              <a:rPr lang="en-GB" sz="1400" dirty="0"/>
              <a:t>This allows the state to maintain legitimacy while minimizing direct intervention.</a:t>
            </a:r>
          </a:p>
        </p:txBody>
      </p:sp>
      <p:sp>
        <p:nvSpPr>
          <p:cNvPr id="6" name="Rectangle: Rounded Corners 5">
            <a:extLst>
              <a:ext uri="{FF2B5EF4-FFF2-40B4-BE49-F238E27FC236}">
                <a16:creationId xmlns:a16="http://schemas.microsoft.com/office/drawing/2014/main" id="{EB17E24F-B328-1748-6D05-04123AEE1850}"/>
              </a:ext>
            </a:extLst>
          </p:cNvPr>
          <p:cNvSpPr/>
          <p:nvPr/>
        </p:nvSpPr>
        <p:spPr>
          <a:xfrm>
            <a:off x="6006095" y="1707337"/>
            <a:ext cx="5920576" cy="1450779"/>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7CFA852-BBC3-E3FE-DC1F-8107F070B855}"/>
              </a:ext>
            </a:extLst>
          </p:cNvPr>
          <p:cNvSpPr txBox="1"/>
          <p:nvPr/>
        </p:nvSpPr>
        <p:spPr>
          <a:xfrm>
            <a:off x="6256075" y="1782751"/>
            <a:ext cx="5519292" cy="1384995"/>
          </a:xfrm>
          <a:prstGeom prst="rect">
            <a:avLst/>
          </a:prstGeom>
          <a:noFill/>
        </p:spPr>
        <p:txBody>
          <a:bodyPr wrap="square" rtlCol="0">
            <a:spAutoFit/>
          </a:bodyPr>
          <a:lstStyle/>
          <a:p>
            <a:r>
              <a:rPr lang="en-GB" sz="1400" b="1" dirty="0"/>
              <a:t>Policy Buffering</a:t>
            </a:r>
          </a:p>
          <a:p>
            <a:r>
              <a:rPr lang="en-GB" sz="1400" dirty="0"/>
              <a:t>Social enterprises act as buffers between the state and citizens, absorbing social tensions and delivering services in ways that are more locally trusted or culturally embedded.</a:t>
            </a:r>
          </a:p>
          <a:p>
            <a:r>
              <a:rPr lang="en-GB" sz="1400" dirty="0"/>
              <a:t>Eg: Community-led regeneration projects in post-industrial towns may be more accepted than top-down government schemes.</a:t>
            </a:r>
          </a:p>
        </p:txBody>
      </p:sp>
      <p:sp>
        <p:nvSpPr>
          <p:cNvPr id="8" name="Rectangle: Rounded Corners 7">
            <a:extLst>
              <a:ext uri="{FF2B5EF4-FFF2-40B4-BE49-F238E27FC236}">
                <a16:creationId xmlns:a16="http://schemas.microsoft.com/office/drawing/2014/main" id="{1D01F40D-D9CB-5288-BE0E-478D5CB11D82}"/>
              </a:ext>
            </a:extLst>
          </p:cNvPr>
          <p:cNvSpPr/>
          <p:nvPr/>
        </p:nvSpPr>
        <p:spPr>
          <a:xfrm>
            <a:off x="6006095" y="3243160"/>
            <a:ext cx="5920576" cy="1450779"/>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AB3E315F-4296-6A59-3116-D2E5E68AA40B}"/>
              </a:ext>
            </a:extLst>
          </p:cNvPr>
          <p:cNvSpPr txBox="1"/>
          <p:nvPr/>
        </p:nvSpPr>
        <p:spPr>
          <a:xfrm>
            <a:off x="6256075" y="3335258"/>
            <a:ext cx="5519292" cy="1169551"/>
          </a:xfrm>
          <a:prstGeom prst="rect">
            <a:avLst/>
          </a:prstGeom>
          <a:noFill/>
        </p:spPr>
        <p:txBody>
          <a:bodyPr wrap="square" rtlCol="0">
            <a:spAutoFit/>
          </a:bodyPr>
          <a:lstStyle/>
          <a:p>
            <a:r>
              <a:rPr lang="en-GB" sz="1400" b="1" dirty="0"/>
              <a:t>Legitimacy Through Hybridity</a:t>
            </a:r>
          </a:p>
          <a:p>
            <a:r>
              <a:rPr lang="en-GB" sz="1400" dirty="0"/>
              <a:t>Their hybrid nature (social mission + market logic) makes social enterprises politically palatable across ideological divides.</a:t>
            </a:r>
          </a:p>
          <a:p>
            <a:r>
              <a:rPr lang="en-GB" sz="1400" dirty="0"/>
              <a:t>They appeal to both neoliberal agendas (efficiency, entrepreneurship) and progressive goals (equity, inclusion).</a:t>
            </a:r>
          </a:p>
        </p:txBody>
      </p:sp>
      <p:sp>
        <p:nvSpPr>
          <p:cNvPr id="10" name="Rectangle: Rounded Corners 9">
            <a:extLst>
              <a:ext uri="{FF2B5EF4-FFF2-40B4-BE49-F238E27FC236}">
                <a16:creationId xmlns:a16="http://schemas.microsoft.com/office/drawing/2014/main" id="{2751C7BF-B4A1-493F-A606-23CB500F7218}"/>
              </a:ext>
            </a:extLst>
          </p:cNvPr>
          <p:cNvSpPr/>
          <p:nvPr/>
        </p:nvSpPr>
        <p:spPr>
          <a:xfrm>
            <a:off x="6006095" y="4808037"/>
            <a:ext cx="5920576" cy="1450779"/>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C97565E7-9A62-438A-A998-E1A05D8BF377}"/>
              </a:ext>
            </a:extLst>
          </p:cNvPr>
          <p:cNvSpPr/>
          <p:nvPr/>
        </p:nvSpPr>
        <p:spPr>
          <a:xfrm>
            <a:off x="24010" y="4808036"/>
            <a:ext cx="5920576" cy="1450779"/>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52EAACCD-6186-1B77-FC56-C81EFF83A8C6}"/>
              </a:ext>
            </a:extLst>
          </p:cNvPr>
          <p:cNvSpPr txBox="1"/>
          <p:nvPr/>
        </p:nvSpPr>
        <p:spPr>
          <a:xfrm>
            <a:off x="6177134" y="4868029"/>
            <a:ext cx="5598233" cy="1384995"/>
          </a:xfrm>
          <a:prstGeom prst="rect">
            <a:avLst/>
          </a:prstGeom>
          <a:noFill/>
        </p:spPr>
        <p:txBody>
          <a:bodyPr wrap="square" rtlCol="0">
            <a:spAutoFit/>
          </a:bodyPr>
          <a:lstStyle/>
          <a:p>
            <a:r>
              <a:rPr lang="en-GB" sz="1400" b="1" dirty="0"/>
              <a:t>Advocacy and Agenda Shaping</a:t>
            </a:r>
          </a:p>
          <a:p>
            <a:r>
              <a:rPr lang="en-GB" sz="1400" dirty="0"/>
              <a:t>Social enterprises increasingly engage in upstream political activity, influencing policy, legislation, and public norms.</a:t>
            </a:r>
          </a:p>
          <a:p>
            <a:r>
              <a:rPr lang="en-GB" sz="1400" dirty="0"/>
              <a:t>A 2025 study by Mair and Rathert found that governance choices, income sources, and competition levels significantly affect how social enterprises advocate for change.</a:t>
            </a:r>
          </a:p>
        </p:txBody>
      </p:sp>
      <p:sp>
        <p:nvSpPr>
          <p:cNvPr id="13" name="TextBox 12">
            <a:extLst>
              <a:ext uri="{FF2B5EF4-FFF2-40B4-BE49-F238E27FC236}">
                <a16:creationId xmlns:a16="http://schemas.microsoft.com/office/drawing/2014/main" id="{5C6E5D4B-84C3-021D-6497-54C55871EB74}"/>
              </a:ext>
            </a:extLst>
          </p:cNvPr>
          <p:cNvSpPr txBox="1"/>
          <p:nvPr/>
        </p:nvSpPr>
        <p:spPr>
          <a:xfrm>
            <a:off x="407862" y="4933813"/>
            <a:ext cx="5269312" cy="954107"/>
          </a:xfrm>
          <a:prstGeom prst="rect">
            <a:avLst/>
          </a:prstGeom>
          <a:noFill/>
        </p:spPr>
        <p:txBody>
          <a:bodyPr wrap="square" rtlCol="0">
            <a:spAutoFit/>
          </a:bodyPr>
          <a:lstStyle/>
          <a:p>
            <a:r>
              <a:rPr lang="en-GB" sz="1400" b="1" dirty="0"/>
              <a:t>Flexibility and Innovation</a:t>
            </a:r>
          </a:p>
          <a:p>
            <a:r>
              <a:rPr lang="en-GB" sz="1400" dirty="0"/>
              <a:t>Their ability to innovate and adapt quickly makes them attractive to governments seeking agile responses to emerging crises (e.g., youth unemployment, climate resilience).</a:t>
            </a:r>
          </a:p>
        </p:txBody>
      </p:sp>
    </p:spTree>
    <p:extLst>
      <p:ext uri="{BB962C8B-B14F-4D97-AF65-F5344CB8AC3E}">
        <p14:creationId xmlns:p14="http://schemas.microsoft.com/office/powerpoint/2010/main" val="1025140972"/>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4032</TotalTime>
  <Words>1227</Words>
  <Application>Microsoft Office PowerPoint</Application>
  <PresentationFormat>Widescreen</PresentationFormat>
  <Paragraphs>94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Avenir Next LT Pro</vt:lpstr>
      <vt:lpstr>Grandview Display</vt:lpstr>
      <vt:lpstr>DashVTI</vt:lpstr>
      <vt:lpstr>Social Enterprise Theory &amp; Practise</vt:lpstr>
      <vt:lpstr>What is Social Enterprise?</vt:lpstr>
      <vt:lpstr>How do Social Enterprises differ from Traditional businesses?</vt:lpstr>
      <vt:lpstr>Homebaked Bakery</vt:lpstr>
      <vt:lpstr>Social Enterprise Theory </vt:lpstr>
      <vt:lpstr>Market/State failure</vt:lpstr>
      <vt:lpstr>Resource Dependency  Theory</vt:lpstr>
      <vt:lpstr>Institutional Theory</vt:lpstr>
      <vt:lpstr>Social Origins Theory</vt:lpstr>
      <vt:lpstr>Political Expediency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Shore</dc:creator>
  <cp:lastModifiedBy>Jessica Shore</cp:lastModifiedBy>
  <cp:revision>18</cp:revision>
  <dcterms:created xsi:type="dcterms:W3CDTF">2025-09-02T13:46:12Z</dcterms:created>
  <dcterms:modified xsi:type="dcterms:W3CDTF">2025-09-30T14:46:56Z</dcterms:modified>
</cp:coreProperties>
</file>