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10" r:id="rId2"/>
  </p:sldMasterIdLst>
  <p:notesMasterIdLst>
    <p:notesMasterId r:id="rId24"/>
  </p:notesMasterIdLst>
  <p:handoutMasterIdLst>
    <p:handoutMasterId r:id="rId25"/>
  </p:handoutMasterIdLst>
  <p:sldIdLst>
    <p:sldId id="277" r:id="rId3"/>
    <p:sldId id="278" r:id="rId4"/>
    <p:sldId id="372" r:id="rId5"/>
    <p:sldId id="373" r:id="rId6"/>
    <p:sldId id="374" r:id="rId7"/>
    <p:sldId id="356" r:id="rId8"/>
    <p:sldId id="358" r:id="rId9"/>
    <p:sldId id="375" r:id="rId10"/>
    <p:sldId id="357" r:id="rId11"/>
    <p:sldId id="376" r:id="rId12"/>
    <p:sldId id="280" r:id="rId13"/>
    <p:sldId id="281" r:id="rId14"/>
    <p:sldId id="377" r:id="rId15"/>
    <p:sldId id="360" r:id="rId16"/>
    <p:sldId id="361" r:id="rId17"/>
    <p:sldId id="362" r:id="rId18"/>
    <p:sldId id="363" r:id="rId19"/>
    <p:sldId id="369" r:id="rId20"/>
    <p:sldId id="371" r:id="rId21"/>
    <p:sldId id="303" r:id="rId22"/>
    <p:sldId id="378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7" autoAdjust="0"/>
    <p:restoredTop sz="95794" autoAdjust="0"/>
  </p:normalViewPr>
  <p:slideViewPr>
    <p:cSldViewPr>
      <p:cViewPr varScale="1">
        <p:scale>
          <a:sx n="63" d="100"/>
          <a:sy n="63" d="100"/>
        </p:scale>
        <p:origin x="144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95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0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908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659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618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590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7920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5402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921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3672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883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96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_BcMXgws6Y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Fundamental Concepts of Management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2 – Session 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0D20BE-EEFB-769F-0300-3510AB647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Management</a:t>
            </a:r>
          </a:p>
          <a:p>
            <a:r>
              <a:rPr lang="en-US" sz="2000" dirty="0"/>
              <a:t>Management efficiency and effectiveness</a:t>
            </a:r>
          </a:p>
          <a:p>
            <a:r>
              <a:rPr lang="en-US" sz="2000" dirty="0"/>
              <a:t>Efficient management</a:t>
            </a:r>
          </a:p>
          <a:p>
            <a:pPr lvl="1"/>
            <a:r>
              <a:rPr lang="en-US" sz="1600" dirty="0"/>
              <a:t>Efficiency example</a:t>
            </a:r>
          </a:p>
          <a:p>
            <a:r>
              <a:rPr lang="en-US" sz="2000" dirty="0"/>
              <a:t>Effective management</a:t>
            </a:r>
          </a:p>
          <a:p>
            <a:pPr lvl="1"/>
            <a:r>
              <a:rPr lang="en-US" sz="1600" dirty="0"/>
              <a:t>Effectiveness example</a:t>
            </a:r>
          </a:p>
          <a:p>
            <a:r>
              <a:rPr lang="en-US" sz="2000" dirty="0"/>
              <a:t>Organizational effectiveness and efficiency</a:t>
            </a:r>
          </a:p>
          <a:p>
            <a:r>
              <a:rPr lang="en-US" sz="2000" dirty="0"/>
              <a:t>Organizational advantages</a:t>
            </a:r>
          </a:p>
          <a:p>
            <a:r>
              <a:rPr lang="en-US" sz="2000" dirty="0"/>
              <a:t>Ways to improve organizational effectiveness</a:t>
            </a:r>
          </a:p>
          <a:p>
            <a:r>
              <a:rPr lang="en-US" sz="2000" dirty="0"/>
              <a:t>Ways to improve organizational efficiency 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85C2-BFCA-AC61-241E-024C48CBB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CBA7F-A9EB-CAC3-BF79-9E9C314532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Management involves coordinating and overseeing the work activities of others so their activities are completed efficiently and effectively.</a:t>
            </a:r>
          </a:p>
        </p:txBody>
      </p:sp>
      <p:pic>
        <p:nvPicPr>
          <p:cNvPr id="6" name="Picture 4" descr="What is Customer Service Efficiency? The Basics - Acquire">
            <a:extLst>
              <a:ext uri="{FF2B5EF4-FFF2-40B4-BE49-F238E27FC236}">
                <a16:creationId xmlns:a16="http://schemas.microsoft.com/office/drawing/2014/main" id="{5BEFE6F0-FB9B-55AE-839E-77173A8E1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060849"/>
            <a:ext cx="4038600" cy="2376264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12807-020F-D025-6EEA-5FC67B483B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E80CA-FB7F-8408-060B-FBEA1F52B7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304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F584-202D-DC24-EC0A-58A54B682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Let’s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BAA22-F398-5CB7-9035-9D2D61AD71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What is your understanding of the term efficiency and effectiveness?</a:t>
            </a:r>
          </a:p>
          <a:p>
            <a:pPr algn="just"/>
            <a:r>
              <a:rPr lang="en-US" dirty="0"/>
              <a:t>What is the difference between the two terms?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605C7-3354-B975-8CB7-57FAB3F15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FDC5B5-E8D8-3E7F-820C-A1AD0A82E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1375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8A7EA-8A19-C9FA-2003-E809DE6D7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 </a:t>
            </a:r>
            <a:br>
              <a:rPr lang="en-US" sz="3600" b="1" dirty="0"/>
            </a:br>
            <a:r>
              <a:rPr lang="en-US" sz="3600" b="1" dirty="0"/>
              <a:t>Effectiveness and Efficiency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D1E2B-53FA-F3CB-E8CB-99B3036D6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the contemporary landscape, organizations face  uncertainties and unprecedented challenges when evaluating their performance. </a:t>
            </a:r>
          </a:p>
          <a:p>
            <a:r>
              <a:rPr lang="en-US" sz="2400" dirty="0"/>
              <a:t>Conducting organizational assessments is a common practice in high-performance entities, driven by continually pursuing improved results and outcomes. </a:t>
            </a:r>
          </a:p>
          <a:p>
            <a:r>
              <a:rPr lang="en-US" sz="2400" dirty="0"/>
              <a:t>Because of the organization’s need to have high standards and sustain competitiveness, they should manage their operation with </a:t>
            </a:r>
            <a:r>
              <a:rPr lang="en-US" sz="2400" b="1" dirty="0"/>
              <a:t>effectiveness</a:t>
            </a:r>
            <a:r>
              <a:rPr lang="en-US" sz="2400" dirty="0"/>
              <a:t> and </a:t>
            </a:r>
            <a:r>
              <a:rPr lang="en-US" sz="2400" b="1" dirty="0"/>
              <a:t>efficiency</a:t>
            </a:r>
            <a:r>
              <a:rPr lang="en-US" sz="24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76AAD-2C4E-BF02-32B4-6C4FCD5F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DCCBB-68CA-7A3B-DECB-5E7A57CEE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5363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64E2211-88E0-D6C1-FC53-1EDE20BAF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Effectiveness versus Efficiency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91C536D-DB1F-C48F-4556-461F6A6623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141" y="1600201"/>
            <a:ext cx="7057718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AD616-E322-B9B5-2284-C831F20C6D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27205-F436-13D7-D82C-22968C721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536A40-25C8-1F67-280C-F4375333CCE7}"/>
              </a:ext>
            </a:extLst>
          </p:cNvPr>
          <p:cNvSpPr txBox="1"/>
          <p:nvPr/>
        </p:nvSpPr>
        <p:spPr>
          <a:xfrm>
            <a:off x="3447333" y="5387181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69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4BD1E-D2FA-C2E8-13DE-6285E8FC3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Efficient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D3837-3CCE-54D2-0089-F268B9B8C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deal with scarce resources- including people, money, and equipment and want to use these resources efficiently.</a:t>
            </a:r>
          </a:p>
          <a:p>
            <a:r>
              <a:rPr lang="en-US" sz="2400" dirty="0"/>
              <a:t>Efficiency refers to getting the most output from the least resources possible.</a:t>
            </a:r>
          </a:p>
          <a:p>
            <a:r>
              <a:rPr lang="en-US" sz="2400" dirty="0"/>
              <a:t>It measures the relationship between inputs and outputs and how the organization’s inputs have been turned into outputs.</a:t>
            </a:r>
          </a:p>
          <a:p>
            <a:r>
              <a:rPr lang="en-US" sz="2400" dirty="0"/>
              <a:t>Efficiency is often referred to as “doing things right.”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390DD-E95F-43AC-0DDC-D3938D8BC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4EEE4-465B-D096-A0D4-1E2C878E1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6069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31A5-780E-D256-29FF-F99AC857D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Efficiency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50D5B-82B8-C6BA-F4C6-E5817D376C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Let’s assume we have a textile company that makes 1000 products per shift.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1000 products are the maximum product the company can produce.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So, we can say the efficiency of the process is = actual output/target output *100 (for %)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In this case 1000/1000 -&gt; 100%</a:t>
            </a:r>
          </a:p>
        </p:txBody>
      </p:sp>
      <p:pic>
        <p:nvPicPr>
          <p:cNvPr id="1026" name="Picture 2" descr="Efficiency icon flat style">
            <a:extLst>
              <a:ext uri="{FF2B5EF4-FFF2-40B4-BE49-F238E27FC236}">
                <a16:creationId xmlns:a16="http://schemas.microsoft.com/office/drawing/2014/main" id="{DA62DC3A-8CEE-FBDF-3402-45BB314CE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50969"/>
            <a:ext cx="4038600" cy="26875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1EB35-A375-98D4-CCE7-FFC735E4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48691-7396-24FF-6BF4-9F1C6D732F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2450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84420-21F0-4410-41F8-62580E9A4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4D11D-717D-3E1B-4D3B-2D8ABB7E4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Effectiveness entails engaging in actions that lead to the accomplishment of objectives. </a:t>
            </a:r>
          </a:p>
          <a:p>
            <a:r>
              <a:rPr lang="en-US" sz="2400" dirty="0"/>
              <a:t>It is concerned with results, reducing costs, increasing sales, improving quality, creating value, and driving innovation and creativity.</a:t>
            </a:r>
          </a:p>
          <a:p>
            <a:r>
              <a:rPr lang="en-US" sz="2400" dirty="0"/>
              <a:t>Effectiveness is often referred to as “doing the right thing.”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02A93-361D-959E-447F-E30CF576E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CD6FE0-E48F-2D2F-55FA-539A32EC9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895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31A5-780E-D256-29FF-F99AC857D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Effectiveness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50D5B-82B8-C6BA-F4C6-E5817D376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Let’s assume we have a textile company that makes 1000 products per shift.</a:t>
            </a:r>
          </a:p>
          <a:p>
            <a:r>
              <a:rPr lang="en-US" sz="2400" dirty="0"/>
              <a:t>1000 products are the maximum product the company can produce.</a:t>
            </a:r>
          </a:p>
          <a:p>
            <a:r>
              <a:rPr lang="en-US" sz="2400" dirty="0"/>
              <a:t>Out of 1000 product, 20 are faulty and cannot be sold. This means 980 of products are good.</a:t>
            </a:r>
          </a:p>
          <a:p>
            <a:r>
              <a:rPr lang="en-US" sz="2400" dirty="0"/>
              <a:t>The effectiveness of the process is = total good output/total output (*100 for %)</a:t>
            </a:r>
          </a:p>
          <a:p>
            <a:r>
              <a:rPr lang="en-US" sz="2400" dirty="0"/>
              <a:t>980/1000 -&gt; 98%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1EB35-A375-98D4-CCE7-FFC735E4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48691-7396-24FF-6BF4-9F1C6D732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8853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C514B-5E2B-6ABA-F3F2-2F706675F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Effectiveness versus efficiency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93A33C-E25D-15AE-92B7-AD150B9C6D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50" y="2447131"/>
            <a:ext cx="7607300" cy="22225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A3359-ABDA-19E2-4965-187511CCB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46C3D0-AE92-9725-0C22-239DA66FB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583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FB3FE-79DD-E186-9DC9-E44DABA8F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Organizational </a:t>
            </a:r>
            <a:br>
              <a:rPr lang="en-US" sz="3600" b="1" dirty="0"/>
            </a:br>
            <a:r>
              <a:rPr lang="en-US" sz="3600" b="1" dirty="0"/>
              <a:t>Effectiveness and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A9047-05B1-A4D5-B622-BCC978C18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Effectiveness and efficiency, though distinct, are interrelated, influencing one another.</a:t>
            </a:r>
          </a:p>
          <a:p>
            <a:r>
              <a:rPr lang="en-US" sz="2400" dirty="0"/>
              <a:t>Therefore, management plays a crucial role in ensuring success in both.</a:t>
            </a:r>
          </a:p>
          <a:p>
            <a:r>
              <a:rPr lang="en-US" sz="2400" dirty="0"/>
              <a:t>Organizational performance = effectiveness x efficiency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576DE-4350-6215-A1B8-F1445F032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55B366-F22D-2A6B-DE04-D30655444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5006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852C3-C972-39A8-8B89-38181C1D8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Differences between </a:t>
            </a:r>
            <a:br>
              <a:rPr lang="en-US" sz="3600" b="1" dirty="0"/>
            </a:br>
            <a:r>
              <a:rPr lang="en-US" sz="3600" b="1" dirty="0"/>
              <a:t>efficiency and effectiveness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DF038-A01F-3656-6BFD-06E6C2D19B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5C129B-F1C7-085A-3F2E-27287A0E73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000" dirty="0"/>
              <a:t>It focuses on the maximum result with the least time and effort</a:t>
            </a:r>
          </a:p>
          <a:p>
            <a:r>
              <a:rPr lang="en-US" sz="2000" dirty="0"/>
              <a:t>It focuses on the process</a:t>
            </a:r>
          </a:p>
          <a:p>
            <a:r>
              <a:rPr lang="en-US" sz="2000" dirty="0"/>
              <a:t>It is very important for the organization (e.g., reducing costs)</a:t>
            </a:r>
          </a:p>
          <a:p>
            <a:r>
              <a:rPr lang="en-US" sz="2000" dirty="0"/>
              <a:t>It is yield oriented</a:t>
            </a:r>
          </a:p>
          <a:p>
            <a:r>
              <a:rPr lang="en-US" sz="2000" dirty="0"/>
              <a:t>Efficiency is productivity metric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01BDF5-562B-90D3-E7D1-3AD09B275E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Effectiveness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AE21FE-452C-151C-7190-DD005E5B5F6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2000" dirty="0"/>
              <a:t>It is doing the right thing in the right way of right time.</a:t>
            </a:r>
          </a:p>
          <a:p>
            <a:r>
              <a:rPr lang="en-US" sz="2000" dirty="0"/>
              <a:t>It is on the end result</a:t>
            </a:r>
          </a:p>
          <a:p>
            <a:r>
              <a:rPr lang="en-US" sz="2000" dirty="0"/>
              <a:t>It is very important factor for the customer.</a:t>
            </a:r>
          </a:p>
          <a:p>
            <a:r>
              <a:rPr lang="en-US" sz="2000" dirty="0"/>
              <a:t>It is result oriented</a:t>
            </a:r>
          </a:p>
          <a:p>
            <a:r>
              <a:rPr lang="en-US" sz="2000" dirty="0"/>
              <a:t>Effectiveness is a quality metric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411224-6B34-C1DA-59F6-3F72F7200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294B62-8E1A-194F-B9B9-BE470DCBB83C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74161DB-0D7B-DA8C-409D-606666322B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B73E9B7-706A-2843-BF19-C2EE2C86D41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7376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A004-CCB9-A7E3-462A-D75FB6DCA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</a:t>
            </a:r>
            <a:br>
              <a:rPr lang="en-US" sz="3600" b="1" dirty="0"/>
            </a:br>
            <a:r>
              <a:rPr lang="en-US" sz="3600" b="1" dirty="0"/>
              <a:t>effectiveness and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26457-9017-D641-EC2F-EB09ED39C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To achieve short-term and long-term goals</a:t>
            </a:r>
          </a:p>
          <a:p>
            <a:r>
              <a:rPr lang="en-US" sz="2400" dirty="0"/>
              <a:t>Improving productivity </a:t>
            </a:r>
          </a:p>
          <a:p>
            <a:r>
              <a:rPr lang="en-US" sz="2400" dirty="0"/>
              <a:t>Minimizing and reducing business costs</a:t>
            </a:r>
          </a:p>
          <a:p>
            <a:r>
              <a:rPr lang="en-US" sz="2400" dirty="0"/>
              <a:t>Ensuring sustainable business growth</a:t>
            </a:r>
          </a:p>
          <a:p>
            <a:r>
              <a:rPr lang="en-US" sz="2400" dirty="0"/>
              <a:t>Maintaining stable profitability</a:t>
            </a:r>
          </a:p>
          <a:p>
            <a:r>
              <a:rPr lang="en-US" sz="2400" dirty="0"/>
              <a:t>Focusing on market performance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6BFF6-114A-4CB1-54F5-35FF004A1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39AB5A-703E-5A78-C989-125461384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753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BC289-1CC5-E151-D764-082556A8B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Organizational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A33AE-5116-2757-D133-103AF4687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Through efficient and effective management, organizations are able to:</a:t>
            </a:r>
          </a:p>
          <a:p>
            <a:r>
              <a:rPr lang="en-US" sz="2400" dirty="0"/>
              <a:t>Identify opportunities that can be improved.</a:t>
            </a:r>
          </a:p>
          <a:p>
            <a:r>
              <a:rPr lang="en-US" sz="2400" dirty="0"/>
              <a:t>Make changes that initiate better ways of doing things.</a:t>
            </a:r>
          </a:p>
          <a:p>
            <a:r>
              <a:rPr lang="en-US" sz="2400" dirty="0"/>
              <a:t>Learn how to align the workforce to focus on common goals.</a:t>
            </a:r>
          </a:p>
          <a:p>
            <a:r>
              <a:rPr lang="en-US" sz="2400" dirty="0"/>
              <a:t>Position the resources with the strategic objectives.</a:t>
            </a:r>
          </a:p>
          <a:p>
            <a:r>
              <a:rPr lang="en-US" sz="2400" dirty="0"/>
              <a:t>Deliver better results.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D7048-5488-D7F3-5925-EC0CEA1E8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BED5B-7269-1D3B-3AB8-1C35D3F56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247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1DFC9-9495-79A3-2F42-9F8BFE587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improve organizational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0FF9D-AD93-C15E-7FE8-061DECA14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Better communication</a:t>
            </a:r>
          </a:p>
          <a:p>
            <a:r>
              <a:rPr lang="en-US" sz="2400" dirty="0"/>
              <a:t>Creating good relationship between employees and managers</a:t>
            </a:r>
          </a:p>
          <a:p>
            <a:r>
              <a:rPr lang="en-US" sz="2400" dirty="0"/>
              <a:t>Providing clear direction </a:t>
            </a:r>
          </a:p>
          <a:p>
            <a:r>
              <a:rPr lang="en-US" sz="2400" dirty="0"/>
              <a:t>Being able to adapt and implement change when necessary</a:t>
            </a:r>
          </a:p>
          <a:p>
            <a:r>
              <a:rPr lang="en-US" sz="2400" dirty="0"/>
              <a:t>Creating a positive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FFE40-6478-125D-A9B4-D2FCF13E1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9A796B-D615-31CD-B59C-4B47C1050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473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E4736-686A-CCCB-66F3-CF566560D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improve organizational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22EEE-0FB5-855C-A05A-AE730EE34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Streamlining organizational processes</a:t>
            </a:r>
          </a:p>
          <a:p>
            <a:r>
              <a:rPr lang="en-US" sz="2400" dirty="0"/>
              <a:t>Integrating technology in the business operations</a:t>
            </a:r>
          </a:p>
          <a:p>
            <a:r>
              <a:rPr lang="en-US" sz="2400" dirty="0"/>
              <a:t>Ensuring employees are well trained </a:t>
            </a:r>
          </a:p>
          <a:p>
            <a:r>
              <a:rPr lang="en-US" sz="2400" dirty="0"/>
              <a:t>Providing performance metrics to measure and track performance</a:t>
            </a:r>
          </a:p>
          <a:p>
            <a:r>
              <a:rPr lang="en-US" sz="2400" dirty="0"/>
              <a:t>Continuous development and improvement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856D9-2C47-D8FB-5C81-768A14DC8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125A57-6578-2B73-92DB-CA69678A0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459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DBA67-1F5B-D69B-5867-DC64C7D94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88840"/>
            <a:ext cx="8686800" cy="1143000"/>
          </a:xfrm>
        </p:spPr>
        <p:txBody>
          <a:bodyPr/>
          <a:lstStyle/>
          <a:p>
            <a:pPr algn="l"/>
            <a:r>
              <a:rPr lang="en-US" sz="3600" b="1" dirty="0">
                <a:solidFill>
                  <a:srgbClr val="002060"/>
                </a:solidFill>
              </a:rPr>
              <a:t>Group activity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In groups of 3-4 students, 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3200" dirty="0">
                <a:solidFill>
                  <a:srgbClr val="002060"/>
                </a:solidFill>
              </a:rPr>
              <a:t>1. make a list of some efficiencies &amp; some ineffective use of resources you think exist in various </a:t>
            </a:r>
            <a:r>
              <a:rPr lang="en-US" sz="3200" dirty="0" err="1">
                <a:solidFill>
                  <a:srgbClr val="002060"/>
                </a:solidFill>
              </a:rPr>
              <a:t>organisations</a:t>
            </a:r>
            <a:br>
              <a:rPr lang="en-US" sz="3200" dirty="0">
                <a:solidFill>
                  <a:srgbClr val="002060"/>
                </a:solidFill>
              </a:rPr>
            </a:br>
            <a:r>
              <a:rPr lang="en-US" sz="3200" dirty="0">
                <a:solidFill>
                  <a:srgbClr val="002060"/>
                </a:solidFill>
              </a:rPr>
              <a:t>2. make a list of possible solutions to abate those inefficiencies &amp; ineffective use of resources  </a:t>
            </a:r>
            <a:br>
              <a:rPr lang="en-US" sz="3600" b="1" dirty="0"/>
            </a:br>
            <a:endParaRPr lang="en-US" sz="3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99A58-49C9-248E-4AF4-808A2260A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088A46-6F9E-60FB-4886-1BA245B6B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Online Media 2" title="15 Minute Timer">
            <a:hlinkClick r:id="" action="ppaction://media"/>
            <a:extLst>
              <a:ext uri="{FF2B5EF4-FFF2-40B4-BE49-F238E27FC236}">
                <a16:creationId xmlns:a16="http://schemas.microsoft.com/office/drawing/2014/main" id="{DACCB713-3EF1-DB6A-9593-32151FC2C4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16219" y="4077072"/>
            <a:ext cx="4728390" cy="164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06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566F-CF47-D8C4-5DB8-9DA9D9F4A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B1288-64F7-6764-C8EA-1F8672B87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lang="en-US" sz="2000" dirty="0"/>
              <a:t>Needle, D. Burns, J. (2019) Business in context: an introduction to business and its environment. Seventh edition.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5764B-5D82-128B-6F22-2AD7D6572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DA063-0230-0A7B-CB43-F318021B9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1742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323528" y="1895820"/>
            <a:ext cx="8044256" cy="138916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Next: 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Management Principles</a:t>
            </a: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6" name="Video 5" title="Pouring coffee into glass cup">
            <a:hlinkClick r:id="" action="ppaction://media"/>
            <a:extLst>
              <a:ext uri="{FF2B5EF4-FFF2-40B4-BE49-F238E27FC236}">
                <a16:creationId xmlns:a16="http://schemas.microsoft.com/office/drawing/2014/main" id="{7F464BAA-F383-0737-9CA9-8AFCD6B604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" y="857251"/>
            <a:ext cx="9143999" cy="51434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CABF00-C640-18F7-2D84-2CF1DFA8F93B}"/>
              </a:ext>
            </a:extLst>
          </p:cNvPr>
          <p:cNvSpPr/>
          <p:nvPr/>
        </p:nvSpPr>
        <p:spPr>
          <a:xfrm>
            <a:off x="5029199" y="857250"/>
            <a:ext cx="4114800" cy="9960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Break time</a:t>
            </a:r>
            <a:endParaRPr kumimoji="0" lang="en-GB" sz="6600" b="0" i="0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8392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6271</TotalTime>
  <Words>876</Words>
  <Application>Microsoft Office PowerPoint</Application>
  <PresentationFormat>On-screen Show (4:3)</PresentationFormat>
  <Paragraphs>133</Paragraphs>
  <Slides>21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Calibri Light</vt:lpstr>
      <vt:lpstr>Myriad Pro</vt:lpstr>
      <vt:lpstr>Source Sans Pro</vt:lpstr>
      <vt:lpstr>Verdana</vt:lpstr>
      <vt:lpstr>20140311PresentationUWTSDTemplate</vt:lpstr>
      <vt:lpstr>1_Office Theme</vt:lpstr>
      <vt:lpstr>   Fundamental Concepts of Management       LCBB4015         Week 2 – Session 1 </vt:lpstr>
      <vt:lpstr>Objectives</vt:lpstr>
      <vt:lpstr>Management</vt:lpstr>
      <vt:lpstr>Let’s discuss</vt:lpstr>
      <vt:lpstr>Management  Effectiveness and Efficiency</vt:lpstr>
      <vt:lpstr>Effectiveness versus Efficiency</vt:lpstr>
      <vt:lpstr>Efficient Management</vt:lpstr>
      <vt:lpstr>Efficiency example</vt:lpstr>
      <vt:lpstr>Effective Management</vt:lpstr>
      <vt:lpstr>Effectiveness example</vt:lpstr>
      <vt:lpstr>Effectiveness versus efficiency</vt:lpstr>
      <vt:lpstr>Organizational  Effectiveness and efficiency </vt:lpstr>
      <vt:lpstr>Differences between  efficiency and effectiveness</vt:lpstr>
      <vt:lpstr>Importance of  effectiveness and efficiency</vt:lpstr>
      <vt:lpstr>Organizational advantages</vt:lpstr>
      <vt:lpstr>Ways to improve organizational effectiveness</vt:lpstr>
      <vt:lpstr>Ways to improve organizational efficiency </vt:lpstr>
      <vt:lpstr>Group activity In groups of 3-4 students,   1. make a list of some efficiencies &amp; some ineffective use of resources you think exist in various organisations 2. make a list of possible solutions to abate those inefficiencies &amp; ineffective use of resources   </vt:lpstr>
      <vt:lpstr>References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Clara Garatono</cp:lastModifiedBy>
  <cp:revision>141</cp:revision>
  <cp:lastPrinted>2018-07-02T15:32:24Z</cp:lastPrinted>
  <dcterms:created xsi:type="dcterms:W3CDTF">2002-10-07T19:43:58Z</dcterms:created>
  <dcterms:modified xsi:type="dcterms:W3CDTF">2024-09-13T15:33:38Z</dcterms:modified>
</cp:coreProperties>
</file>