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20"/>
  </p:notesMasterIdLst>
  <p:handoutMasterIdLst>
    <p:handoutMasterId r:id="rId21"/>
  </p:handoutMasterIdLst>
  <p:sldIdLst>
    <p:sldId id="367" r:id="rId5"/>
    <p:sldId id="726" r:id="rId6"/>
    <p:sldId id="337" r:id="rId7"/>
    <p:sldId id="407" r:id="rId8"/>
    <p:sldId id="375" r:id="rId9"/>
    <p:sldId id="376" r:id="rId10"/>
    <p:sldId id="673" r:id="rId11"/>
    <p:sldId id="408" r:id="rId12"/>
    <p:sldId id="377" r:id="rId13"/>
    <p:sldId id="705" r:id="rId14"/>
    <p:sldId id="703" r:id="rId15"/>
    <p:sldId id="706" r:id="rId16"/>
    <p:sldId id="670" r:id="rId17"/>
    <p:sldId id="642" r:id="rId18"/>
    <p:sldId id="643"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1EBF7"/>
    <a:srgbClr val="0033CC"/>
    <a:srgbClr val="EEB500"/>
    <a:srgbClr val="F69292"/>
    <a:srgbClr val="FBB3FF"/>
    <a:srgbClr val="FAEBFF"/>
    <a:srgbClr val="00D05E"/>
    <a:srgbClr val="FEE7FF"/>
    <a:srgbClr val="FFFFE7"/>
    <a:srgbClr val="D5CBD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974" autoAdjust="0"/>
  </p:normalViewPr>
  <p:slideViewPr>
    <p:cSldViewPr showGuides="1">
      <p:cViewPr varScale="1">
        <p:scale>
          <a:sx n="61" d="100"/>
          <a:sy n="61" d="100"/>
        </p:scale>
        <p:origin x="1362" y="3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27/09/2026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9/27/2026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a:t>
            </a:fld>
            <a:endParaRPr lang="en-US"/>
          </a:p>
        </p:txBody>
      </p:sp>
    </p:spTree>
    <p:extLst>
      <p:ext uri="{BB962C8B-B14F-4D97-AF65-F5344CB8AC3E}">
        <p14:creationId xmlns:p14="http://schemas.microsoft.com/office/powerpoint/2010/main" val="10104943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14361286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6</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40125689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14</a:t>
            </a:fld>
            <a:endParaRPr lang="en-US"/>
          </a:p>
        </p:txBody>
      </p:sp>
    </p:spTree>
    <p:extLst>
      <p:ext uri="{BB962C8B-B14F-4D97-AF65-F5344CB8AC3E}">
        <p14:creationId xmlns:p14="http://schemas.microsoft.com/office/powerpoint/2010/main" val="35254327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15</a:t>
            </a:fld>
            <a:endParaRPr lang="en-US"/>
          </a:p>
        </p:txBody>
      </p:sp>
    </p:spTree>
    <p:extLst>
      <p:ext uri="{BB962C8B-B14F-4D97-AF65-F5344CB8AC3E}">
        <p14:creationId xmlns:p14="http://schemas.microsoft.com/office/powerpoint/2010/main" val="5426002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377A9CD0-9192-406B-B903-5979D11E350A}" type="datetime1">
              <a:rPr lang="en-GB" smtClean="0"/>
              <a:t>27/09/2026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98539D7-3B88-4968-A88E-51ADE53B9137}" type="datetime1">
              <a:rPr lang="en-GB" smtClean="0"/>
              <a:t>27/09/2026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9C2589-D26C-4ABB-82A8-E4F072233B8B}" type="datetime1">
              <a:rPr lang="en-GB" smtClean="0"/>
              <a:t>27/09/2026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E7EF014-1E92-4C8D-AC21-CF0E5D9F5B43}" type="datetime1">
              <a:rPr lang="en-GB" smtClean="0"/>
              <a:t>27/09/2026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AD4DFAC-C192-4061-987C-A7C534FF3782}" type="datetime1">
              <a:rPr lang="en-GB" smtClean="0"/>
              <a:t>27/09/2026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ABDCF26-E1D5-4E75-AAD9-493A2B8B9328}" type="datetime1">
              <a:rPr lang="en-GB" smtClean="0"/>
              <a:t>27/09/2026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1C4BE9-37B2-472F-9156-A0F91FB91FD4}" type="datetime1">
              <a:rPr lang="en-GB" smtClean="0"/>
              <a:t>27/09/2026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D88A973-CAA5-4BA5-97EC-49E92A522401}" type="datetime1">
              <a:rPr lang="en-GB" smtClean="0"/>
              <a:t>27/09/2026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5D54DDE-8885-46B6-8091-B98B6CF03A38}" type="datetime1">
              <a:rPr lang="en-GB" smtClean="0"/>
              <a:t>27/09/2026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9DA8209-0444-45F0-8E07-4D0D260788F6}" type="datetime1">
              <a:rPr lang="en-GB" smtClean="0"/>
              <a:t>27/09/2026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AFCE904-5901-48C5-B841-8097B3EF75E4}" type="datetime1">
              <a:rPr lang="en-GB" smtClean="0"/>
              <a:t>27/09/2026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B70EE189-0245-43EE-A57C-336A33C562E9}" type="datetime1">
              <a:rPr lang="en-GB" smtClean="0"/>
              <a:t>27/09/2026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acas.org.uk/employment-rights-bill" TargetMode="External"/><Relationship Id="rId2" Type="http://schemas.openxmlformats.org/officeDocument/2006/relationships/hyperlink" Target="https://www.cipd.org/uk/views-and-insights/thought-leadership/insight/employment-law-changes-march-2025/" TargetMode="Externa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gov.uk/guidance/equality-act-2010-guidance"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tim-russell.co.uk/upimages/Employment%20Guid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23528" y="1124744"/>
            <a:ext cx="8712968" cy="4824536"/>
          </a:xfrm>
        </p:spPr>
        <p:txBody>
          <a:bodyPr>
            <a:normAutofit/>
          </a:bodyPr>
          <a:lstStyle/>
          <a:p>
            <a:r>
              <a:rPr lang="en-GB" sz="3100" b="1" dirty="0">
                <a:solidFill>
                  <a:schemeClr val="bg1">
                    <a:lumMod val="95000"/>
                  </a:schemeClr>
                </a:solidFill>
              </a:rPr>
              <a:t>Employability and Career Development</a:t>
            </a:r>
            <a:br>
              <a:rPr lang="en-GB" sz="3100" b="1" dirty="0">
                <a:solidFill>
                  <a:schemeClr val="bg1">
                    <a:lumMod val="95000"/>
                  </a:schemeClr>
                </a:solidFill>
              </a:rPr>
            </a:br>
            <a:r>
              <a:rPr lang="en-GB" sz="3100" b="1" dirty="0">
                <a:solidFill>
                  <a:schemeClr val="bg1">
                    <a:lumMod val="95000"/>
                  </a:schemeClr>
                </a:solidFill>
              </a:rPr>
              <a:t>(LCLM4005) – </a:t>
            </a:r>
            <a:r>
              <a:rPr lang="en-GB" sz="3100" b="1" dirty="0">
                <a:solidFill>
                  <a:srgbClr val="0000FF"/>
                </a:solidFill>
              </a:rPr>
              <a:t>September 2026</a:t>
            </a:r>
            <a:br>
              <a:rPr lang="en-GB" sz="3100" b="1" dirty="0">
                <a:solidFill>
                  <a:srgbClr val="FFFF00"/>
                </a:solidFill>
              </a:rPr>
            </a:br>
            <a:br>
              <a:rPr lang="en-GB" sz="4000" b="1" dirty="0">
                <a:solidFill>
                  <a:srgbClr val="FFFF00"/>
                </a:solidFill>
              </a:rPr>
            </a:br>
            <a:r>
              <a:rPr lang="en-GB" sz="4000" b="1" dirty="0">
                <a:solidFill>
                  <a:schemeClr val="bg1"/>
                </a:solidFill>
              </a:rPr>
              <a:t>Session 8: </a:t>
            </a:r>
            <a:r>
              <a:rPr lang="en-GB" altLang="en-US" sz="4000" b="1" dirty="0">
                <a:solidFill>
                  <a:srgbClr val="FFFF00"/>
                </a:solidFill>
              </a:rPr>
              <a:t>Employment Legislation</a:t>
            </a:r>
            <a:endParaRPr lang="en-GB" altLang="en-US" sz="4000" dirty="0">
              <a:solidFill>
                <a:srgbClr val="FFFF00"/>
              </a:solidFill>
            </a:endParaRPr>
          </a:p>
        </p:txBody>
      </p:sp>
      <p:sp>
        <p:nvSpPr>
          <p:cNvPr id="3" name="Slide Number Placeholder 2">
            <a:extLst>
              <a:ext uri="{FF2B5EF4-FFF2-40B4-BE49-F238E27FC236}">
                <a16:creationId xmlns:a16="http://schemas.microsoft.com/office/drawing/2014/main" id="{B10DBD40-A291-294C-0250-C2A15A47A969}"/>
              </a:ext>
            </a:extLst>
          </p:cNvPr>
          <p:cNvSpPr>
            <a:spLocks noGrp="1"/>
          </p:cNvSpPr>
          <p:nvPr>
            <p:ph type="sldNum" sz="quarter" idx="12"/>
          </p:nvPr>
        </p:nvSpPr>
        <p:spPr/>
        <p:txBody>
          <a:bodyPr/>
          <a:lstStyle/>
          <a:p>
            <a:pPr>
              <a:defRPr/>
            </a:pPr>
            <a:fld id="{2F420B8B-819D-4DFD-901D-562A0832BB99}" type="slidenum">
              <a:rPr lang="en-GB" altLang="en-US" smtClean="0"/>
              <a:pPr>
                <a:defRPr/>
              </a:pPr>
              <a:t>1</a:t>
            </a:fld>
            <a:endParaRPr lang="en-GB" altLang="en-US"/>
          </a:p>
        </p:txBody>
      </p:sp>
      <p:sp>
        <p:nvSpPr>
          <p:cNvPr id="5" name="Rectangle 4">
            <a:extLst>
              <a:ext uri="{FF2B5EF4-FFF2-40B4-BE49-F238E27FC236}">
                <a16:creationId xmlns:a16="http://schemas.microsoft.com/office/drawing/2014/main" id="{B52650ED-B961-6EF0-4DAA-6C6B9F7414C9}"/>
              </a:ext>
            </a:extLst>
          </p:cNvPr>
          <p:cNvSpPr/>
          <p:nvPr/>
        </p:nvSpPr>
        <p:spPr>
          <a:xfrm>
            <a:off x="6943092" y="260648"/>
            <a:ext cx="2026568" cy="360396"/>
          </a:xfrm>
          <a:prstGeom prst="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fontAlgn="base" latinLnBrk="0" hangingPunct="1">
              <a:spcBef>
                <a:spcPct val="0"/>
              </a:spcBef>
              <a:spcAft>
                <a:spcPct val="0"/>
              </a:spcAft>
              <a:defRPr sz="1800" kern="1200">
                <a:solidFill>
                  <a:schemeClr val="lt1"/>
                </a:solidFill>
                <a:latin typeface="+mn-lt"/>
                <a:ea typeface="+mn-ea"/>
                <a:cs typeface="+mn-cs"/>
              </a:defRPr>
            </a:lvl1pPr>
            <a:lvl2pPr marL="457200" algn="l" defTabSz="914400" rtl="0" eaLnBrk="1" fontAlgn="base" latinLnBrk="0" hangingPunct="1">
              <a:spcBef>
                <a:spcPct val="0"/>
              </a:spcBef>
              <a:spcAft>
                <a:spcPct val="0"/>
              </a:spcAft>
              <a:defRPr sz="1800" kern="1200">
                <a:solidFill>
                  <a:schemeClr val="lt1"/>
                </a:solidFill>
                <a:latin typeface="+mn-lt"/>
                <a:ea typeface="+mn-ea"/>
                <a:cs typeface="+mn-cs"/>
              </a:defRPr>
            </a:lvl2pPr>
            <a:lvl3pPr marL="914400" algn="l" defTabSz="914400" rtl="0" eaLnBrk="1" fontAlgn="base" latinLnBrk="0" hangingPunct="1">
              <a:spcBef>
                <a:spcPct val="0"/>
              </a:spcBef>
              <a:spcAft>
                <a:spcPct val="0"/>
              </a:spcAft>
              <a:defRPr sz="1800" kern="1200">
                <a:solidFill>
                  <a:schemeClr val="lt1"/>
                </a:solidFill>
                <a:latin typeface="+mn-lt"/>
                <a:ea typeface="+mn-ea"/>
                <a:cs typeface="+mn-cs"/>
              </a:defRPr>
            </a:lvl3pPr>
            <a:lvl4pPr marL="1371600" algn="l" defTabSz="914400" rtl="0" eaLnBrk="1" fontAlgn="base" latinLnBrk="0" hangingPunct="1">
              <a:spcBef>
                <a:spcPct val="0"/>
              </a:spcBef>
              <a:spcAft>
                <a:spcPct val="0"/>
              </a:spcAft>
              <a:defRPr sz="1800" kern="1200">
                <a:solidFill>
                  <a:schemeClr val="lt1"/>
                </a:solidFill>
                <a:latin typeface="+mn-lt"/>
                <a:ea typeface="+mn-ea"/>
                <a:cs typeface="+mn-cs"/>
              </a:defRPr>
            </a:lvl4pPr>
            <a:lvl5pPr marL="1828800" algn="l" defTabSz="914400" rtl="0" eaLnBrk="1" fontAlgn="base" latinLnBrk="0" hangingPunct="1">
              <a:spcBef>
                <a:spcPct val="0"/>
              </a:spcBef>
              <a:spcAft>
                <a:spcPct val="0"/>
              </a:spcAft>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dirty="0"/>
              <a:t>Students’ version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BEDB976-4B47-B94A-66DD-985A88E3E95D}"/>
              </a:ext>
            </a:extLst>
          </p:cNvPr>
          <p:cNvSpPr/>
          <p:nvPr/>
        </p:nvSpPr>
        <p:spPr>
          <a:xfrm>
            <a:off x="0" y="0"/>
            <a:ext cx="9144000" cy="6858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4" name="Content Placeholder 3"/>
          <p:cNvGraphicFramePr>
            <a:graphicFrameLocks noGrp="1"/>
          </p:cNvGraphicFramePr>
          <p:nvPr>
            <p:ph idx="1"/>
          </p:nvPr>
        </p:nvGraphicFramePr>
        <p:xfrm>
          <a:off x="179512" y="404663"/>
          <a:ext cx="8784976" cy="6005488"/>
        </p:xfrm>
        <a:graphic>
          <a:graphicData uri="http://schemas.openxmlformats.org/drawingml/2006/table">
            <a:tbl>
              <a:tblPr firstRow="1" bandRow="1">
                <a:tableStyleId>{5C22544A-7EE6-4342-B048-85BDC9FD1C3A}</a:tableStyleId>
              </a:tblPr>
              <a:tblGrid>
                <a:gridCol w="854090">
                  <a:extLst>
                    <a:ext uri="{9D8B030D-6E8A-4147-A177-3AD203B41FA5}">
                      <a16:colId xmlns:a16="http://schemas.microsoft.com/office/drawing/2014/main" val="20000"/>
                    </a:ext>
                  </a:extLst>
                </a:gridCol>
                <a:gridCol w="7930886">
                  <a:extLst>
                    <a:ext uri="{9D8B030D-6E8A-4147-A177-3AD203B41FA5}">
                      <a16:colId xmlns:a16="http://schemas.microsoft.com/office/drawing/2014/main" val="20001"/>
                    </a:ext>
                  </a:extLst>
                </a:gridCol>
              </a:tblGrid>
              <a:tr h="493852">
                <a:tc>
                  <a:txBody>
                    <a:bodyPr/>
                    <a:lstStyle/>
                    <a:p>
                      <a:pPr algn="ctr"/>
                      <a:r>
                        <a:rPr lang="en-GB" dirty="0">
                          <a:solidFill>
                            <a:schemeClr val="bg1"/>
                          </a:solidFill>
                        </a:rPr>
                        <a:t>Week</a:t>
                      </a:r>
                    </a:p>
                  </a:txBody>
                  <a:tcPr>
                    <a:solidFill>
                      <a:srgbClr val="002060"/>
                    </a:solidFill>
                  </a:tcPr>
                </a:tc>
                <a:tc>
                  <a:txBody>
                    <a:bodyPr/>
                    <a:lstStyle/>
                    <a:p>
                      <a:pPr algn="ctr"/>
                      <a:r>
                        <a:rPr lang="en-GB" dirty="0">
                          <a:solidFill>
                            <a:schemeClr val="bg1"/>
                          </a:solidFill>
                        </a:rPr>
                        <a:t>Topic of focus</a:t>
                      </a:r>
                    </a:p>
                  </a:txBody>
                  <a:tcPr>
                    <a:solidFill>
                      <a:srgbClr val="002060"/>
                    </a:solidFill>
                  </a:tcPr>
                </a:tc>
                <a:extLst>
                  <a:ext uri="{0D108BD9-81ED-4DB2-BD59-A6C34878D82A}">
                    <a16:rowId xmlns:a16="http://schemas.microsoft.com/office/drawing/2014/main" val="10000"/>
                  </a:ext>
                </a:extLst>
              </a:tr>
              <a:tr h="535007">
                <a:tc>
                  <a:txBody>
                    <a:bodyPr/>
                    <a:lstStyle/>
                    <a:p>
                      <a:r>
                        <a:rPr lang="en-GB" sz="2000" b="0" dirty="0">
                          <a:latin typeface="+mn-lt"/>
                        </a:rPr>
                        <a:t>1</a:t>
                      </a:r>
                    </a:p>
                  </a:txBody>
                  <a:tcPr>
                    <a:solidFill>
                      <a:schemeClr val="tx2">
                        <a:lumMod val="20000"/>
                        <a:lumOff val="80000"/>
                      </a:schemeClr>
                    </a:solidFill>
                  </a:tcPr>
                </a:tc>
                <a:tc>
                  <a:txBody>
                    <a:bodyPr/>
                    <a:lstStyle/>
                    <a:p>
                      <a:r>
                        <a:rPr lang="en-GB" sz="2000" b="0" dirty="0">
                          <a:latin typeface="+mn-lt"/>
                          <a:cs typeface="Arial" panose="020B0604020202020204" pitchFamily="34" charset="0"/>
                        </a:rPr>
                        <a:t>Introduction to the module + Personal Development Plans</a:t>
                      </a:r>
                    </a:p>
                  </a:txBody>
                  <a:tcPr>
                    <a:solidFill>
                      <a:schemeClr val="tx2">
                        <a:lumMod val="20000"/>
                        <a:lumOff val="80000"/>
                      </a:schemeClr>
                    </a:solidFill>
                  </a:tcPr>
                </a:tc>
                <a:extLst>
                  <a:ext uri="{0D108BD9-81ED-4DB2-BD59-A6C34878D82A}">
                    <a16:rowId xmlns:a16="http://schemas.microsoft.com/office/drawing/2014/main" val="10001"/>
                  </a:ext>
                </a:extLst>
              </a:tr>
              <a:tr h="483310">
                <a:tc>
                  <a:txBody>
                    <a:bodyPr/>
                    <a:lstStyle/>
                    <a:p>
                      <a:r>
                        <a:rPr lang="en-GB" sz="2000" b="0" dirty="0">
                          <a:latin typeface="+mn-lt"/>
                        </a:rPr>
                        <a:t>2</a:t>
                      </a:r>
                    </a:p>
                  </a:txBody>
                  <a:tcPr>
                    <a:solidFill>
                      <a:srgbClr val="DDE9F7"/>
                    </a:solidFill>
                  </a:tcPr>
                </a:tc>
                <a:tc>
                  <a:txBody>
                    <a:bodyPr/>
                    <a:lstStyle/>
                    <a:p>
                      <a:r>
                        <a:rPr lang="en-GB" sz="2000" b="0" dirty="0">
                          <a:latin typeface="+mn-lt"/>
                        </a:rPr>
                        <a:t>Self-Awareness</a:t>
                      </a:r>
                    </a:p>
                  </a:txBody>
                  <a:tcPr>
                    <a:solidFill>
                      <a:srgbClr val="DDE9F7"/>
                    </a:solidFill>
                  </a:tcPr>
                </a:tc>
                <a:extLst>
                  <a:ext uri="{0D108BD9-81ED-4DB2-BD59-A6C34878D82A}">
                    <a16:rowId xmlns:a16="http://schemas.microsoft.com/office/drawing/2014/main" val="10002"/>
                  </a:ext>
                </a:extLst>
              </a:tr>
              <a:tr h="524367">
                <a:tc>
                  <a:txBody>
                    <a:bodyPr/>
                    <a:lstStyle/>
                    <a:p>
                      <a:r>
                        <a:rPr lang="en-GB" sz="2000" b="0" dirty="0">
                          <a:latin typeface="+mn-lt"/>
                        </a:rPr>
                        <a:t>3</a:t>
                      </a:r>
                    </a:p>
                  </a:txBody>
                  <a:tcPr>
                    <a:solidFill>
                      <a:schemeClr val="tx2">
                        <a:lumMod val="20000"/>
                        <a:lumOff val="80000"/>
                      </a:schemeClr>
                    </a:solidFill>
                  </a:tcPr>
                </a:tc>
                <a:tc>
                  <a:txBody>
                    <a:bodyPr/>
                    <a:lstStyle/>
                    <a:p>
                      <a:r>
                        <a:rPr lang="en-GB" sz="2000" b="0" dirty="0">
                          <a:latin typeface="+mn-lt"/>
                        </a:rPr>
                        <a:t>Exploring Employment Opportunities</a:t>
                      </a:r>
                    </a:p>
                  </a:txBody>
                  <a:tcPr>
                    <a:solidFill>
                      <a:schemeClr val="tx2">
                        <a:lumMod val="20000"/>
                        <a:lumOff val="80000"/>
                      </a:schemeClr>
                    </a:solidFill>
                  </a:tcPr>
                </a:tc>
                <a:extLst>
                  <a:ext uri="{0D108BD9-81ED-4DB2-BD59-A6C34878D82A}">
                    <a16:rowId xmlns:a16="http://schemas.microsoft.com/office/drawing/2014/main" val="10003"/>
                  </a:ext>
                </a:extLst>
              </a:tr>
              <a:tr h="493852">
                <a:tc>
                  <a:txBody>
                    <a:bodyPr/>
                    <a:lstStyle/>
                    <a:p>
                      <a:r>
                        <a:rPr lang="en-GB" sz="2000" b="0" dirty="0">
                          <a:latin typeface="+mn-lt"/>
                        </a:rPr>
                        <a:t>4</a:t>
                      </a:r>
                    </a:p>
                  </a:txBody>
                  <a:tcPr>
                    <a:solidFill>
                      <a:srgbClr val="DDE9F7"/>
                    </a:solidFill>
                  </a:tcPr>
                </a:tc>
                <a:tc>
                  <a:txBody>
                    <a:bodyPr/>
                    <a:lstStyle/>
                    <a:p>
                      <a:r>
                        <a:rPr lang="en-GB" sz="2000" b="0" dirty="0">
                          <a:latin typeface="+mn-lt"/>
                        </a:rPr>
                        <a:t>Recruitment and Selection Process</a:t>
                      </a:r>
                    </a:p>
                  </a:txBody>
                  <a:tcPr>
                    <a:solidFill>
                      <a:srgbClr val="DDE9F7"/>
                    </a:solidFill>
                  </a:tcPr>
                </a:tc>
                <a:extLst>
                  <a:ext uri="{0D108BD9-81ED-4DB2-BD59-A6C34878D82A}">
                    <a16:rowId xmlns:a16="http://schemas.microsoft.com/office/drawing/2014/main" val="10004"/>
                  </a:ext>
                </a:extLst>
              </a:tr>
              <a:tr h="493852">
                <a:tc>
                  <a:txBody>
                    <a:bodyPr/>
                    <a:lstStyle/>
                    <a:p>
                      <a:r>
                        <a:rPr lang="en-GB" sz="2000" b="0" dirty="0">
                          <a:latin typeface="+mn-lt"/>
                        </a:rPr>
                        <a:t>5</a:t>
                      </a:r>
                    </a:p>
                  </a:txBody>
                  <a:tcPr>
                    <a:solidFill>
                      <a:schemeClr val="tx2">
                        <a:lumMod val="20000"/>
                        <a:lumOff val="80000"/>
                      </a:schemeClr>
                    </a:solidFill>
                  </a:tcPr>
                </a:tc>
                <a:tc>
                  <a:txBody>
                    <a:bodyPr/>
                    <a:lstStyle/>
                    <a:p>
                      <a:r>
                        <a:rPr lang="en-GB" sz="2000" b="0" dirty="0">
                          <a:latin typeface="+mn-lt"/>
                        </a:rPr>
                        <a:t>CV and Cover Letter Writing</a:t>
                      </a:r>
                    </a:p>
                  </a:txBody>
                  <a:tcPr>
                    <a:solidFill>
                      <a:schemeClr val="tx2">
                        <a:lumMod val="20000"/>
                        <a:lumOff val="80000"/>
                      </a:schemeClr>
                    </a:solidFill>
                  </a:tcPr>
                </a:tc>
                <a:extLst>
                  <a:ext uri="{0D108BD9-81ED-4DB2-BD59-A6C34878D82A}">
                    <a16:rowId xmlns:a16="http://schemas.microsoft.com/office/drawing/2014/main" val="10005"/>
                  </a:ext>
                </a:extLst>
              </a:tr>
              <a:tr h="493852">
                <a:tc>
                  <a:txBody>
                    <a:bodyPr/>
                    <a:lstStyle/>
                    <a:p>
                      <a:r>
                        <a:rPr lang="en-GB" sz="2000" b="0" dirty="0">
                          <a:latin typeface="+mn-lt"/>
                        </a:rPr>
                        <a:t>6</a:t>
                      </a:r>
                    </a:p>
                  </a:txBody>
                  <a:tcPr>
                    <a:solidFill>
                      <a:srgbClr val="DDE9F7"/>
                    </a:solidFill>
                  </a:tcPr>
                </a:tc>
                <a:tc>
                  <a:txBody>
                    <a:bodyPr/>
                    <a:lstStyle/>
                    <a:p>
                      <a:r>
                        <a:rPr lang="en-GB" sz="2000" b="0" dirty="0">
                          <a:latin typeface="+mn-lt"/>
                        </a:rPr>
                        <a:t>Job Interview Preparation</a:t>
                      </a:r>
                    </a:p>
                  </a:txBody>
                  <a:tcPr>
                    <a:solidFill>
                      <a:srgbClr val="DDE9F7"/>
                    </a:solidFill>
                  </a:tcPr>
                </a:tc>
                <a:extLst>
                  <a:ext uri="{0D108BD9-81ED-4DB2-BD59-A6C34878D82A}">
                    <a16:rowId xmlns:a16="http://schemas.microsoft.com/office/drawing/2014/main" val="10006"/>
                  </a:ext>
                </a:extLst>
              </a:tr>
              <a:tr h="493852">
                <a:tc>
                  <a:txBody>
                    <a:bodyPr/>
                    <a:lstStyle/>
                    <a:p>
                      <a:r>
                        <a:rPr lang="en-GB" sz="2000" dirty="0">
                          <a:latin typeface="+mn-lt"/>
                        </a:rPr>
                        <a:t>7</a:t>
                      </a:r>
                    </a:p>
                  </a:txBody>
                  <a:tcPr>
                    <a:solidFill>
                      <a:schemeClr val="tx2">
                        <a:lumMod val="20000"/>
                        <a:lumOff val="80000"/>
                      </a:schemeClr>
                    </a:solidFill>
                  </a:tcPr>
                </a:tc>
                <a:tc>
                  <a:txBody>
                    <a:bodyPr/>
                    <a:lstStyle/>
                    <a:p>
                      <a:r>
                        <a:rPr lang="en-GB" sz="2000" b="1" dirty="0">
                          <a:solidFill>
                            <a:srgbClr val="0070C0"/>
                          </a:solidFill>
                          <a:latin typeface="+mn-lt"/>
                        </a:rPr>
                        <a:t>Present Task 1 in class (Mock Interview)</a:t>
                      </a:r>
                    </a:p>
                  </a:txBody>
                  <a:tcPr>
                    <a:solidFill>
                      <a:schemeClr val="tx2">
                        <a:lumMod val="20000"/>
                        <a:lumOff val="80000"/>
                      </a:schemeClr>
                    </a:solidFill>
                  </a:tcPr>
                </a:tc>
                <a:extLst>
                  <a:ext uri="{0D108BD9-81ED-4DB2-BD59-A6C34878D82A}">
                    <a16:rowId xmlns:a16="http://schemas.microsoft.com/office/drawing/2014/main" val="10007"/>
                  </a:ext>
                </a:extLst>
              </a:tr>
              <a:tr h="493852">
                <a:tc>
                  <a:txBody>
                    <a:bodyPr/>
                    <a:lstStyle/>
                    <a:p>
                      <a:r>
                        <a:rPr lang="en-GB" sz="2000" b="1" dirty="0">
                          <a:highlight>
                            <a:srgbClr val="FFFF00"/>
                          </a:highlight>
                          <a:latin typeface="+mn-lt"/>
                        </a:rPr>
                        <a:t>8</a:t>
                      </a:r>
                    </a:p>
                  </a:txBody>
                  <a:tcPr>
                    <a:solidFill>
                      <a:srgbClr val="DDE9F7"/>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1" dirty="0">
                          <a:highlight>
                            <a:srgbClr val="FFFF00"/>
                          </a:highlight>
                          <a:latin typeface="+mn-lt"/>
                        </a:rPr>
                        <a:t>Employment Legislation</a:t>
                      </a:r>
                    </a:p>
                  </a:txBody>
                  <a:tcPr>
                    <a:solidFill>
                      <a:srgbClr val="DDE9F7"/>
                    </a:solidFill>
                  </a:tcPr>
                </a:tc>
                <a:extLst>
                  <a:ext uri="{0D108BD9-81ED-4DB2-BD59-A6C34878D82A}">
                    <a16:rowId xmlns:a16="http://schemas.microsoft.com/office/drawing/2014/main" val="10008"/>
                  </a:ext>
                </a:extLst>
              </a:tr>
              <a:tr h="493852">
                <a:tc>
                  <a:txBody>
                    <a:bodyPr/>
                    <a:lstStyle/>
                    <a:p>
                      <a:r>
                        <a:rPr lang="en-GB" sz="2000" b="0" dirty="0">
                          <a:latin typeface="+mn-lt"/>
                        </a:rPr>
                        <a:t>9</a:t>
                      </a:r>
                    </a:p>
                  </a:txBody>
                  <a:tcPr>
                    <a:solidFill>
                      <a:schemeClr val="tx2">
                        <a:lumMod val="20000"/>
                        <a:lumOff val="80000"/>
                      </a:schemeClr>
                    </a:solidFill>
                  </a:tcPr>
                </a:tc>
                <a:tc>
                  <a:txBody>
                    <a:bodyPr/>
                    <a:lstStyle/>
                    <a:p>
                      <a:r>
                        <a:rPr lang="en-GB" sz="2000" b="0" dirty="0">
                          <a:latin typeface="+mn-lt"/>
                        </a:rPr>
                        <a:t>Career Development </a:t>
                      </a:r>
                    </a:p>
                  </a:txBody>
                  <a:tcPr>
                    <a:solidFill>
                      <a:schemeClr val="tx2">
                        <a:lumMod val="20000"/>
                        <a:lumOff val="80000"/>
                      </a:schemeClr>
                    </a:solidFill>
                  </a:tcPr>
                </a:tc>
                <a:extLst>
                  <a:ext uri="{0D108BD9-81ED-4DB2-BD59-A6C34878D82A}">
                    <a16:rowId xmlns:a16="http://schemas.microsoft.com/office/drawing/2014/main" val="10009"/>
                  </a:ext>
                </a:extLst>
              </a:tr>
              <a:tr h="874588">
                <a:tc>
                  <a:txBody>
                    <a:bodyPr/>
                    <a:lstStyle/>
                    <a:p>
                      <a:r>
                        <a:rPr lang="en-GB" sz="2000" b="0" dirty="0">
                          <a:latin typeface="+mn-lt"/>
                        </a:rPr>
                        <a:t>10</a:t>
                      </a:r>
                    </a:p>
                  </a:txBody>
                  <a:tcPr>
                    <a:solidFill>
                      <a:srgbClr val="DDE9F7"/>
                    </a:solidFill>
                  </a:tcPr>
                </a:tc>
                <a:tc>
                  <a:txBody>
                    <a:bodyPr/>
                    <a:lstStyle/>
                    <a:p>
                      <a:r>
                        <a:rPr lang="en-GB" sz="2000" b="0" dirty="0">
                          <a:latin typeface="+mn-lt"/>
                        </a:rPr>
                        <a:t>Alternative Pathways to Consider upon Graduation + Revision</a:t>
                      </a:r>
                    </a:p>
                    <a:p>
                      <a:endParaRPr lang="en-GB" sz="2000" b="0" dirty="0">
                        <a:solidFill>
                          <a:srgbClr val="0070C0"/>
                        </a:solidFill>
                        <a:latin typeface="+mn-lt"/>
                      </a:endParaRPr>
                    </a:p>
                    <a:p>
                      <a:r>
                        <a:rPr lang="en-GB" sz="2000" b="1" dirty="0">
                          <a:solidFill>
                            <a:srgbClr val="0070C0"/>
                          </a:solidFill>
                          <a:latin typeface="+mn-lt"/>
                        </a:rPr>
                        <a:t>Submit Task 2 via Moodle (Portfolio of Written Tasks) </a:t>
                      </a:r>
                    </a:p>
                  </a:txBody>
                  <a:tcPr>
                    <a:solidFill>
                      <a:srgbClr val="DDE9F7"/>
                    </a:solidFill>
                  </a:tcPr>
                </a:tc>
                <a:extLst>
                  <a:ext uri="{0D108BD9-81ED-4DB2-BD59-A6C34878D82A}">
                    <a16:rowId xmlns:a16="http://schemas.microsoft.com/office/drawing/2014/main" val="10010"/>
                  </a:ext>
                </a:extLst>
              </a:tr>
            </a:tbl>
          </a:graphicData>
        </a:graphic>
      </p:graphicFrame>
      <p:sp>
        <p:nvSpPr>
          <p:cNvPr id="3" name="Slide Number Placeholder 2">
            <a:extLst>
              <a:ext uri="{FF2B5EF4-FFF2-40B4-BE49-F238E27FC236}">
                <a16:creationId xmlns:a16="http://schemas.microsoft.com/office/drawing/2014/main" id="{2B7F2F6A-8212-64E1-3645-CB3A39EA67D3}"/>
              </a:ext>
            </a:extLst>
          </p:cNvPr>
          <p:cNvSpPr>
            <a:spLocks noGrp="1"/>
          </p:cNvSpPr>
          <p:nvPr>
            <p:ph type="sldNum" sz="quarter" idx="12"/>
          </p:nvPr>
        </p:nvSpPr>
        <p:spPr/>
        <p:txBody>
          <a:bodyPr/>
          <a:lstStyle/>
          <a:p>
            <a:pPr>
              <a:defRPr/>
            </a:pPr>
            <a:fld id="{E7D008CC-411C-4A94-9D35-0CA0AC97D977}" type="slidenum">
              <a:rPr lang="en-GB" altLang="en-US" smtClean="0"/>
              <a:pPr>
                <a:defRPr/>
              </a:pPr>
              <a:t>2</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255"/>
            <a:ext cx="8229600" cy="1143000"/>
          </a:xfrm>
        </p:spPr>
        <p:txBody>
          <a:bodyPr>
            <a:normAutofit/>
          </a:bodyPr>
          <a:lstStyle/>
          <a:p>
            <a:r>
              <a:rPr lang="en-GB" sz="4000" b="1" dirty="0"/>
              <a:t>Session Aims</a:t>
            </a:r>
          </a:p>
        </p:txBody>
      </p:sp>
      <p:sp>
        <p:nvSpPr>
          <p:cNvPr id="3" name="Content Placeholder 2"/>
          <p:cNvSpPr>
            <a:spLocks noGrp="1"/>
          </p:cNvSpPr>
          <p:nvPr>
            <p:ph idx="1"/>
          </p:nvPr>
        </p:nvSpPr>
        <p:spPr>
          <a:xfrm>
            <a:off x="210344" y="1686331"/>
            <a:ext cx="8610128" cy="4133055"/>
          </a:xfrm>
        </p:spPr>
        <p:txBody>
          <a:bodyPr>
            <a:normAutofit/>
          </a:bodyPr>
          <a:lstStyle/>
          <a:p>
            <a:pPr marL="514350" indent="-514350">
              <a:buFont typeface="+mj-lt"/>
              <a:buAutoNum type="arabicPeriod"/>
            </a:pPr>
            <a:r>
              <a:rPr lang="en-GB" altLang="en-US" sz="2800" dirty="0"/>
              <a:t>Understand the purpose of </a:t>
            </a:r>
            <a:r>
              <a:rPr lang="en-GB" altLang="en-US" sz="2800" b="1" dirty="0">
                <a:solidFill>
                  <a:srgbClr val="0070C0"/>
                </a:solidFill>
              </a:rPr>
              <a:t>employment regulations</a:t>
            </a:r>
            <a:r>
              <a:rPr lang="en-GB" altLang="en-US" sz="2800" dirty="0"/>
              <a:t>.</a:t>
            </a:r>
          </a:p>
          <a:p>
            <a:pPr marL="514350" indent="-514350">
              <a:buFont typeface="+mj-lt"/>
              <a:buAutoNum type="arabicPeriod"/>
            </a:pPr>
            <a:endParaRPr lang="en-GB" altLang="en-US" sz="2800" dirty="0"/>
          </a:p>
          <a:p>
            <a:pPr marL="514350" indent="-514350">
              <a:buFont typeface="+mj-lt"/>
              <a:buAutoNum type="arabicPeriod"/>
            </a:pPr>
            <a:r>
              <a:rPr lang="en-GB" altLang="en-US" sz="2800" dirty="0"/>
              <a:t>Recognise how such regulations can be </a:t>
            </a:r>
            <a:r>
              <a:rPr lang="en-GB" altLang="en-US" sz="2800" b="1" dirty="0">
                <a:solidFill>
                  <a:srgbClr val="0070C0"/>
                </a:solidFill>
              </a:rPr>
              <a:t>applied to practice</a:t>
            </a:r>
            <a:r>
              <a:rPr lang="en-GB" altLang="en-US" sz="2800" dirty="0"/>
              <a:t> in the workplace.</a:t>
            </a:r>
          </a:p>
          <a:p>
            <a:pPr marL="514350" indent="-514350">
              <a:buFont typeface="+mj-lt"/>
              <a:buAutoNum type="arabicPeriod"/>
            </a:pPr>
            <a:endParaRPr lang="en-GB" altLang="en-US" sz="2800" dirty="0"/>
          </a:p>
          <a:p>
            <a:pPr marL="514350" indent="-514350">
              <a:buFont typeface="+mj-lt"/>
              <a:buAutoNum type="arabicPeriod"/>
            </a:pPr>
            <a:r>
              <a:rPr lang="en-GB" altLang="en-US" sz="2800" dirty="0"/>
              <a:t>Work on </a:t>
            </a:r>
            <a:r>
              <a:rPr lang="en-GB" altLang="en-US" sz="2800" b="1" dirty="0">
                <a:solidFill>
                  <a:srgbClr val="0070C0"/>
                </a:solidFill>
              </a:rPr>
              <a:t>Task 2 components </a:t>
            </a:r>
          </a:p>
        </p:txBody>
      </p:sp>
      <p:sp>
        <p:nvSpPr>
          <p:cNvPr id="4" name="Slide Number Placeholder 3">
            <a:extLst>
              <a:ext uri="{FF2B5EF4-FFF2-40B4-BE49-F238E27FC236}">
                <a16:creationId xmlns:a16="http://schemas.microsoft.com/office/drawing/2014/main" id="{B580427C-28C8-7F56-B585-B8DAA8F49D7E}"/>
              </a:ext>
            </a:extLst>
          </p:cNvPr>
          <p:cNvSpPr>
            <a:spLocks noGrp="1"/>
          </p:cNvSpPr>
          <p:nvPr>
            <p:ph type="sldNum" sz="quarter" idx="12"/>
          </p:nvPr>
        </p:nvSpPr>
        <p:spPr/>
        <p:txBody>
          <a:bodyPr/>
          <a:lstStyle/>
          <a:p>
            <a:fld id="{AC82685A-BD3A-4230-8D85-804689F67293}" type="slidenum">
              <a:rPr lang="en-GB" smtClean="0"/>
              <a:t>3</a:t>
            </a:fld>
            <a:endParaRPr lang="en-GB"/>
          </a:p>
        </p:txBody>
      </p:sp>
    </p:spTree>
    <p:extLst>
      <p:ext uri="{BB962C8B-B14F-4D97-AF65-F5344CB8AC3E}">
        <p14:creationId xmlns:p14="http://schemas.microsoft.com/office/powerpoint/2010/main" val="3211389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6CB4AE-D2E8-659E-33DD-B2F15DF2AB78}"/>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B97DE672-9583-AA08-C1D8-6E074CC05593}"/>
              </a:ext>
            </a:extLst>
          </p:cNvPr>
          <p:cNvSpPr txBox="1">
            <a:spLocks/>
          </p:cNvSpPr>
          <p:nvPr/>
        </p:nvSpPr>
        <p:spPr>
          <a:xfrm>
            <a:off x="1259632" y="1340768"/>
            <a:ext cx="6330998" cy="3312368"/>
          </a:xfrm>
          <a:prstGeom prst="rect">
            <a:avLst/>
          </a:prstGeom>
          <a:solidFill>
            <a:srgbClr val="0070C0"/>
          </a:solidFill>
        </p:spPr>
        <p:style>
          <a:lnRef idx="0">
            <a:schemeClr val="accent1"/>
          </a:lnRef>
          <a:fillRef idx="3">
            <a:schemeClr val="accent1"/>
          </a:fillRef>
          <a:effectRef idx="3">
            <a:schemeClr val="accent1"/>
          </a:effectRef>
          <a:fontRef idx="minor">
            <a:schemeClr val="lt1"/>
          </a:fontRef>
        </p:style>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9pPr>
          </a:lstStyle>
          <a:p>
            <a:pPr marL="0" indent="0">
              <a:buFont typeface="Arial" panose="020B0604020202020204" pitchFamily="34" charset="0"/>
              <a:buNone/>
            </a:pPr>
            <a:endParaRPr lang="en-GB" dirty="0"/>
          </a:p>
          <a:p>
            <a:pPr marL="0" indent="0" algn="ctr">
              <a:lnSpc>
                <a:spcPct val="120000"/>
              </a:lnSpc>
              <a:spcAft>
                <a:spcPts val="1200"/>
              </a:spcAft>
              <a:buFont typeface="Arial" panose="020B0604020202020204" pitchFamily="34" charset="0"/>
              <a:buNone/>
            </a:pPr>
            <a:r>
              <a:rPr lang="en-GB" sz="8600" b="1" spc="50" dirty="0">
                <a:ln w="0"/>
                <a:solidFill>
                  <a:schemeClr val="bg2"/>
                </a:solidFill>
                <a:effectLst>
                  <a:innerShdw blurRad="63500" dist="50800" dir="13500000">
                    <a:srgbClr val="000000">
                      <a:alpha val="50000"/>
                    </a:srgbClr>
                  </a:innerShdw>
                </a:effectLst>
              </a:rPr>
              <a:t>Purpose of Employment Law</a:t>
            </a:r>
          </a:p>
        </p:txBody>
      </p:sp>
      <p:sp>
        <p:nvSpPr>
          <p:cNvPr id="3" name="Slide Number Placeholder 2">
            <a:extLst>
              <a:ext uri="{FF2B5EF4-FFF2-40B4-BE49-F238E27FC236}">
                <a16:creationId xmlns:a16="http://schemas.microsoft.com/office/drawing/2014/main" id="{B2173A3C-C4EB-59D0-C018-436B2702BEDC}"/>
              </a:ext>
            </a:extLst>
          </p:cNvPr>
          <p:cNvSpPr>
            <a:spLocks noGrp="1"/>
          </p:cNvSpPr>
          <p:nvPr>
            <p:ph type="sldNum" sz="quarter" idx="12"/>
          </p:nvPr>
        </p:nvSpPr>
        <p:spPr/>
        <p:txBody>
          <a:bodyPr/>
          <a:lstStyle/>
          <a:p>
            <a:fld id="{AC82685A-BD3A-4230-8D85-804689F67293}" type="slidenum">
              <a:rPr lang="en-GB" smtClean="0"/>
              <a:t>4</a:t>
            </a:fld>
            <a:endParaRPr lang="en-GB"/>
          </a:p>
        </p:txBody>
      </p:sp>
    </p:spTree>
    <p:extLst>
      <p:ext uri="{BB962C8B-B14F-4D97-AF65-F5344CB8AC3E}">
        <p14:creationId xmlns:p14="http://schemas.microsoft.com/office/powerpoint/2010/main" val="36353798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5332"/>
            <a:ext cx="9144000" cy="1143000"/>
          </a:xfrm>
        </p:spPr>
        <p:txBody>
          <a:bodyPr>
            <a:normAutofit/>
          </a:bodyPr>
          <a:lstStyle/>
          <a:p>
            <a:r>
              <a:rPr lang="en-GB" sz="3300" b="1" dirty="0"/>
              <a:t>What is the significance of Employment Law?</a:t>
            </a:r>
          </a:p>
        </p:txBody>
      </p:sp>
      <p:sp>
        <p:nvSpPr>
          <p:cNvPr id="3" name="Content Placeholder 2"/>
          <p:cNvSpPr>
            <a:spLocks noGrp="1"/>
          </p:cNvSpPr>
          <p:nvPr>
            <p:ph idx="1"/>
          </p:nvPr>
        </p:nvSpPr>
        <p:spPr>
          <a:xfrm>
            <a:off x="251520" y="1268760"/>
            <a:ext cx="8784976" cy="4392488"/>
          </a:xfrm>
        </p:spPr>
        <p:txBody>
          <a:bodyPr>
            <a:normAutofit/>
          </a:bodyPr>
          <a:lstStyle/>
          <a:p>
            <a:pPr marL="0" indent="0">
              <a:lnSpc>
                <a:spcPct val="150000"/>
              </a:lnSpc>
              <a:spcBef>
                <a:spcPts val="0"/>
              </a:spcBef>
              <a:buNone/>
            </a:pPr>
            <a:r>
              <a:rPr lang="en-GB" sz="2400" dirty="0"/>
              <a:t>Employment law (based on legal standards) </a:t>
            </a:r>
            <a:r>
              <a:rPr lang="en-GB" sz="2400" b="1" dirty="0">
                <a:solidFill>
                  <a:srgbClr val="00B0F0"/>
                </a:solidFill>
              </a:rPr>
              <a:t>regulates</a:t>
            </a:r>
            <a:r>
              <a:rPr lang="en-GB" sz="2400" dirty="0"/>
              <a:t> </a:t>
            </a:r>
            <a:r>
              <a:rPr lang="en-GB" sz="2400" b="1" dirty="0"/>
              <a:t>the relationship between employers and employees</a:t>
            </a:r>
            <a:r>
              <a:rPr lang="en-GB" sz="2400" dirty="0"/>
              <a:t>.</a:t>
            </a:r>
          </a:p>
          <a:p>
            <a:pPr marL="0" indent="0">
              <a:lnSpc>
                <a:spcPct val="150000"/>
              </a:lnSpc>
              <a:spcBef>
                <a:spcPts val="0"/>
              </a:spcBef>
              <a:buNone/>
            </a:pPr>
            <a:endParaRPr lang="en-GB" sz="2400" dirty="0"/>
          </a:p>
          <a:p>
            <a:pPr marL="0" indent="0">
              <a:lnSpc>
                <a:spcPct val="150000"/>
              </a:lnSpc>
              <a:spcBef>
                <a:spcPts val="0"/>
              </a:spcBef>
              <a:buNone/>
            </a:pPr>
            <a:endParaRPr lang="en-GB" sz="2400" dirty="0"/>
          </a:p>
          <a:p>
            <a:pPr marL="0" indent="0">
              <a:lnSpc>
                <a:spcPct val="150000"/>
              </a:lnSpc>
              <a:spcBef>
                <a:spcPts val="0"/>
              </a:spcBef>
              <a:buNone/>
            </a:pPr>
            <a:endParaRPr lang="en-GB" sz="2400" dirty="0"/>
          </a:p>
          <a:p>
            <a:pPr marL="0" indent="0">
              <a:lnSpc>
                <a:spcPct val="150000"/>
              </a:lnSpc>
              <a:spcBef>
                <a:spcPts val="0"/>
              </a:spcBef>
              <a:buNone/>
            </a:pPr>
            <a:endParaRPr lang="en-GB" sz="2400" dirty="0"/>
          </a:p>
          <a:p>
            <a:pPr marL="0" indent="0" algn="r">
              <a:lnSpc>
                <a:spcPct val="150000"/>
              </a:lnSpc>
              <a:spcBef>
                <a:spcPts val="0"/>
              </a:spcBef>
              <a:buNone/>
            </a:pPr>
            <a:r>
              <a:rPr lang="en-GB" sz="2400" dirty="0"/>
              <a:t>                         CIPD (n.d.)</a:t>
            </a:r>
          </a:p>
        </p:txBody>
      </p:sp>
      <p:sp>
        <p:nvSpPr>
          <p:cNvPr id="4" name="Slide Number Placeholder 3">
            <a:extLst>
              <a:ext uri="{FF2B5EF4-FFF2-40B4-BE49-F238E27FC236}">
                <a16:creationId xmlns:a16="http://schemas.microsoft.com/office/drawing/2014/main" id="{2D98A3B4-2AB1-BDB4-9DC6-87318FF839D0}"/>
              </a:ext>
            </a:extLst>
          </p:cNvPr>
          <p:cNvSpPr>
            <a:spLocks noGrp="1"/>
          </p:cNvSpPr>
          <p:nvPr>
            <p:ph type="sldNum" sz="quarter" idx="12"/>
          </p:nvPr>
        </p:nvSpPr>
        <p:spPr/>
        <p:txBody>
          <a:bodyPr/>
          <a:lstStyle/>
          <a:p>
            <a:fld id="{AC82685A-BD3A-4230-8D85-804689F67293}" type="slidenum">
              <a:rPr lang="en-GB" smtClean="0"/>
              <a:t>5</a:t>
            </a:fld>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8802"/>
            <a:ext cx="8229600" cy="872114"/>
          </a:xfrm>
        </p:spPr>
        <p:txBody>
          <a:bodyPr>
            <a:normAutofit/>
          </a:bodyPr>
          <a:lstStyle/>
          <a:p>
            <a:r>
              <a:rPr lang="en-GB" sz="4000" b="1" dirty="0"/>
              <a:t>How are the legal standards set?</a:t>
            </a:r>
          </a:p>
        </p:txBody>
      </p:sp>
      <p:sp>
        <p:nvSpPr>
          <p:cNvPr id="5" name="Rounded Rectangle 4"/>
          <p:cNvSpPr/>
          <p:nvPr/>
        </p:nvSpPr>
        <p:spPr>
          <a:xfrm>
            <a:off x="179512" y="1340768"/>
            <a:ext cx="2160240" cy="1296144"/>
          </a:xfrm>
          <a:prstGeom prst="roundRect">
            <a:avLst/>
          </a:prstGeom>
          <a:solidFill>
            <a:srgbClr val="06A288"/>
          </a:solidFill>
          <a:ln>
            <a:solidFill>
              <a:schemeClr val="bg1">
                <a:lumMod val="8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b="1" dirty="0"/>
              <a:t>Common Law </a:t>
            </a:r>
          </a:p>
        </p:txBody>
      </p:sp>
      <p:sp>
        <p:nvSpPr>
          <p:cNvPr id="6" name="Rounded Rectangle 5"/>
          <p:cNvSpPr/>
          <p:nvPr/>
        </p:nvSpPr>
        <p:spPr>
          <a:xfrm>
            <a:off x="755680" y="3046764"/>
            <a:ext cx="2160240" cy="1296144"/>
          </a:xfrm>
          <a:prstGeom prst="roundRect">
            <a:avLst/>
          </a:prstGeom>
          <a:solidFill>
            <a:srgbClr val="7030A0"/>
          </a:solidFill>
          <a:ln>
            <a:solidFill>
              <a:schemeClr val="bg1">
                <a:lumMod val="85000"/>
              </a:schemeClr>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b="1" dirty="0"/>
              <a:t>Primary Legislation: Acts of Parliament </a:t>
            </a:r>
          </a:p>
        </p:txBody>
      </p:sp>
      <p:sp>
        <p:nvSpPr>
          <p:cNvPr id="7" name="Rounded Rectangle 6"/>
          <p:cNvSpPr/>
          <p:nvPr/>
        </p:nvSpPr>
        <p:spPr>
          <a:xfrm>
            <a:off x="6804248" y="1340768"/>
            <a:ext cx="2160240" cy="1296144"/>
          </a:xfrm>
          <a:prstGeom prst="roundRect">
            <a:avLst/>
          </a:prstGeom>
          <a:solidFill>
            <a:srgbClr val="EEB500"/>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European Convention on Human Rights 1950 </a:t>
            </a:r>
          </a:p>
        </p:txBody>
      </p:sp>
      <p:sp>
        <p:nvSpPr>
          <p:cNvPr id="8" name="Rounded Rectangle 7"/>
          <p:cNvSpPr/>
          <p:nvPr/>
        </p:nvSpPr>
        <p:spPr>
          <a:xfrm>
            <a:off x="5959446" y="3046764"/>
            <a:ext cx="2160240" cy="1296144"/>
          </a:xfrm>
          <a:prstGeom prst="roundRect">
            <a:avLst/>
          </a:prstGeom>
          <a:solidFill>
            <a:srgbClr val="C00000"/>
          </a:solidFill>
          <a:ln>
            <a:solidFill>
              <a:schemeClr val="bg1">
                <a:lumMod val="85000"/>
              </a:schemeClr>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b="1" dirty="0"/>
              <a:t>European Union Law </a:t>
            </a:r>
          </a:p>
        </p:txBody>
      </p:sp>
      <p:sp>
        <p:nvSpPr>
          <p:cNvPr id="9" name="Rounded Rectangle 8"/>
          <p:cNvSpPr/>
          <p:nvPr/>
        </p:nvSpPr>
        <p:spPr>
          <a:xfrm>
            <a:off x="3357563" y="3769231"/>
            <a:ext cx="2160240" cy="1296144"/>
          </a:xfrm>
          <a:prstGeom prst="roundRect">
            <a:avLst/>
          </a:prstGeom>
          <a:solidFill>
            <a:srgbClr val="0070C0"/>
          </a:solidFill>
          <a:ln>
            <a:solidFill>
              <a:schemeClr val="bg1">
                <a:lumMod val="85000"/>
              </a:schemeClr>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b="1" dirty="0"/>
              <a:t>Secondary Legislation: Regulations</a:t>
            </a:r>
          </a:p>
        </p:txBody>
      </p:sp>
      <p:sp>
        <p:nvSpPr>
          <p:cNvPr id="12" name="Down Arrow 11"/>
          <p:cNvSpPr/>
          <p:nvPr/>
        </p:nvSpPr>
        <p:spPr>
          <a:xfrm rot="1841778">
            <a:off x="3155609" y="1766377"/>
            <a:ext cx="267326" cy="1348642"/>
          </a:xfrm>
          <a:prstGeom prst="downArrow">
            <a:avLst>
              <a:gd name="adj1" fmla="val 12365"/>
              <a:gd name="adj2" fmla="val 50000"/>
            </a:avLst>
          </a:prstGeom>
          <a:solidFill>
            <a:srgbClr val="7030A0"/>
          </a:solidFill>
          <a:ln>
            <a:solidFill>
              <a:schemeClr val="bg1">
                <a:lumMod val="85000"/>
              </a:schemeClr>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3" name="Down Arrow 12"/>
          <p:cNvSpPr/>
          <p:nvPr/>
        </p:nvSpPr>
        <p:spPr>
          <a:xfrm>
            <a:off x="4265579" y="1900064"/>
            <a:ext cx="285178" cy="1672952"/>
          </a:xfrm>
          <a:prstGeom prst="downArrow">
            <a:avLst>
              <a:gd name="adj1" fmla="val 11951"/>
              <a:gd name="adj2" fmla="val 50000"/>
            </a:avLst>
          </a:prstGeom>
          <a:solidFill>
            <a:srgbClr val="0070C0"/>
          </a:solidFill>
          <a:ln>
            <a:solidFill>
              <a:schemeClr val="bg1">
                <a:lumMod val="85000"/>
              </a:schemeClr>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Down Arrow 13"/>
          <p:cNvSpPr/>
          <p:nvPr/>
        </p:nvSpPr>
        <p:spPr>
          <a:xfrm rot="19749887">
            <a:off x="5354007" y="1772687"/>
            <a:ext cx="283040" cy="1336023"/>
          </a:xfrm>
          <a:prstGeom prst="downArrow">
            <a:avLst>
              <a:gd name="adj1" fmla="val 10262"/>
              <a:gd name="adj2" fmla="val 50000"/>
            </a:avLst>
          </a:prstGeom>
          <a:solidFill>
            <a:srgbClr val="C00000"/>
          </a:solidFill>
          <a:ln>
            <a:solidFill>
              <a:schemeClr val="bg1">
                <a:lumMod val="85000"/>
              </a:schemeClr>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 name="Slide Number Placeholder 2">
            <a:extLst>
              <a:ext uri="{FF2B5EF4-FFF2-40B4-BE49-F238E27FC236}">
                <a16:creationId xmlns:a16="http://schemas.microsoft.com/office/drawing/2014/main" id="{D77A5999-1C1D-79E6-0DFA-95781601FCF7}"/>
              </a:ext>
            </a:extLst>
          </p:cNvPr>
          <p:cNvSpPr>
            <a:spLocks noGrp="1"/>
          </p:cNvSpPr>
          <p:nvPr>
            <p:ph type="sldNum" sz="quarter" idx="12"/>
          </p:nvPr>
        </p:nvSpPr>
        <p:spPr/>
        <p:txBody>
          <a:bodyPr/>
          <a:lstStyle/>
          <a:p>
            <a:fld id="{AC82685A-BD3A-4230-8D85-804689F67293}" type="slidenum">
              <a:rPr lang="en-GB" smtClean="0"/>
              <a:t>6</a:t>
            </a:fld>
            <a:endParaRPr lang="en-GB"/>
          </a:p>
        </p:txBody>
      </p:sp>
      <p:sp>
        <p:nvSpPr>
          <p:cNvPr id="16" name="Down Arrow 11">
            <a:extLst>
              <a:ext uri="{FF2B5EF4-FFF2-40B4-BE49-F238E27FC236}">
                <a16:creationId xmlns:a16="http://schemas.microsoft.com/office/drawing/2014/main" id="{7249C2C0-1219-05D6-3716-29F411A448FF}"/>
              </a:ext>
            </a:extLst>
          </p:cNvPr>
          <p:cNvSpPr/>
          <p:nvPr/>
        </p:nvSpPr>
        <p:spPr>
          <a:xfrm rot="3017420">
            <a:off x="2680035" y="1485776"/>
            <a:ext cx="257359" cy="613700"/>
          </a:xfrm>
          <a:prstGeom prst="downArrow">
            <a:avLst>
              <a:gd name="adj1" fmla="val 0"/>
              <a:gd name="adj2" fmla="val 50000"/>
            </a:avLst>
          </a:prstGeom>
          <a:solidFill>
            <a:srgbClr val="06A288"/>
          </a:solidFill>
          <a:ln>
            <a:solidFill>
              <a:schemeClr val="bg1">
                <a:lumMod val="85000"/>
              </a:schemeClr>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7" name="Down Arrow 11">
            <a:extLst>
              <a:ext uri="{FF2B5EF4-FFF2-40B4-BE49-F238E27FC236}">
                <a16:creationId xmlns:a16="http://schemas.microsoft.com/office/drawing/2014/main" id="{5F4B8FD4-B604-5A1A-F599-B51E47DBF8A0}"/>
              </a:ext>
            </a:extLst>
          </p:cNvPr>
          <p:cNvSpPr/>
          <p:nvPr/>
        </p:nvSpPr>
        <p:spPr>
          <a:xfrm rot="18908019">
            <a:off x="6138437" y="1589948"/>
            <a:ext cx="257359" cy="613700"/>
          </a:xfrm>
          <a:prstGeom prst="downArrow">
            <a:avLst>
              <a:gd name="adj1" fmla="val 0"/>
              <a:gd name="adj2" fmla="val 50000"/>
            </a:avLst>
          </a:prstGeom>
          <a:solidFill>
            <a:srgbClr val="EEB500"/>
          </a:solidFill>
          <a:ln>
            <a:solidFill>
              <a:schemeClr val="bg1">
                <a:lumMod val="85000"/>
              </a:schemeClr>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8"/>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7"/>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7"/>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2" grpId="0" animBg="1"/>
      <p:bldP spid="13" grpId="0" animBg="1"/>
      <p:bldP spid="14" grpId="0" animBg="1"/>
      <p:bldP spid="16" grpId="0" animBg="1"/>
      <p:bldP spid="1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D62F84-64CC-8B4F-0FF4-F707DDDB5B1F}"/>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5B4E5A33-A845-D7DB-66F4-59B4AA83DD28}"/>
              </a:ext>
            </a:extLst>
          </p:cNvPr>
          <p:cNvSpPr/>
          <p:nvPr/>
        </p:nvSpPr>
        <p:spPr>
          <a:xfrm>
            <a:off x="-9981" y="0"/>
            <a:ext cx="9144000" cy="6858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Slide Number Placeholder 3">
            <a:extLst>
              <a:ext uri="{FF2B5EF4-FFF2-40B4-BE49-F238E27FC236}">
                <a16:creationId xmlns:a16="http://schemas.microsoft.com/office/drawing/2014/main" id="{74C04A99-C37A-1EC7-40B1-0783991D2A47}"/>
              </a:ext>
            </a:extLst>
          </p:cNvPr>
          <p:cNvSpPr>
            <a:spLocks noGrp="1"/>
          </p:cNvSpPr>
          <p:nvPr>
            <p:ph type="sldNum" sz="quarter" idx="12"/>
          </p:nvPr>
        </p:nvSpPr>
        <p:spPr/>
        <p:txBody>
          <a:bodyPr/>
          <a:lstStyle/>
          <a:p>
            <a:fld id="{AC82685A-BD3A-4230-8D85-804689F67293}" type="slidenum">
              <a:rPr lang="en-GB" smtClean="0"/>
              <a:t>7</a:t>
            </a:fld>
            <a:endParaRPr lang="en-GB"/>
          </a:p>
        </p:txBody>
      </p:sp>
      <p:sp>
        <p:nvSpPr>
          <p:cNvPr id="5" name="Rounded Rectangle 4">
            <a:extLst>
              <a:ext uri="{FF2B5EF4-FFF2-40B4-BE49-F238E27FC236}">
                <a16:creationId xmlns:a16="http://schemas.microsoft.com/office/drawing/2014/main" id="{5F1A5389-F15F-0F78-D553-5232A6FAC78E}"/>
              </a:ext>
            </a:extLst>
          </p:cNvPr>
          <p:cNvSpPr/>
          <p:nvPr/>
        </p:nvSpPr>
        <p:spPr>
          <a:xfrm>
            <a:off x="36649" y="2842155"/>
            <a:ext cx="1864698" cy="1290225"/>
          </a:xfrm>
          <a:prstGeom prst="roundRect">
            <a:avLst/>
          </a:prstGeom>
          <a:solidFill>
            <a:srgbClr val="06A288"/>
          </a:solidFill>
          <a:ln>
            <a:solidFill>
              <a:schemeClr val="bg1">
                <a:lumMod val="8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1500" b="1" dirty="0"/>
              <a:t>Common Law </a:t>
            </a:r>
          </a:p>
        </p:txBody>
      </p:sp>
      <p:sp>
        <p:nvSpPr>
          <p:cNvPr id="7" name="Rounded Rectangle 6">
            <a:extLst>
              <a:ext uri="{FF2B5EF4-FFF2-40B4-BE49-F238E27FC236}">
                <a16:creationId xmlns:a16="http://schemas.microsoft.com/office/drawing/2014/main" id="{4A5BEEC7-7853-33DD-0879-83FD94A5FC85}"/>
              </a:ext>
            </a:extLst>
          </p:cNvPr>
          <p:cNvSpPr/>
          <p:nvPr/>
        </p:nvSpPr>
        <p:spPr>
          <a:xfrm>
            <a:off x="50573" y="5698009"/>
            <a:ext cx="1864698" cy="1238862"/>
          </a:xfrm>
          <a:prstGeom prst="roundRect">
            <a:avLst/>
          </a:prstGeom>
          <a:solidFill>
            <a:srgbClr val="EEB500"/>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b="1" dirty="0"/>
              <a:t>European Convention on Human Rights 1950 </a:t>
            </a:r>
          </a:p>
        </p:txBody>
      </p:sp>
      <p:sp>
        <p:nvSpPr>
          <p:cNvPr id="8" name="Rounded Rectangle 7">
            <a:extLst>
              <a:ext uri="{FF2B5EF4-FFF2-40B4-BE49-F238E27FC236}">
                <a16:creationId xmlns:a16="http://schemas.microsoft.com/office/drawing/2014/main" id="{759AFE86-46EF-E39E-E2D7-A973A6A11876}"/>
              </a:ext>
            </a:extLst>
          </p:cNvPr>
          <p:cNvSpPr/>
          <p:nvPr/>
        </p:nvSpPr>
        <p:spPr>
          <a:xfrm>
            <a:off x="50573" y="4264737"/>
            <a:ext cx="1864698" cy="1290222"/>
          </a:xfrm>
          <a:prstGeom prst="roundRect">
            <a:avLst/>
          </a:prstGeom>
          <a:solidFill>
            <a:srgbClr val="C00000"/>
          </a:solidFill>
          <a:ln>
            <a:solidFill>
              <a:schemeClr val="bg1">
                <a:lumMod val="85000"/>
              </a:schemeClr>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1500" b="1" dirty="0"/>
              <a:t>European Union Law </a:t>
            </a:r>
          </a:p>
        </p:txBody>
      </p:sp>
      <p:sp>
        <p:nvSpPr>
          <p:cNvPr id="9" name="Rounded Rectangle 8">
            <a:extLst>
              <a:ext uri="{FF2B5EF4-FFF2-40B4-BE49-F238E27FC236}">
                <a16:creationId xmlns:a16="http://schemas.microsoft.com/office/drawing/2014/main" id="{B1122B1C-AB2A-912E-57F5-B0285C700938}"/>
              </a:ext>
            </a:extLst>
          </p:cNvPr>
          <p:cNvSpPr/>
          <p:nvPr/>
        </p:nvSpPr>
        <p:spPr>
          <a:xfrm>
            <a:off x="15268" y="1423624"/>
            <a:ext cx="1864698" cy="1279954"/>
          </a:xfrm>
          <a:prstGeom prst="roundRect">
            <a:avLst/>
          </a:prstGeom>
          <a:solidFill>
            <a:srgbClr val="0070C0"/>
          </a:solidFill>
          <a:ln>
            <a:solidFill>
              <a:schemeClr val="bg1">
                <a:lumMod val="85000"/>
              </a:schemeClr>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1500" b="1" dirty="0"/>
              <a:t>Secondary Legislation: Regulations</a:t>
            </a:r>
          </a:p>
        </p:txBody>
      </p:sp>
      <p:sp>
        <p:nvSpPr>
          <p:cNvPr id="14" name="Rectangle 13">
            <a:extLst>
              <a:ext uri="{FF2B5EF4-FFF2-40B4-BE49-F238E27FC236}">
                <a16:creationId xmlns:a16="http://schemas.microsoft.com/office/drawing/2014/main" id="{052BF510-75D0-22A2-C2DD-39358DFD07D3}"/>
              </a:ext>
            </a:extLst>
          </p:cNvPr>
          <p:cNvSpPr/>
          <p:nvPr/>
        </p:nvSpPr>
        <p:spPr>
          <a:xfrm>
            <a:off x="1988123" y="50543"/>
            <a:ext cx="7075804" cy="1290225"/>
          </a:xfrm>
          <a:prstGeom prst="rect">
            <a:avLst/>
          </a:prstGeom>
          <a:solidFill>
            <a:srgbClr val="E1EBF7"/>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rPr>
              <a:t>MPs (sitting in the House of Commons) will draft and present laws to the House of Lords for approval or amendments. What passes becomes the law and will override previous legislation. In this way, new rights and duties are established.    </a:t>
            </a:r>
          </a:p>
          <a:p>
            <a:r>
              <a:rPr lang="en-GB" sz="1400" dirty="0">
                <a:solidFill>
                  <a:schemeClr val="tx1"/>
                </a:solidFill>
              </a:rPr>
              <a:t>                                                                                                                                         </a:t>
            </a:r>
          </a:p>
        </p:txBody>
      </p:sp>
      <p:sp>
        <p:nvSpPr>
          <p:cNvPr id="16" name="Rectangle 15">
            <a:extLst>
              <a:ext uri="{FF2B5EF4-FFF2-40B4-BE49-F238E27FC236}">
                <a16:creationId xmlns:a16="http://schemas.microsoft.com/office/drawing/2014/main" id="{F1C43F77-8D67-6CE6-912A-0C32FEB31688}"/>
              </a:ext>
            </a:extLst>
          </p:cNvPr>
          <p:cNvSpPr/>
          <p:nvPr/>
        </p:nvSpPr>
        <p:spPr>
          <a:xfrm>
            <a:off x="1982803" y="1450136"/>
            <a:ext cx="7075804" cy="1290225"/>
          </a:xfrm>
          <a:prstGeom prst="rect">
            <a:avLst/>
          </a:prstGeom>
          <a:solidFill>
            <a:srgbClr val="E1EBF7"/>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rPr>
              <a:t> </a:t>
            </a:r>
          </a:p>
          <a:p>
            <a:endParaRPr lang="en-GB" sz="1400" dirty="0">
              <a:solidFill>
                <a:schemeClr val="tx1"/>
              </a:solidFill>
            </a:endParaRPr>
          </a:p>
          <a:p>
            <a:r>
              <a:rPr lang="en-GB" sz="1400" dirty="0">
                <a:solidFill>
                  <a:schemeClr val="tx1"/>
                </a:solidFill>
              </a:rPr>
              <a:t>Rules and regulations provide detailed guidance that is not necessarily spelt out in the law but will be adhered to. </a:t>
            </a:r>
          </a:p>
          <a:p>
            <a:endParaRPr lang="en-GB" sz="1400" dirty="0">
              <a:solidFill>
                <a:schemeClr val="tx1"/>
              </a:solidFill>
            </a:endParaRPr>
          </a:p>
          <a:p>
            <a:pPr algn="ctr"/>
            <a:endParaRPr lang="en-GB" sz="1400" dirty="0"/>
          </a:p>
        </p:txBody>
      </p:sp>
      <p:sp>
        <p:nvSpPr>
          <p:cNvPr id="18" name="Rectangle 17">
            <a:extLst>
              <a:ext uri="{FF2B5EF4-FFF2-40B4-BE49-F238E27FC236}">
                <a16:creationId xmlns:a16="http://schemas.microsoft.com/office/drawing/2014/main" id="{B8DC944D-F4D6-A200-6BB8-FB72A407CA42}"/>
              </a:ext>
            </a:extLst>
          </p:cNvPr>
          <p:cNvSpPr/>
          <p:nvPr/>
        </p:nvSpPr>
        <p:spPr>
          <a:xfrm>
            <a:off x="1968037" y="2849729"/>
            <a:ext cx="7075804" cy="1290225"/>
          </a:xfrm>
          <a:prstGeom prst="rect">
            <a:avLst/>
          </a:prstGeom>
          <a:solidFill>
            <a:srgbClr val="E1EBF7"/>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400" dirty="0">
              <a:solidFill>
                <a:schemeClr val="tx1"/>
              </a:solidFill>
            </a:endParaRPr>
          </a:p>
          <a:p>
            <a:r>
              <a:rPr lang="en-GB" sz="1400" dirty="0">
                <a:solidFill>
                  <a:schemeClr val="tx1"/>
                </a:solidFill>
              </a:rPr>
              <a:t>It is made by judges to help clarify laws that parliament has already passed. </a:t>
            </a:r>
          </a:p>
          <a:p>
            <a:endParaRPr lang="en-GB" sz="1400" dirty="0">
              <a:solidFill>
                <a:schemeClr val="tx1"/>
              </a:solidFill>
            </a:endParaRPr>
          </a:p>
          <a:p>
            <a:endParaRPr lang="en-GB" sz="1400" dirty="0">
              <a:solidFill>
                <a:schemeClr val="tx1"/>
              </a:solidFill>
            </a:endParaRPr>
          </a:p>
        </p:txBody>
      </p:sp>
      <p:sp>
        <p:nvSpPr>
          <p:cNvPr id="19" name="Rectangle 18">
            <a:extLst>
              <a:ext uri="{FF2B5EF4-FFF2-40B4-BE49-F238E27FC236}">
                <a16:creationId xmlns:a16="http://schemas.microsoft.com/office/drawing/2014/main" id="{4D82341B-A320-93E0-BD73-E0EFF251D6A1}"/>
              </a:ext>
            </a:extLst>
          </p:cNvPr>
          <p:cNvSpPr/>
          <p:nvPr/>
        </p:nvSpPr>
        <p:spPr>
          <a:xfrm>
            <a:off x="1960692" y="4249322"/>
            <a:ext cx="7075804" cy="1290225"/>
          </a:xfrm>
          <a:prstGeom prst="rect">
            <a:avLst/>
          </a:prstGeom>
          <a:solidFill>
            <a:srgbClr val="E1EBF7"/>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400" dirty="0">
              <a:solidFill>
                <a:schemeClr val="tx1"/>
              </a:solidFill>
            </a:endParaRPr>
          </a:p>
          <a:p>
            <a:r>
              <a:rPr lang="en-GB" sz="1400" dirty="0">
                <a:solidFill>
                  <a:schemeClr val="tx1"/>
                </a:solidFill>
              </a:rPr>
              <a:t>Employment regulation adheres to 3 principles of EU law: (1) </a:t>
            </a:r>
            <a:r>
              <a:rPr lang="en-GB" sz="1400" u="sng" dirty="0">
                <a:solidFill>
                  <a:schemeClr val="tx1"/>
                </a:solidFill>
              </a:rPr>
              <a:t>Treaties</a:t>
            </a:r>
            <a:r>
              <a:rPr lang="en-GB" sz="1400" dirty="0">
                <a:solidFill>
                  <a:schemeClr val="tx1"/>
                </a:solidFill>
              </a:rPr>
              <a:t> of the European Union; (2) </a:t>
            </a:r>
            <a:r>
              <a:rPr lang="en-GB" sz="1400" u="sng" dirty="0">
                <a:solidFill>
                  <a:schemeClr val="tx1"/>
                </a:solidFill>
              </a:rPr>
              <a:t>directives</a:t>
            </a:r>
            <a:r>
              <a:rPr lang="en-GB" sz="1400" dirty="0">
                <a:solidFill>
                  <a:schemeClr val="tx1"/>
                </a:solidFill>
              </a:rPr>
              <a:t> and (3) </a:t>
            </a:r>
            <a:r>
              <a:rPr lang="en-GB" sz="1400" u="sng" dirty="0">
                <a:solidFill>
                  <a:schemeClr val="tx1"/>
                </a:solidFill>
              </a:rPr>
              <a:t>rulings</a:t>
            </a:r>
            <a:r>
              <a:rPr lang="en-GB" sz="1400" dirty="0">
                <a:solidFill>
                  <a:schemeClr val="tx1"/>
                </a:solidFill>
              </a:rPr>
              <a:t> of the European Court of Justice. </a:t>
            </a:r>
          </a:p>
          <a:p>
            <a:endParaRPr lang="en-GB" sz="1400" dirty="0">
              <a:solidFill>
                <a:schemeClr val="tx1"/>
              </a:solidFill>
            </a:endParaRPr>
          </a:p>
          <a:p>
            <a:endParaRPr lang="en-GB" sz="1400" dirty="0">
              <a:solidFill>
                <a:schemeClr val="tx1"/>
              </a:solidFill>
            </a:endParaRPr>
          </a:p>
        </p:txBody>
      </p:sp>
      <p:sp>
        <p:nvSpPr>
          <p:cNvPr id="20" name="Rectangle 19">
            <a:extLst>
              <a:ext uri="{FF2B5EF4-FFF2-40B4-BE49-F238E27FC236}">
                <a16:creationId xmlns:a16="http://schemas.microsoft.com/office/drawing/2014/main" id="{EB4B35DF-458C-0CFE-1AFC-76670E19A0DF}"/>
              </a:ext>
            </a:extLst>
          </p:cNvPr>
          <p:cNvSpPr/>
          <p:nvPr/>
        </p:nvSpPr>
        <p:spPr>
          <a:xfrm>
            <a:off x="1960692" y="5648915"/>
            <a:ext cx="7075804" cy="1290225"/>
          </a:xfrm>
          <a:prstGeom prst="rect">
            <a:avLst/>
          </a:prstGeom>
          <a:solidFill>
            <a:srgbClr val="E1EBF7"/>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400" dirty="0">
              <a:solidFill>
                <a:schemeClr val="tx1"/>
              </a:solidFill>
            </a:endParaRPr>
          </a:p>
          <a:p>
            <a:r>
              <a:rPr lang="en-GB" sz="1400" dirty="0">
                <a:solidFill>
                  <a:schemeClr val="tx1"/>
                </a:solidFill>
              </a:rPr>
              <a:t>From 2</a:t>
            </a:r>
            <a:r>
              <a:rPr lang="en-GB" sz="1400" baseline="30000" dirty="0">
                <a:solidFill>
                  <a:schemeClr val="tx1"/>
                </a:solidFill>
              </a:rPr>
              <a:t>nd</a:t>
            </a:r>
            <a:r>
              <a:rPr lang="en-GB" sz="1400" dirty="0">
                <a:solidFill>
                  <a:schemeClr val="tx1"/>
                </a:solidFill>
              </a:rPr>
              <a:t> October 2000 onwards, the ECHR was incorporated into law in the UK via the Human Rights Act 1998. It is </a:t>
            </a:r>
            <a:r>
              <a:rPr lang="en-GB" sz="1400" u="sng" dirty="0">
                <a:solidFill>
                  <a:schemeClr val="tx1"/>
                </a:solidFill>
              </a:rPr>
              <a:t>not</a:t>
            </a:r>
            <a:r>
              <a:rPr lang="en-GB" sz="1400" dirty="0">
                <a:solidFill>
                  <a:schemeClr val="tx1"/>
                </a:solidFill>
              </a:rPr>
              <a:t> related to the European Union. </a:t>
            </a:r>
          </a:p>
          <a:p>
            <a:endParaRPr lang="en-GB" sz="1400" dirty="0">
              <a:solidFill>
                <a:schemeClr val="tx1"/>
              </a:solidFill>
            </a:endParaRPr>
          </a:p>
          <a:p>
            <a:pPr algn="ctr"/>
            <a:endParaRPr lang="en-GB" sz="1400" dirty="0"/>
          </a:p>
        </p:txBody>
      </p:sp>
      <p:sp>
        <p:nvSpPr>
          <p:cNvPr id="3" name="Rounded Rectangle 5">
            <a:extLst>
              <a:ext uri="{FF2B5EF4-FFF2-40B4-BE49-F238E27FC236}">
                <a16:creationId xmlns:a16="http://schemas.microsoft.com/office/drawing/2014/main" id="{BD198CD4-CEE1-7946-0CAD-1110754E15F1}"/>
              </a:ext>
            </a:extLst>
          </p:cNvPr>
          <p:cNvSpPr/>
          <p:nvPr/>
        </p:nvSpPr>
        <p:spPr>
          <a:xfrm>
            <a:off x="15268" y="40735"/>
            <a:ext cx="1864698" cy="1252074"/>
          </a:xfrm>
          <a:prstGeom prst="roundRect">
            <a:avLst/>
          </a:prstGeom>
          <a:solidFill>
            <a:srgbClr val="7030A0"/>
          </a:solidFill>
          <a:ln>
            <a:solidFill>
              <a:schemeClr val="bg1">
                <a:lumMod val="85000"/>
              </a:schemeClr>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500" b="1" dirty="0"/>
              <a:t>Primary Legislation: Acts of Parliament </a:t>
            </a:r>
          </a:p>
        </p:txBody>
      </p:sp>
    </p:spTree>
    <p:extLst>
      <p:ext uri="{BB962C8B-B14F-4D97-AF65-F5344CB8AC3E}">
        <p14:creationId xmlns:p14="http://schemas.microsoft.com/office/powerpoint/2010/main" val="3769020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4">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6"/>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bg/>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8">
                                            <p:txEl>
                                              <p:pRg st="1" end="1"/>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9">
                                            <p:bg/>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9">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0">
                                            <p:bg/>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20">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6" grpId="0" animBg="1"/>
      <p:bldP spid="18" grpId="0" uiExpand="1" build="allAtOnce" animBg="1"/>
      <p:bldP spid="19" grpId="0" uiExpand="1" build="allAtOnce" animBg="1"/>
      <p:bldP spid="20" grpId="0" uiExpand="1" build="allAtOnce"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D076BD-3C0C-D291-CAC3-459FEB7D5CC5}"/>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BDF0E90D-EA62-133F-59BA-6B89D094C05B}"/>
              </a:ext>
            </a:extLst>
          </p:cNvPr>
          <p:cNvSpPr txBox="1">
            <a:spLocks/>
          </p:cNvSpPr>
          <p:nvPr/>
        </p:nvSpPr>
        <p:spPr>
          <a:xfrm>
            <a:off x="1259632" y="1340768"/>
            <a:ext cx="6330998" cy="3312368"/>
          </a:xfrm>
          <a:prstGeom prst="rect">
            <a:avLst/>
          </a:prstGeom>
          <a:solidFill>
            <a:srgbClr val="0070C0"/>
          </a:solidFill>
        </p:spPr>
        <p:style>
          <a:lnRef idx="0">
            <a:schemeClr val="accent1"/>
          </a:lnRef>
          <a:fillRef idx="3">
            <a:schemeClr val="accent1"/>
          </a:fillRef>
          <a:effectRef idx="3">
            <a:schemeClr val="accent1"/>
          </a:effectRef>
          <a:fontRef idx="minor">
            <a:schemeClr val="lt1"/>
          </a:fontRef>
        </p:style>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9pPr>
          </a:lstStyle>
          <a:p>
            <a:pPr marL="0" indent="0">
              <a:buFont typeface="Arial" panose="020B0604020202020204" pitchFamily="34" charset="0"/>
              <a:buNone/>
            </a:pPr>
            <a:endParaRPr lang="en-GB" dirty="0"/>
          </a:p>
          <a:p>
            <a:pPr marL="0" indent="0" algn="ctr">
              <a:lnSpc>
                <a:spcPct val="120000"/>
              </a:lnSpc>
              <a:spcAft>
                <a:spcPts val="1200"/>
              </a:spcAft>
              <a:buFont typeface="Arial" panose="020B0604020202020204" pitchFamily="34" charset="0"/>
              <a:buNone/>
            </a:pPr>
            <a:r>
              <a:rPr lang="en-GB" sz="8600" b="1" spc="50" dirty="0">
                <a:ln w="0"/>
                <a:solidFill>
                  <a:schemeClr val="bg2"/>
                </a:solidFill>
                <a:effectLst>
                  <a:innerShdw blurRad="63500" dist="50800" dir="13500000">
                    <a:srgbClr val="000000">
                      <a:alpha val="50000"/>
                    </a:srgbClr>
                  </a:innerShdw>
                </a:effectLst>
              </a:rPr>
              <a:t>Applying Regulations to Practice</a:t>
            </a:r>
          </a:p>
        </p:txBody>
      </p:sp>
      <p:sp>
        <p:nvSpPr>
          <p:cNvPr id="3" name="Slide Number Placeholder 2">
            <a:extLst>
              <a:ext uri="{FF2B5EF4-FFF2-40B4-BE49-F238E27FC236}">
                <a16:creationId xmlns:a16="http://schemas.microsoft.com/office/drawing/2014/main" id="{A59667F1-9507-376B-5582-2160A86C063C}"/>
              </a:ext>
            </a:extLst>
          </p:cNvPr>
          <p:cNvSpPr>
            <a:spLocks noGrp="1"/>
          </p:cNvSpPr>
          <p:nvPr>
            <p:ph type="sldNum" sz="quarter" idx="12"/>
          </p:nvPr>
        </p:nvSpPr>
        <p:spPr/>
        <p:txBody>
          <a:bodyPr/>
          <a:lstStyle/>
          <a:p>
            <a:fld id="{AC82685A-BD3A-4230-8D85-804689F67293}" type="slidenum">
              <a:rPr lang="en-GB" smtClean="0"/>
              <a:t>8</a:t>
            </a:fld>
            <a:endParaRPr lang="en-GB"/>
          </a:p>
        </p:txBody>
      </p:sp>
    </p:spTree>
    <p:extLst>
      <p:ext uri="{BB962C8B-B14F-4D97-AF65-F5344CB8AC3E}">
        <p14:creationId xmlns:p14="http://schemas.microsoft.com/office/powerpoint/2010/main" val="1924865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3438"/>
            <a:ext cx="9144000" cy="1143000"/>
          </a:xfrm>
        </p:spPr>
        <p:txBody>
          <a:bodyPr>
            <a:noAutofit/>
          </a:bodyPr>
          <a:lstStyle/>
          <a:p>
            <a:r>
              <a:rPr lang="en-GB" sz="3500" b="1" dirty="0"/>
              <a:t>In what ways is Employment Law influencing practice in the workplace?</a:t>
            </a:r>
          </a:p>
        </p:txBody>
      </p:sp>
      <p:sp>
        <p:nvSpPr>
          <p:cNvPr id="4" name="Freeform 3"/>
          <p:cNvSpPr/>
          <p:nvPr/>
        </p:nvSpPr>
        <p:spPr>
          <a:xfrm>
            <a:off x="633432" y="1882330"/>
            <a:ext cx="2529407" cy="1143000"/>
          </a:xfrm>
          <a:custGeom>
            <a:avLst/>
            <a:gdLst>
              <a:gd name="connsiteX0" fmla="*/ 0 w 1904999"/>
              <a:gd name="connsiteY0" fmla="*/ 0 h 1143000"/>
              <a:gd name="connsiteX1" fmla="*/ 1904999 w 1904999"/>
              <a:gd name="connsiteY1" fmla="*/ 0 h 1143000"/>
              <a:gd name="connsiteX2" fmla="*/ 1904999 w 1904999"/>
              <a:gd name="connsiteY2" fmla="*/ 1143000 h 1143000"/>
              <a:gd name="connsiteX3" fmla="*/ 0 w 1904999"/>
              <a:gd name="connsiteY3" fmla="*/ 1143000 h 1143000"/>
              <a:gd name="connsiteX4" fmla="*/ 0 w 1904999"/>
              <a:gd name="connsiteY4" fmla="*/ 0 h 1143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999" h="1143000">
                <a:moveTo>
                  <a:pt x="0" y="0"/>
                </a:moveTo>
                <a:lnTo>
                  <a:pt x="1904999" y="0"/>
                </a:lnTo>
                <a:lnTo>
                  <a:pt x="1904999" y="1143000"/>
                </a:lnTo>
                <a:lnTo>
                  <a:pt x="0" y="1143000"/>
                </a:lnTo>
                <a:lnTo>
                  <a:pt x="0" y="0"/>
                </a:lnTo>
                <a:close/>
              </a:path>
            </a:pathLst>
          </a:custGeom>
          <a:solidFill>
            <a:schemeClr val="accent5">
              <a:lumMod val="75000"/>
            </a:schemeClr>
          </a:solidFill>
          <a:ln>
            <a:solidFill>
              <a:schemeClr val="bg1">
                <a:lumMod val="85000"/>
              </a:schemeClr>
            </a:solidFill>
          </a:ln>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150" b="1" kern="1200" dirty="0"/>
              <a:t>1. </a:t>
            </a:r>
          </a:p>
        </p:txBody>
      </p:sp>
      <p:sp>
        <p:nvSpPr>
          <p:cNvPr id="6" name="Freeform 5"/>
          <p:cNvSpPr/>
          <p:nvPr/>
        </p:nvSpPr>
        <p:spPr>
          <a:xfrm>
            <a:off x="3298878" y="1882330"/>
            <a:ext cx="2529407" cy="1143000"/>
          </a:xfrm>
          <a:custGeom>
            <a:avLst/>
            <a:gdLst>
              <a:gd name="connsiteX0" fmla="*/ 0 w 1904999"/>
              <a:gd name="connsiteY0" fmla="*/ 0 h 1143000"/>
              <a:gd name="connsiteX1" fmla="*/ 1904999 w 1904999"/>
              <a:gd name="connsiteY1" fmla="*/ 0 h 1143000"/>
              <a:gd name="connsiteX2" fmla="*/ 1904999 w 1904999"/>
              <a:gd name="connsiteY2" fmla="*/ 1143000 h 1143000"/>
              <a:gd name="connsiteX3" fmla="*/ 0 w 1904999"/>
              <a:gd name="connsiteY3" fmla="*/ 1143000 h 1143000"/>
              <a:gd name="connsiteX4" fmla="*/ 0 w 1904999"/>
              <a:gd name="connsiteY4" fmla="*/ 0 h 1143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999" h="1143000">
                <a:moveTo>
                  <a:pt x="0" y="0"/>
                </a:moveTo>
                <a:lnTo>
                  <a:pt x="1904999" y="0"/>
                </a:lnTo>
                <a:lnTo>
                  <a:pt x="1904999" y="1143000"/>
                </a:lnTo>
                <a:lnTo>
                  <a:pt x="0" y="1143000"/>
                </a:lnTo>
                <a:lnTo>
                  <a:pt x="0" y="0"/>
                </a:lnTo>
                <a:close/>
              </a:path>
            </a:pathLst>
          </a:custGeom>
          <a:solidFill>
            <a:schemeClr val="tx2">
              <a:lumMod val="60000"/>
              <a:lumOff val="40000"/>
            </a:schemeClr>
          </a:solidFill>
          <a:ln>
            <a:solidFill>
              <a:schemeClr val="bg1">
                <a:lumMod val="85000"/>
              </a:schemeClr>
            </a:solidFill>
          </a:ln>
        </p:spPr>
        <p:style>
          <a:lnRef idx="2">
            <a:schemeClr val="lt1">
              <a:hueOff val="0"/>
              <a:satOff val="0"/>
              <a:lumOff val="0"/>
              <a:alphaOff val="0"/>
            </a:schemeClr>
          </a:lnRef>
          <a:fillRef idx="1">
            <a:schemeClr val="accent3">
              <a:hueOff val="1406283"/>
              <a:satOff val="-2109"/>
              <a:lumOff val="-342"/>
              <a:alphaOff val="0"/>
            </a:schemeClr>
          </a:fillRef>
          <a:effectRef idx="0">
            <a:schemeClr val="accent3">
              <a:hueOff val="1406283"/>
              <a:satOff val="-2109"/>
              <a:lumOff val="-342"/>
              <a:alphaOff val="0"/>
            </a:schemeClr>
          </a:effectRef>
          <a:fontRef idx="minor">
            <a:schemeClr val="lt1"/>
          </a:fontRef>
        </p:style>
        <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150" b="1" kern="1200" dirty="0"/>
              <a:t>2. </a:t>
            </a:r>
          </a:p>
        </p:txBody>
      </p:sp>
      <p:sp>
        <p:nvSpPr>
          <p:cNvPr id="7" name="Freeform 6"/>
          <p:cNvSpPr/>
          <p:nvPr/>
        </p:nvSpPr>
        <p:spPr>
          <a:xfrm>
            <a:off x="5955906" y="1882329"/>
            <a:ext cx="2529407" cy="1143000"/>
          </a:xfrm>
          <a:custGeom>
            <a:avLst/>
            <a:gdLst>
              <a:gd name="connsiteX0" fmla="*/ 0 w 1904999"/>
              <a:gd name="connsiteY0" fmla="*/ 0 h 1143000"/>
              <a:gd name="connsiteX1" fmla="*/ 1904999 w 1904999"/>
              <a:gd name="connsiteY1" fmla="*/ 0 h 1143000"/>
              <a:gd name="connsiteX2" fmla="*/ 1904999 w 1904999"/>
              <a:gd name="connsiteY2" fmla="*/ 1143000 h 1143000"/>
              <a:gd name="connsiteX3" fmla="*/ 0 w 1904999"/>
              <a:gd name="connsiteY3" fmla="*/ 1143000 h 1143000"/>
              <a:gd name="connsiteX4" fmla="*/ 0 w 1904999"/>
              <a:gd name="connsiteY4" fmla="*/ 0 h 1143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999" h="1143000">
                <a:moveTo>
                  <a:pt x="0" y="0"/>
                </a:moveTo>
                <a:lnTo>
                  <a:pt x="1904999" y="0"/>
                </a:lnTo>
                <a:lnTo>
                  <a:pt x="1904999" y="1143000"/>
                </a:lnTo>
                <a:lnTo>
                  <a:pt x="0" y="1143000"/>
                </a:lnTo>
                <a:lnTo>
                  <a:pt x="0" y="0"/>
                </a:lnTo>
                <a:close/>
              </a:path>
            </a:pathLst>
          </a:custGeom>
          <a:solidFill>
            <a:srgbClr val="6096AC"/>
          </a:solidFill>
          <a:ln>
            <a:solidFill>
              <a:schemeClr val="bg1">
                <a:lumMod val="85000"/>
              </a:schemeClr>
            </a:solidFill>
          </a:ln>
        </p:spPr>
        <p:style>
          <a:lnRef idx="2">
            <a:schemeClr val="lt1">
              <a:hueOff val="0"/>
              <a:satOff val="0"/>
              <a:lumOff val="0"/>
              <a:alphaOff val="0"/>
            </a:schemeClr>
          </a:lnRef>
          <a:fillRef idx="1">
            <a:schemeClr val="accent3">
              <a:hueOff val="2812566"/>
              <a:satOff val="-4219"/>
              <a:lumOff val="-685"/>
              <a:alphaOff val="0"/>
            </a:schemeClr>
          </a:fillRef>
          <a:effectRef idx="0">
            <a:schemeClr val="accent3">
              <a:hueOff val="2812566"/>
              <a:satOff val="-4219"/>
              <a:lumOff val="-685"/>
              <a:alphaOff val="0"/>
            </a:schemeClr>
          </a:effectRef>
          <a:fontRef idx="minor">
            <a:schemeClr val="lt1"/>
          </a:fontRef>
        </p:style>
        <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150" b="1" kern="1200" dirty="0"/>
              <a:t>3. </a:t>
            </a:r>
          </a:p>
        </p:txBody>
      </p:sp>
      <p:sp>
        <p:nvSpPr>
          <p:cNvPr id="8" name="Freeform 7"/>
          <p:cNvSpPr/>
          <p:nvPr/>
        </p:nvSpPr>
        <p:spPr>
          <a:xfrm>
            <a:off x="633432" y="3159722"/>
            <a:ext cx="2529407" cy="1143000"/>
          </a:xfrm>
          <a:custGeom>
            <a:avLst/>
            <a:gdLst>
              <a:gd name="connsiteX0" fmla="*/ 0 w 1904999"/>
              <a:gd name="connsiteY0" fmla="*/ 0 h 1143000"/>
              <a:gd name="connsiteX1" fmla="*/ 1904999 w 1904999"/>
              <a:gd name="connsiteY1" fmla="*/ 0 h 1143000"/>
              <a:gd name="connsiteX2" fmla="*/ 1904999 w 1904999"/>
              <a:gd name="connsiteY2" fmla="*/ 1143000 h 1143000"/>
              <a:gd name="connsiteX3" fmla="*/ 0 w 1904999"/>
              <a:gd name="connsiteY3" fmla="*/ 1143000 h 1143000"/>
              <a:gd name="connsiteX4" fmla="*/ 0 w 1904999"/>
              <a:gd name="connsiteY4" fmla="*/ 0 h 1143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999" h="1143000">
                <a:moveTo>
                  <a:pt x="0" y="0"/>
                </a:moveTo>
                <a:lnTo>
                  <a:pt x="1904999" y="0"/>
                </a:lnTo>
                <a:lnTo>
                  <a:pt x="1904999" y="1143000"/>
                </a:lnTo>
                <a:lnTo>
                  <a:pt x="0" y="1143000"/>
                </a:lnTo>
                <a:lnTo>
                  <a:pt x="0" y="0"/>
                </a:lnTo>
                <a:close/>
              </a:path>
            </a:pathLst>
          </a:custGeom>
          <a:solidFill>
            <a:srgbClr val="07C5A5"/>
          </a:solidFill>
          <a:ln>
            <a:solidFill>
              <a:schemeClr val="bg1">
                <a:lumMod val="85000"/>
              </a:schemeClr>
            </a:solidFill>
          </a:ln>
        </p:spPr>
        <p:style>
          <a:lnRef idx="2">
            <a:schemeClr val="lt1">
              <a:hueOff val="0"/>
              <a:satOff val="0"/>
              <a:lumOff val="0"/>
              <a:alphaOff val="0"/>
            </a:schemeClr>
          </a:lnRef>
          <a:fillRef idx="1">
            <a:schemeClr val="accent3">
              <a:hueOff val="4218849"/>
              <a:satOff val="-6329"/>
              <a:lumOff val="-1028"/>
              <a:alphaOff val="0"/>
            </a:schemeClr>
          </a:fillRef>
          <a:effectRef idx="0">
            <a:schemeClr val="accent3">
              <a:hueOff val="4218849"/>
              <a:satOff val="-6329"/>
              <a:lumOff val="-1028"/>
              <a:alphaOff val="0"/>
            </a:schemeClr>
          </a:effectRef>
          <a:fontRef idx="minor">
            <a:schemeClr val="lt1"/>
          </a:fontRef>
        </p:style>
        <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150" b="1" kern="1200" dirty="0"/>
              <a:t>4. </a:t>
            </a:r>
          </a:p>
        </p:txBody>
      </p:sp>
      <p:sp>
        <p:nvSpPr>
          <p:cNvPr id="9" name="Freeform 8"/>
          <p:cNvSpPr/>
          <p:nvPr/>
        </p:nvSpPr>
        <p:spPr>
          <a:xfrm>
            <a:off x="3298878" y="3159722"/>
            <a:ext cx="2529407" cy="1143000"/>
          </a:xfrm>
          <a:custGeom>
            <a:avLst/>
            <a:gdLst>
              <a:gd name="connsiteX0" fmla="*/ 0 w 1904999"/>
              <a:gd name="connsiteY0" fmla="*/ 0 h 1143000"/>
              <a:gd name="connsiteX1" fmla="*/ 1904999 w 1904999"/>
              <a:gd name="connsiteY1" fmla="*/ 0 h 1143000"/>
              <a:gd name="connsiteX2" fmla="*/ 1904999 w 1904999"/>
              <a:gd name="connsiteY2" fmla="*/ 1143000 h 1143000"/>
              <a:gd name="connsiteX3" fmla="*/ 0 w 1904999"/>
              <a:gd name="connsiteY3" fmla="*/ 1143000 h 1143000"/>
              <a:gd name="connsiteX4" fmla="*/ 0 w 1904999"/>
              <a:gd name="connsiteY4" fmla="*/ 0 h 1143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999" h="1143000">
                <a:moveTo>
                  <a:pt x="0" y="0"/>
                </a:moveTo>
                <a:lnTo>
                  <a:pt x="1904999" y="0"/>
                </a:lnTo>
                <a:lnTo>
                  <a:pt x="1904999" y="1143000"/>
                </a:lnTo>
                <a:lnTo>
                  <a:pt x="0" y="1143000"/>
                </a:lnTo>
                <a:lnTo>
                  <a:pt x="0" y="0"/>
                </a:lnTo>
                <a:close/>
              </a:path>
            </a:pathLst>
          </a:custGeom>
          <a:solidFill>
            <a:srgbClr val="52A49A"/>
          </a:solidFill>
          <a:ln>
            <a:solidFill>
              <a:schemeClr val="bg1">
                <a:lumMod val="85000"/>
              </a:schemeClr>
            </a:solidFill>
          </a:ln>
        </p:spPr>
        <p:style>
          <a:lnRef idx="2">
            <a:schemeClr val="lt1">
              <a:hueOff val="0"/>
              <a:satOff val="0"/>
              <a:lumOff val="0"/>
              <a:alphaOff val="0"/>
            </a:schemeClr>
          </a:lnRef>
          <a:fillRef idx="1">
            <a:schemeClr val="accent3">
              <a:hueOff val="5625132"/>
              <a:satOff val="-8439"/>
              <a:lumOff val="-1372"/>
              <a:alphaOff val="0"/>
            </a:schemeClr>
          </a:fillRef>
          <a:effectRef idx="0">
            <a:schemeClr val="accent3">
              <a:hueOff val="5625132"/>
              <a:satOff val="-8439"/>
              <a:lumOff val="-1372"/>
              <a:alphaOff val="0"/>
            </a:schemeClr>
          </a:effectRef>
          <a:fontRef idx="minor">
            <a:schemeClr val="lt1"/>
          </a:fontRef>
        </p:style>
        <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150" b="1" kern="1200" dirty="0"/>
              <a:t>5. </a:t>
            </a:r>
          </a:p>
        </p:txBody>
      </p:sp>
      <p:sp>
        <p:nvSpPr>
          <p:cNvPr id="10" name="Freeform 9"/>
          <p:cNvSpPr/>
          <p:nvPr/>
        </p:nvSpPr>
        <p:spPr>
          <a:xfrm>
            <a:off x="5964324" y="3159721"/>
            <a:ext cx="2529407" cy="1143000"/>
          </a:xfrm>
          <a:custGeom>
            <a:avLst/>
            <a:gdLst>
              <a:gd name="connsiteX0" fmla="*/ 0 w 1904999"/>
              <a:gd name="connsiteY0" fmla="*/ 0 h 1143000"/>
              <a:gd name="connsiteX1" fmla="*/ 1904999 w 1904999"/>
              <a:gd name="connsiteY1" fmla="*/ 0 h 1143000"/>
              <a:gd name="connsiteX2" fmla="*/ 1904999 w 1904999"/>
              <a:gd name="connsiteY2" fmla="*/ 1143000 h 1143000"/>
              <a:gd name="connsiteX3" fmla="*/ 0 w 1904999"/>
              <a:gd name="connsiteY3" fmla="*/ 1143000 h 1143000"/>
              <a:gd name="connsiteX4" fmla="*/ 0 w 1904999"/>
              <a:gd name="connsiteY4" fmla="*/ 0 h 1143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999" h="1143000">
                <a:moveTo>
                  <a:pt x="0" y="0"/>
                </a:moveTo>
                <a:lnTo>
                  <a:pt x="1904999" y="0"/>
                </a:lnTo>
                <a:lnTo>
                  <a:pt x="1904999" y="1143000"/>
                </a:lnTo>
                <a:lnTo>
                  <a:pt x="0" y="1143000"/>
                </a:lnTo>
                <a:lnTo>
                  <a:pt x="0" y="0"/>
                </a:lnTo>
                <a:close/>
              </a:path>
            </a:pathLst>
          </a:custGeom>
          <a:solidFill>
            <a:srgbClr val="2B98B7"/>
          </a:solidFill>
          <a:ln>
            <a:solidFill>
              <a:schemeClr val="bg1">
                <a:lumMod val="85000"/>
              </a:schemeClr>
            </a:solidFill>
          </a:ln>
        </p:spPr>
        <p:style>
          <a:lnRef idx="2">
            <a:schemeClr val="lt1">
              <a:hueOff val="0"/>
              <a:satOff val="0"/>
              <a:lumOff val="0"/>
              <a:alphaOff val="0"/>
            </a:schemeClr>
          </a:lnRef>
          <a:fillRef idx="1">
            <a:schemeClr val="accent3">
              <a:hueOff val="7031415"/>
              <a:satOff val="-10549"/>
              <a:lumOff val="-1715"/>
              <a:alphaOff val="0"/>
            </a:schemeClr>
          </a:fillRef>
          <a:effectRef idx="0">
            <a:schemeClr val="accent3">
              <a:hueOff val="7031415"/>
              <a:satOff val="-10549"/>
              <a:lumOff val="-1715"/>
              <a:alphaOff val="0"/>
            </a:schemeClr>
          </a:effectRef>
          <a:fontRef idx="minor">
            <a:schemeClr val="lt1"/>
          </a:fontRef>
        </p:style>
        <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150" b="1" kern="1200" dirty="0"/>
              <a:t>6. </a:t>
            </a:r>
          </a:p>
        </p:txBody>
      </p:sp>
      <p:sp>
        <p:nvSpPr>
          <p:cNvPr id="11" name="Freeform 10"/>
          <p:cNvSpPr/>
          <p:nvPr/>
        </p:nvSpPr>
        <p:spPr>
          <a:xfrm>
            <a:off x="641850" y="4437112"/>
            <a:ext cx="2529407" cy="1143000"/>
          </a:xfrm>
          <a:custGeom>
            <a:avLst/>
            <a:gdLst>
              <a:gd name="connsiteX0" fmla="*/ 0 w 1904999"/>
              <a:gd name="connsiteY0" fmla="*/ 0 h 1143000"/>
              <a:gd name="connsiteX1" fmla="*/ 1904999 w 1904999"/>
              <a:gd name="connsiteY1" fmla="*/ 0 h 1143000"/>
              <a:gd name="connsiteX2" fmla="*/ 1904999 w 1904999"/>
              <a:gd name="connsiteY2" fmla="*/ 1143000 h 1143000"/>
              <a:gd name="connsiteX3" fmla="*/ 0 w 1904999"/>
              <a:gd name="connsiteY3" fmla="*/ 1143000 h 1143000"/>
              <a:gd name="connsiteX4" fmla="*/ 0 w 1904999"/>
              <a:gd name="connsiteY4" fmla="*/ 0 h 1143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999" h="1143000">
                <a:moveTo>
                  <a:pt x="0" y="0"/>
                </a:moveTo>
                <a:lnTo>
                  <a:pt x="1904999" y="0"/>
                </a:lnTo>
                <a:lnTo>
                  <a:pt x="1904999" y="1143000"/>
                </a:lnTo>
                <a:lnTo>
                  <a:pt x="0" y="1143000"/>
                </a:lnTo>
                <a:lnTo>
                  <a:pt x="0" y="0"/>
                </a:lnTo>
                <a:close/>
              </a:path>
            </a:pathLst>
          </a:custGeom>
          <a:solidFill>
            <a:srgbClr val="6179A8"/>
          </a:solidFill>
          <a:ln>
            <a:solidFill>
              <a:schemeClr val="bg1">
                <a:lumMod val="85000"/>
              </a:schemeClr>
            </a:solidFill>
          </a:ln>
        </p:spPr>
        <p:style>
          <a:lnRef idx="2">
            <a:schemeClr val="lt1">
              <a:hueOff val="0"/>
              <a:satOff val="0"/>
              <a:lumOff val="0"/>
              <a:alphaOff val="0"/>
            </a:schemeClr>
          </a:lnRef>
          <a:fillRef idx="1">
            <a:schemeClr val="accent3">
              <a:hueOff val="8437698"/>
              <a:satOff val="-12659"/>
              <a:lumOff val="-2058"/>
              <a:alphaOff val="0"/>
            </a:schemeClr>
          </a:fillRef>
          <a:effectRef idx="0">
            <a:schemeClr val="accent3">
              <a:hueOff val="8437698"/>
              <a:satOff val="-12659"/>
              <a:lumOff val="-2058"/>
              <a:alphaOff val="0"/>
            </a:schemeClr>
          </a:effectRef>
          <a:fontRef idx="minor">
            <a:schemeClr val="lt1"/>
          </a:fontRef>
        </p:style>
        <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150" b="1" kern="1200" dirty="0"/>
              <a:t>7. </a:t>
            </a:r>
          </a:p>
        </p:txBody>
      </p:sp>
      <p:sp>
        <p:nvSpPr>
          <p:cNvPr id="12" name="Freeform 11"/>
          <p:cNvSpPr/>
          <p:nvPr/>
        </p:nvSpPr>
        <p:spPr>
          <a:xfrm>
            <a:off x="3307296" y="4437112"/>
            <a:ext cx="2529407" cy="1143000"/>
          </a:xfrm>
          <a:custGeom>
            <a:avLst/>
            <a:gdLst>
              <a:gd name="connsiteX0" fmla="*/ 0 w 1904999"/>
              <a:gd name="connsiteY0" fmla="*/ 0 h 1143000"/>
              <a:gd name="connsiteX1" fmla="*/ 1904999 w 1904999"/>
              <a:gd name="connsiteY1" fmla="*/ 0 h 1143000"/>
              <a:gd name="connsiteX2" fmla="*/ 1904999 w 1904999"/>
              <a:gd name="connsiteY2" fmla="*/ 1143000 h 1143000"/>
              <a:gd name="connsiteX3" fmla="*/ 0 w 1904999"/>
              <a:gd name="connsiteY3" fmla="*/ 1143000 h 1143000"/>
              <a:gd name="connsiteX4" fmla="*/ 0 w 1904999"/>
              <a:gd name="connsiteY4" fmla="*/ 0 h 1143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999" h="1143000">
                <a:moveTo>
                  <a:pt x="0" y="0"/>
                </a:moveTo>
                <a:lnTo>
                  <a:pt x="1904999" y="0"/>
                </a:lnTo>
                <a:lnTo>
                  <a:pt x="1904999" y="1143000"/>
                </a:lnTo>
                <a:lnTo>
                  <a:pt x="0" y="1143000"/>
                </a:lnTo>
                <a:lnTo>
                  <a:pt x="0" y="0"/>
                </a:lnTo>
                <a:close/>
              </a:path>
            </a:pathLst>
          </a:custGeom>
          <a:solidFill>
            <a:srgbClr val="6762A5"/>
          </a:solidFill>
          <a:ln>
            <a:solidFill>
              <a:schemeClr val="bg1">
                <a:lumMod val="85000"/>
              </a:schemeClr>
            </a:solidFill>
          </a:ln>
        </p:spPr>
        <p:style>
          <a:lnRef idx="2">
            <a:schemeClr val="lt1">
              <a:hueOff val="0"/>
              <a:satOff val="0"/>
              <a:lumOff val="0"/>
              <a:alphaOff val="0"/>
            </a:schemeClr>
          </a:lnRef>
          <a:fillRef idx="1">
            <a:schemeClr val="accent3">
              <a:hueOff val="9843981"/>
              <a:satOff val="-14769"/>
              <a:lumOff val="-2401"/>
              <a:alphaOff val="0"/>
            </a:schemeClr>
          </a:fillRef>
          <a:effectRef idx="0">
            <a:schemeClr val="accent3">
              <a:hueOff val="9843981"/>
              <a:satOff val="-14769"/>
              <a:lumOff val="-2401"/>
              <a:alphaOff val="0"/>
            </a:schemeClr>
          </a:effectRef>
          <a:fontRef idx="minor">
            <a:schemeClr val="lt1"/>
          </a:fontRef>
        </p:style>
        <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150" b="1" kern="1200" dirty="0"/>
              <a:t>8. </a:t>
            </a:r>
          </a:p>
        </p:txBody>
      </p:sp>
      <p:sp>
        <p:nvSpPr>
          <p:cNvPr id="13" name="Freeform 12"/>
          <p:cNvSpPr/>
          <p:nvPr/>
        </p:nvSpPr>
        <p:spPr>
          <a:xfrm>
            <a:off x="5964324" y="4437112"/>
            <a:ext cx="2529407" cy="1143000"/>
          </a:xfrm>
          <a:custGeom>
            <a:avLst/>
            <a:gdLst>
              <a:gd name="connsiteX0" fmla="*/ 0 w 1904999"/>
              <a:gd name="connsiteY0" fmla="*/ 0 h 1143000"/>
              <a:gd name="connsiteX1" fmla="*/ 1904999 w 1904999"/>
              <a:gd name="connsiteY1" fmla="*/ 0 h 1143000"/>
              <a:gd name="connsiteX2" fmla="*/ 1904999 w 1904999"/>
              <a:gd name="connsiteY2" fmla="*/ 1143000 h 1143000"/>
              <a:gd name="connsiteX3" fmla="*/ 0 w 1904999"/>
              <a:gd name="connsiteY3" fmla="*/ 1143000 h 1143000"/>
              <a:gd name="connsiteX4" fmla="*/ 0 w 1904999"/>
              <a:gd name="connsiteY4" fmla="*/ 0 h 1143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999" h="1143000">
                <a:moveTo>
                  <a:pt x="0" y="0"/>
                </a:moveTo>
                <a:lnTo>
                  <a:pt x="1904999" y="0"/>
                </a:lnTo>
                <a:lnTo>
                  <a:pt x="1904999" y="1143000"/>
                </a:lnTo>
                <a:lnTo>
                  <a:pt x="0" y="1143000"/>
                </a:lnTo>
                <a:lnTo>
                  <a:pt x="0" y="0"/>
                </a:lnTo>
                <a:close/>
              </a:path>
            </a:pathLst>
          </a:custGeom>
          <a:solidFill>
            <a:srgbClr val="8064A2"/>
          </a:solidFill>
          <a:ln>
            <a:solidFill>
              <a:schemeClr val="bg1">
                <a:lumMod val="85000"/>
              </a:schemeClr>
            </a:solidFill>
          </a:ln>
        </p:spPr>
        <p:style>
          <a:lnRef idx="2">
            <a:schemeClr val="lt1">
              <a:hueOff val="0"/>
              <a:satOff val="0"/>
              <a:lumOff val="0"/>
              <a:alphaOff val="0"/>
            </a:schemeClr>
          </a:lnRef>
          <a:fillRef idx="1">
            <a:schemeClr val="accent3">
              <a:hueOff val="11250264"/>
              <a:satOff val="-16879"/>
              <a:lumOff val="-2744"/>
              <a:alphaOff val="0"/>
            </a:schemeClr>
          </a:fillRef>
          <a:effectRef idx="0">
            <a:schemeClr val="accent3">
              <a:hueOff val="11250264"/>
              <a:satOff val="-16879"/>
              <a:lumOff val="-2744"/>
              <a:alphaOff val="0"/>
            </a:schemeClr>
          </a:effectRef>
          <a:fontRef idx="minor">
            <a:schemeClr val="lt1"/>
          </a:fontRef>
        </p:style>
        <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150" b="1" kern="1200" dirty="0"/>
              <a:t>9. </a:t>
            </a:r>
          </a:p>
        </p:txBody>
      </p:sp>
      <p:sp>
        <p:nvSpPr>
          <p:cNvPr id="3" name="Slide Number Placeholder 2">
            <a:extLst>
              <a:ext uri="{FF2B5EF4-FFF2-40B4-BE49-F238E27FC236}">
                <a16:creationId xmlns:a16="http://schemas.microsoft.com/office/drawing/2014/main" id="{84251A28-5912-D48B-63B6-DD985E73F064}"/>
              </a:ext>
            </a:extLst>
          </p:cNvPr>
          <p:cNvSpPr>
            <a:spLocks noGrp="1"/>
          </p:cNvSpPr>
          <p:nvPr>
            <p:ph type="sldNum" sz="quarter" idx="12"/>
          </p:nvPr>
        </p:nvSpPr>
        <p:spPr/>
        <p:txBody>
          <a:bodyPr/>
          <a:lstStyle/>
          <a:p>
            <a:fld id="{AC82685A-BD3A-4230-8D85-804689F67293}" type="slidenum">
              <a:rPr lang="en-GB" smtClean="0"/>
              <a:t>9</a:t>
            </a:fld>
            <a:endParaRPr lang="en-GB"/>
          </a:p>
        </p:txBody>
      </p:sp>
      <p:sp>
        <p:nvSpPr>
          <p:cNvPr id="5" name="Rectangle 4">
            <a:extLst>
              <a:ext uri="{FF2B5EF4-FFF2-40B4-BE49-F238E27FC236}">
                <a16:creationId xmlns:a16="http://schemas.microsoft.com/office/drawing/2014/main" id="{900E79B3-DC32-EF01-F4AF-ABBCF42E8D34}"/>
              </a:ext>
            </a:extLst>
          </p:cNvPr>
          <p:cNvSpPr/>
          <p:nvPr/>
        </p:nvSpPr>
        <p:spPr>
          <a:xfrm>
            <a:off x="7380312" y="1110272"/>
            <a:ext cx="1584176" cy="576064"/>
          </a:xfrm>
          <a:prstGeom prst="rect">
            <a:avLst/>
          </a:prstGeom>
          <a:solidFill>
            <a:schemeClr val="bg1">
              <a:lumMod val="95000"/>
            </a:schemeClr>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Research Task</a:t>
            </a:r>
          </a:p>
          <a:p>
            <a:pPr algn="ctr"/>
            <a:r>
              <a:rPr lang="en-GB" dirty="0">
                <a:solidFill>
                  <a:schemeClr val="tx1"/>
                </a:solidFill>
              </a:rPr>
              <a:t>(10 minutes)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3815FE-2C5D-4208-EB3E-C626B50FC610}"/>
              </a:ext>
            </a:extLst>
          </p:cNvPr>
          <p:cNvSpPr>
            <a:spLocks noGrp="1"/>
          </p:cNvSpPr>
          <p:nvPr>
            <p:ph sz="half" idx="1"/>
          </p:nvPr>
        </p:nvSpPr>
        <p:spPr>
          <a:xfrm>
            <a:off x="323528" y="404664"/>
            <a:ext cx="4104456" cy="5184576"/>
          </a:xfrm>
        </p:spPr>
        <p:txBody>
          <a:bodyPr>
            <a:normAutofit/>
          </a:bodyPr>
          <a:lstStyle/>
          <a:p>
            <a:pPr marL="0" indent="0">
              <a:lnSpc>
                <a:spcPct val="150000"/>
              </a:lnSpc>
              <a:spcBef>
                <a:spcPts val="0"/>
              </a:spcBef>
              <a:buNone/>
            </a:pPr>
            <a:r>
              <a:rPr lang="en-GB" sz="2100" dirty="0"/>
              <a:t>For further information, do read the guide on employment rights (in the week 8 folder on Moodle).</a:t>
            </a:r>
            <a:br>
              <a:rPr lang="en-GB" sz="2200" dirty="0"/>
            </a:br>
            <a:endParaRPr lang="en-GB" sz="2200" dirty="0"/>
          </a:p>
        </p:txBody>
      </p:sp>
      <p:sp>
        <p:nvSpPr>
          <p:cNvPr id="4" name="Content Placeholder 3">
            <a:extLst>
              <a:ext uri="{FF2B5EF4-FFF2-40B4-BE49-F238E27FC236}">
                <a16:creationId xmlns:a16="http://schemas.microsoft.com/office/drawing/2014/main" id="{243DEE3F-B27C-5A10-729B-D427BB7E5ADB}"/>
              </a:ext>
            </a:extLst>
          </p:cNvPr>
          <p:cNvSpPr>
            <a:spLocks noGrp="1"/>
          </p:cNvSpPr>
          <p:nvPr>
            <p:ph sz="half" idx="2"/>
          </p:nvPr>
        </p:nvSpPr>
        <p:spPr>
          <a:xfrm>
            <a:off x="4774498" y="404664"/>
            <a:ext cx="4189990" cy="5184576"/>
          </a:xfrm>
        </p:spPr>
        <p:txBody>
          <a:bodyPr>
            <a:noAutofit/>
          </a:bodyPr>
          <a:lstStyle/>
          <a:p>
            <a:pPr marL="0" indent="0">
              <a:lnSpc>
                <a:spcPct val="150000"/>
              </a:lnSpc>
              <a:spcBef>
                <a:spcPts val="0"/>
              </a:spcBef>
              <a:buNone/>
            </a:pPr>
            <a:r>
              <a:rPr lang="en-GB" sz="2100" dirty="0"/>
              <a:t>Please note, </a:t>
            </a:r>
            <a:r>
              <a:rPr lang="en-GB" sz="2100" b="1" dirty="0">
                <a:solidFill>
                  <a:srgbClr val="0070C0"/>
                </a:solidFill>
              </a:rPr>
              <a:t>Employment Law is undergoing changes </a:t>
            </a:r>
            <a:r>
              <a:rPr lang="en-GB" sz="2100" dirty="0"/>
              <a:t>in the UK. Here is some information about those changes:              </a:t>
            </a:r>
          </a:p>
          <a:p>
            <a:pPr>
              <a:lnSpc>
                <a:spcPct val="150000"/>
              </a:lnSpc>
              <a:spcBef>
                <a:spcPts val="0"/>
              </a:spcBef>
            </a:pPr>
            <a:endParaRPr lang="en-GB" sz="2100" dirty="0"/>
          </a:p>
          <a:p>
            <a:pPr marL="0" indent="0">
              <a:lnSpc>
                <a:spcPct val="150000"/>
              </a:lnSpc>
              <a:spcBef>
                <a:spcPts val="0"/>
              </a:spcBef>
              <a:buNone/>
            </a:pPr>
            <a:r>
              <a:rPr lang="en-GB" sz="2100" dirty="0">
                <a:hlinkClick r:id="rId2"/>
              </a:rPr>
              <a:t>Employer costs and law changes checklist for April 2025 | CIPD</a:t>
            </a:r>
            <a:endParaRPr lang="en-GB" sz="2100" dirty="0"/>
          </a:p>
          <a:p>
            <a:pPr marL="0" indent="0">
              <a:lnSpc>
                <a:spcPct val="150000"/>
              </a:lnSpc>
              <a:spcBef>
                <a:spcPts val="0"/>
              </a:spcBef>
              <a:buNone/>
            </a:pPr>
            <a:endParaRPr lang="en-GB" sz="2100" dirty="0"/>
          </a:p>
          <a:p>
            <a:pPr marL="0" indent="0">
              <a:lnSpc>
                <a:spcPct val="150000"/>
              </a:lnSpc>
              <a:spcBef>
                <a:spcPts val="0"/>
              </a:spcBef>
              <a:buNone/>
            </a:pPr>
            <a:r>
              <a:rPr lang="en-GB" sz="2100" dirty="0">
                <a:hlinkClick r:id="rId3"/>
              </a:rPr>
              <a:t>Employment Rights Bill - </a:t>
            </a:r>
            <a:r>
              <a:rPr lang="en-GB" sz="2100" dirty="0" err="1">
                <a:hlinkClick r:id="rId3"/>
              </a:rPr>
              <a:t>Acas</a:t>
            </a:r>
            <a:br>
              <a:rPr lang="en-GB" sz="2200" dirty="0"/>
            </a:br>
            <a:endParaRPr lang="en-GB" sz="2200" dirty="0"/>
          </a:p>
        </p:txBody>
      </p:sp>
      <p:sp>
        <p:nvSpPr>
          <p:cNvPr id="5" name="Slide Number Placeholder 4">
            <a:extLst>
              <a:ext uri="{FF2B5EF4-FFF2-40B4-BE49-F238E27FC236}">
                <a16:creationId xmlns:a16="http://schemas.microsoft.com/office/drawing/2014/main" id="{9255CB3E-1EEA-B66D-2F9C-80395179111B}"/>
              </a:ext>
            </a:extLst>
          </p:cNvPr>
          <p:cNvSpPr>
            <a:spLocks noGrp="1"/>
          </p:cNvSpPr>
          <p:nvPr>
            <p:ph type="sldNum" sz="quarter" idx="12"/>
          </p:nvPr>
        </p:nvSpPr>
        <p:spPr/>
        <p:txBody>
          <a:bodyPr/>
          <a:lstStyle/>
          <a:p>
            <a:fld id="{AC82685A-BD3A-4230-8D85-804689F67293}" type="slidenum">
              <a:rPr lang="en-GB" smtClean="0"/>
              <a:t>10</a:t>
            </a:fld>
            <a:endParaRPr lang="en-GB"/>
          </a:p>
        </p:txBody>
      </p:sp>
      <p:pic>
        <p:nvPicPr>
          <p:cNvPr id="6" name="Picture 5">
            <a:extLst>
              <a:ext uri="{FF2B5EF4-FFF2-40B4-BE49-F238E27FC236}">
                <a16:creationId xmlns:a16="http://schemas.microsoft.com/office/drawing/2014/main" id="{42325C5E-E565-E763-B672-DB370B881DFD}"/>
              </a:ext>
            </a:extLst>
          </p:cNvPr>
          <p:cNvPicPr>
            <a:picLocks noChangeAspect="1"/>
          </p:cNvPicPr>
          <p:nvPr/>
        </p:nvPicPr>
        <p:blipFill>
          <a:blip r:embed="rId4"/>
          <a:srcRect l="56299" t="17240" r="9052" b="24801"/>
          <a:stretch>
            <a:fillRect/>
          </a:stretch>
        </p:blipFill>
        <p:spPr>
          <a:xfrm>
            <a:off x="758652" y="2204864"/>
            <a:ext cx="3168352" cy="3312368"/>
          </a:xfrm>
          <a:prstGeom prst="rect">
            <a:avLst/>
          </a:prstGeom>
          <a:ln>
            <a:solidFill>
              <a:schemeClr val="tx1"/>
            </a:solidFill>
          </a:ln>
        </p:spPr>
      </p:pic>
    </p:spTree>
    <p:extLst>
      <p:ext uri="{BB962C8B-B14F-4D97-AF65-F5344CB8AC3E}">
        <p14:creationId xmlns:p14="http://schemas.microsoft.com/office/powerpoint/2010/main" val="290670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79B15A-D4DD-52E0-82FA-E0653F85DDCB}"/>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1ED55DF6-74D4-7B84-599A-5F0BFC6E09FF}"/>
              </a:ext>
            </a:extLst>
          </p:cNvPr>
          <p:cNvSpPr txBox="1">
            <a:spLocks/>
          </p:cNvSpPr>
          <p:nvPr/>
        </p:nvSpPr>
        <p:spPr>
          <a:xfrm>
            <a:off x="1259632" y="1340768"/>
            <a:ext cx="6330998" cy="3312368"/>
          </a:xfrm>
          <a:prstGeom prst="rect">
            <a:avLst/>
          </a:prstGeom>
          <a:solidFill>
            <a:srgbClr val="0070C0"/>
          </a:solidFill>
        </p:spPr>
        <p:style>
          <a:lnRef idx="0">
            <a:schemeClr val="accent1"/>
          </a:lnRef>
          <a:fillRef idx="3">
            <a:schemeClr val="accent1"/>
          </a:fillRef>
          <a:effectRef idx="3">
            <a:schemeClr val="accent1"/>
          </a:effectRef>
          <a:fontRef idx="minor">
            <a:schemeClr val="lt1"/>
          </a:fontRef>
        </p:style>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9pPr>
          </a:lstStyle>
          <a:p>
            <a:pPr marL="0" indent="0">
              <a:buFont typeface="Arial" panose="020B0604020202020204" pitchFamily="34" charset="0"/>
              <a:buNone/>
            </a:pPr>
            <a:endParaRPr lang="en-GB" dirty="0"/>
          </a:p>
          <a:p>
            <a:pPr marL="0" indent="0" algn="ctr">
              <a:lnSpc>
                <a:spcPct val="120000"/>
              </a:lnSpc>
              <a:spcAft>
                <a:spcPts val="1200"/>
              </a:spcAft>
              <a:buFont typeface="Arial" panose="020B0604020202020204" pitchFamily="34" charset="0"/>
              <a:buNone/>
            </a:pPr>
            <a:r>
              <a:rPr lang="en-GB" sz="8500" b="1" spc="50" dirty="0">
                <a:ln w="0"/>
                <a:solidFill>
                  <a:schemeClr val="bg2"/>
                </a:solidFill>
                <a:effectLst>
                  <a:innerShdw blurRad="63500" dist="50800" dir="13500000">
                    <a:srgbClr val="000000">
                      <a:alpha val="50000"/>
                    </a:srgbClr>
                  </a:innerShdw>
                </a:effectLst>
              </a:rPr>
              <a:t>Work on Task 2 Components</a:t>
            </a:r>
          </a:p>
        </p:txBody>
      </p:sp>
      <p:sp>
        <p:nvSpPr>
          <p:cNvPr id="3" name="Slide Number Placeholder 2">
            <a:extLst>
              <a:ext uri="{FF2B5EF4-FFF2-40B4-BE49-F238E27FC236}">
                <a16:creationId xmlns:a16="http://schemas.microsoft.com/office/drawing/2014/main" id="{0E9599F3-240E-5EE0-3AEC-13B26D05055D}"/>
              </a:ext>
            </a:extLst>
          </p:cNvPr>
          <p:cNvSpPr>
            <a:spLocks noGrp="1"/>
          </p:cNvSpPr>
          <p:nvPr>
            <p:ph type="sldNum" sz="quarter" idx="12"/>
          </p:nvPr>
        </p:nvSpPr>
        <p:spPr/>
        <p:txBody>
          <a:bodyPr/>
          <a:lstStyle/>
          <a:p>
            <a:fld id="{AC82685A-BD3A-4230-8D85-804689F67293}" type="slidenum">
              <a:rPr lang="en-GB" smtClean="0"/>
              <a:t>11</a:t>
            </a:fld>
            <a:endParaRPr lang="en-GB"/>
          </a:p>
        </p:txBody>
      </p:sp>
    </p:spTree>
    <p:extLst>
      <p:ext uri="{BB962C8B-B14F-4D97-AF65-F5344CB8AC3E}">
        <p14:creationId xmlns:p14="http://schemas.microsoft.com/office/powerpoint/2010/main" val="20400066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E2D4666-2D19-8D52-4E38-38EAF1881A5C}"/>
              </a:ext>
            </a:extLst>
          </p:cNvPr>
          <p:cNvSpPr/>
          <p:nvPr/>
        </p:nvSpPr>
        <p:spPr>
          <a:xfrm>
            <a:off x="0" y="0"/>
            <a:ext cx="9144000" cy="6858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0BD42BE5-0BA6-D363-7A49-AC56676420FE}"/>
              </a:ext>
            </a:extLst>
          </p:cNvPr>
          <p:cNvSpPr>
            <a:spLocks noGrp="1"/>
          </p:cNvSpPr>
          <p:nvPr>
            <p:ph idx="1"/>
          </p:nvPr>
        </p:nvSpPr>
        <p:spPr>
          <a:xfrm>
            <a:off x="107504" y="68262"/>
            <a:ext cx="8928992" cy="6721475"/>
          </a:xfrm>
        </p:spPr>
        <p:txBody>
          <a:bodyPr>
            <a:noAutofit/>
          </a:bodyPr>
          <a:lstStyle/>
          <a:p>
            <a:pPr marL="0" indent="0">
              <a:spcBef>
                <a:spcPts val="0"/>
              </a:spcBef>
              <a:buNone/>
            </a:pPr>
            <a:r>
              <a:rPr lang="en-GB" sz="2200" b="1" dirty="0">
                <a:solidFill>
                  <a:srgbClr val="0070C0"/>
                </a:solidFill>
                <a:highlight>
                  <a:srgbClr val="FFFF00"/>
                </a:highlight>
              </a:rPr>
              <a:t>Component 1</a:t>
            </a:r>
            <a:r>
              <a:rPr lang="en-GB" sz="2200" b="1" dirty="0">
                <a:solidFill>
                  <a:srgbClr val="0070C0"/>
                </a:solidFill>
              </a:rPr>
              <a:t> (400 words): </a:t>
            </a:r>
            <a:r>
              <a:rPr lang="en-GB" sz="2200" dirty="0"/>
              <a:t>select and compare</a:t>
            </a:r>
            <a:r>
              <a:rPr lang="en-GB" sz="2200" b="1" dirty="0"/>
              <a:t> two adverts. </a:t>
            </a:r>
            <a:r>
              <a:rPr lang="en-GB" sz="2200" dirty="0"/>
              <a:t>Identify the </a:t>
            </a:r>
            <a:r>
              <a:rPr lang="en-GB" sz="2200" b="1" dirty="0"/>
              <a:t>key skills and knowledge required</a:t>
            </a:r>
            <a:r>
              <a:rPr lang="en-GB" sz="2200" dirty="0"/>
              <a:t> for your selected profession. Highlight the common skills and knowledge areas across these </a:t>
            </a:r>
            <a:r>
              <a:rPr lang="en-GB" sz="2200" u="sng" dirty="0"/>
              <a:t>two</a:t>
            </a:r>
            <a:r>
              <a:rPr lang="en-GB" sz="2200" dirty="0"/>
              <a:t> adverts. Select one</a:t>
            </a:r>
            <a:r>
              <a:rPr lang="en-GB" sz="2200" b="1" dirty="0"/>
              <a:t> </a:t>
            </a:r>
            <a:r>
              <a:rPr lang="en-GB" sz="2200" dirty="0"/>
              <a:t>of those shared skills and explain why this</a:t>
            </a:r>
            <a:r>
              <a:rPr lang="en-GB" sz="2200" b="1" dirty="0"/>
              <a:t> </a:t>
            </a:r>
            <a:r>
              <a:rPr lang="en-GB" sz="2200" dirty="0"/>
              <a:t>skill is </a:t>
            </a:r>
            <a:r>
              <a:rPr lang="en-GB" sz="2200" b="1" dirty="0"/>
              <a:t>important for your profession</a:t>
            </a:r>
            <a:r>
              <a:rPr lang="en-GB" sz="2200" dirty="0"/>
              <a:t>. </a:t>
            </a:r>
          </a:p>
          <a:p>
            <a:pPr marL="0" indent="0">
              <a:spcBef>
                <a:spcPts val="0"/>
              </a:spcBef>
              <a:buNone/>
            </a:pPr>
            <a:endParaRPr lang="en-GB" sz="2200" b="1" dirty="0">
              <a:solidFill>
                <a:srgbClr val="00B0F0"/>
              </a:solidFill>
            </a:endParaRPr>
          </a:p>
          <a:p>
            <a:pPr marL="0" indent="0">
              <a:spcBef>
                <a:spcPts val="0"/>
              </a:spcBef>
              <a:buNone/>
            </a:pPr>
            <a:r>
              <a:rPr lang="en-GB" sz="2200" b="1" dirty="0">
                <a:solidFill>
                  <a:srgbClr val="0070C0"/>
                </a:solidFill>
                <a:highlight>
                  <a:srgbClr val="FFFF00"/>
                </a:highlight>
              </a:rPr>
              <a:t>Component 2</a:t>
            </a:r>
            <a:r>
              <a:rPr lang="en-GB" sz="2200" b="1" dirty="0">
                <a:solidFill>
                  <a:srgbClr val="0070C0"/>
                </a:solidFill>
              </a:rPr>
              <a:t> (800 words):</a:t>
            </a:r>
            <a:r>
              <a:rPr lang="en-GB" sz="2200" dirty="0">
                <a:solidFill>
                  <a:srgbClr val="0070C0"/>
                </a:solidFill>
              </a:rPr>
              <a:t> </a:t>
            </a:r>
            <a:r>
              <a:rPr lang="en-GB" sz="2200" dirty="0"/>
              <a:t>conduct a </a:t>
            </a:r>
            <a:r>
              <a:rPr lang="en-GB" sz="2200" b="1" dirty="0"/>
              <a:t>reflective</a:t>
            </a:r>
            <a:r>
              <a:rPr lang="en-GB" sz="2200" dirty="0"/>
              <a:t> </a:t>
            </a:r>
            <a:r>
              <a:rPr lang="en-GB" sz="2200" b="1" dirty="0"/>
              <a:t>self-assessment</a:t>
            </a:r>
            <a:r>
              <a:rPr lang="en-GB" sz="2200" dirty="0"/>
              <a:t> to identify your personal strengths and areas for further development. Use a self-assessment tool in the form of a </a:t>
            </a:r>
            <a:r>
              <a:rPr lang="en-GB" sz="2200" b="1" dirty="0"/>
              <a:t>SWOT analysis</a:t>
            </a:r>
            <a:r>
              <a:rPr lang="en-GB" sz="2200" dirty="0"/>
              <a:t>. Provide </a:t>
            </a:r>
            <a:r>
              <a:rPr lang="en-GB" sz="2200" b="1" dirty="0"/>
              <a:t>examples</a:t>
            </a:r>
            <a:r>
              <a:rPr lang="en-GB" sz="2200" dirty="0"/>
              <a:t> of your readiness for employability and personal advancement (including academic  achievements; work experience; extracurricular activities; feedback from peers and mentors). </a:t>
            </a:r>
            <a:endParaRPr lang="en-GB" sz="2200" b="1" dirty="0"/>
          </a:p>
          <a:p>
            <a:pPr marL="0" indent="0">
              <a:spcBef>
                <a:spcPts val="0"/>
              </a:spcBef>
              <a:buNone/>
            </a:pPr>
            <a:endParaRPr lang="en-GB" sz="2200" b="1" dirty="0">
              <a:solidFill>
                <a:srgbClr val="0070C0"/>
              </a:solidFill>
            </a:endParaRPr>
          </a:p>
          <a:p>
            <a:pPr marL="0" indent="0">
              <a:spcBef>
                <a:spcPts val="0"/>
              </a:spcBef>
              <a:buNone/>
            </a:pPr>
            <a:r>
              <a:rPr lang="en-GB" sz="2200" b="1" dirty="0">
                <a:solidFill>
                  <a:srgbClr val="0070C0"/>
                </a:solidFill>
                <a:highlight>
                  <a:srgbClr val="FFFF00"/>
                </a:highlight>
              </a:rPr>
              <a:t>Component 3</a:t>
            </a:r>
            <a:r>
              <a:rPr lang="en-GB" sz="2200" b="1" dirty="0">
                <a:solidFill>
                  <a:srgbClr val="0070C0"/>
                </a:solidFill>
              </a:rPr>
              <a:t> (300 words):</a:t>
            </a:r>
            <a:r>
              <a:rPr lang="en-GB" sz="2200" dirty="0">
                <a:solidFill>
                  <a:srgbClr val="0070C0"/>
                </a:solidFill>
              </a:rPr>
              <a:t> </a:t>
            </a:r>
            <a:r>
              <a:rPr lang="en-GB" sz="2200" dirty="0"/>
              <a:t>set </a:t>
            </a:r>
            <a:r>
              <a:rPr lang="en-GB" sz="2200" b="1" dirty="0"/>
              <a:t>employment goals </a:t>
            </a:r>
            <a:r>
              <a:rPr lang="en-GB" sz="2200" dirty="0"/>
              <a:t>based on the weaknesses identified in your self-assessment. Identify these goals (both short-term and long-term), then explain why they are important to you and how they align with your career aspirations. Create a </a:t>
            </a:r>
            <a:r>
              <a:rPr lang="en-GB" sz="2200" b="1" dirty="0"/>
              <a:t>personal development plan </a:t>
            </a:r>
            <a:r>
              <a:rPr lang="en-GB" sz="2200" dirty="0"/>
              <a:t>which outlines specific actions you will take to address your weaknesses. State realistic timelines, resources needed and how progress shall be measured. </a:t>
            </a:r>
          </a:p>
        </p:txBody>
      </p:sp>
      <p:sp>
        <p:nvSpPr>
          <p:cNvPr id="4" name="Slide Number Placeholder 3">
            <a:extLst>
              <a:ext uri="{FF2B5EF4-FFF2-40B4-BE49-F238E27FC236}">
                <a16:creationId xmlns:a16="http://schemas.microsoft.com/office/drawing/2014/main" id="{7FE95EED-6BC6-2B40-C82A-06387AA5195E}"/>
              </a:ext>
            </a:extLst>
          </p:cNvPr>
          <p:cNvSpPr>
            <a:spLocks noGrp="1"/>
          </p:cNvSpPr>
          <p:nvPr>
            <p:ph type="sldNum" sz="quarter" idx="12"/>
          </p:nvPr>
        </p:nvSpPr>
        <p:spPr/>
        <p:txBody>
          <a:bodyPr/>
          <a:lstStyle/>
          <a:p>
            <a:fld id="{AC82685A-BD3A-4230-8D85-804689F67293}" type="slidenum">
              <a:rPr lang="en-GB" smtClean="0"/>
              <a:t>12</a:t>
            </a:fld>
            <a:endParaRPr lang="en-GB"/>
          </a:p>
        </p:txBody>
      </p:sp>
    </p:spTree>
    <p:extLst>
      <p:ext uri="{BB962C8B-B14F-4D97-AF65-F5344CB8AC3E}">
        <p14:creationId xmlns:p14="http://schemas.microsoft.com/office/powerpoint/2010/main" val="29307831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62EDEFE-B63C-7261-C88E-2BF0F42A65AC}"/>
              </a:ext>
            </a:extLst>
          </p:cNvPr>
          <p:cNvSpPr/>
          <p:nvPr/>
        </p:nvSpPr>
        <p:spPr>
          <a:xfrm>
            <a:off x="0" y="-17818"/>
            <a:ext cx="9144000" cy="6875818"/>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9FA475C4-05D5-1F65-AA8D-376BB43B20C2}"/>
              </a:ext>
            </a:extLst>
          </p:cNvPr>
          <p:cNvSpPr>
            <a:spLocks noGrp="1"/>
          </p:cNvSpPr>
          <p:nvPr>
            <p:ph type="title"/>
          </p:nvPr>
        </p:nvSpPr>
        <p:spPr>
          <a:xfrm>
            <a:off x="365125" y="-17818"/>
            <a:ext cx="8229600" cy="926538"/>
          </a:xfrm>
        </p:spPr>
        <p:txBody>
          <a:bodyPr>
            <a:normAutofit/>
          </a:bodyPr>
          <a:lstStyle/>
          <a:p>
            <a:r>
              <a:rPr lang="en-GB" sz="4000" b="1" dirty="0"/>
              <a:t>Task 2 progress check </a:t>
            </a:r>
          </a:p>
        </p:txBody>
      </p:sp>
      <p:sp>
        <p:nvSpPr>
          <p:cNvPr id="3" name="Content Placeholder 2">
            <a:extLst>
              <a:ext uri="{FF2B5EF4-FFF2-40B4-BE49-F238E27FC236}">
                <a16:creationId xmlns:a16="http://schemas.microsoft.com/office/drawing/2014/main" id="{7382B826-6ED9-62CE-862A-0245D210D555}"/>
              </a:ext>
            </a:extLst>
          </p:cNvPr>
          <p:cNvSpPr>
            <a:spLocks noGrp="1"/>
          </p:cNvSpPr>
          <p:nvPr>
            <p:ph idx="1"/>
          </p:nvPr>
        </p:nvSpPr>
        <p:spPr>
          <a:xfrm>
            <a:off x="251520" y="1124744"/>
            <a:ext cx="8640960" cy="5733256"/>
          </a:xfrm>
        </p:spPr>
        <p:txBody>
          <a:bodyPr>
            <a:noAutofit/>
          </a:bodyPr>
          <a:lstStyle/>
          <a:p>
            <a:pPr marL="0" indent="0">
              <a:lnSpc>
                <a:spcPct val="150000"/>
              </a:lnSpc>
              <a:buNone/>
            </a:pPr>
            <a:r>
              <a:rPr lang="en-GB" sz="2050" dirty="0">
                <a:solidFill>
                  <a:srgbClr val="0070C0"/>
                </a:solidFill>
              </a:rPr>
              <a:t>Have you </a:t>
            </a:r>
            <a:r>
              <a:rPr lang="en-GB" sz="2050" b="1" dirty="0">
                <a:solidFill>
                  <a:srgbClr val="0070C0"/>
                </a:solidFill>
              </a:rPr>
              <a:t>found two job adverts </a:t>
            </a:r>
            <a:r>
              <a:rPr lang="en-GB" sz="2050" dirty="0">
                <a:solidFill>
                  <a:srgbClr val="0070C0"/>
                </a:solidFill>
              </a:rPr>
              <a:t>and their related documents (job description and person specification)? </a:t>
            </a:r>
          </a:p>
          <a:p>
            <a:pPr lvl="1">
              <a:lnSpc>
                <a:spcPct val="150000"/>
              </a:lnSpc>
              <a:buFont typeface="Wingdings" panose="05000000000000000000" pitchFamily="2" charset="2"/>
              <a:buChar char="ü"/>
            </a:pPr>
            <a:r>
              <a:rPr lang="en-GB" sz="2050" dirty="0"/>
              <a:t>Ensure that you either download the documents or take screenshots of them. </a:t>
            </a:r>
          </a:p>
          <a:p>
            <a:pPr>
              <a:lnSpc>
                <a:spcPct val="150000"/>
              </a:lnSpc>
            </a:pPr>
            <a:endParaRPr lang="en-GB" sz="2050" dirty="0"/>
          </a:p>
          <a:p>
            <a:pPr marL="0" indent="0">
              <a:lnSpc>
                <a:spcPct val="150000"/>
              </a:lnSpc>
              <a:buNone/>
            </a:pPr>
            <a:r>
              <a:rPr lang="en-GB" sz="2050" dirty="0">
                <a:solidFill>
                  <a:srgbClr val="0070C0"/>
                </a:solidFill>
              </a:rPr>
              <a:t>Have you </a:t>
            </a:r>
            <a:r>
              <a:rPr lang="en-GB" sz="2050" b="1" dirty="0">
                <a:solidFill>
                  <a:srgbClr val="0070C0"/>
                </a:solidFill>
              </a:rPr>
              <a:t>identified the key skills and knowledge required for each role</a:t>
            </a:r>
            <a:r>
              <a:rPr lang="en-GB" sz="2050" dirty="0">
                <a:solidFill>
                  <a:srgbClr val="0070C0"/>
                </a:solidFill>
              </a:rPr>
              <a:t>? </a:t>
            </a:r>
          </a:p>
          <a:p>
            <a:pPr lvl="1">
              <a:lnSpc>
                <a:spcPct val="150000"/>
              </a:lnSpc>
              <a:buFont typeface="Wingdings" panose="05000000000000000000" pitchFamily="2" charset="2"/>
              <a:buChar char="ü"/>
            </a:pPr>
            <a:r>
              <a:rPr lang="en-GB" sz="2050" dirty="0"/>
              <a:t>Identify points of similarity. Do use the activity sheet to help you. </a:t>
            </a:r>
          </a:p>
          <a:p>
            <a:pPr lvl="1">
              <a:lnSpc>
                <a:spcPct val="150000"/>
              </a:lnSpc>
              <a:buFont typeface="Wingdings" panose="05000000000000000000" pitchFamily="2" charset="2"/>
              <a:buChar char="ü"/>
            </a:pPr>
            <a:r>
              <a:rPr lang="en-GB" sz="2050" dirty="0"/>
              <a:t>Draw on sources to help you understand the significance of such skills and knowledge in the workplace. </a:t>
            </a:r>
          </a:p>
          <a:p>
            <a:pPr lvl="1">
              <a:lnSpc>
                <a:spcPct val="150000"/>
              </a:lnSpc>
              <a:buFont typeface="Wingdings" panose="05000000000000000000" pitchFamily="2" charset="2"/>
              <a:buChar char="ü"/>
            </a:pPr>
            <a:r>
              <a:rPr lang="en-GB" sz="2050" dirty="0"/>
              <a:t>Offer examples of how these skills and knowledge can be applied.</a:t>
            </a:r>
          </a:p>
        </p:txBody>
      </p:sp>
      <p:pic>
        <p:nvPicPr>
          <p:cNvPr id="7" name="Graphic 6" descr="Checkmark with solid fill">
            <a:extLst>
              <a:ext uri="{FF2B5EF4-FFF2-40B4-BE49-F238E27FC236}">
                <a16:creationId xmlns:a16="http://schemas.microsoft.com/office/drawing/2014/main" id="{67438A34-5033-2BF5-A20A-CFEA7ABBDBEC}"/>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596336" y="-113075"/>
            <a:ext cx="914400" cy="914400"/>
          </a:xfrm>
          <a:prstGeom prst="rect">
            <a:avLst/>
          </a:prstGeom>
        </p:spPr>
      </p:pic>
    </p:spTree>
    <p:extLst>
      <p:ext uri="{BB962C8B-B14F-4D97-AF65-F5344CB8AC3E}">
        <p14:creationId xmlns:p14="http://schemas.microsoft.com/office/powerpoint/2010/main" val="851642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6C587-6147-C185-B91C-76D65459CBFB}"/>
              </a:ext>
            </a:extLst>
          </p:cNvPr>
          <p:cNvSpPr>
            <a:spLocks noGrp="1"/>
          </p:cNvSpPr>
          <p:nvPr>
            <p:ph type="title"/>
          </p:nvPr>
        </p:nvSpPr>
        <p:spPr/>
        <p:txBody>
          <a:bodyPr>
            <a:normAutofit/>
          </a:bodyPr>
          <a:lstStyle/>
          <a:p>
            <a:r>
              <a:rPr lang="en-GB" sz="4000" b="1" dirty="0"/>
              <a:t>Recap</a:t>
            </a:r>
          </a:p>
        </p:txBody>
      </p:sp>
      <p:sp>
        <p:nvSpPr>
          <p:cNvPr id="3" name="Content Placeholder 2">
            <a:extLst>
              <a:ext uri="{FF2B5EF4-FFF2-40B4-BE49-F238E27FC236}">
                <a16:creationId xmlns:a16="http://schemas.microsoft.com/office/drawing/2014/main" id="{79DDA6D7-C845-FA6F-79A0-8AA8A6447E8B}"/>
              </a:ext>
            </a:extLst>
          </p:cNvPr>
          <p:cNvSpPr>
            <a:spLocks noGrp="1" noRot="1" noMove="1" noResize="1" noEditPoints="1" noAdjustHandles="1" noChangeArrowheads="1" noChangeShapeType="1"/>
          </p:cNvSpPr>
          <p:nvPr>
            <p:ph idx="1"/>
          </p:nvPr>
        </p:nvSpPr>
        <p:spPr>
          <a:xfrm>
            <a:off x="323528" y="1772816"/>
            <a:ext cx="4896544" cy="3816424"/>
          </a:xfrm>
        </p:spPr>
        <p:txBody>
          <a:bodyPr>
            <a:normAutofit fontScale="85000" lnSpcReduction="10000"/>
          </a:bodyPr>
          <a:lstStyle/>
          <a:p>
            <a:pPr marL="514350" indent="-514350">
              <a:buFont typeface="+mj-lt"/>
              <a:buAutoNum type="arabicPeriod"/>
            </a:pPr>
            <a:r>
              <a:rPr lang="en-GB" sz="2800" dirty="0"/>
              <a:t>We have </a:t>
            </a:r>
            <a:r>
              <a:rPr lang="en-GB" altLang="en-US" sz="2800" dirty="0"/>
              <a:t>understood the purpose of </a:t>
            </a:r>
            <a:r>
              <a:rPr lang="en-GB" altLang="en-US" sz="2800" b="1" dirty="0">
                <a:solidFill>
                  <a:srgbClr val="0070C0"/>
                </a:solidFill>
              </a:rPr>
              <a:t>employment regulations</a:t>
            </a:r>
            <a:r>
              <a:rPr lang="en-GB" altLang="en-US" sz="2800" dirty="0"/>
              <a:t>.</a:t>
            </a:r>
          </a:p>
          <a:p>
            <a:pPr marL="514350" indent="-514350">
              <a:buFont typeface="+mj-lt"/>
              <a:buAutoNum type="arabicPeriod"/>
            </a:pPr>
            <a:endParaRPr lang="en-GB" altLang="en-US" sz="2800" dirty="0"/>
          </a:p>
          <a:p>
            <a:pPr marL="514350" indent="-514350">
              <a:buFont typeface="+mj-lt"/>
              <a:buAutoNum type="arabicPeriod"/>
            </a:pPr>
            <a:r>
              <a:rPr lang="en-GB" altLang="en-US" sz="2800" dirty="0"/>
              <a:t>We have recognised how such regulations can be </a:t>
            </a:r>
            <a:r>
              <a:rPr lang="en-GB" altLang="en-US" sz="2800" b="1" dirty="0">
                <a:solidFill>
                  <a:srgbClr val="0070C0"/>
                </a:solidFill>
              </a:rPr>
              <a:t>applied to practice</a:t>
            </a:r>
            <a:r>
              <a:rPr lang="en-GB" altLang="en-US" sz="2800" dirty="0"/>
              <a:t> in the workplace.</a:t>
            </a:r>
          </a:p>
          <a:p>
            <a:pPr marL="514350" indent="-514350">
              <a:buFont typeface="+mj-lt"/>
              <a:buAutoNum type="arabicPeriod"/>
            </a:pPr>
            <a:endParaRPr lang="en-GB" altLang="en-US" sz="2800" dirty="0"/>
          </a:p>
          <a:p>
            <a:pPr marL="514350" indent="-514350">
              <a:buFont typeface="+mj-lt"/>
              <a:buAutoNum type="arabicPeriod"/>
            </a:pPr>
            <a:r>
              <a:rPr lang="en-GB" altLang="en-US" sz="2800" dirty="0"/>
              <a:t>We have started working on </a:t>
            </a:r>
            <a:r>
              <a:rPr lang="en-GB" altLang="en-US" sz="2800" b="1" dirty="0">
                <a:solidFill>
                  <a:srgbClr val="0070C0"/>
                </a:solidFill>
              </a:rPr>
              <a:t>Task 2 components </a:t>
            </a:r>
          </a:p>
          <a:p>
            <a:pPr marL="514350" indent="-514350">
              <a:buFont typeface="+mj-lt"/>
              <a:buAutoNum type="arabicPeriod"/>
            </a:pPr>
            <a:endParaRPr lang="en-GB" sz="2800" dirty="0"/>
          </a:p>
          <a:p>
            <a:pPr marL="1314450" lvl="2" indent="-514350">
              <a:buFont typeface="+mj-lt"/>
              <a:buAutoNum type="arabicPeriod"/>
            </a:pPr>
            <a:endParaRPr lang="en-GB" sz="2000" u="sng" dirty="0">
              <a:latin typeface="Arial" panose="020B0604020202020204" pitchFamily="34" charset="0"/>
              <a:cs typeface="Arial" panose="020B0604020202020204" pitchFamily="34" charset="0"/>
            </a:endParaRPr>
          </a:p>
          <a:p>
            <a:endParaRPr lang="en-GB" dirty="0"/>
          </a:p>
        </p:txBody>
      </p:sp>
      <p:pic>
        <p:nvPicPr>
          <p:cNvPr id="5" name="Picture 1">
            <a:extLst>
              <a:ext uri="{FF2B5EF4-FFF2-40B4-BE49-F238E27FC236}">
                <a16:creationId xmlns:a16="http://schemas.microsoft.com/office/drawing/2014/main" id="{3FA86A4C-C648-2C7B-5FFF-30B8B061D0AC}"/>
              </a:ext>
            </a:extLst>
          </p:cNvPr>
          <p:cNvPicPr>
            <a:picLocks noChangeAspect="1"/>
          </p:cNvPicPr>
          <p:nvPr/>
        </p:nvPicPr>
        <p:blipFill>
          <a:blip r:embed="rId3"/>
          <a:srcRect/>
          <a:stretch>
            <a:fillRect/>
          </a:stretch>
        </p:blipFill>
        <p:spPr bwMode="auto">
          <a:xfrm>
            <a:off x="5580112" y="2132856"/>
            <a:ext cx="2895600" cy="2111978"/>
          </a:xfrm>
          <a:prstGeom prst="rect">
            <a:avLst/>
          </a:prstGeom>
          <a:noFill/>
          <a:ln w="9525">
            <a:noFill/>
            <a:miter lim="800000"/>
            <a:headEnd/>
            <a:tailEnd/>
          </a:ln>
        </p:spPr>
      </p:pic>
      <p:sp>
        <p:nvSpPr>
          <p:cNvPr id="4" name="Slide Number Placeholder 3">
            <a:extLst>
              <a:ext uri="{FF2B5EF4-FFF2-40B4-BE49-F238E27FC236}">
                <a16:creationId xmlns:a16="http://schemas.microsoft.com/office/drawing/2014/main" id="{6D458D7A-C330-1FE3-4614-EAC465506736}"/>
              </a:ext>
            </a:extLst>
          </p:cNvPr>
          <p:cNvSpPr>
            <a:spLocks noGrp="1"/>
          </p:cNvSpPr>
          <p:nvPr>
            <p:ph type="sldNum" sz="quarter" idx="12"/>
          </p:nvPr>
        </p:nvSpPr>
        <p:spPr/>
        <p:txBody>
          <a:bodyPr/>
          <a:lstStyle/>
          <a:p>
            <a:fld id="{AC82685A-BD3A-4230-8D85-804689F67293}" type="slidenum">
              <a:rPr lang="en-GB" smtClean="0"/>
              <a:t>14</a:t>
            </a:fld>
            <a:endParaRPr lang="en-GB"/>
          </a:p>
        </p:txBody>
      </p:sp>
      <p:sp>
        <p:nvSpPr>
          <p:cNvPr id="7" name="Rectangle 6">
            <a:extLst>
              <a:ext uri="{FF2B5EF4-FFF2-40B4-BE49-F238E27FC236}">
                <a16:creationId xmlns:a16="http://schemas.microsoft.com/office/drawing/2014/main" id="{BB0E17FE-9BB2-FFC9-08E6-6ADCAA246B8B}"/>
              </a:ext>
            </a:extLst>
          </p:cNvPr>
          <p:cNvSpPr/>
          <p:nvPr/>
        </p:nvSpPr>
        <p:spPr>
          <a:xfrm>
            <a:off x="5744235" y="4509120"/>
            <a:ext cx="2895600" cy="1080120"/>
          </a:xfrm>
          <a:prstGeom prst="rect">
            <a:avLst/>
          </a:prstGeom>
          <a:solidFill>
            <a:srgbClr val="FFBFBD"/>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50000"/>
              </a:lnSpc>
            </a:pPr>
            <a:r>
              <a:rPr lang="en-GB" b="1" dirty="0">
                <a:solidFill>
                  <a:schemeClr val="tx1"/>
                </a:solidFill>
              </a:rPr>
              <a:t>You will now complete a Knowledge Check Quiz</a:t>
            </a:r>
          </a:p>
        </p:txBody>
      </p:sp>
    </p:spTree>
    <p:extLst>
      <p:ext uri="{BB962C8B-B14F-4D97-AF65-F5344CB8AC3E}">
        <p14:creationId xmlns:p14="http://schemas.microsoft.com/office/powerpoint/2010/main" val="33314436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74330-A74D-28EE-9DB1-035F5C8C308F}"/>
              </a:ext>
            </a:extLst>
          </p:cNvPr>
          <p:cNvSpPr>
            <a:spLocks noGrp="1"/>
          </p:cNvSpPr>
          <p:nvPr>
            <p:ph type="title"/>
          </p:nvPr>
        </p:nvSpPr>
        <p:spPr>
          <a:xfrm>
            <a:off x="482352" y="118707"/>
            <a:ext cx="8229600" cy="1143000"/>
          </a:xfrm>
        </p:spPr>
        <p:txBody>
          <a:bodyPr>
            <a:normAutofit/>
          </a:bodyPr>
          <a:lstStyle/>
          <a:p>
            <a:r>
              <a:rPr lang="en-GB" sz="4000" b="1" dirty="0"/>
              <a:t>Reference List</a:t>
            </a:r>
          </a:p>
        </p:txBody>
      </p:sp>
      <p:sp>
        <p:nvSpPr>
          <p:cNvPr id="3" name="Content Placeholder 2">
            <a:extLst>
              <a:ext uri="{FF2B5EF4-FFF2-40B4-BE49-F238E27FC236}">
                <a16:creationId xmlns:a16="http://schemas.microsoft.com/office/drawing/2014/main" id="{5B2D137C-0908-8FB1-58B5-840BA75E1FE1}"/>
              </a:ext>
            </a:extLst>
          </p:cNvPr>
          <p:cNvSpPr>
            <a:spLocks noGrp="1"/>
          </p:cNvSpPr>
          <p:nvPr>
            <p:ph idx="1"/>
          </p:nvPr>
        </p:nvSpPr>
        <p:spPr>
          <a:xfrm>
            <a:off x="457200" y="1600199"/>
            <a:ext cx="8229600" cy="5139093"/>
          </a:xfrm>
        </p:spPr>
        <p:txBody>
          <a:bodyPr>
            <a:normAutofit fontScale="62500" lnSpcReduction="20000"/>
          </a:bodyPr>
          <a:lstStyle/>
          <a:p>
            <a:pPr marL="0" indent="0">
              <a:lnSpc>
                <a:spcPct val="170000"/>
              </a:lnSpc>
              <a:buNone/>
            </a:pPr>
            <a:r>
              <a:rPr lang="en-GB" dirty="0"/>
              <a:t>Government Equalities Office (2015) </a:t>
            </a:r>
            <a:r>
              <a:rPr lang="en-GB" i="1" dirty="0"/>
              <a:t>Equality Act 2010</a:t>
            </a:r>
            <a:r>
              <a:rPr lang="en-GB" dirty="0"/>
              <a:t> </a:t>
            </a:r>
            <a:r>
              <a:rPr lang="en-GB" i="1" dirty="0"/>
              <a:t>Guidance</a:t>
            </a:r>
            <a:r>
              <a:rPr lang="en-GB" dirty="0"/>
              <a:t>. Available at: </a:t>
            </a:r>
            <a:r>
              <a:rPr lang="en-GB" dirty="0">
                <a:hlinkClick r:id="rId3"/>
              </a:rPr>
              <a:t>https://www.gov.uk/guidance/equality-act-2010-guidance</a:t>
            </a:r>
            <a:r>
              <a:rPr lang="en-GB" dirty="0"/>
              <a:t> (Accessed: 8 May 2026)</a:t>
            </a:r>
            <a:br>
              <a:rPr lang="en-GB" dirty="0"/>
            </a:br>
            <a:endParaRPr lang="en-GB" dirty="0"/>
          </a:p>
          <a:p>
            <a:pPr marL="0" indent="0">
              <a:lnSpc>
                <a:spcPct val="170000"/>
              </a:lnSpc>
              <a:buNone/>
            </a:pPr>
            <a:r>
              <a:rPr lang="en-GB" dirty="0"/>
              <a:t>A Guide to UK Employment Law (n.d.) Available at: </a:t>
            </a:r>
            <a:r>
              <a:rPr lang="en-GB" dirty="0">
                <a:hlinkClick r:id="rId4"/>
              </a:rPr>
              <a:t>https://www.tim-russell.co.uk/upimages/Employment%20Guide.pdf</a:t>
            </a:r>
            <a:r>
              <a:rPr lang="en-GB" dirty="0"/>
              <a:t> (Accessed: 8 May 2026)</a:t>
            </a:r>
            <a:br>
              <a:rPr lang="en-GB" dirty="0"/>
            </a:br>
            <a:br>
              <a:rPr lang="en-GB" sz="5400" dirty="0">
                <a:highlight>
                  <a:srgbClr val="00FFFF"/>
                </a:highlight>
              </a:rPr>
            </a:br>
            <a:endParaRPr lang="en-GB" dirty="0"/>
          </a:p>
        </p:txBody>
      </p:sp>
      <p:sp>
        <p:nvSpPr>
          <p:cNvPr id="4" name="Slide Number Placeholder 3">
            <a:extLst>
              <a:ext uri="{FF2B5EF4-FFF2-40B4-BE49-F238E27FC236}">
                <a16:creationId xmlns:a16="http://schemas.microsoft.com/office/drawing/2014/main" id="{6A153D90-D57E-5B23-6FF5-84227DAD9CE8}"/>
              </a:ext>
            </a:extLst>
          </p:cNvPr>
          <p:cNvSpPr>
            <a:spLocks noGrp="1"/>
          </p:cNvSpPr>
          <p:nvPr>
            <p:ph type="sldNum" sz="quarter" idx="12"/>
          </p:nvPr>
        </p:nvSpPr>
        <p:spPr/>
        <p:txBody>
          <a:bodyPr/>
          <a:lstStyle/>
          <a:p>
            <a:fld id="{AC82685A-BD3A-4230-8D85-804689F67293}" type="slidenum">
              <a:rPr lang="en-GB" smtClean="0"/>
              <a:t>15</a:t>
            </a:fld>
            <a:endParaRPr lang="en-GB"/>
          </a:p>
        </p:txBody>
      </p:sp>
    </p:spTree>
    <p:extLst>
      <p:ext uri="{BB962C8B-B14F-4D97-AF65-F5344CB8AC3E}">
        <p14:creationId xmlns:p14="http://schemas.microsoft.com/office/powerpoint/2010/main" val="202906011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datastoreItem>
</file>

<file path=customXml/itemProps2.xml><?xml version="1.0" encoding="utf-8"?>
<ds:datastoreItem xmlns:ds="http://schemas.openxmlformats.org/officeDocument/2006/customXml" ds:itemID="{F5B0EF21-CA5D-4A60-A3B8-014B63530527}">
  <ds:schemaRefs/>
</ds:datastoreItem>
</file>

<file path=customXml/itemProps3.xml><?xml version="1.0" encoding="utf-8"?>
<ds:datastoreItem xmlns:ds="http://schemas.openxmlformats.org/officeDocument/2006/customXml" ds:itemID="{D081439C-114A-4151-B03A-0408F1ADA968}">
  <ds:schemaRefs/>
</ds:datastoreItem>
</file>

<file path=docProps/app.xml><?xml version="1.0" encoding="utf-8"?>
<Properties xmlns="http://schemas.openxmlformats.org/officeDocument/2006/extended-properties" xmlns:vt="http://schemas.openxmlformats.org/officeDocument/2006/docPropsVTypes">
  <TotalTime>1239</TotalTime>
  <Words>869</Words>
  <Application>Microsoft Office PowerPoint</Application>
  <PresentationFormat>On-screen Show (4:3)</PresentationFormat>
  <Paragraphs>129</Paragraphs>
  <Slides>15</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Myriad Pro</vt:lpstr>
      <vt:lpstr>Wingdings</vt:lpstr>
      <vt:lpstr>20140311PresentationUWTSDTemplate</vt:lpstr>
      <vt:lpstr>Employability and Career Development (LCLM4005) – September 2026  Session 8: Employment Legislation</vt:lpstr>
      <vt:lpstr>PowerPoint Presentation</vt:lpstr>
      <vt:lpstr>Session Aims</vt:lpstr>
      <vt:lpstr>PowerPoint Presentation</vt:lpstr>
      <vt:lpstr>What is the significance of Employment Law?</vt:lpstr>
      <vt:lpstr>How are the legal standards set?</vt:lpstr>
      <vt:lpstr>PowerPoint Presentation</vt:lpstr>
      <vt:lpstr>PowerPoint Presentation</vt:lpstr>
      <vt:lpstr>In what ways is Employment Law influencing practice in the workplace?</vt:lpstr>
      <vt:lpstr>PowerPoint Presentation</vt:lpstr>
      <vt:lpstr>PowerPoint Presentation</vt:lpstr>
      <vt:lpstr>PowerPoint Presentation</vt:lpstr>
      <vt:lpstr>Task 2 progress check </vt:lpstr>
      <vt:lpstr>Recap</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IG</cp:lastModifiedBy>
  <cp:revision>316</cp:revision>
  <dcterms:created xsi:type="dcterms:W3CDTF">2015-04-14T15:21:00Z</dcterms:created>
  <dcterms:modified xsi:type="dcterms:W3CDTF">2026-09-27T00:46:57Z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y fmtid="{D5CDD505-2E9C-101B-9397-08002B2CF9AE}" pid="3" name="ICV">
    <vt:lpwstr>4DF290B14DCA433E96246943B458758B_12</vt:lpwstr>
  </property>
  <property fmtid="{D5CDD505-2E9C-101B-9397-08002B2CF9AE}" pid="4" name="KSOProductBuildVer">
    <vt:lpwstr>2057-12.2.0.17562</vt:lpwstr>
  </property>
</Properties>
</file>