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Abril" panose="020B0604020202020204" charset="0"/>
      <p:regular r:id="rId12"/>
    </p:embeddedFont>
    <p:embeddedFont>
      <p:font typeface="Abril Fatface" panose="02000503000000020003" pitchFamily="2" charset="0"/>
      <p:regular r:id="rId13"/>
    </p:embeddedFont>
    <p:embeddedFont>
      <p:font typeface="Arial Bold" panose="020B0704020202020204" pitchFamily="34" charset="0"/>
      <p:regular r:id="rId14"/>
      <p:bold r:id="rId15"/>
    </p:embeddedFont>
    <p:embeddedFont>
      <p:font typeface="Arimo Bold" panose="020B0604020202020204" charset="0"/>
      <p:regular r:id="rId16"/>
    </p:embeddedFont>
    <p:embeddedFont>
      <p:font typeface="DM Sans" pitchFamily="2" charset="0"/>
      <p:regular r:id="rId17"/>
      <p:bold r:id="rId18"/>
    </p:embeddedFont>
    <p:embeddedFont>
      <p:font typeface="Glacial Indifference" panose="020B0604020202020204" charset="0"/>
      <p:regular r:id="rId19"/>
    </p:embeddedFont>
    <p:embeddedFont>
      <p:font typeface="Glacial Indifference Bold" panose="020B0604020202020204" charset="0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font" Target="fonts/font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20.10.2025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sv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12" Type="http://schemas.openxmlformats.org/officeDocument/2006/relationships/image" Target="../media/image15.png"/><Relationship Id="rId17" Type="http://schemas.openxmlformats.org/officeDocument/2006/relationships/image" Target="../media/image20.sv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5" Type="http://schemas.openxmlformats.org/officeDocument/2006/relationships/image" Target="../media/image1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66176" y="0"/>
            <a:ext cx="14355646" cy="10287000"/>
          </a:xfrm>
          <a:custGeom>
            <a:avLst/>
            <a:gdLst/>
            <a:ahLst/>
            <a:cxnLst/>
            <a:rect l="l" t="t" r="r" b="b"/>
            <a:pathLst>
              <a:path w="14355646" h="10287000">
                <a:moveTo>
                  <a:pt x="0" y="0"/>
                </a:moveTo>
                <a:lnTo>
                  <a:pt x="14355646" y="0"/>
                </a:lnTo>
                <a:lnTo>
                  <a:pt x="14355646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3838074" y="1432963"/>
            <a:ext cx="10611852" cy="4348463"/>
            <a:chOff x="0" y="0"/>
            <a:chExt cx="14149136" cy="579795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149136" cy="5797951"/>
            </a:xfrm>
            <a:custGeom>
              <a:avLst/>
              <a:gdLst/>
              <a:ahLst/>
              <a:cxnLst/>
              <a:rect l="l" t="t" r="r" b="b"/>
              <a:pathLst>
                <a:path w="14149136" h="5797951">
                  <a:moveTo>
                    <a:pt x="0" y="0"/>
                  </a:moveTo>
                  <a:lnTo>
                    <a:pt x="14149136" y="0"/>
                  </a:lnTo>
                  <a:lnTo>
                    <a:pt x="14149136" y="5797951"/>
                  </a:lnTo>
                  <a:lnTo>
                    <a:pt x="0" y="5797951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28575"/>
              <a:ext cx="14149136" cy="576937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5076"/>
                </a:lnSpc>
              </a:pPr>
              <a:r>
                <a:rPr lang="en-US" sz="4700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The Bristol Royal Infirmary Inquiry (1984–1995)</a:t>
              </a:r>
            </a:p>
            <a:p>
              <a:pPr algn="ctr">
                <a:lnSpc>
                  <a:spcPts val="5076"/>
                </a:lnSpc>
              </a:pPr>
              <a:endParaRPr lang="en-US" sz="47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  <a:p>
              <a:pPr algn="ctr">
                <a:lnSpc>
                  <a:spcPts val="5076"/>
                </a:lnSpc>
              </a:pPr>
              <a:r>
                <a:rPr lang="en-US" sz="4700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Root Causes, Policy Failures, and Quality Assurance</a:t>
              </a:r>
            </a:p>
            <a:p>
              <a:pPr algn="ctr">
                <a:lnSpc>
                  <a:spcPts val="5076"/>
                </a:lnSpc>
              </a:pPr>
              <a:endParaRPr lang="en-US" sz="4700" b="1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4043814" y="6865489"/>
            <a:ext cx="10212403" cy="2000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92"/>
              </a:lnSpc>
            </a:pPr>
            <a:r>
              <a:rPr lang="en-US" sz="2400" b="1" spc="34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Module Name: Quality Assurance and Service Improvements</a:t>
            </a:r>
          </a:p>
          <a:p>
            <a:pPr algn="ctr">
              <a:lnSpc>
                <a:spcPts val="2592"/>
              </a:lnSpc>
            </a:pPr>
            <a:r>
              <a:rPr lang="en-US" sz="2400" b="1" spc="34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Module Code: LCHS7006</a:t>
            </a:r>
          </a:p>
          <a:p>
            <a:pPr algn="ctr">
              <a:lnSpc>
                <a:spcPts val="2592"/>
              </a:lnSpc>
            </a:pPr>
            <a:r>
              <a:rPr lang="en-US" sz="2400" b="1" spc="34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Module Leader: Dr Fahad Khan</a:t>
            </a:r>
          </a:p>
          <a:p>
            <a:pPr algn="ctr">
              <a:lnSpc>
                <a:spcPts val="2592"/>
              </a:lnSpc>
            </a:pPr>
            <a:r>
              <a:rPr lang="en-US" sz="2400" b="1" spc="34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Student Name: Harsh Pal</a:t>
            </a:r>
          </a:p>
          <a:p>
            <a:pPr algn="ctr">
              <a:lnSpc>
                <a:spcPts val="2592"/>
              </a:lnSpc>
            </a:pPr>
            <a:r>
              <a:rPr lang="en-US" sz="2400" b="1" spc="34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Student ID: 2432312</a:t>
            </a:r>
          </a:p>
          <a:p>
            <a:pPr algn="ctr">
              <a:lnSpc>
                <a:spcPts val="2592"/>
              </a:lnSpc>
            </a:pPr>
            <a:r>
              <a:rPr lang="en-US" sz="2400" b="1" spc="34" dirty="0">
                <a:solidFill>
                  <a:srgbClr val="FFFFFF"/>
                </a:solidFill>
                <a:latin typeface="Arial Bold"/>
                <a:ea typeface="Arial Bold"/>
                <a:cs typeface="Arial Bold"/>
                <a:sym typeface="Arial Bold"/>
              </a:rPr>
              <a:t>Submission deadline: Monday, 20th October 2025</a:t>
            </a:r>
          </a:p>
        </p:txBody>
      </p:sp>
      <p:sp>
        <p:nvSpPr>
          <p:cNvPr id="7" name="Freeform 7"/>
          <p:cNvSpPr/>
          <p:nvPr/>
        </p:nvSpPr>
        <p:spPr>
          <a:xfrm>
            <a:off x="5940672" y="6239610"/>
            <a:ext cx="6406658" cy="68707"/>
          </a:xfrm>
          <a:custGeom>
            <a:avLst/>
            <a:gdLst/>
            <a:ahLst/>
            <a:cxnLst/>
            <a:rect l="l" t="t" r="r" b="b"/>
            <a:pathLst>
              <a:path w="6406658" h="68707">
                <a:moveTo>
                  <a:pt x="0" y="0"/>
                </a:moveTo>
                <a:lnTo>
                  <a:pt x="6406657" y="0"/>
                </a:lnTo>
                <a:lnTo>
                  <a:pt x="6406657" y="68706"/>
                </a:lnTo>
                <a:lnTo>
                  <a:pt x="0" y="6870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1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700000">
            <a:off x="3103968" y="7569885"/>
            <a:ext cx="18582162" cy="3878520"/>
          </a:xfrm>
          <a:custGeom>
            <a:avLst/>
            <a:gdLst/>
            <a:ahLst/>
            <a:cxnLst/>
            <a:rect l="l" t="t" r="r" b="b"/>
            <a:pathLst>
              <a:path w="18582162" h="3878520">
                <a:moveTo>
                  <a:pt x="0" y="0"/>
                </a:moveTo>
                <a:lnTo>
                  <a:pt x="18582162" y="0"/>
                </a:lnTo>
                <a:lnTo>
                  <a:pt x="18582162" y="3878520"/>
                </a:lnTo>
                <a:lnTo>
                  <a:pt x="0" y="38785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218" b="-21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400000">
            <a:off x="-4298254" y="5317241"/>
            <a:ext cx="14235737" cy="2633200"/>
          </a:xfrm>
          <a:custGeom>
            <a:avLst/>
            <a:gdLst/>
            <a:ahLst/>
            <a:cxnLst/>
            <a:rect l="l" t="t" r="r" b="b"/>
            <a:pathLst>
              <a:path w="14235737" h="2633200">
                <a:moveTo>
                  <a:pt x="0" y="0"/>
                </a:moveTo>
                <a:lnTo>
                  <a:pt x="14235737" y="0"/>
                </a:lnTo>
                <a:lnTo>
                  <a:pt x="14235737" y="2633200"/>
                </a:lnTo>
                <a:lnTo>
                  <a:pt x="0" y="26332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265" b="-2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6475066" y="2509766"/>
            <a:ext cx="4751642" cy="6830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95"/>
              </a:lnSpc>
            </a:pPr>
            <a:r>
              <a:rPr lang="en-US" sz="2247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Frame the problems effectively as it will set the stage of your entire pitch.</a:t>
            </a:r>
          </a:p>
        </p:txBody>
      </p:sp>
      <p:sp>
        <p:nvSpPr>
          <p:cNvPr id="5" name="Freeform 5"/>
          <p:cNvSpPr/>
          <p:nvPr/>
        </p:nvSpPr>
        <p:spPr>
          <a:xfrm rot="-3456110">
            <a:off x="1525240" y="-926719"/>
            <a:ext cx="15471555" cy="10382228"/>
          </a:xfrm>
          <a:custGeom>
            <a:avLst/>
            <a:gdLst/>
            <a:ahLst/>
            <a:cxnLst/>
            <a:rect l="l" t="t" r="r" b="b"/>
            <a:pathLst>
              <a:path w="15471555" h="10382228">
                <a:moveTo>
                  <a:pt x="0" y="0"/>
                </a:moveTo>
                <a:lnTo>
                  <a:pt x="15471555" y="0"/>
                </a:lnTo>
                <a:lnTo>
                  <a:pt x="15471555" y="10382228"/>
                </a:lnTo>
                <a:lnTo>
                  <a:pt x="0" y="103822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t="-299" b="-29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-3366904" y="3617987"/>
            <a:ext cx="11167443" cy="11280626"/>
          </a:xfrm>
          <a:custGeom>
            <a:avLst/>
            <a:gdLst/>
            <a:ahLst/>
            <a:cxnLst/>
            <a:rect l="l" t="t" r="r" b="b"/>
            <a:pathLst>
              <a:path w="11167443" h="11280626">
                <a:moveTo>
                  <a:pt x="0" y="0"/>
                </a:moveTo>
                <a:lnTo>
                  <a:pt x="11167443" y="0"/>
                </a:lnTo>
                <a:lnTo>
                  <a:pt x="11167443" y="11280626"/>
                </a:lnTo>
                <a:lnTo>
                  <a:pt x="0" y="1128062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t="-4" b="-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865377" y="-134346"/>
            <a:ext cx="15059344" cy="3402111"/>
          </a:xfrm>
          <a:custGeom>
            <a:avLst/>
            <a:gdLst/>
            <a:ahLst/>
            <a:cxnLst/>
            <a:rect l="l" t="t" r="r" b="b"/>
            <a:pathLst>
              <a:path w="15059344" h="3402111">
                <a:moveTo>
                  <a:pt x="0" y="0"/>
                </a:moveTo>
                <a:lnTo>
                  <a:pt x="15059344" y="0"/>
                </a:lnTo>
                <a:lnTo>
                  <a:pt x="15059344" y="3402111"/>
                </a:lnTo>
                <a:lnTo>
                  <a:pt x="0" y="3402111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t="-1203" b="-12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1680894" y="4807651"/>
            <a:ext cx="6862215" cy="9363166"/>
          </a:xfrm>
          <a:custGeom>
            <a:avLst/>
            <a:gdLst/>
            <a:ahLst/>
            <a:cxnLst/>
            <a:rect l="l" t="t" r="r" b="b"/>
            <a:pathLst>
              <a:path w="6862215" h="9363166">
                <a:moveTo>
                  <a:pt x="0" y="0"/>
                </a:moveTo>
                <a:lnTo>
                  <a:pt x="6862215" y="0"/>
                </a:lnTo>
                <a:lnTo>
                  <a:pt x="6862215" y="9363166"/>
                </a:lnTo>
                <a:lnTo>
                  <a:pt x="0" y="9363166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t="-11" b="-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-686966" y="-134346"/>
            <a:ext cx="4017559" cy="3404882"/>
          </a:xfrm>
          <a:custGeom>
            <a:avLst/>
            <a:gdLst/>
            <a:ahLst/>
            <a:cxnLst/>
            <a:rect l="l" t="t" r="r" b="b"/>
            <a:pathLst>
              <a:path w="4017559" h="3404882">
                <a:moveTo>
                  <a:pt x="0" y="0"/>
                </a:moveTo>
                <a:lnTo>
                  <a:pt x="4017559" y="0"/>
                </a:lnTo>
                <a:lnTo>
                  <a:pt x="4017559" y="3404882"/>
                </a:lnTo>
                <a:lnTo>
                  <a:pt x="0" y="3404882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 t="-49" b="-4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822390" y="893085"/>
            <a:ext cx="16384887" cy="8616060"/>
            <a:chOff x="0" y="0"/>
            <a:chExt cx="21846516" cy="1148808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21846539" cy="11488039"/>
            </a:xfrm>
            <a:custGeom>
              <a:avLst/>
              <a:gdLst/>
              <a:ahLst/>
              <a:cxnLst/>
              <a:rect l="l" t="t" r="r" b="b"/>
              <a:pathLst>
                <a:path w="21846539" h="11488039">
                  <a:moveTo>
                    <a:pt x="0" y="0"/>
                  </a:moveTo>
                  <a:lnTo>
                    <a:pt x="21846539" y="0"/>
                  </a:lnTo>
                  <a:lnTo>
                    <a:pt x="21846539" y="11488039"/>
                  </a:lnTo>
                  <a:lnTo>
                    <a:pt x="0" y="114880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636169" y="956311"/>
            <a:ext cx="16429436" cy="8197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2963" lvl="2" indent="-274321" algn="l">
              <a:lnSpc>
                <a:spcPts val="5400"/>
              </a:lnSpc>
              <a:buFont typeface="Arial"/>
              <a:buChar char="⚬"/>
            </a:pPr>
            <a:r>
              <a:rPr lang="en-US" sz="36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Between 1984 and 1995, the Bristol Royal Infirmary’s paediatric cardiac unit recorded unusually high mortality rates in heart surgeries for children (GOV.UK, 2025).</a:t>
            </a:r>
          </a:p>
          <a:p>
            <a:pPr marL="822963" lvl="2" indent="-274321" algn="l">
              <a:lnSpc>
                <a:spcPts val="5400"/>
              </a:lnSpc>
              <a:buFont typeface="Arial"/>
              <a:buChar char="⚬"/>
            </a:pPr>
            <a:r>
              <a:rPr lang="en-US" sz="36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Although early warning signs were evident through persistently poor outcomes, there was no effective audit or clinical oversight for over a decade.</a:t>
            </a:r>
          </a:p>
          <a:p>
            <a:pPr marL="822963" lvl="2" indent="-274321" algn="l">
              <a:lnSpc>
                <a:spcPts val="5400"/>
              </a:lnSpc>
              <a:buFont typeface="Arial"/>
              <a:buChar char="⚬"/>
            </a:pPr>
            <a:r>
              <a:rPr lang="en-US" sz="36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Surgeons lacking adequate paediatric expertise continued operating despite concerns raised by colleagues and families.</a:t>
            </a:r>
          </a:p>
          <a:p>
            <a:pPr marL="822963" lvl="2" indent="-274321" algn="l">
              <a:lnSpc>
                <a:spcPts val="5400"/>
              </a:lnSpc>
              <a:buFont typeface="Arial"/>
              <a:buChar char="⚬"/>
            </a:pPr>
            <a:r>
              <a:rPr lang="en-US" sz="36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absence of monitoring, combined with a rigid hierarchical culture that discouraged staff from speaking up, allowed unsafe practices to persist.</a:t>
            </a:r>
          </a:p>
          <a:p>
            <a:pPr marL="822963" lvl="2" indent="-274321" algn="l">
              <a:lnSpc>
                <a:spcPts val="5400"/>
              </a:lnSpc>
              <a:buFont typeface="Arial"/>
              <a:buChar char="⚬"/>
            </a:pPr>
            <a:r>
              <a:rPr lang="en-US" sz="36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The resulting avoidable deaths of approximately 30 to 35 children led to public outcry and a full public inquiry in 2001, which revealed deep failures in clinical governance and leadership across the NHS (Mayor, 2001).</a:t>
            </a:r>
          </a:p>
        </p:txBody>
      </p:sp>
      <p:sp>
        <p:nvSpPr>
          <p:cNvPr id="13" name="Freeform 13"/>
          <p:cNvSpPr/>
          <p:nvPr/>
        </p:nvSpPr>
        <p:spPr>
          <a:xfrm rot="-10800000">
            <a:off x="6127704" y="84574"/>
            <a:ext cx="5446366" cy="1007420"/>
          </a:xfrm>
          <a:custGeom>
            <a:avLst/>
            <a:gdLst/>
            <a:ahLst/>
            <a:cxnLst/>
            <a:rect l="l" t="t" r="r" b="b"/>
            <a:pathLst>
              <a:path w="5446366" h="1007420">
                <a:moveTo>
                  <a:pt x="0" y="0"/>
                </a:moveTo>
                <a:lnTo>
                  <a:pt x="5446366" y="0"/>
                </a:lnTo>
                <a:lnTo>
                  <a:pt x="5446366" y="1007420"/>
                </a:lnTo>
                <a:lnTo>
                  <a:pt x="0" y="1007420"/>
                </a:lnTo>
                <a:lnTo>
                  <a:pt x="0" y="0"/>
                </a:lnTo>
                <a:close/>
              </a:path>
            </a:pathLst>
          </a:custGeom>
          <a:blipFill>
            <a:blip r:embed="rId16">
              <a:extLst>
                <a:ext uri="{96DAC541-7B7A-43D3-8B79-37D633B846F1}">
                  <asvg:svgBlip xmlns:asvg="http://schemas.microsoft.com/office/drawing/2016/SVG/main" r:embed="rId17"/>
                </a:ext>
              </a:extLst>
            </a:blip>
            <a:stretch>
              <a:fillRect t="-565" b="-5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7200076" y="626384"/>
            <a:ext cx="3301623" cy="249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4000">
                <a:solidFill>
                  <a:srgbClr val="010A4F"/>
                </a:solidFill>
                <a:latin typeface="Abril Fatface"/>
                <a:ea typeface="Abril Fatface"/>
                <a:cs typeface="Abril Fatface"/>
                <a:sym typeface="Abril Fatface"/>
              </a:rPr>
              <a:t>Background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10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190942" y="-1295400"/>
            <a:ext cx="5575670" cy="12938707"/>
            <a:chOff x="0" y="0"/>
            <a:chExt cx="7434227" cy="1725160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434199" cy="17251553"/>
            </a:xfrm>
            <a:custGeom>
              <a:avLst/>
              <a:gdLst/>
              <a:ahLst/>
              <a:cxnLst/>
              <a:rect l="l" t="t" r="r" b="b"/>
              <a:pathLst>
                <a:path w="7434199" h="17251553">
                  <a:moveTo>
                    <a:pt x="0" y="0"/>
                  </a:moveTo>
                  <a:lnTo>
                    <a:pt x="7434199" y="0"/>
                  </a:lnTo>
                  <a:lnTo>
                    <a:pt x="7434199" y="17251553"/>
                  </a:lnTo>
                  <a:lnTo>
                    <a:pt x="0" y="17251553"/>
                  </a:lnTo>
                  <a:close/>
                </a:path>
              </a:pathLst>
            </a:custGeom>
            <a:solidFill>
              <a:srgbClr val="FFF1F1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028700" y="2347732"/>
            <a:ext cx="2324865" cy="5251826"/>
            <a:chOff x="0" y="0"/>
            <a:chExt cx="3099820" cy="700243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3099816" cy="7002399"/>
            </a:xfrm>
            <a:custGeom>
              <a:avLst/>
              <a:gdLst/>
              <a:ahLst/>
              <a:cxnLst/>
              <a:rect l="l" t="t" r="r" b="b"/>
              <a:pathLst>
                <a:path w="3099816" h="7002399">
                  <a:moveTo>
                    <a:pt x="0" y="0"/>
                  </a:moveTo>
                  <a:lnTo>
                    <a:pt x="3099816" y="0"/>
                  </a:lnTo>
                  <a:lnTo>
                    <a:pt x="3099816" y="7002399"/>
                  </a:lnTo>
                  <a:lnTo>
                    <a:pt x="0" y="70023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 rot="-5400000">
            <a:off x="-549080" y="4554545"/>
            <a:ext cx="5251826" cy="8381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4000">
                <a:solidFill>
                  <a:srgbClr val="010A4F"/>
                </a:solidFill>
                <a:latin typeface="Abril Fatface"/>
                <a:ea typeface="Abril Fatface"/>
                <a:cs typeface="Abril Fatface"/>
                <a:sym typeface="Abril Fatface"/>
              </a:rPr>
              <a:t>What went Wrong?</a:t>
            </a:r>
          </a:p>
        </p:txBody>
      </p:sp>
      <p:sp>
        <p:nvSpPr>
          <p:cNvPr id="7" name="Freeform 7"/>
          <p:cNvSpPr/>
          <p:nvPr/>
        </p:nvSpPr>
        <p:spPr>
          <a:xfrm rot="-3042263">
            <a:off x="8842609" y="-3864250"/>
            <a:ext cx="7469107" cy="1381569"/>
          </a:xfrm>
          <a:custGeom>
            <a:avLst/>
            <a:gdLst/>
            <a:ahLst/>
            <a:cxnLst/>
            <a:rect l="l" t="t" r="r" b="b"/>
            <a:pathLst>
              <a:path w="7469107" h="1381569">
                <a:moveTo>
                  <a:pt x="0" y="0"/>
                </a:moveTo>
                <a:lnTo>
                  <a:pt x="7469107" y="0"/>
                </a:lnTo>
                <a:lnTo>
                  <a:pt x="7469107" y="1381569"/>
                </a:lnTo>
                <a:lnTo>
                  <a:pt x="0" y="138156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3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274" b="-274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4579454" y="288373"/>
            <a:ext cx="13479158" cy="9641239"/>
            <a:chOff x="0" y="0"/>
            <a:chExt cx="17972211" cy="12854985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7972151" cy="12854940"/>
            </a:xfrm>
            <a:custGeom>
              <a:avLst/>
              <a:gdLst/>
              <a:ahLst/>
              <a:cxnLst/>
              <a:rect l="l" t="t" r="r" b="b"/>
              <a:pathLst>
                <a:path w="17972151" h="12854940">
                  <a:moveTo>
                    <a:pt x="0" y="0"/>
                  </a:moveTo>
                  <a:lnTo>
                    <a:pt x="17972151" y="0"/>
                  </a:lnTo>
                  <a:lnTo>
                    <a:pt x="17972151" y="12854940"/>
                  </a:lnTo>
                  <a:lnTo>
                    <a:pt x="0" y="128549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4394252" y="197491"/>
            <a:ext cx="13673884" cy="8863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Mortality rates:</a:t>
            </a: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25–30% at Bristol vs ~10% nationally (LWW, 2025).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Deaths: </a:t>
            </a: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30–35 avoidable child fatalities between 1984–1995 (National Archives, 2025).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No audit: </a:t>
            </a: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No outcome monitoring for over 10 years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Ignored warnings: Staff concerns repeatedly dismissed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Closed culture:</a:t>
            </a: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Hierarchical “club” system silenced communication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Policy gap:</a:t>
            </a: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 No national outcome reporting until 1998 reforms.</a:t>
            </a:r>
          </a:p>
          <a:p>
            <a:pPr marL="822838" lvl="2" indent="-274279" algn="ctr">
              <a:lnSpc>
                <a:spcPts val="5398"/>
              </a:lnSpc>
            </a:pPr>
            <a:r>
              <a:rPr lang="en-US" sz="3598" b="1">
                <a:solidFill>
                  <a:srgbClr val="000000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Donabedian Model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Structure: Outdated facilities, unqualified paediatric surgeons.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Process: No peer review or benchmarking.</a:t>
            </a:r>
          </a:p>
          <a:p>
            <a:pPr marL="822838" lvl="2" indent="-274279" algn="l">
              <a:lnSpc>
                <a:spcPts val="5398"/>
              </a:lnSpc>
              <a:buFont typeface="Arial"/>
              <a:buChar char="⚬"/>
            </a:pPr>
            <a:r>
              <a:rPr lang="en-US" sz="3598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Outcome: Excess mortality and loss of public trust.</a:t>
            </a:r>
          </a:p>
        </p:txBody>
      </p:sp>
      <p:sp>
        <p:nvSpPr>
          <p:cNvPr id="11" name="Freeform 11"/>
          <p:cNvSpPr/>
          <p:nvPr/>
        </p:nvSpPr>
        <p:spPr>
          <a:xfrm>
            <a:off x="-382166" y="-1295400"/>
            <a:ext cx="4017559" cy="3404882"/>
          </a:xfrm>
          <a:custGeom>
            <a:avLst/>
            <a:gdLst/>
            <a:ahLst/>
            <a:cxnLst/>
            <a:rect l="l" t="t" r="r" b="b"/>
            <a:pathLst>
              <a:path w="4017559" h="3404882">
                <a:moveTo>
                  <a:pt x="0" y="0"/>
                </a:moveTo>
                <a:lnTo>
                  <a:pt x="4017559" y="0"/>
                </a:lnTo>
                <a:lnTo>
                  <a:pt x="4017559" y="3404882"/>
                </a:lnTo>
                <a:lnTo>
                  <a:pt x="0" y="34048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t="-49" b="-49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9551" y="-714622"/>
            <a:ext cx="17868899" cy="15278099"/>
          </a:xfrm>
          <a:custGeom>
            <a:avLst/>
            <a:gdLst/>
            <a:ahLst/>
            <a:cxnLst/>
            <a:rect l="l" t="t" r="r" b="b"/>
            <a:pathLst>
              <a:path w="17868899" h="15278099">
                <a:moveTo>
                  <a:pt x="0" y="0"/>
                </a:moveTo>
                <a:lnTo>
                  <a:pt x="17868899" y="0"/>
                </a:lnTo>
                <a:lnTo>
                  <a:pt x="17868899" y="15278099"/>
                </a:lnTo>
                <a:lnTo>
                  <a:pt x="0" y="152780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8977" b="-89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85800" y="535305"/>
            <a:ext cx="10104114" cy="2667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00"/>
              </a:lnSpc>
            </a:pPr>
            <a:r>
              <a:rPr lang="en-US" sz="4000">
                <a:solidFill>
                  <a:srgbClr val="010A4F"/>
                </a:solidFill>
                <a:latin typeface="Abril Fatface"/>
                <a:ea typeface="Abril Fatface"/>
                <a:cs typeface="Abril Fatface"/>
                <a:sym typeface="Abril Fatface"/>
              </a:rPr>
              <a:t> Swiss Cheese Model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9551" y="9127122"/>
            <a:ext cx="17714540" cy="977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00"/>
              </a:lnSpc>
            </a:pPr>
            <a:r>
              <a:rPr lang="en-US" sz="26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At Bristol, every defence layer failed simultaneously, clinical, managerial, and cultural, allowing unsafe practice to persist. Post-Inquiry reforms introduced multi-layered clinical governance to prevent recurrence.</a:t>
            </a:r>
          </a:p>
        </p:txBody>
      </p:sp>
      <p:graphicFrame>
        <p:nvGraphicFramePr>
          <p:cNvPr id="5" name="Table 5"/>
          <p:cNvGraphicFramePr>
            <a:graphicFrameLocks noGrp="1"/>
          </p:cNvGraphicFramePr>
          <p:nvPr/>
        </p:nvGraphicFramePr>
        <p:xfrm>
          <a:off x="531441" y="1028700"/>
          <a:ext cx="17392650" cy="7596996"/>
        </p:xfrm>
        <a:graphic>
          <a:graphicData uri="http://schemas.openxmlformats.org/drawingml/2006/table">
            <a:tbl>
              <a:tblPr/>
              <a:tblGrid>
                <a:gridCol w="24934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09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406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64930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10654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Layer of Defence (Slice of Cheese)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Intended Function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Hole (Weakness)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Corrective Reform after Inquiry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0767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Clinical audit &amp; outcome monitoring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Identify abnormal mortality trends and trigger review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No systematic audit of paediatric cardiac mortality for 10+ years; performance data unpublished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National Clinical Audit Programme (2002) and mandatory mortality benchmarking for all surgical specialties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47268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Peer review &amp; governance oversight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Independent scrutiny and escalation of poor performance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Collegial culture suppressed challenge; lack of external review until whistle-blowers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Statutory Clinical Governance duty (2001); creation of CHI → CQC to ensure external oversight  (Mayor, 2001)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34186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Consultant appraisal &amp; accountability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Maintain competence and continuous professional development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Senior surgeons retained practising rights despite poor outcomes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GMC revalidation introduced (2012); annual appraisal and outcome-linked privileges  (GMC, 2017)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94778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Risk management &amp; incident reporting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Capture and learn from adverse events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Culture of secrecy; incidents underreported; families’ concerns ignored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Duty of Candour (2014) and National Reporting and Learning System established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81540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Communication with families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00000"/>
                          </a:solidFill>
                          <a:latin typeface="Arimo Bold"/>
                          <a:ea typeface="Arimo Bold"/>
                          <a:cs typeface="Arimo Bold"/>
                          <a:sym typeface="Arimo Bold"/>
                        </a:rPr>
                        <a:t>Ensure patients’ families heard and involved in decisions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Parents excluded from discussions; repeated concerns dismissed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NHS “Being Open” framework (2003) → family engagement now central to safety escalation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077803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Organisational leadership &amp; culture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Promote safety, learning, transparency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Hierarchical, insular culture resistant to feedback; no psychological safety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Leadership competency frameworks and Freedom to Speak Up Guardians (2016)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57400" y="-146866"/>
            <a:ext cx="14783532" cy="10348473"/>
          </a:xfrm>
          <a:custGeom>
            <a:avLst/>
            <a:gdLst/>
            <a:ahLst/>
            <a:cxnLst/>
            <a:rect l="l" t="t" r="r" b="b"/>
            <a:pathLst>
              <a:path w="14783532" h="10348473">
                <a:moveTo>
                  <a:pt x="0" y="0"/>
                </a:moveTo>
                <a:lnTo>
                  <a:pt x="14783532" y="0"/>
                </a:lnTo>
                <a:lnTo>
                  <a:pt x="14783532" y="10348473"/>
                </a:lnTo>
                <a:lnTo>
                  <a:pt x="0" y="10348473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05840" y="8665785"/>
            <a:ext cx="2484120" cy="318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Source: Self created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440" y="9170640"/>
            <a:ext cx="4008120" cy="600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00"/>
              </a:lnSpc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Template Source: (RCEMLearning, 2025)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663440" y="-68742"/>
            <a:ext cx="8961120" cy="7783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36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Swiss Cheese Model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666750"/>
            <a:ext cx="8961120" cy="73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2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Leadership and Culture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89960" y="1184984"/>
            <a:ext cx="8961120" cy="73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2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Staffing and Training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77553" y="1703218"/>
            <a:ext cx="8961120" cy="7549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2000" b="1" dirty="0">
                <a:solidFill>
                  <a:srgbClr val="000000"/>
                </a:solidFill>
                <a:latin typeface="Arial Bold"/>
                <a:cs typeface="Arial Bold"/>
                <a:sym typeface="Arial Bold"/>
              </a:rPr>
              <a:t>E</a:t>
            </a:r>
            <a:r>
              <a:rPr lang="en-US" sz="2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scalation Protocols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13146" y="2507763"/>
            <a:ext cx="8961120" cy="731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99"/>
              </a:lnSpc>
            </a:pPr>
            <a:r>
              <a:rPr lang="en-US" sz="2000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Clinical Governance &amp; Oversight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0560" y="5836890"/>
            <a:ext cx="3810000" cy="183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Hierarchical environment silenced staff and parents’ concerns.</a:t>
            </a:r>
          </a:p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Fear of blame prevented early challenge to unsafe practice.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134033" y="6751290"/>
            <a:ext cx="3648972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Surgeons lacked paediatric specialisation.</a:t>
            </a:r>
          </a:p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Limited critical-care expertise and team training.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129887" y="8029575"/>
            <a:ext cx="4028226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No structured early-warning or audit system.</a:t>
            </a:r>
          </a:p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High mortality unreported and uninvestigated for years.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095745" y="8364855"/>
            <a:ext cx="4028226" cy="122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Weak management oversight and data transparency.</a:t>
            </a:r>
          </a:p>
          <a:p>
            <a:pPr marL="431801" lvl="1" indent="-215900" algn="l">
              <a:lnSpc>
                <a:spcPts val="2400"/>
              </a:lnSpc>
              <a:buFont typeface="Arial"/>
              <a:buChar char="•"/>
            </a:pPr>
            <a:r>
              <a:rPr lang="en-US" sz="20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Families’ warnings ignored; no external accountability.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/>
        </p:nvGraphicFramePr>
        <p:xfrm>
          <a:off x="1028700" y="2546820"/>
          <a:ext cx="16720718" cy="6711479"/>
        </p:xfrm>
        <a:graphic>
          <a:graphicData uri="http://schemas.openxmlformats.org/drawingml/2006/table">
            <a:tbl>
              <a:tblPr/>
              <a:tblGrid>
                <a:gridCol w="40512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512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51536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10283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64451"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Benchmark Indicator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National Standard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Bristol Performance (Before Inquiry)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4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FFFFFF"/>
                          </a:solidFill>
                          <a:latin typeface="Arial Bold"/>
                          <a:ea typeface="Arial Bold"/>
                          <a:cs typeface="Arial Bold"/>
                          <a:sym typeface="Arial Bold"/>
                        </a:rPr>
                        <a:t>Performance (After Reform)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91470"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Paediatric cardiac surgery mortality rate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Performance expected to align with other UK specialist centres via audit and peer benchmarking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Bristol’s mortality was reportedly about double the national rate, and between 30 and 35 excess deaths over 1991–1995 were identified (Dyer, 2001)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Later national audits show 30-day survival rates over 98 %, implying operative mortality under 2 % (HQIP, 2022)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3889"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Existence of formal clinical audit system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Mandatory (post-1998)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None in place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National audit established under Clinical Governance (NHS England, 2019)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3889"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Leadership accountability (governance review frequency)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Annual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Irregular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Annual board and CQC reviews introduced (North Bristol NHS Trust, 2023)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8898"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Transparency of performance data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Publicly reported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Not available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Publicly accessible via CQC and NHS dashboards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548882"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Consultant revalidation compliance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All licensed doctors must complete GMC revalidation every five years, supported by annual appraisals and quality improvement evidence  (GMC, 2024)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Not required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160"/>
                        </a:lnSpc>
                        <a:defRPr/>
                      </a:pPr>
                      <a:r>
                        <a:rPr lang="en-US" sz="180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Implemented after 2002 to ensure ongoing competence (Halligan &amp; Donaldson, 2001)</a:t>
                      </a:r>
                      <a:endParaRPr lang="en-US" sz="1100"/>
                    </a:p>
                  </a:txBody>
                  <a:tcPr marL="6350" marR="6350" marT="6350" marB="6350" anchor="ctr">
                    <a:lnL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5016047" y="276225"/>
            <a:ext cx="8255905" cy="7599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5400" b="1">
                <a:solidFill>
                  <a:srgbClr val="010A4F"/>
                </a:solidFill>
                <a:latin typeface="Arial Bold"/>
                <a:ea typeface="Arial Bold"/>
                <a:cs typeface="Arial Bold"/>
                <a:sym typeface="Arial Bold"/>
              </a:rPr>
              <a:t>Benchmarking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51713" y="1229145"/>
            <a:ext cx="15384572" cy="9270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00"/>
              </a:lnSpc>
            </a:pPr>
            <a:r>
              <a:rPr lang="en-US" sz="24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The Bristol Royal Infirmary Inquiry benchmarked its paediatric cardiac outcomes against national performance standards to identify failures and guide reform.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89C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9551" y="-714622"/>
            <a:ext cx="17868899" cy="15278099"/>
          </a:xfrm>
          <a:custGeom>
            <a:avLst/>
            <a:gdLst/>
            <a:ahLst/>
            <a:cxnLst/>
            <a:rect l="l" t="t" r="r" b="b"/>
            <a:pathLst>
              <a:path w="17868899" h="15278099">
                <a:moveTo>
                  <a:pt x="0" y="0"/>
                </a:moveTo>
                <a:lnTo>
                  <a:pt x="17868899" y="0"/>
                </a:lnTo>
                <a:lnTo>
                  <a:pt x="17868899" y="15278099"/>
                </a:lnTo>
                <a:lnTo>
                  <a:pt x="0" y="152780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8977" b="-897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09551" y="769728"/>
            <a:ext cx="17868893" cy="8747544"/>
            <a:chOff x="0" y="0"/>
            <a:chExt cx="23825191" cy="116633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825200" cy="11663426"/>
            </a:xfrm>
            <a:custGeom>
              <a:avLst/>
              <a:gdLst/>
              <a:ahLst/>
              <a:cxnLst/>
              <a:rect l="l" t="t" r="r" b="b"/>
              <a:pathLst>
                <a:path w="23825200" h="11663426">
                  <a:moveTo>
                    <a:pt x="0" y="0"/>
                  </a:moveTo>
                  <a:lnTo>
                    <a:pt x="23825200" y="0"/>
                  </a:lnTo>
                  <a:lnTo>
                    <a:pt x="23825200" y="11663426"/>
                  </a:lnTo>
                  <a:lnTo>
                    <a:pt x="0" y="1166342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483106" y="1143000"/>
            <a:ext cx="6231208" cy="4343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00"/>
              </a:lnSpc>
            </a:pPr>
            <a:r>
              <a:rPr lang="en-US" sz="3600" i="1" spc="36">
                <a:solidFill>
                  <a:srgbClr val="010A4F"/>
                </a:solidFill>
                <a:latin typeface="Abril"/>
                <a:ea typeface="Abril"/>
                <a:cs typeface="Abril"/>
                <a:sym typeface="Abril"/>
              </a:rPr>
              <a:t>Summary Discussion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71525" y="2205991"/>
            <a:ext cx="16744950" cy="57607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2700" b="1">
                <a:solidFill>
                  <a:srgbClr val="010A4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Which governance or audit “holes” in the Bristol case could have been prevented early, and how?</a:t>
            </a:r>
          </a:p>
          <a:p>
            <a:pPr algn="l">
              <a:lnSpc>
                <a:spcPts val="3780"/>
              </a:lnSpc>
            </a:pPr>
            <a:r>
              <a:rPr lang="en-US" sz="27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→ Regular mortality audits and transparent reporting could have identified Bristol’s 25–30% mortality early, prompting intervention and accountability.</a:t>
            </a:r>
          </a:p>
          <a:p>
            <a:pPr algn="l">
              <a:lnSpc>
                <a:spcPts val="3780"/>
              </a:lnSpc>
            </a:pPr>
            <a:r>
              <a:rPr lang="en-US" sz="2700" b="1">
                <a:solidFill>
                  <a:srgbClr val="010A4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How did communication breakdowns and professional hierarchy contribute to unsafe practice?</a:t>
            </a:r>
          </a:p>
          <a:p>
            <a:pPr algn="l">
              <a:lnSpc>
                <a:spcPts val="3780"/>
              </a:lnSpc>
            </a:pPr>
            <a:r>
              <a:rPr lang="en-US" sz="27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→ A rigid “club culture” silenced junior staff, preventing open discussion of safety concerns and enabling persistent poor outcomes.</a:t>
            </a:r>
          </a:p>
          <a:p>
            <a:pPr algn="l">
              <a:lnSpc>
                <a:spcPts val="3780"/>
              </a:lnSpc>
            </a:pPr>
            <a:r>
              <a:rPr lang="en-US" sz="2700" b="1">
                <a:solidFill>
                  <a:srgbClr val="010A4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How can national benchmarking of surgical outcomes sustain quality improvement in the NHS?</a:t>
            </a:r>
          </a:p>
          <a:p>
            <a:pPr algn="l">
              <a:lnSpc>
                <a:spcPts val="3780"/>
              </a:lnSpc>
            </a:pPr>
            <a:r>
              <a:rPr lang="en-US" sz="27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→ Continuous benchmarking drives accountability, allowing Trusts to detect risks early and align care with national safety standards.</a:t>
            </a:r>
          </a:p>
          <a:p>
            <a:pPr algn="l">
              <a:lnSpc>
                <a:spcPts val="3780"/>
              </a:lnSpc>
            </a:pPr>
            <a:r>
              <a:rPr lang="en-US" sz="2700" b="1">
                <a:solidFill>
                  <a:srgbClr val="010A4F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What are the limitations of applying the Swiss Cheese Model to complex, multi-level NHS systems?</a:t>
            </a:r>
          </a:p>
          <a:p>
            <a:pPr algn="l">
              <a:lnSpc>
                <a:spcPts val="3780"/>
              </a:lnSpc>
            </a:pPr>
            <a:r>
              <a:rPr lang="en-US" sz="2700">
                <a:solidFill>
                  <a:srgbClr val="010A4F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→ The model simplifies real-world dynamics, overlooking evolving policies, culture, and resource influences on healthcare outcomes.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8692086">
            <a:off x="9017197" y="7088321"/>
            <a:ext cx="163261" cy="417651"/>
            <a:chOff x="0" y="0"/>
            <a:chExt cx="217681" cy="55686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678" cy="556895"/>
            </a:xfrm>
            <a:custGeom>
              <a:avLst/>
              <a:gdLst/>
              <a:ahLst/>
              <a:cxnLst/>
              <a:rect l="l" t="t" r="r" b="b"/>
              <a:pathLst>
                <a:path w="217678" h="556895">
                  <a:moveTo>
                    <a:pt x="0" y="0"/>
                  </a:moveTo>
                  <a:lnTo>
                    <a:pt x="217678" y="0"/>
                  </a:lnTo>
                  <a:lnTo>
                    <a:pt x="217678" y="556895"/>
                  </a:lnTo>
                  <a:lnTo>
                    <a:pt x="0" y="556895"/>
                  </a:lnTo>
                  <a:close/>
                </a:path>
              </a:pathLst>
            </a:custGeom>
            <a:solidFill>
              <a:srgbClr val="010A4F"/>
            </a:solid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-1190942" y="-1295400"/>
            <a:ext cx="10334942" cy="12938707"/>
            <a:chOff x="0" y="0"/>
            <a:chExt cx="13779923" cy="1725160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3779881" cy="17251553"/>
            </a:xfrm>
            <a:custGeom>
              <a:avLst/>
              <a:gdLst/>
              <a:ahLst/>
              <a:cxnLst/>
              <a:rect l="l" t="t" r="r" b="b"/>
              <a:pathLst>
                <a:path w="13779881" h="17251553">
                  <a:moveTo>
                    <a:pt x="0" y="0"/>
                  </a:moveTo>
                  <a:lnTo>
                    <a:pt x="13779881" y="0"/>
                  </a:lnTo>
                  <a:lnTo>
                    <a:pt x="13779881" y="17251553"/>
                  </a:lnTo>
                  <a:lnTo>
                    <a:pt x="0" y="17251553"/>
                  </a:lnTo>
                  <a:close/>
                </a:path>
              </a:pathLst>
            </a:custGeom>
            <a:solidFill>
              <a:srgbClr val="FFF1F1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0" y="-71664"/>
            <a:ext cx="8974607" cy="1600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sz="4000">
                <a:solidFill>
                  <a:srgbClr val="010A4F"/>
                </a:solidFill>
                <a:latin typeface="Abril Fatface"/>
                <a:ea typeface="Abril Fatface"/>
                <a:cs typeface="Abril Fatface"/>
                <a:sym typeface="Abril Fatface"/>
              </a:rPr>
              <a:t>Outline of Component 2 (Report Structure)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806223" y="1704540"/>
            <a:ext cx="16585209" cy="7871366"/>
            <a:chOff x="0" y="0"/>
            <a:chExt cx="22113612" cy="10495154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2113621" cy="10495153"/>
            </a:xfrm>
            <a:custGeom>
              <a:avLst/>
              <a:gdLst/>
              <a:ahLst/>
              <a:cxnLst/>
              <a:rect l="l" t="t" r="r" b="b"/>
              <a:pathLst>
                <a:path w="22113621" h="10495153">
                  <a:moveTo>
                    <a:pt x="0" y="0"/>
                  </a:moveTo>
                  <a:lnTo>
                    <a:pt x="22113621" y="0"/>
                  </a:lnTo>
                  <a:lnTo>
                    <a:pt x="22113621" y="10495153"/>
                  </a:lnTo>
                  <a:lnTo>
                    <a:pt x="0" y="1049515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962634" y="1727117"/>
            <a:ext cx="16362732" cy="72047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Introduction: Summary of the Bristol case and its relevance to NHS quality assurance.</a:t>
            </a:r>
          </a:p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Literature Review: Overview of key QA theories – Donabedian Model and Root Cause Analysis.</a:t>
            </a:r>
          </a:p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Root Cause Analysis: Application of theories to identify systemic failures in the case.</a:t>
            </a:r>
          </a:p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Policy Analysis: Comparison of pre- and post-Bristol reforms shaping NHS governance.</a:t>
            </a:r>
          </a:p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Impact Assessment: Evaluation of effects on quality, efficiency, equity, and safety.</a:t>
            </a:r>
          </a:p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Recommendations: Actionable strategies for sustainable service improvement.</a:t>
            </a:r>
          </a:p>
          <a:p>
            <a:pPr marL="777244" lvl="2" indent="-259081" algn="l">
              <a:lnSpc>
                <a:spcPts val="5100"/>
              </a:lnSpc>
              <a:buFont typeface="Arial"/>
              <a:buChar char="⚬"/>
            </a:pPr>
            <a:r>
              <a:rPr lang="en-US" sz="3400">
                <a:solidFill>
                  <a:srgbClr val="000000"/>
                </a:solidFill>
                <a:latin typeface="Glacial Indifference"/>
                <a:ea typeface="Glacial Indifference"/>
                <a:cs typeface="Glacial Indifference"/>
                <a:sym typeface="Glacial Indifference"/>
              </a:rPr>
              <a:t>Conclusion: Reflection linking theory, policy, and practice to ongoing QA development.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0442" y="805601"/>
            <a:ext cx="16623558" cy="92329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647"/>
              </a:lnSpc>
            </a:pPr>
            <a:r>
              <a:rPr lang="en-US" sz="3600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Reference list</a:t>
            </a:r>
          </a:p>
          <a:p>
            <a:pPr algn="just">
              <a:lnSpc>
                <a:spcPts val="2647"/>
              </a:lnSpc>
            </a:pPr>
            <a:endParaRPr lang="en-US" sz="3600" spc="-32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692608" lvl="2" indent="-230869" algn="l">
              <a:lnSpc>
                <a:spcPts val="2646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Dyer, C. (2001). Bristol inquiry. BMJ, [online] 323(7306), pp.181–181. doi:https://doi.org/10.1136/bmj.323.7306.181.</a:t>
            </a:r>
          </a:p>
          <a:p>
            <a:pPr marL="692608" lvl="2" indent="-230869" algn="l">
              <a:lnSpc>
                <a:spcPts val="2646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HQIP (2022). National Congenital Heart Disease Audit: 2022 summary report – HQIP. [online] HQIP. Available at: https://www.hqip.org.uk/resource/national-congenital-heart-disease-audit-2022-summary-report [Accessed 17 Oct. 2025].</a:t>
            </a:r>
          </a:p>
          <a:p>
            <a:pPr marL="692608" lvl="2" indent="-230869" algn="l">
              <a:lnSpc>
                <a:spcPts val="2646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GMC UK (2017). Taking revalidation forward Sir Keith Pearson’s review of medical revalidation Improving the process of relicensing for doctors Improving the process of relicensing for doctors. [online] Available at: https://www.gmc-uk.org/-/media/documents/Taking_revalidation_forward___Improving_the_process_of_relicensing_for_doctors.pdf_68683704.pdf.</a:t>
            </a:r>
          </a:p>
          <a:p>
            <a:pPr marL="346304" lvl="1" indent="-173152" algn="l">
              <a:lnSpc>
                <a:spcPts val="2646"/>
              </a:lnSpc>
              <a:buFont typeface="Arial"/>
              <a:buChar char="•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GMC (2024). Revalidation requirements for doctors. [online] Gmc-uk.org. Available at: https://www.gmc-uk.org/registration-and-licensing/managing-your-registration/revalidation/guidance-for-doctors-requirements-for-revalidation/revalidation-requirements-for-doctors.</a:t>
            </a:r>
          </a:p>
          <a:p>
            <a:pPr marL="692608" lvl="2" indent="-230869" algn="l">
              <a:lnSpc>
                <a:spcPts val="2647"/>
              </a:lnSpc>
              <a:buFont typeface="Arial"/>
              <a:buChar char="⚬"/>
            </a:pPr>
            <a:r>
              <a:rPr lang="en-US" sz="1604" spc="-33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GOV.UK (2025). UK Government Web Archive. [online] Nationalarchives.gov.uk. Available at: https://webarchive.nationalarchives.gov.uk/ukgwa/20070306022904/http://www.bristol-inquiry.org.uk/final_report/ [Accessed 7 Oct. 2025].</a:t>
            </a:r>
          </a:p>
          <a:p>
            <a:pPr marL="692607" lvl="2" indent="-230869" algn="l">
              <a:lnSpc>
                <a:spcPts val="2647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LWW (2025). Mortality Rates as an Indicator of Hospital Quality : Journal of Healthcare Management. [online] LWW. Available at: https://journals.lww.com/jhmonline/abstract/1997/01000/mortality_rates_as_an_indicator_of_hospital.2.aspx [Accessed 7 Oct. 2025].</a:t>
            </a:r>
          </a:p>
          <a:p>
            <a:pPr marL="692607" lvl="2" indent="-230869" algn="l">
              <a:lnSpc>
                <a:spcPts val="2647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Mayor, S. (2001). Mortality for paediatric cardiac surgery at Bristol was twice that at other centres. BMJ : British Medical Journal, [online] 323(7305), p.125. Available at: https://pmc.ncbi.nlm.nih.gov/articles/PMC1120772/ [Accessed 7 Oct. 2025].</a:t>
            </a:r>
          </a:p>
          <a:p>
            <a:pPr marL="692607" lvl="2" indent="-230869" algn="l">
              <a:lnSpc>
                <a:spcPts val="2647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Nationalarchives (2025). UK Government Web Archive. [online] Nationalarchives.gov.uk. Available at: https://webarchive.nationalarchives.gov.uk/ukgwa/20090811143822/http://www.bristol-inquiry.org.uk/final_report/ [Accessed 7 Oct. 2025].</a:t>
            </a:r>
          </a:p>
          <a:p>
            <a:pPr marL="692607" lvl="2" indent="-230869" algn="l">
              <a:lnSpc>
                <a:spcPts val="2647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NHS England (2019). The NHS Patient Safety Strategy Safer culture, Safer systems, Safer Patients NHS England and NHS Improvement. [online] NHS England. Available at: https://www.england.nhs.uk/wp-content/uploads/2020/08/190708_Patient_Safety_Strategy_for_website_v4.pdf.</a:t>
            </a:r>
          </a:p>
          <a:p>
            <a:pPr marL="692608" lvl="2" indent="-230869" algn="l">
              <a:lnSpc>
                <a:spcPts val="2646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North Bristol NHS Trust (2023). Patient safety incident response plan v4 2023-25 Patient safety incident response plan Title Signature Date Author Ashley Windebank- Brooks Head of Patient Safety and Patient Safety Specialist Quality Improvement &amp; Patient Safety Team member, Divisional Director of Nursing/Midwifery and Quality from each clinical Division, Senior Clinical Representative from each clinical division, nominated by each divisional management team, Associate Director of Pharmacy, Trust Solicitor/Deputy Claims Manager, Patient Partnership Representative Authoriser NBT Board NBT Board As per minutes of meeting Patient safety incident response plan v4 2023-25. [online] Available at: https://www.nbt.nhs.uk/sites/default/files/document/NBT%20Patient%20Safety%20Incident%20Response%20Plan%202023-2025%20Final%20v2.pdf.</a:t>
            </a:r>
          </a:p>
          <a:p>
            <a:pPr marL="692608" lvl="2" indent="-230869" algn="l">
              <a:lnSpc>
                <a:spcPts val="2646"/>
              </a:lnSpc>
              <a:buFont typeface="Arial"/>
              <a:buChar char="⚬"/>
            </a:pPr>
            <a:r>
              <a:rPr lang="en-US" sz="1604" spc="-32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RCEMLearning (2025). Swiss Cheese Model. [online] RCEMLearning. Available at: https://www.rcemlearning.co.uk/modules/an-introduction-to-human-factors-and-patient-safety/lessons/section-1-clinical-error/topic/swiss-cheese-model/.</a:t>
            </a:r>
          </a:p>
          <a:p>
            <a:pPr marL="692607" lvl="2" indent="-230869" algn="l">
              <a:lnSpc>
                <a:spcPts val="2647"/>
              </a:lnSpc>
              <a:buFont typeface="Arial"/>
              <a:buChar char="⚬"/>
            </a:pPr>
            <a:endParaRPr lang="en-US" sz="1604" spc="-32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1815</Words>
  <Application>Microsoft Office PowerPoint</Application>
  <PresentationFormat>Custom</PresentationFormat>
  <Paragraphs>130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Arimo Bold</vt:lpstr>
      <vt:lpstr>Calibri</vt:lpstr>
      <vt:lpstr>DM Sans</vt:lpstr>
      <vt:lpstr>Glacial Indifference</vt:lpstr>
      <vt:lpstr>Arial Bold</vt:lpstr>
      <vt:lpstr>Glacial Indifference Bold</vt:lpstr>
      <vt:lpstr>Arial</vt:lpstr>
      <vt:lpstr>Abril Fatface</vt:lpstr>
      <vt:lpstr>Abril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bristol</dc:title>
  <cp:lastModifiedBy>Harsh Pal</cp:lastModifiedBy>
  <cp:revision>4</cp:revision>
  <dcterms:created xsi:type="dcterms:W3CDTF">2006-08-16T00:00:00Z</dcterms:created>
  <dcterms:modified xsi:type="dcterms:W3CDTF">2025-10-20T02:45:24Z</dcterms:modified>
  <dc:identifier>DAG15l3LNQo</dc:identifier>
</cp:coreProperties>
</file>