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0" r:id="rId4"/>
    <p:sldId id="261" r:id="rId5"/>
    <p:sldId id="262" r:id="rId6"/>
    <p:sldId id="264" r:id="rId7"/>
    <p:sldId id="267" r:id="rId8"/>
    <p:sldId id="268" r:id="rId9"/>
    <p:sldId id="269" r:id="rId10"/>
    <p:sldId id="270" r:id="rId11"/>
    <p:sldId id="271" r:id="rId12"/>
    <p:sldId id="272" r:id="rId13"/>
    <p:sldId id="275" r:id="rId14"/>
    <p:sldId id="276" r:id="rId1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272" autoAdjust="0"/>
  </p:normalViewPr>
  <p:slideViewPr>
    <p:cSldViewPr>
      <p:cViewPr varScale="1">
        <p:scale>
          <a:sx n="74" d="100"/>
          <a:sy n="74" d="100"/>
        </p:scale>
        <p:origin x="2032"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8FA521-BDEF-407A-81E4-0B63E433B430}" type="datetimeFigureOut">
              <a:rPr lang="en-GB" smtClean="0"/>
              <a:t>22/06/2026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398314-C5C0-4633-B1EA-5FBB5B14B4CF}" type="slidenum">
              <a:rPr lang="en-GB" smtClean="0"/>
              <a:t>‹#›</a:t>
            </a:fld>
            <a:endParaRPr lang="en-GB"/>
          </a:p>
        </p:txBody>
      </p:sp>
    </p:spTree>
    <p:extLst>
      <p:ext uri="{BB962C8B-B14F-4D97-AF65-F5344CB8AC3E}">
        <p14:creationId xmlns:p14="http://schemas.microsoft.com/office/powerpoint/2010/main" val="2617565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Britain does not have a system like the USA, where the Supreme Court acts as ultimate interpreter of the constitution and pronounces upon the constitutionality of federal and state laws together with the actions of public officials. British courts, as we have seen (Chapter 15), are bound by the doctrine of parliamentary sovereignty. They have been viewed as subordinate to the Queen-in-Parliament and detached from the political process. However, the received wisdom has not always matched the reality, and recent years have witnessed the constitution acquire a new juridical dimension (Young 2019: 325–57). There has been a growth in judicial activism, preceding significant constitutional changes that have generated a new role for the judiciary. The UK has also acquired a Supreme Court, which came into being in October 2009, replacing the appellate committee of the House of Lords as the highest domestic court of appeal. The United Kingdom now has a court that has a physical similarity to, though not the powers of, its US namesake. The courts have become important political actors. Recent years have also seen criticism of the way the courts dispense justice. This chapter explores the nature of the British judicial system and growing concern about its powers and competence.</a:t>
            </a:r>
          </a:p>
        </p:txBody>
      </p:sp>
      <p:sp>
        <p:nvSpPr>
          <p:cNvPr id="4" name="Slide Number Placeholder 3"/>
          <p:cNvSpPr>
            <a:spLocks noGrp="1"/>
          </p:cNvSpPr>
          <p:nvPr>
            <p:ph type="sldNum" sz="quarter" idx="5"/>
          </p:nvPr>
        </p:nvSpPr>
        <p:spPr/>
        <p:txBody>
          <a:bodyPr/>
          <a:lstStyle/>
          <a:p>
            <a:fld id="{08398314-C5C0-4633-B1EA-5FBB5B14B4CF}" type="slidenum">
              <a:rPr lang="en-GB" smtClean="0"/>
              <a:t>3</a:t>
            </a:fld>
            <a:endParaRPr lang="en-GB"/>
          </a:p>
        </p:txBody>
      </p:sp>
    </p:spTree>
    <p:extLst>
      <p:ext uri="{BB962C8B-B14F-4D97-AF65-F5344CB8AC3E}">
        <p14:creationId xmlns:p14="http://schemas.microsoft.com/office/powerpoint/2010/main" val="31735304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judicial process</a:t>
            </a:r>
          </a:p>
          <a:p>
            <a:r>
              <a:rPr lang="en-GB" dirty="0"/>
              <a:t>The literature on the judicial process in Britain is extensive. Significantly, most of it is written by legal scholars: few works on the courts or judges come from the pens of political scientists. To those concerned with the study of British politics, and in particular the process of policy-making, the judicial process has generally been deemed to be of peripheral interest.</a:t>
            </a:r>
          </a:p>
          <a:p>
            <a:endParaRPr lang="en-GB" dirty="0"/>
          </a:p>
          <a:p>
            <a:r>
              <a:rPr lang="en-GB" dirty="0"/>
              <a:t>That this perception should exist is not surprising. It derives from two features viewed as essential characteristics of the judiciary in Britain. First, in the trinity of the executive, the legislature and the judiciary, it is a subordinate institution. Public policy is made and ratified elsewhere. The courts exist to interpret (within defined limits) and apply that policy once enacted by the legislature. They have no intrinsic power to strike it down. Second, it is autonomous. The independence of the judiciary is a much vaunted and essential feature of the rule of law, described by the great nineteenth-century constitutional lawyer A.V. Dicey as one of the twin pillars of the British constitution. The other pillar – parliamentary sovereignty – accounts for the first characteristic, the subordination of the judiciary to Parliament (see Norton 2020: Ch. 2). Allied with autonomy has been the notion of operating free of political bias. The UK Supreme Court in its 2019–20 annual report lists as one of its values: ‘Impartiality – we will respect judicial independence and deal with all casework fairly and objectively’. Judges seek to interpret the law according to judicial norms that operate independently of partisan or personal preferences.</a:t>
            </a:r>
          </a:p>
          <a:p>
            <a:endParaRPr lang="en-GB" dirty="0"/>
          </a:p>
          <a:p>
            <a:r>
              <a:rPr lang="en-GB" dirty="0"/>
              <a:t>Given these characteristics – politically neutral courts separate from, and subordinate to, the central agency of law enactment – a clear demarcation has existed for some time, the study of the policy-making process being the preserve of political scientists, that of the judiciary the preserve of legal scholars. Some scholars – such as the late J.A.G. Griffith, Professor of Law at the University of London – have sought to bridge the gap, but they have been notable for their rarity. Yet in practice the judiciary in Britain has not been as subordinate or as autonomous as the prevailing wisdom assumes. The dividing line between politics and the law is blurred rather than rigid, and it is becoming more blurred.</a:t>
            </a:r>
          </a:p>
        </p:txBody>
      </p:sp>
      <p:sp>
        <p:nvSpPr>
          <p:cNvPr id="4" name="Slide Number Placeholder 3"/>
          <p:cNvSpPr>
            <a:spLocks noGrp="1"/>
          </p:cNvSpPr>
          <p:nvPr>
            <p:ph type="sldNum" sz="quarter" idx="5"/>
          </p:nvPr>
        </p:nvSpPr>
        <p:spPr/>
        <p:txBody>
          <a:bodyPr/>
          <a:lstStyle/>
          <a:p>
            <a:fld id="{08398314-C5C0-4633-B1EA-5FBB5B14B4CF}" type="slidenum">
              <a:rPr lang="en-GB" smtClean="0"/>
              <a:t>4</a:t>
            </a:fld>
            <a:endParaRPr lang="en-GB"/>
          </a:p>
        </p:txBody>
      </p:sp>
    </p:spTree>
    <p:extLst>
      <p:ext uri="{BB962C8B-B14F-4D97-AF65-F5344CB8AC3E}">
        <p14:creationId xmlns:p14="http://schemas.microsoft.com/office/powerpoint/2010/main" val="2597607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subordinate branch?</a:t>
            </a:r>
          </a:p>
          <a:p>
            <a:r>
              <a:rPr lang="en-GB" dirty="0"/>
              <a:t>Under the doctrine of parliamentary sovereignty, the judiciary lacks the intrinsic power to strike down an Act of Parliament as being contrary to the provisions of the constitution or any other superior body of law. The doctrine was occasionally challenged prior to 1688 and some scholars have argued that there was a ‘common law constitution’. Jeffrey Goldsworthy has shown that such a claim was unfounded. Common law never subjected the legislative authority of Parliament to limits that could justify the courts invalidating an Act of Parliament (Goldsworthy 2010: 19). The supremacy of Parliament was confirmed by the Bill of Rights of 1689. ‘For the common lawyers, there was a price to pay, and that was the abandonment of the claim that they had sometimes advanced, that Parliament could not legislate in derogation of the principles of the common law’ (Munro 1987: 81). However, the subordination of the common law to law passed by Parliament did not – and does not – entail the subordination of the judiciary to the executive. Courts retain the power of interpreting the precise meaning of the law once passed by Parliament and of reviewing the actions of ministers and other public agents to determine whether those actions are ultra vires: that is, beyond the powers granted. The courts can quash the actions of ministers that purport to be, but that on the court’s interpretation are not, sanctioned by statute or common law.</a:t>
            </a:r>
          </a:p>
          <a:p>
            <a:endParaRPr lang="en-GB" dirty="0"/>
          </a:p>
          <a:p>
            <a:r>
              <a:rPr lang="en-GB" dirty="0"/>
              <a:t>If a government has a particular action struck down as ultra vires, it may seek parliamentary approval for a bill that gives statutory force to the action taken; in other words, to give legal force to that which the courts have declared as having – on the basis of existing law – no such force. But seeking passage of such a bill is not only time-consuming; it can also prove to be politically contentious and publicly damaging. It conveys the impression that the government, having lost a case, is trying to change the rules of the game. Although it is a path that governments have variously taken, it is one they prefer to – and often do – avoid.</a:t>
            </a:r>
          </a:p>
        </p:txBody>
      </p:sp>
      <p:sp>
        <p:nvSpPr>
          <p:cNvPr id="4" name="Slide Number Placeholder 3"/>
          <p:cNvSpPr>
            <a:spLocks noGrp="1"/>
          </p:cNvSpPr>
          <p:nvPr>
            <p:ph type="sldNum" sz="quarter" idx="5"/>
          </p:nvPr>
        </p:nvSpPr>
        <p:spPr/>
        <p:txBody>
          <a:bodyPr/>
          <a:lstStyle/>
          <a:p>
            <a:fld id="{08398314-C5C0-4633-B1EA-5FBB5B14B4CF}" type="slidenum">
              <a:rPr lang="en-GB" smtClean="0"/>
              <a:t>5</a:t>
            </a:fld>
            <a:endParaRPr lang="en-GB"/>
          </a:p>
        </p:txBody>
      </p:sp>
    </p:spTree>
    <p:extLst>
      <p:ext uri="{BB962C8B-B14F-4D97-AF65-F5344CB8AC3E}">
        <p14:creationId xmlns:p14="http://schemas.microsoft.com/office/powerpoint/2010/main" val="1861282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judiciary is deemed to be independent of the other two branches of government. Its independence is recognised in statute. The principal protection of the judiciary against encroachment by the executive was traditionally deemed to lay in the form of the Lord Chancellor, who could intervene in Cabinet if there were moves to threaten the independence of judges. Although the holder was a senior lawyer, and held the authority of an ancient office, much depended on the individual authority and willingness to act by the holder of the office. When the office of Lord Chancellor was reformed under the terms of the Constitutional Reform Act 2005, provisions were inserted in the Act to impose on ministers a duty ‘to uphold the continued independence of the judiciary’, with a particular obligation being placed on the Lord Chancellor to defend that independence.</a:t>
            </a:r>
          </a:p>
          <a:p>
            <a:endParaRPr lang="en-GB" dirty="0"/>
          </a:p>
          <a:p>
            <a:r>
              <a:rPr lang="en-GB" dirty="0"/>
              <a:t>Recognition of the need to protect the independence of the judiciary is long-standing. Since the Act of Settlement, senior judges hold office ‘during good behaviour’ and can only be removed by the Queen following an address by both Houses of Parliament. (Only one judge has ever been removed by such a process. Jonah Barrington, an Irish judge, was removed in 1830 after it was found that he had misappropriated litigants’ money and had ceased to perform his judicial duties.) Judges of inferior courts enjoy a lesser degree of statutory protection. Judges’ salaries are a charge upon the consolidated fund: this means that they do not have to be voted upon each year by Parliament. By its own resolution, the House of Commons generally bars any reference by MPs to matters awaiting or under adjudication in criminal and most civil cases. By convention, a similar prohibition is observed by ministers and civil servants.</a:t>
            </a:r>
          </a:p>
        </p:txBody>
      </p:sp>
      <p:sp>
        <p:nvSpPr>
          <p:cNvPr id="4" name="Slide Number Placeholder 3"/>
          <p:cNvSpPr>
            <a:spLocks noGrp="1"/>
          </p:cNvSpPr>
          <p:nvPr>
            <p:ph type="sldNum" sz="quarter" idx="5"/>
          </p:nvPr>
        </p:nvSpPr>
        <p:spPr/>
        <p:txBody>
          <a:bodyPr/>
          <a:lstStyle/>
          <a:p>
            <a:fld id="{08398314-C5C0-4633-B1EA-5FBB5B14B4CF}" type="slidenum">
              <a:rPr lang="en-GB" smtClean="0"/>
              <a:t>6</a:t>
            </a:fld>
            <a:endParaRPr lang="en-GB"/>
          </a:p>
        </p:txBody>
      </p:sp>
    </p:spTree>
    <p:extLst>
      <p:ext uri="{BB962C8B-B14F-4D97-AF65-F5344CB8AC3E}">
        <p14:creationId xmlns:p14="http://schemas.microsoft.com/office/powerpoint/2010/main" val="2169536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courts</a:t>
            </a:r>
          </a:p>
          <a:p>
            <a:r>
              <a:rPr lang="en-GB" dirty="0"/>
              <a:t>Apart from some specialised courts and tribunals, the organisational division of courts is that between criminal law and civil law. The basic structure of the court system in England and Wales is shown in Figure 23.1 (Scotland and Northern Ireland have different systems.) Minor criminal cases are tried in the magistrates’ courts, minor civil cases in county courts. Figure 23.1 also shows the higher courts that try serious cases and the routes through which appeals may be heard. The higher courts – the Crown Court, the High Court and the Court of Appeal – are known collectively as the Senior Courts of England and Wales. At the head of the system stands the Supreme Court.</a:t>
            </a:r>
          </a:p>
        </p:txBody>
      </p:sp>
      <p:sp>
        <p:nvSpPr>
          <p:cNvPr id="4" name="Slide Number Placeholder 3"/>
          <p:cNvSpPr>
            <a:spLocks noGrp="1"/>
          </p:cNvSpPr>
          <p:nvPr>
            <p:ph type="sldNum" sz="quarter" idx="5"/>
          </p:nvPr>
        </p:nvSpPr>
        <p:spPr/>
        <p:txBody>
          <a:bodyPr/>
          <a:lstStyle/>
          <a:p>
            <a:fld id="{08398314-C5C0-4633-B1EA-5FBB5B14B4CF}" type="slidenum">
              <a:rPr lang="en-GB" smtClean="0"/>
              <a:t>7</a:t>
            </a:fld>
            <a:endParaRPr lang="en-GB"/>
          </a:p>
        </p:txBody>
      </p:sp>
    </p:spTree>
    <p:extLst>
      <p:ext uri="{BB962C8B-B14F-4D97-AF65-F5344CB8AC3E}">
        <p14:creationId xmlns:p14="http://schemas.microsoft.com/office/powerpoint/2010/main" val="817710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Criminal cases</a:t>
            </a:r>
          </a:p>
          <a:p>
            <a:r>
              <a:rPr lang="en-GB" dirty="0"/>
              <a:t>More than 90 per cent of criminal cases in England and Wales are tried in one of approximately 160 magistrates’ courts. Summary proceedings, which cover relatively minor offences and are dealt with entirely within the magistrates’ courts, make up more than two-thirds of cases. (Others include ‘either way’ offences, which can be dealt with either by magistrates or the Crown Court.) The courts have power to levy fines, the amount depending on the offence, and to impose prison sentences not exceeding six months for a single offence (or 12 months in total). The largest single number of cases tried by magistrates’ courts constitute motoring offences. Other offences tried by the courts range from allowing animals to stray onto a highway to tattooing a minor, burglary, assault, causing cruelty to children, and wounding. Once before a court, most minor offences are each disposed of in a matter of minutes; in some cases, in which the defendant has pleaded guilty, in a matter of seconds. The number of cases each year is below 500,000 and those subject to trial constitute about a fifth of cases: the figure was 109,000 in 2019.</a:t>
            </a:r>
          </a:p>
          <a:p>
            <a:endParaRPr lang="en-GB" dirty="0"/>
          </a:p>
          <a:p>
            <a:r>
              <a:rPr lang="en-GB" dirty="0"/>
              <a:t>Magistrates themselves are of two types: professional and lay. Professional magistrates are legally qualified (usually barristers or solicitors prior to appointment) and are now known, under the provisions of the 1999 Access to Justice Act, as district judges (magistrates’ courts); they were previously known as stipendiary magistrates. There are approximately 140 district judges and 170 deputy district judges; the former are full-time whereas the latter are fee-paid and sit for a minimum of 15 days a year. These professional magistrates sit alone when hearing cases. Lay magistrates, of whom there were 13,177 in England and Wales in 2020, are part-time and, as the name implies, are not legally qualified, although they do receive some training. Their number has declined significantly in recent years because of court closures (the number has halved since 2015), bench mergers and a reduction in workload. Lay magistrates are drawn from the ranks of the public, typically those with the time to devote to such public duty (for example, housewives, local professional and retired people), and they sit as a bench of between two and seven in order to hear cases, advised by a legally qualified clerk. Cities and larger towns tend to have district judges; the rest of England and Wales relies on lay magistrates.</a:t>
            </a:r>
          </a:p>
          <a:p>
            <a:endParaRPr lang="en-GB" dirty="0"/>
          </a:p>
          <a:p>
            <a:r>
              <a:rPr lang="en-GB" dirty="0"/>
              <a:t>Until 1986 the decision whether to prosecute – and the prosecution itself – was undertaken by the police. Since 1986 the Crown Prosecution Service (CPS), headed by the Director of Public Prosecutions, has been responsible for the independent review and prosecution of all criminal cases instituted by police forces in England and Wales, with certain specified exceptions. In Scotland, responsibility for prosecution rests with the Crown Office and Procurator Fiscal Service. Members of this service – like the CPS in England and Wales – are lawyers.</a:t>
            </a:r>
          </a:p>
        </p:txBody>
      </p:sp>
      <p:sp>
        <p:nvSpPr>
          <p:cNvPr id="4" name="Slide Number Placeholder 3"/>
          <p:cNvSpPr>
            <a:spLocks noGrp="1"/>
          </p:cNvSpPr>
          <p:nvPr>
            <p:ph type="sldNum" sz="quarter" idx="5"/>
          </p:nvPr>
        </p:nvSpPr>
        <p:spPr/>
        <p:txBody>
          <a:bodyPr/>
          <a:lstStyle/>
          <a:p>
            <a:fld id="{08398314-C5C0-4633-B1EA-5FBB5B14B4CF}" type="slidenum">
              <a:rPr lang="en-GB" smtClean="0"/>
              <a:t>8</a:t>
            </a:fld>
            <a:endParaRPr lang="en-GB"/>
          </a:p>
        </p:txBody>
      </p:sp>
    </p:spTree>
    <p:extLst>
      <p:ext uri="{BB962C8B-B14F-4D97-AF65-F5344CB8AC3E}">
        <p14:creationId xmlns:p14="http://schemas.microsoft.com/office/powerpoint/2010/main" val="4037110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Appeals from decisions of magistrates’ courts may be taken to the Crown Court or, in matrimonial cases, to the Family Division of the High Court, or – on points of law – to the Queen’s Bench Division of the High Court. In practice, appeals are rare, with fewer than 2 per cent of cases leading to appeals. The cost of pursuing an appeal would, in most cases, far exceed the fine imposed. The time of the Crown Court is taken up instead with hearing ‘either way’ offences and the serious cases – known as indictable offences – which are subject to a jury trial and to penalties beyond those that a magistrates’ court can impose. Most, though, do not result in a trial, most defendants who enter a plea pleading guilty: the figure in the second quarter of 2020 was 80 per cent. Crown court trials have seen a decrease in recent years, from 39,000 in 2015 to 24,000 in 2019. The Covid-19 crisis in 2020 also had a major effect, with jury trials being suspended for part of the year.</a:t>
            </a:r>
          </a:p>
          <a:p>
            <a:endParaRPr lang="en-GB" dirty="0"/>
          </a:p>
          <a:p>
            <a:r>
              <a:rPr lang="en-GB" dirty="0"/>
              <a:t>The Crown Court is divided into 92 courts. The most serious cases will be presided over by a High Court judge, the most senior position within the court; a circuit judge or a recorder will hear other cases. High Court and circuit judges are full-time, salaried judges; recorders are legally qualified but part-time, pursuing their normal legal practice when not engaged in court duties.</a:t>
            </a:r>
          </a:p>
          <a:p>
            <a:endParaRPr lang="en-GB" dirty="0"/>
          </a:p>
          <a:p>
            <a:r>
              <a:rPr lang="en-GB" dirty="0"/>
              <a:t>Appeals from conviction in a Crown Court may be taken on a point of law to the Queen’s Bench Division of the High Court but usually are taken to the Criminal Division of the Court of Appeal. Appeals against conviction are possible on a point of law and on a point of fact, the former as a matter of right and the latter with the leave of the trial judge or the Court of Appeal. Only a minority of those convicted in the Crown Courts appeal and the number of appeals has decreased in recent years. The court may quash a conviction, uphold it or vary the sentence imposed by the lower courts. Appeals against sentence – as opposed to the conviction itself – are also possible with the leave of the Appeal Court and, as we have already seen, the Attorney General now has the power to refer to the court sentences that appear to be unduly lenient. The number of cases referred in recent years has shown an increase. In cases referred by the Attorney General, the court has the power to increase (though also decrease) the length of the sentence imposed by the lower court.</a:t>
            </a:r>
          </a:p>
        </p:txBody>
      </p:sp>
      <p:sp>
        <p:nvSpPr>
          <p:cNvPr id="4" name="Slide Number Placeholder 3"/>
          <p:cNvSpPr>
            <a:spLocks noGrp="1"/>
          </p:cNvSpPr>
          <p:nvPr>
            <p:ph type="sldNum" sz="quarter" idx="5"/>
          </p:nvPr>
        </p:nvSpPr>
        <p:spPr/>
        <p:txBody>
          <a:bodyPr/>
          <a:lstStyle/>
          <a:p>
            <a:fld id="{08398314-C5C0-4633-B1EA-5FBB5B14B4CF}" type="slidenum">
              <a:rPr lang="en-GB" smtClean="0"/>
              <a:t>9</a:t>
            </a:fld>
            <a:endParaRPr lang="en-GB"/>
          </a:p>
        </p:txBody>
      </p:sp>
    </p:spTree>
    <p:extLst>
      <p:ext uri="{BB962C8B-B14F-4D97-AF65-F5344CB8AC3E}">
        <p14:creationId xmlns:p14="http://schemas.microsoft.com/office/powerpoint/2010/main" val="3075136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Court of Appeal a further appeal is possible to the Supreme Court if the court certifies that a point of law of general public importance is involved and it appears to the court, or to the Supreme Court, that the point ought to be considered by the highest domestic court of appeal. Given this limited scope, the number of cases heard by the court is small.</a:t>
            </a:r>
          </a:p>
          <a:p>
            <a:endParaRPr lang="en-GB" dirty="0"/>
          </a:p>
          <a:p>
            <a:r>
              <a:rPr lang="en-GB" dirty="0"/>
              <a:t>Supreme Court</a:t>
            </a:r>
          </a:p>
          <a:p>
            <a:r>
              <a:rPr lang="en-GB" dirty="0"/>
              <a:t>The Supreme Court serves as the highest court of appeal and has a wider remit than the courts in England and Wales discussed above in that it is the Supreme Court of the United Kingdom. It has twelve members and is presided over by a President. Given that it is concerned primarily with cases where points of law are of public importance, the number of cases it hears each year is small relative to other courts. Only about a third of applications to the Court are granted, resulting in fewer than 100 appeals being heard each year: in 2019–20, 81 appeals were heard.</a:t>
            </a:r>
          </a:p>
        </p:txBody>
      </p:sp>
      <p:sp>
        <p:nvSpPr>
          <p:cNvPr id="4" name="Slide Number Placeholder 3"/>
          <p:cNvSpPr>
            <a:spLocks noGrp="1"/>
          </p:cNvSpPr>
          <p:nvPr>
            <p:ph type="sldNum" sz="quarter" idx="5"/>
          </p:nvPr>
        </p:nvSpPr>
        <p:spPr/>
        <p:txBody>
          <a:bodyPr/>
          <a:lstStyle/>
          <a:p>
            <a:fld id="{08398314-C5C0-4633-B1EA-5FBB5B14B4CF}" type="slidenum">
              <a:rPr lang="en-GB" smtClean="0"/>
              <a:t>10</a:t>
            </a:fld>
            <a:endParaRPr lang="en-GB"/>
          </a:p>
        </p:txBody>
      </p:sp>
    </p:spTree>
    <p:extLst>
      <p:ext uri="{BB962C8B-B14F-4D97-AF65-F5344CB8AC3E}">
        <p14:creationId xmlns:p14="http://schemas.microsoft.com/office/powerpoint/2010/main" val="4210087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Civil cases</a:t>
            </a:r>
          </a:p>
          <a:p>
            <a:r>
              <a:rPr lang="en-GB" dirty="0"/>
              <a:t>In civil proceedings some minor cases (for example, involving the summary recovery of some debts) are dealt with in magistrates’ courts. However, most cases involving small sums of money are heard by county courts; more important cases are heard in the High Court.</a:t>
            </a:r>
          </a:p>
          <a:p>
            <a:endParaRPr lang="en-GB" dirty="0"/>
          </a:p>
          <a:p>
            <a:r>
              <a:rPr lang="en-GB" dirty="0"/>
              <a:t>County courts are presided over by district judges. The High Court is divided into three divisions, dealing with common law (the Queen’s Bench Division), equity (Chancery Division) and domestic cases (Family Division). The Court comprises the three judges who head each division and judges known as ‘puisne’ (pronounced ‘puny’) judges. As of October 2020, there were 104 puisne judges. In most cases judges sit alone, although a Divisional Court of two or three may be formed, especially in the Queen’s Bench Division, to hear applications for writs requiring a public body to fulfil a particular duty (mandamus), to desist from carrying out an action for which it has no legal authority (prohibition) or to quash a decision already taken (certiorari). Jury trials are possible in certain cases tried in the Queen’s Bench Division (for example, involving malicious prosecution or defamation of character) but are now rare.</a:t>
            </a:r>
          </a:p>
          <a:p>
            <a:endParaRPr lang="en-GB" dirty="0"/>
          </a:p>
          <a:p>
            <a:r>
              <a:rPr lang="en-GB" dirty="0"/>
              <a:t>Appeals from magistrates’ courts and from county courts are heard by Divisional Courts of the High Court: appeals from magistrates’ courts on points of law, for example, go to a Divisional Court of the Queen’s Bench Division. From the High Court – and certain cases in county courts – appeals are taken to the Civil Division of the Court of Appeal. In the Appeal Court, cases are normally heard by the Master of the Rolls sitting with two Lords Justices of Appeal.</a:t>
            </a:r>
          </a:p>
          <a:p>
            <a:endParaRPr lang="en-GB" dirty="0"/>
          </a:p>
          <a:p>
            <a:r>
              <a:rPr lang="en-GB" dirty="0"/>
              <a:t>From the Court of Appeal an appeal may be taken – with the leave of the Court or the Supreme Court – to the Supreme Court. In rare cases, on a point of law of exceptional difficulty calling for a reconsideration of a binding precedent, an appeal may go directly, with the leave of the Supreme Court, from the High Court to the Supreme Court.</a:t>
            </a:r>
          </a:p>
          <a:p>
            <a:endParaRPr lang="en-GB" dirty="0"/>
          </a:p>
          <a:p>
            <a:r>
              <a:rPr lang="en-GB" dirty="0"/>
              <a:t>Cases brought against ministers or other public bodies for taking actions that are beyond their powers (ultra vires) will normally be heard in the Queen’s Bench Division of the High Court before being taken – in the event of an appeal – to the Court of Appeal and the Supreme Court. The government has suffered a number of reverses in the High Court as a result of ministerial decisions being judicially reviewed.</a:t>
            </a:r>
          </a:p>
          <a:p>
            <a:endParaRPr lang="en-GB" dirty="0"/>
          </a:p>
        </p:txBody>
      </p:sp>
      <p:sp>
        <p:nvSpPr>
          <p:cNvPr id="4" name="Slide Number Placeholder 3"/>
          <p:cNvSpPr>
            <a:spLocks noGrp="1"/>
          </p:cNvSpPr>
          <p:nvPr>
            <p:ph type="sldNum" sz="quarter" idx="5"/>
          </p:nvPr>
        </p:nvSpPr>
        <p:spPr/>
        <p:txBody>
          <a:bodyPr/>
          <a:lstStyle/>
          <a:p>
            <a:fld id="{08398314-C5C0-4633-B1EA-5FBB5B14B4CF}" type="slidenum">
              <a:rPr lang="en-GB" smtClean="0"/>
              <a:t>11</a:t>
            </a:fld>
            <a:endParaRPr lang="en-GB"/>
          </a:p>
        </p:txBody>
      </p:sp>
    </p:spTree>
    <p:extLst>
      <p:ext uri="{BB962C8B-B14F-4D97-AF65-F5344CB8AC3E}">
        <p14:creationId xmlns:p14="http://schemas.microsoft.com/office/powerpoint/2010/main" val="1036873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Tribunals</a:t>
            </a:r>
          </a:p>
          <a:p>
            <a:r>
              <a:rPr lang="en-GB" dirty="0"/>
              <a:t>Many if not most citizens are probably affected by decisions taken by public bodies – for example, those determining eligibility for specific benefits or compensation for compulsory purchase. The post-war years have seen the growth of administrative law, providing the legal framework within which such decisions are taken and the procedure by which disputes may be resolved.</a:t>
            </a:r>
          </a:p>
          <a:p>
            <a:endParaRPr lang="en-GB" dirty="0"/>
          </a:p>
          <a:p>
            <a:r>
              <a:rPr lang="en-GB" dirty="0"/>
              <a:t>To avoid disputes over particular administrative decisions being taken to the existing, highly formalised civil courts – overburdening the courts and creating significant financial burdens for those involved – the law provides for a large number of tribunals to resolve such disputes. There are now tribunals covering a wide range of issues, including unfair dismissal, rents, social security benefits, immigration, mental health and compensation for compulsory purchase. Those appearing before tribunals will often be able to present their own case and to call witnesses and cross-examine the other side. The tribunal itself will normally – although not always – comprise three members, although the composition varies from tribunal to tribunal: some have lay members, others have legally (or otherwise professionally) qualified members; some have part-time members; others have full-time members. Employment tribunals, for example, each comprise an independent chair and two members drawn from either side of industry.</a:t>
            </a:r>
          </a:p>
          <a:p>
            <a:endParaRPr lang="en-GB" dirty="0"/>
          </a:p>
          <a:p>
            <a:r>
              <a:rPr lang="en-GB" dirty="0"/>
              <a:t>The activities of tribunals are normally dull and little noticed. On rare occasions, though, decisions may have political significance. In January 1996, an employment tribunal in Leeds held that the policy of the Labour Party to have women-only shortlists for some parliamentary seats breached sex discrimination legislation. Rather than pursue an appeal, which could take up to 20 months to be heard, the party decided not to proceed with such shortlists.</a:t>
            </a:r>
          </a:p>
        </p:txBody>
      </p:sp>
      <p:sp>
        <p:nvSpPr>
          <p:cNvPr id="4" name="Slide Number Placeholder 3"/>
          <p:cNvSpPr>
            <a:spLocks noGrp="1"/>
          </p:cNvSpPr>
          <p:nvPr>
            <p:ph type="sldNum" sz="quarter" idx="5"/>
          </p:nvPr>
        </p:nvSpPr>
        <p:spPr/>
        <p:txBody>
          <a:bodyPr/>
          <a:lstStyle/>
          <a:p>
            <a:fld id="{08398314-C5C0-4633-B1EA-5FBB5B14B4CF}" type="slidenum">
              <a:rPr lang="en-GB" smtClean="0"/>
              <a:t>12</a:t>
            </a:fld>
            <a:endParaRPr lang="en-GB"/>
          </a:p>
        </p:txBody>
      </p:sp>
    </p:spTree>
    <p:extLst>
      <p:ext uri="{BB962C8B-B14F-4D97-AF65-F5344CB8AC3E}">
        <p14:creationId xmlns:p14="http://schemas.microsoft.com/office/powerpoint/2010/main" val="4045802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CA5C9-9DAA-34AC-BB8B-DB271D73884D}"/>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39BAC2F-AF70-F286-29C3-9AF38A0059BF}"/>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F5E0EC-2040-EAE8-C453-3175FD60FBB1}"/>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17C59F47-A2BE-83C3-AA4A-B21A68E5A74B}"/>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8A78A69D-68A8-E408-AA3C-63CB31114501}"/>
              </a:ext>
            </a:extLst>
          </p:cNvPr>
          <p:cNvSpPr>
            <a:spLocks noGrp="1"/>
          </p:cNvSpPr>
          <p:nvPr>
            <p:ph type="sldNum" sz="quarter" idx="12"/>
          </p:nvPr>
        </p:nvSpPr>
        <p:spPr/>
        <p:txBody>
          <a:bodyPr/>
          <a:lstStyle>
            <a:lvl1pPr>
              <a:defRPr/>
            </a:lvl1pPr>
          </a:lstStyle>
          <a:p>
            <a:fld id="{D04E5D0A-DE49-4277-BB7B-035B35CC22C5}" type="slidenum">
              <a:rPr lang="en-GB" altLang="en-US"/>
              <a:pPr/>
              <a:t>‹#›</a:t>
            </a:fld>
            <a:endParaRPr lang="en-GB" altLang="en-US"/>
          </a:p>
        </p:txBody>
      </p:sp>
    </p:spTree>
    <p:extLst>
      <p:ext uri="{BB962C8B-B14F-4D97-AF65-F5344CB8AC3E}">
        <p14:creationId xmlns:p14="http://schemas.microsoft.com/office/powerpoint/2010/main" val="2182046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AD26E-55C6-A991-BAA9-358BD013E1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141CCA-27A7-CA9A-425F-E4E22B6588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FCAEAE-0782-C1A2-ABA7-032B0332C24F}"/>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172AB9C2-A53F-5054-4A6A-67B8D5C9D350}"/>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EC4EEEBA-3224-3E14-22DA-C9D884665F37}"/>
              </a:ext>
            </a:extLst>
          </p:cNvPr>
          <p:cNvSpPr>
            <a:spLocks noGrp="1"/>
          </p:cNvSpPr>
          <p:nvPr>
            <p:ph type="sldNum" sz="quarter" idx="12"/>
          </p:nvPr>
        </p:nvSpPr>
        <p:spPr/>
        <p:txBody>
          <a:bodyPr/>
          <a:lstStyle>
            <a:lvl1pPr>
              <a:defRPr/>
            </a:lvl1pPr>
          </a:lstStyle>
          <a:p>
            <a:fld id="{DD698796-97EC-415E-B2A3-E0F9187D9F19}" type="slidenum">
              <a:rPr lang="en-GB" altLang="en-US"/>
              <a:pPr/>
              <a:t>‹#›</a:t>
            </a:fld>
            <a:endParaRPr lang="en-GB" altLang="en-US"/>
          </a:p>
        </p:txBody>
      </p:sp>
    </p:spTree>
    <p:extLst>
      <p:ext uri="{BB962C8B-B14F-4D97-AF65-F5344CB8AC3E}">
        <p14:creationId xmlns:p14="http://schemas.microsoft.com/office/powerpoint/2010/main" val="3465876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7F30D-14D1-96EB-2B36-A4BB67097855}"/>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DD3204D-2EAA-6E55-D6BF-6796D91B54D2}"/>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9688BFDC-C5B4-AA39-792B-6812484B115F}"/>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16E3C742-8869-08E4-7368-8365A5B5C218}"/>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88F33852-915C-2CC8-EC94-D2EC8E08938E}"/>
              </a:ext>
            </a:extLst>
          </p:cNvPr>
          <p:cNvSpPr>
            <a:spLocks noGrp="1"/>
          </p:cNvSpPr>
          <p:nvPr>
            <p:ph type="sldNum" sz="quarter" idx="12"/>
          </p:nvPr>
        </p:nvSpPr>
        <p:spPr/>
        <p:txBody>
          <a:bodyPr/>
          <a:lstStyle>
            <a:lvl1pPr>
              <a:defRPr/>
            </a:lvl1pPr>
          </a:lstStyle>
          <a:p>
            <a:fld id="{5330EA9A-BEAB-47FA-9590-83A7EC860B1C}" type="slidenum">
              <a:rPr lang="en-GB" altLang="en-US"/>
              <a:pPr/>
              <a:t>‹#›</a:t>
            </a:fld>
            <a:endParaRPr lang="en-GB" altLang="en-US"/>
          </a:p>
        </p:txBody>
      </p:sp>
    </p:spTree>
    <p:extLst>
      <p:ext uri="{BB962C8B-B14F-4D97-AF65-F5344CB8AC3E}">
        <p14:creationId xmlns:p14="http://schemas.microsoft.com/office/powerpoint/2010/main" val="923695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30624-DB6D-6E9B-ADBC-0914492D7C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EA6E45-C937-E48A-DAC4-16BC002573E9}"/>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3054E8-584C-C8BF-EA7B-C45B49F66152}"/>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4330BA-8FC0-01D0-CED6-D11248EF7B4D}"/>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EA292FCD-FB52-A04A-133B-C51DA1642130}"/>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FF2AB0BE-BA1B-EBA3-ACB1-8E275C4E0EB6}"/>
              </a:ext>
            </a:extLst>
          </p:cNvPr>
          <p:cNvSpPr>
            <a:spLocks noGrp="1"/>
          </p:cNvSpPr>
          <p:nvPr>
            <p:ph type="sldNum" sz="quarter" idx="12"/>
          </p:nvPr>
        </p:nvSpPr>
        <p:spPr/>
        <p:txBody>
          <a:bodyPr/>
          <a:lstStyle>
            <a:lvl1pPr>
              <a:defRPr/>
            </a:lvl1pPr>
          </a:lstStyle>
          <a:p>
            <a:fld id="{3302E65B-3339-4F07-B34E-38051CCB78E7}" type="slidenum">
              <a:rPr lang="en-GB" altLang="en-US"/>
              <a:pPr/>
              <a:t>‹#›</a:t>
            </a:fld>
            <a:endParaRPr lang="en-GB" altLang="en-US"/>
          </a:p>
        </p:txBody>
      </p:sp>
    </p:spTree>
    <p:extLst>
      <p:ext uri="{BB962C8B-B14F-4D97-AF65-F5344CB8AC3E}">
        <p14:creationId xmlns:p14="http://schemas.microsoft.com/office/powerpoint/2010/main" val="3112182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B704-60BB-E46B-43B8-356908C33F6C}"/>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6B618A-83C4-97F4-63AC-8033BF9CF10D}"/>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B57EF3-623F-1153-01A8-8B64CA32DFD4}"/>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228906-D049-03E9-F34B-1FE886DA63BB}"/>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D5C0B28-67DF-ED6B-BB53-E053821D04FC}"/>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E7D2EA-EBFF-BE98-0692-A0349EDB8EE3}"/>
              </a:ext>
            </a:extLst>
          </p:cNvPr>
          <p:cNvSpPr>
            <a:spLocks noGrp="1"/>
          </p:cNvSpPr>
          <p:nvPr>
            <p:ph type="dt" sz="half" idx="10"/>
          </p:nvPr>
        </p:nvSpPr>
        <p:spPr/>
        <p:txBody>
          <a:bodyPr/>
          <a:lstStyle>
            <a:lvl1pPr>
              <a:defRPr/>
            </a:lvl1pPr>
          </a:lstStyle>
          <a:p>
            <a:endParaRPr lang="en-GB" altLang="en-US"/>
          </a:p>
        </p:txBody>
      </p:sp>
      <p:sp>
        <p:nvSpPr>
          <p:cNvPr id="8" name="Footer Placeholder 7">
            <a:extLst>
              <a:ext uri="{FF2B5EF4-FFF2-40B4-BE49-F238E27FC236}">
                <a16:creationId xmlns:a16="http://schemas.microsoft.com/office/drawing/2014/main" id="{01325F49-6D14-230E-F038-6BE08506E3B4}"/>
              </a:ext>
            </a:extLst>
          </p:cNvPr>
          <p:cNvSpPr>
            <a:spLocks noGrp="1"/>
          </p:cNvSpPr>
          <p:nvPr>
            <p:ph type="ftr" sz="quarter" idx="11"/>
          </p:nvPr>
        </p:nvSpPr>
        <p:spPr/>
        <p:txBody>
          <a:bodyPr/>
          <a:lstStyle>
            <a:lvl1pPr>
              <a:defRPr/>
            </a:lvl1pPr>
          </a:lstStyle>
          <a:p>
            <a:endParaRPr lang="en-GB" altLang="en-US"/>
          </a:p>
        </p:txBody>
      </p:sp>
      <p:sp>
        <p:nvSpPr>
          <p:cNvPr id="9" name="Slide Number Placeholder 8">
            <a:extLst>
              <a:ext uri="{FF2B5EF4-FFF2-40B4-BE49-F238E27FC236}">
                <a16:creationId xmlns:a16="http://schemas.microsoft.com/office/drawing/2014/main" id="{087F0982-6E79-FF2A-1CFA-49C61FAFBFEF}"/>
              </a:ext>
            </a:extLst>
          </p:cNvPr>
          <p:cNvSpPr>
            <a:spLocks noGrp="1"/>
          </p:cNvSpPr>
          <p:nvPr>
            <p:ph type="sldNum" sz="quarter" idx="12"/>
          </p:nvPr>
        </p:nvSpPr>
        <p:spPr/>
        <p:txBody>
          <a:bodyPr/>
          <a:lstStyle>
            <a:lvl1pPr>
              <a:defRPr/>
            </a:lvl1pPr>
          </a:lstStyle>
          <a:p>
            <a:fld id="{735D01FD-328D-43CF-8112-CC0FA57D7188}" type="slidenum">
              <a:rPr lang="en-GB" altLang="en-US"/>
              <a:pPr/>
              <a:t>‹#›</a:t>
            </a:fld>
            <a:endParaRPr lang="en-GB" altLang="en-US"/>
          </a:p>
        </p:txBody>
      </p:sp>
    </p:spTree>
    <p:extLst>
      <p:ext uri="{BB962C8B-B14F-4D97-AF65-F5344CB8AC3E}">
        <p14:creationId xmlns:p14="http://schemas.microsoft.com/office/powerpoint/2010/main" val="25945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CEF8D-EC70-8B91-EF78-9A92A322B7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24C7DC-39AD-41EC-1A10-8BCE05F75D87}"/>
              </a:ext>
            </a:extLst>
          </p:cNvPr>
          <p:cNvSpPr>
            <a:spLocks noGrp="1"/>
          </p:cNvSpPr>
          <p:nvPr>
            <p:ph type="dt" sz="half" idx="10"/>
          </p:nvPr>
        </p:nvSpPr>
        <p:spPr/>
        <p:txBody>
          <a:bodyPr/>
          <a:lstStyle>
            <a:lvl1pPr>
              <a:defRPr/>
            </a:lvl1pPr>
          </a:lstStyle>
          <a:p>
            <a:endParaRPr lang="en-GB" altLang="en-US"/>
          </a:p>
        </p:txBody>
      </p:sp>
      <p:sp>
        <p:nvSpPr>
          <p:cNvPr id="4" name="Footer Placeholder 3">
            <a:extLst>
              <a:ext uri="{FF2B5EF4-FFF2-40B4-BE49-F238E27FC236}">
                <a16:creationId xmlns:a16="http://schemas.microsoft.com/office/drawing/2014/main" id="{F447204B-67BF-DF1A-09F7-D2268DEEEA34}"/>
              </a:ext>
            </a:extLst>
          </p:cNvPr>
          <p:cNvSpPr>
            <a:spLocks noGrp="1"/>
          </p:cNvSpPr>
          <p:nvPr>
            <p:ph type="ftr" sz="quarter" idx="11"/>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93BAE4A5-F004-F1E5-FCD3-24CE8A1C8D0B}"/>
              </a:ext>
            </a:extLst>
          </p:cNvPr>
          <p:cNvSpPr>
            <a:spLocks noGrp="1"/>
          </p:cNvSpPr>
          <p:nvPr>
            <p:ph type="sldNum" sz="quarter" idx="12"/>
          </p:nvPr>
        </p:nvSpPr>
        <p:spPr/>
        <p:txBody>
          <a:bodyPr/>
          <a:lstStyle>
            <a:lvl1pPr>
              <a:defRPr/>
            </a:lvl1pPr>
          </a:lstStyle>
          <a:p>
            <a:fld id="{10247C8B-3620-4514-9429-8FDCEE3C4C8E}" type="slidenum">
              <a:rPr lang="en-GB" altLang="en-US"/>
              <a:pPr/>
              <a:t>‹#›</a:t>
            </a:fld>
            <a:endParaRPr lang="en-GB" altLang="en-US"/>
          </a:p>
        </p:txBody>
      </p:sp>
    </p:spTree>
    <p:extLst>
      <p:ext uri="{BB962C8B-B14F-4D97-AF65-F5344CB8AC3E}">
        <p14:creationId xmlns:p14="http://schemas.microsoft.com/office/powerpoint/2010/main" val="4001790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26BDC0-0798-5F9D-306B-72128A88F503}"/>
              </a:ext>
            </a:extLst>
          </p:cNvPr>
          <p:cNvSpPr>
            <a:spLocks noGrp="1"/>
          </p:cNvSpPr>
          <p:nvPr>
            <p:ph type="dt" sz="half" idx="10"/>
          </p:nvPr>
        </p:nvSpPr>
        <p:spPr/>
        <p:txBody>
          <a:bodyPr/>
          <a:lstStyle>
            <a:lvl1pPr>
              <a:defRPr/>
            </a:lvl1pPr>
          </a:lstStyle>
          <a:p>
            <a:endParaRPr lang="en-GB" altLang="en-US"/>
          </a:p>
        </p:txBody>
      </p:sp>
      <p:sp>
        <p:nvSpPr>
          <p:cNvPr id="3" name="Footer Placeholder 2">
            <a:extLst>
              <a:ext uri="{FF2B5EF4-FFF2-40B4-BE49-F238E27FC236}">
                <a16:creationId xmlns:a16="http://schemas.microsoft.com/office/drawing/2014/main" id="{CD14F712-8248-E1FC-79DB-9936E3008DD3}"/>
              </a:ext>
            </a:extLst>
          </p:cNvPr>
          <p:cNvSpPr>
            <a:spLocks noGrp="1"/>
          </p:cNvSpPr>
          <p:nvPr>
            <p:ph type="ftr" sz="quarter" idx="11"/>
          </p:nvPr>
        </p:nvSpPr>
        <p:spPr/>
        <p:txBody>
          <a:bodyPr/>
          <a:lstStyle>
            <a:lvl1pPr>
              <a:defRPr/>
            </a:lvl1pPr>
          </a:lstStyle>
          <a:p>
            <a:endParaRPr lang="en-GB" altLang="en-US"/>
          </a:p>
        </p:txBody>
      </p:sp>
      <p:sp>
        <p:nvSpPr>
          <p:cNvPr id="4" name="Slide Number Placeholder 3">
            <a:extLst>
              <a:ext uri="{FF2B5EF4-FFF2-40B4-BE49-F238E27FC236}">
                <a16:creationId xmlns:a16="http://schemas.microsoft.com/office/drawing/2014/main" id="{2F79CA1A-0729-A26A-E3A4-EE850CBBB30D}"/>
              </a:ext>
            </a:extLst>
          </p:cNvPr>
          <p:cNvSpPr>
            <a:spLocks noGrp="1"/>
          </p:cNvSpPr>
          <p:nvPr>
            <p:ph type="sldNum" sz="quarter" idx="12"/>
          </p:nvPr>
        </p:nvSpPr>
        <p:spPr/>
        <p:txBody>
          <a:bodyPr/>
          <a:lstStyle>
            <a:lvl1pPr>
              <a:defRPr/>
            </a:lvl1pPr>
          </a:lstStyle>
          <a:p>
            <a:fld id="{79D46B19-73C1-46CC-BF4F-CA1130C2B3E2}" type="slidenum">
              <a:rPr lang="en-GB" altLang="en-US"/>
              <a:pPr/>
              <a:t>‹#›</a:t>
            </a:fld>
            <a:endParaRPr lang="en-GB" altLang="en-US"/>
          </a:p>
        </p:txBody>
      </p:sp>
    </p:spTree>
    <p:extLst>
      <p:ext uri="{BB962C8B-B14F-4D97-AF65-F5344CB8AC3E}">
        <p14:creationId xmlns:p14="http://schemas.microsoft.com/office/powerpoint/2010/main" val="2383052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C8A34-A083-3AC9-C4A2-4AFAB40CD6CC}"/>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E21F90-2D2B-66C8-36CC-DDF5A8F94C59}"/>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AA2C9D-C471-92F1-9F94-5712033A9D6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75E520-3B64-E50F-4236-238EC4C81601}"/>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D0B78EC6-3B1D-E085-8D00-BC4635E6AAC0}"/>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6FCC6C26-2F10-9414-57ED-66BEE53ACBC1}"/>
              </a:ext>
            </a:extLst>
          </p:cNvPr>
          <p:cNvSpPr>
            <a:spLocks noGrp="1"/>
          </p:cNvSpPr>
          <p:nvPr>
            <p:ph type="sldNum" sz="quarter" idx="12"/>
          </p:nvPr>
        </p:nvSpPr>
        <p:spPr/>
        <p:txBody>
          <a:bodyPr/>
          <a:lstStyle>
            <a:lvl1pPr>
              <a:defRPr/>
            </a:lvl1pPr>
          </a:lstStyle>
          <a:p>
            <a:fld id="{319F5A5A-D992-498B-9FC4-3B3DD3B0D379}" type="slidenum">
              <a:rPr lang="en-GB" altLang="en-US"/>
              <a:pPr/>
              <a:t>‹#›</a:t>
            </a:fld>
            <a:endParaRPr lang="en-GB" altLang="en-US"/>
          </a:p>
        </p:txBody>
      </p:sp>
    </p:spTree>
    <p:extLst>
      <p:ext uri="{BB962C8B-B14F-4D97-AF65-F5344CB8AC3E}">
        <p14:creationId xmlns:p14="http://schemas.microsoft.com/office/powerpoint/2010/main" val="365869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D5D7B-F17C-A0AF-97BE-A250D17D8FA5}"/>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D3908A-2C1E-5746-7C1C-03747BB3F605}"/>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A5C2F3-BC64-D869-FF6C-749AB0D08A3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3905A8-39EC-F61D-6F61-D0B8CD83765D}"/>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EE8C692D-58F4-A9F1-B3A0-C251F46EA457}"/>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7551577D-DFAF-152E-C9BC-FEB305F4A50A}"/>
              </a:ext>
            </a:extLst>
          </p:cNvPr>
          <p:cNvSpPr>
            <a:spLocks noGrp="1"/>
          </p:cNvSpPr>
          <p:nvPr>
            <p:ph type="sldNum" sz="quarter" idx="12"/>
          </p:nvPr>
        </p:nvSpPr>
        <p:spPr/>
        <p:txBody>
          <a:bodyPr/>
          <a:lstStyle>
            <a:lvl1pPr>
              <a:defRPr/>
            </a:lvl1pPr>
          </a:lstStyle>
          <a:p>
            <a:fld id="{AB51061E-34DE-4B07-A09D-7A2B1D06919C}" type="slidenum">
              <a:rPr lang="en-GB" altLang="en-US"/>
              <a:pPr/>
              <a:t>‹#›</a:t>
            </a:fld>
            <a:endParaRPr lang="en-GB" altLang="en-US"/>
          </a:p>
        </p:txBody>
      </p:sp>
    </p:spTree>
    <p:extLst>
      <p:ext uri="{BB962C8B-B14F-4D97-AF65-F5344CB8AC3E}">
        <p14:creationId xmlns:p14="http://schemas.microsoft.com/office/powerpoint/2010/main" val="2541011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335FE-7AEC-1FDD-CBB4-81386A815C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C35711-147F-D19B-1C8B-631F9D9E15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49205F-8C86-08CE-B578-A3FF58D44146}"/>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3E9722FC-EBFD-5D15-93F1-91A96DC89B03}"/>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CFF50BE7-3A41-A7A1-F74D-8485E7B099B7}"/>
              </a:ext>
            </a:extLst>
          </p:cNvPr>
          <p:cNvSpPr>
            <a:spLocks noGrp="1"/>
          </p:cNvSpPr>
          <p:nvPr>
            <p:ph type="sldNum" sz="quarter" idx="12"/>
          </p:nvPr>
        </p:nvSpPr>
        <p:spPr/>
        <p:txBody>
          <a:bodyPr/>
          <a:lstStyle>
            <a:lvl1pPr>
              <a:defRPr/>
            </a:lvl1pPr>
          </a:lstStyle>
          <a:p>
            <a:fld id="{BDBAB17D-080B-484D-B4F6-30B325E535DA}" type="slidenum">
              <a:rPr lang="en-GB" altLang="en-US"/>
              <a:pPr/>
              <a:t>‹#›</a:t>
            </a:fld>
            <a:endParaRPr lang="en-GB" altLang="en-US"/>
          </a:p>
        </p:txBody>
      </p:sp>
    </p:spTree>
    <p:extLst>
      <p:ext uri="{BB962C8B-B14F-4D97-AF65-F5344CB8AC3E}">
        <p14:creationId xmlns:p14="http://schemas.microsoft.com/office/powerpoint/2010/main" val="138451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22268D-DCAB-0A5E-16D7-627CD1FCB4D1}"/>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A607A4-6DB0-CC8E-8EC9-3F9064BA2487}"/>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9CFC96-D651-6595-5EBE-B0C11CEBA6C8}"/>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83F15519-58A1-7B56-8D62-0784BDF8EA58}"/>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35EB6136-1528-80E2-FE5C-2112A0A67024}"/>
              </a:ext>
            </a:extLst>
          </p:cNvPr>
          <p:cNvSpPr>
            <a:spLocks noGrp="1"/>
          </p:cNvSpPr>
          <p:nvPr>
            <p:ph type="sldNum" sz="quarter" idx="12"/>
          </p:nvPr>
        </p:nvSpPr>
        <p:spPr/>
        <p:txBody>
          <a:bodyPr/>
          <a:lstStyle>
            <a:lvl1pPr>
              <a:defRPr/>
            </a:lvl1pPr>
          </a:lstStyle>
          <a:p>
            <a:fld id="{CA6A9216-E213-4ADD-AE25-324C8EB9DD9F}" type="slidenum">
              <a:rPr lang="en-GB" altLang="en-US"/>
              <a:pPr/>
              <a:t>‹#›</a:t>
            </a:fld>
            <a:endParaRPr lang="en-GB" altLang="en-US"/>
          </a:p>
        </p:txBody>
      </p:sp>
    </p:spTree>
    <p:extLst>
      <p:ext uri="{BB962C8B-B14F-4D97-AF65-F5344CB8AC3E}">
        <p14:creationId xmlns:p14="http://schemas.microsoft.com/office/powerpoint/2010/main" val="3637151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CB14BF3B-7D68-BE38-6E92-02992696EE59}"/>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6F7CFC7B-FA0C-2596-C77C-A20107E739AC}"/>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6DD676BA-2C2D-054B-991A-6C374E745379}"/>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GB" altLang="en-US"/>
          </a:p>
        </p:txBody>
      </p:sp>
      <p:sp>
        <p:nvSpPr>
          <p:cNvPr id="1029" name="Rectangle 5">
            <a:extLst>
              <a:ext uri="{FF2B5EF4-FFF2-40B4-BE49-F238E27FC236}">
                <a16:creationId xmlns:a16="http://schemas.microsoft.com/office/drawing/2014/main" id="{D4987C3C-EA4C-0E8D-C2DC-24C8D788FB9E}"/>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GB" altLang="en-US"/>
          </a:p>
        </p:txBody>
      </p:sp>
      <p:sp>
        <p:nvSpPr>
          <p:cNvPr id="1030" name="Rectangle 6">
            <a:extLst>
              <a:ext uri="{FF2B5EF4-FFF2-40B4-BE49-F238E27FC236}">
                <a16:creationId xmlns:a16="http://schemas.microsoft.com/office/drawing/2014/main" id="{7586E143-7E18-9F45-9D26-7DA05F43F842}"/>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B1751281-372A-4849-864C-0922150AEF81}"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8D1492B6-D9F5-E28E-12BE-CF503EED2BA2}"/>
              </a:ext>
            </a:extLst>
          </p:cNvPr>
          <p:cNvSpPr>
            <a:spLocks noGrp="1" noChangeArrowheads="1"/>
          </p:cNvSpPr>
          <p:nvPr>
            <p:ph type="ctrTitle"/>
          </p:nvPr>
        </p:nvSpPr>
        <p:spPr>
          <a:xfrm>
            <a:off x="685800" y="2130425"/>
            <a:ext cx="7772400" cy="1470025"/>
          </a:xfrm>
        </p:spPr>
        <p:txBody>
          <a:bodyPr anchor="ctr"/>
          <a:lstStyle/>
          <a:p>
            <a:r>
              <a:rPr lang="en-GB" altLang="en-US" sz="4400" dirty="0"/>
              <a:t>The judiciary</a:t>
            </a:r>
          </a:p>
        </p:txBody>
      </p:sp>
      <p:sp>
        <p:nvSpPr>
          <p:cNvPr id="2051" name="Rectangle 3">
            <a:extLst>
              <a:ext uri="{FF2B5EF4-FFF2-40B4-BE49-F238E27FC236}">
                <a16:creationId xmlns:a16="http://schemas.microsoft.com/office/drawing/2014/main" id="{8C993C7D-CF80-60DA-769F-59D93F81A189}"/>
              </a:ext>
            </a:extLst>
          </p:cNvPr>
          <p:cNvSpPr>
            <a:spLocks noGrp="1" noChangeArrowheads="1"/>
          </p:cNvSpPr>
          <p:nvPr>
            <p:ph type="subTitle" idx="1"/>
          </p:nvPr>
        </p:nvSpPr>
        <p:spPr>
          <a:xfrm>
            <a:off x="1371600" y="3886200"/>
            <a:ext cx="6400800" cy="1752600"/>
          </a:xfrm>
        </p:spPr>
        <p:txBody>
          <a:bodyPr/>
          <a:lstStyle/>
          <a:p>
            <a:endParaRPr lang="en-US"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3CB59E0B-0F9D-290B-33CD-288563EEE346}"/>
              </a:ext>
            </a:extLst>
          </p:cNvPr>
          <p:cNvSpPr>
            <a:spLocks noGrp="1" noChangeArrowheads="1"/>
          </p:cNvSpPr>
          <p:nvPr>
            <p:ph type="title"/>
          </p:nvPr>
        </p:nvSpPr>
        <p:spPr/>
        <p:txBody>
          <a:bodyPr/>
          <a:lstStyle/>
          <a:p>
            <a:r>
              <a:rPr lang="en-GB" altLang="en-US"/>
              <a:t>Aims of this lecture</a:t>
            </a:r>
          </a:p>
        </p:txBody>
      </p:sp>
      <p:sp>
        <p:nvSpPr>
          <p:cNvPr id="3075" name="Rectangle 3">
            <a:extLst>
              <a:ext uri="{FF2B5EF4-FFF2-40B4-BE49-F238E27FC236}">
                <a16:creationId xmlns:a16="http://schemas.microsoft.com/office/drawing/2014/main" id="{9C0C1F84-3B09-8535-77E6-EE5FC5F69C87}"/>
              </a:ext>
            </a:extLst>
          </p:cNvPr>
          <p:cNvSpPr>
            <a:spLocks noGrp="1" noChangeArrowheads="1"/>
          </p:cNvSpPr>
          <p:nvPr>
            <p:ph type="body" idx="1"/>
          </p:nvPr>
        </p:nvSpPr>
        <p:spPr/>
        <p:txBody>
          <a:bodyPr/>
          <a:lstStyle/>
          <a:p>
            <a:r>
              <a:rPr lang="en-GB" altLang="en-US" sz="2800" dirty="0"/>
              <a:t>To identify the relationship of the judicial system to other parts of the political process</a:t>
            </a:r>
          </a:p>
          <a:p>
            <a:r>
              <a:rPr lang="en-GB" altLang="en-US" sz="2800" dirty="0"/>
              <a:t>To describe the basic structure of that system, and how it has changed in recent years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D7FAE4A-4D82-2076-D523-CF2362AE1158}"/>
              </a:ext>
            </a:extLst>
          </p:cNvPr>
          <p:cNvSpPr>
            <a:spLocks noGrp="1" noChangeArrowheads="1"/>
          </p:cNvSpPr>
          <p:nvPr>
            <p:ph type="title"/>
          </p:nvPr>
        </p:nvSpPr>
        <p:spPr/>
        <p:txBody>
          <a:bodyPr/>
          <a:lstStyle/>
          <a:p>
            <a:r>
              <a:rPr lang="en-GB" altLang="en-US"/>
              <a:t>Introduction</a:t>
            </a:r>
          </a:p>
        </p:txBody>
      </p:sp>
      <p:sp>
        <p:nvSpPr>
          <p:cNvPr id="6147" name="Rectangle 3">
            <a:extLst>
              <a:ext uri="{FF2B5EF4-FFF2-40B4-BE49-F238E27FC236}">
                <a16:creationId xmlns:a16="http://schemas.microsoft.com/office/drawing/2014/main" id="{C25FAC19-8863-EDD9-3020-76E0DD132CF2}"/>
              </a:ext>
            </a:extLst>
          </p:cNvPr>
          <p:cNvSpPr>
            <a:spLocks noGrp="1" noChangeArrowheads="1"/>
          </p:cNvSpPr>
          <p:nvPr>
            <p:ph type="body" idx="1"/>
          </p:nvPr>
        </p:nvSpPr>
        <p:spPr/>
        <p:txBody>
          <a:bodyPr/>
          <a:lstStyle/>
          <a:p>
            <a:pPr>
              <a:lnSpc>
                <a:spcPct val="80000"/>
              </a:lnSpc>
            </a:pPr>
            <a:r>
              <a:rPr lang="en-GB" altLang="en-US" sz="2400" dirty="0"/>
              <a:t>The British system is unlike that of the USA where the Supreme Court acts as the ultimate arbiter of the constitution</a:t>
            </a:r>
          </a:p>
          <a:p>
            <a:pPr>
              <a:lnSpc>
                <a:spcPct val="80000"/>
              </a:lnSpc>
            </a:pPr>
            <a:r>
              <a:rPr lang="en-GB" altLang="en-US" sz="2400" dirty="0"/>
              <a:t>Since 1688, the British courts have been bound by the doctrine of the sovereignty of Parliament</a:t>
            </a:r>
          </a:p>
          <a:p>
            <a:pPr>
              <a:lnSpc>
                <a:spcPct val="80000"/>
              </a:lnSpc>
            </a:pPr>
            <a:r>
              <a:rPr lang="en-GB" altLang="en-US" sz="2400" dirty="0"/>
              <a:t>However, in recent years there has been a growth in judicial activism</a:t>
            </a:r>
          </a:p>
          <a:p>
            <a:pPr>
              <a:lnSpc>
                <a:spcPct val="80000"/>
              </a:lnSpc>
            </a:pPr>
            <a:r>
              <a:rPr lang="en-GB" altLang="en-US" sz="2400" dirty="0"/>
              <a:t>This has been strengthened by the introduction of the European Convention on Human Rights into British law</a:t>
            </a:r>
          </a:p>
          <a:p>
            <a:pPr>
              <a:lnSpc>
                <a:spcPct val="80000"/>
              </a:lnSpc>
            </a:pPr>
            <a:r>
              <a:rPr lang="en-GB" altLang="en-US" sz="2400" dirty="0"/>
              <a:t>In 2009 the UK acquired its own Supreme Court but does not have the power of its US equivalent</a:t>
            </a:r>
          </a:p>
          <a:p>
            <a:pPr>
              <a:lnSpc>
                <a:spcPct val="80000"/>
              </a:lnSpc>
            </a:pPr>
            <a:r>
              <a:rPr lang="en-GB" altLang="en-US" sz="2400" dirty="0"/>
              <a:t>As a result of this the courts are now important political actors</a:t>
            </a:r>
          </a:p>
          <a:p>
            <a:pPr>
              <a:lnSpc>
                <a:spcPct val="80000"/>
              </a:lnSpc>
            </a:pPr>
            <a:endParaRPr lang="en-GB" alt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A9F837C-4296-C958-ADCE-E27B893FE0D6}"/>
              </a:ext>
            </a:extLst>
          </p:cNvPr>
          <p:cNvSpPr>
            <a:spLocks noGrp="1" noChangeArrowheads="1"/>
          </p:cNvSpPr>
          <p:nvPr>
            <p:ph type="title"/>
          </p:nvPr>
        </p:nvSpPr>
        <p:spPr/>
        <p:txBody>
          <a:bodyPr/>
          <a:lstStyle/>
          <a:p>
            <a:r>
              <a:rPr lang="en-GB" altLang="en-US"/>
              <a:t>The judicial process</a:t>
            </a:r>
          </a:p>
        </p:txBody>
      </p:sp>
      <p:sp>
        <p:nvSpPr>
          <p:cNvPr id="7171" name="Rectangle 3">
            <a:extLst>
              <a:ext uri="{FF2B5EF4-FFF2-40B4-BE49-F238E27FC236}">
                <a16:creationId xmlns:a16="http://schemas.microsoft.com/office/drawing/2014/main" id="{2701A0AD-7324-34C6-DB71-9B62808774F0}"/>
              </a:ext>
            </a:extLst>
          </p:cNvPr>
          <p:cNvSpPr>
            <a:spLocks noGrp="1" noChangeArrowheads="1"/>
          </p:cNvSpPr>
          <p:nvPr>
            <p:ph type="body" idx="1"/>
          </p:nvPr>
        </p:nvSpPr>
        <p:spPr/>
        <p:txBody>
          <a:bodyPr/>
          <a:lstStyle/>
          <a:p>
            <a:pPr>
              <a:lnSpc>
                <a:spcPct val="80000"/>
              </a:lnSpc>
            </a:pPr>
            <a:r>
              <a:rPr lang="en-GB" altLang="en-US" sz="2400" dirty="0"/>
              <a:t>The process of policy making, the judicial process has generally been deemed to be of peripheral interest</a:t>
            </a:r>
          </a:p>
          <a:p>
            <a:pPr>
              <a:lnSpc>
                <a:spcPct val="80000"/>
              </a:lnSpc>
            </a:pPr>
            <a:r>
              <a:rPr lang="en-GB" altLang="en-US" sz="2400" dirty="0"/>
              <a:t>This is largely because:</a:t>
            </a:r>
          </a:p>
          <a:p>
            <a:pPr lvl="1">
              <a:lnSpc>
                <a:spcPct val="80000"/>
              </a:lnSpc>
            </a:pPr>
            <a:r>
              <a:rPr lang="en-GB" altLang="en-US" sz="2000" dirty="0"/>
              <a:t>The judiciary is subordinate, with public policy made by the executive and the legislature</a:t>
            </a:r>
          </a:p>
          <a:p>
            <a:pPr lvl="1">
              <a:lnSpc>
                <a:spcPct val="80000"/>
              </a:lnSpc>
            </a:pPr>
            <a:r>
              <a:rPr lang="en-GB" altLang="en-US" sz="2000" dirty="0"/>
              <a:t>The judiciary is notionally independent and politically neutral</a:t>
            </a:r>
          </a:p>
          <a:p>
            <a:pPr>
              <a:lnSpc>
                <a:spcPct val="80000"/>
              </a:lnSpc>
            </a:pPr>
            <a:endParaRPr lang="en-GB" alt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C707732-0F06-1E24-A222-E42225BF7C6D}"/>
              </a:ext>
            </a:extLst>
          </p:cNvPr>
          <p:cNvSpPr>
            <a:spLocks noGrp="1" noChangeArrowheads="1"/>
          </p:cNvSpPr>
          <p:nvPr>
            <p:ph type="title"/>
          </p:nvPr>
        </p:nvSpPr>
        <p:spPr/>
        <p:txBody>
          <a:bodyPr/>
          <a:lstStyle/>
          <a:p>
            <a:r>
              <a:rPr lang="en-GB" altLang="en-US"/>
              <a:t>A subordinate branch?</a:t>
            </a:r>
          </a:p>
        </p:txBody>
      </p:sp>
      <p:sp>
        <p:nvSpPr>
          <p:cNvPr id="8195" name="Rectangle 3">
            <a:extLst>
              <a:ext uri="{FF2B5EF4-FFF2-40B4-BE49-F238E27FC236}">
                <a16:creationId xmlns:a16="http://schemas.microsoft.com/office/drawing/2014/main" id="{FB0DF138-CCAB-2282-887D-BBB79F901D1E}"/>
              </a:ext>
            </a:extLst>
          </p:cNvPr>
          <p:cNvSpPr>
            <a:spLocks noGrp="1" noChangeArrowheads="1"/>
          </p:cNvSpPr>
          <p:nvPr>
            <p:ph type="body" idx="1"/>
          </p:nvPr>
        </p:nvSpPr>
        <p:spPr/>
        <p:txBody>
          <a:bodyPr/>
          <a:lstStyle/>
          <a:p>
            <a:pPr>
              <a:lnSpc>
                <a:spcPct val="80000"/>
              </a:lnSpc>
            </a:pPr>
            <a:r>
              <a:rPr lang="en-GB" altLang="en-US" sz="2400" dirty="0"/>
              <a:t>Under the doctrine of parliamentary sovereignty, the judiciary lacks the intrinsic power to strike down an Act of Parliament</a:t>
            </a:r>
          </a:p>
          <a:p>
            <a:pPr>
              <a:lnSpc>
                <a:spcPct val="80000"/>
              </a:lnSpc>
            </a:pPr>
            <a:r>
              <a:rPr lang="en-GB" altLang="en-US" sz="2400" dirty="0"/>
              <a:t>However, the subordination of common law to statute law does not mean the subordination of the judiciary to the executive. Courts retain certain powers:</a:t>
            </a:r>
          </a:p>
          <a:p>
            <a:pPr lvl="1">
              <a:lnSpc>
                <a:spcPct val="80000"/>
              </a:lnSpc>
            </a:pPr>
            <a:r>
              <a:rPr lang="en-GB" altLang="en-US" sz="2000" dirty="0"/>
              <a:t>Of interpreting the precise meaning of a statute</a:t>
            </a:r>
          </a:p>
          <a:p>
            <a:pPr lvl="1">
              <a:lnSpc>
                <a:spcPct val="80000"/>
              </a:lnSpc>
            </a:pPr>
            <a:r>
              <a:rPr lang="en-GB" altLang="en-US" sz="2000" dirty="0"/>
              <a:t>Of reviewing the actions of ministers and other public officials by applying the doctrine of </a:t>
            </a:r>
            <a:r>
              <a:rPr lang="en-GB" altLang="en-US" sz="2000" i="1" dirty="0"/>
              <a:t>ultra vires </a:t>
            </a:r>
            <a:r>
              <a:rPr lang="en-GB" altLang="en-US" sz="2000" dirty="0"/>
              <a:t>(beyond powers)</a:t>
            </a:r>
          </a:p>
          <a:p>
            <a:pPr lvl="1">
              <a:lnSpc>
                <a:spcPct val="80000"/>
              </a:lnSpc>
            </a:pPr>
            <a:r>
              <a:rPr lang="en-GB" altLang="en-US" sz="2000" dirty="0"/>
              <a:t>Of applying the concept of natural justice to the actions of ministers and others</a:t>
            </a:r>
          </a:p>
          <a:p>
            <a:pPr>
              <a:lnSpc>
                <a:spcPct val="80000"/>
              </a:lnSpc>
            </a:pPr>
            <a:endParaRPr lang="en-GB"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AF965871-76B2-0FDB-4A9D-493A359F8EE5}"/>
              </a:ext>
            </a:extLst>
          </p:cNvPr>
          <p:cNvSpPr>
            <a:spLocks noGrp="1" noChangeArrowheads="1"/>
          </p:cNvSpPr>
          <p:nvPr>
            <p:ph type="title"/>
          </p:nvPr>
        </p:nvSpPr>
        <p:spPr/>
        <p:txBody>
          <a:bodyPr/>
          <a:lstStyle/>
          <a:p>
            <a:r>
              <a:rPr lang="en-GB" altLang="en-US"/>
              <a:t>An Autonomous Branch?</a:t>
            </a:r>
          </a:p>
        </p:txBody>
      </p:sp>
      <p:sp>
        <p:nvSpPr>
          <p:cNvPr id="10243" name="Rectangle 3">
            <a:extLst>
              <a:ext uri="{FF2B5EF4-FFF2-40B4-BE49-F238E27FC236}">
                <a16:creationId xmlns:a16="http://schemas.microsoft.com/office/drawing/2014/main" id="{31A882E7-18D5-04A6-D66B-92E38A5FA9B5}"/>
              </a:ext>
            </a:extLst>
          </p:cNvPr>
          <p:cNvSpPr>
            <a:spLocks noGrp="1" noChangeArrowheads="1"/>
          </p:cNvSpPr>
          <p:nvPr>
            <p:ph type="body" idx="1"/>
          </p:nvPr>
        </p:nvSpPr>
        <p:spPr/>
        <p:txBody>
          <a:bodyPr/>
          <a:lstStyle/>
          <a:p>
            <a:pPr>
              <a:lnSpc>
                <a:spcPct val="90000"/>
              </a:lnSpc>
            </a:pPr>
            <a:r>
              <a:rPr lang="en-GB" altLang="en-US" sz="2400" dirty="0"/>
              <a:t>The judiciary is deemed to be independent of the other two branches of government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98F5C5E-3DAA-F5EE-337F-92347332B619}"/>
              </a:ext>
            </a:extLst>
          </p:cNvPr>
          <p:cNvSpPr>
            <a:spLocks noGrp="1" noChangeArrowheads="1"/>
          </p:cNvSpPr>
          <p:nvPr>
            <p:ph type="title"/>
          </p:nvPr>
        </p:nvSpPr>
        <p:spPr/>
        <p:txBody>
          <a:bodyPr/>
          <a:lstStyle/>
          <a:p>
            <a:r>
              <a:rPr lang="en-GB" altLang="en-US"/>
              <a:t>The Courts</a:t>
            </a:r>
          </a:p>
        </p:txBody>
      </p:sp>
      <p:sp>
        <p:nvSpPr>
          <p:cNvPr id="13315" name="Rectangle 3">
            <a:extLst>
              <a:ext uri="{FF2B5EF4-FFF2-40B4-BE49-F238E27FC236}">
                <a16:creationId xmlns:a16="http://schemas.microsoft.com/office/drawing/2014/main" id="{46C5B4AD-D759-2699-7273-442F0774C1B9}"/>
              </a:ext>
            </a:extLst>
          </p:cNvPr>
          <p:cNvSpPr>
            <a:spLocks noGrp="1" noChangeArrowheads="1"/>
          </p:cNvSpPr>
          <p:nvPr>
            <p:ph type="body" idx="1"/>
          </p:nvPr>
        </p:nvSpPr>
        <p:spPr>
          <a:xfrm>
            <a:off x="-36512" y="1268760"/>
            <a:ext cx="9036496" cy="4525963"/>
          </a:xfrm>
        </p:spPr>
        <p:txBody>
          <a:bodyPr/>
          <a:lstStyle/>
          <a:p>
            <a:pPr>
              <a:lnSpc>
                <a:spcPct val="80000"/>
              </a:lnSpc>
            </a:pPr>
            <a:r>
              <a:rPr lang="en-GB" altLang="en-US" sz="2000" dirty="0"/>
              <a:t>Apart from a number of specialised courts and tribunals, the organisational division of courts is that between criminal law and civil law</a:t>
            </a:r>
          </a:p>
          <a:p>
            <a:pPr>
              <a:lnSpc>
                <a:spcPct val="80000"/>
              </a:lnSpc>
            </a:pPr>
            <a:r>
              <a:rPr lang="en-GB" altLang="en-US" sz="2000" dirty="0"/>
              <a:t>Minor criminal cases are tried in the magistrates’ courts, minor civil cases in county courts</a:t>
            </a:r>
          </a:p>
          <a:p>
            <a:pPr>
              <a:lnSpc>
                <a:spcPct val="80000"/>
              </a:lnSpc>
            </a:pPr>
            <a:r>
              <a:rPr lang="en-GB" altLang="en-US" sz="2000" dirty="0"/>
              <a:t>The higher courts – the Crown Court, the High Court and the Court of Appeal – are known collectively, as the Senior Courts of England and Wales</a:t>
            </a:r>
          </a:p>
          <a:p>
            <a:pPr>
              <a:lnSpc>
                <a:spcPct val="80000"/>
              </a:lnSpc>
            </a:pPr>
            <a:r>
              <a:rPr lang="en-GB" altLang="en-US" sz="2000" dirty="0"/>
              <a:t>At the head of the system stands the </a:t>
            </a:r>
            <a:br>
              <a:rPr lang="en-GB" altLang="en-US" sz="2000" dirty="0"/>
            </a:br>
            <a:r>
              <a:rPr lang="en-GB" altLang="en-US" sz="2000" dirty="0"/>
              <a:t>Supreme Court</a:t>
            </a:r>
          </a:p>
        </p:txBody>
      </p:sp>
      <p:pic>
        <p:nvPicPr>
          <p:cNvPr id="5" name="Picture 4">
            <a:extLst>
              <a:ext uri="{FF2B5EF4-FFF2-40B4-BE49-F238E27FC236}">
                <a16:creationId xmlns:a16="http://schemas.microsoft.com/office/drawing/2014/main" id="{F167D281-FE45-703D-D44A-BF4478540EF0}"/>
              </a:ext>
            </a:extLst>
          </p:cNvPr>
          <p:cNvPicPr>
            <a:picLocks noChangeAspect="1"/>
          </p:cNvPicPr>
          <p:nvPr/>
        </p:nvPicPr>
        <p:blipFill rotWithShape="1">
          <a:blip r:embed="rId3"/>
          <a:srcRect l="31888" t="18139" r="18501" b="13238"/>
          <a:stretch/>
        </p:blipFill>
        <p:spPr>
          <a:xfrm>
            <a:off x="4599697" y="2845939"/>
            <a:ext cx="4536504" cy="403244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8528A9D-4309-A5D5-1655-6B3369B5A4AA}"/>
              </a:ext>
            </a:extLst>
          </p:cNvPr>
          <p:cNvSpPr>
            <a:spLocks noGrp="1" noChangeArrowheads="1"/>
          </p:cNvSpPr>
          <p:nvPr>
            <p:ph type="title"/>
          </p:nvPr>
        </p:nvSpPr>
        <p:spPr/>
        <p:txBody>
          <a:bodyPr/>
          <a:lstStyle/>
          <a:p>
            <a:r>
              <a:rPr lang="en-GB" altLang="en-US"/>
              <a:t>Magistrate courts</a:t>
            </a:r>
          </a:p>
        </p:txBody>
      </p:sp>
      <p:sp>
        <p:nvSpPr>
          <p:cNvPr id="14339" name="Rectangle 3">
            <a:extLst>
              <a:ext uri="{FF2B5EF4-FFF2-40B4-BE49-F238E27FC236}">
                <a16:creationId xmlns:a16="http://schemas.microsoft.com/office/drawing/2014/main" id="{0830C747-E8F4-6C1E-CBD4-4B9902A9C0BD}"/>
              </a:ext>
            </a:extLst>
          </p:cNvPr>
          <p:cNvSpPr>
            <a:spLocks noGrp="1" noChangeArrowheads="1"/>
          </p:cNvSpPr>
          <p:nvPr>
            <p:ph type="body" idx="1"/>
          </p:nvPr>
        </p:nvSpPr>
        <p:spPr/>
        <p:txBody>
          <a:bodyPr/>
          <a:lstStyle/>
          <a:p>
            <a:pPr>
              <a:lnSpc>
                <a:spcPct val="90000"/>
              </a:lnSpc>
            </a:pPr>
            <a:r>
              <a:rPr lang="en-GB" altLang="en-US" sz="2400" dirty="0"/>
              <a:t>More than nine out of every ten criminal cases in England and Wales are tried in magistrates’ courts</a:t>
            </a:r>
          </a:p>
          <a:p>
            <a:pPr>
              <a:lnSpc>
                <a:spcPct val="90000"/>
              </a:lnSpc>
            </a:pPr>
            <a:r>
              <a:rPr lang="en-GB" altLang="en-US" sz="2400" dirty="0"/>
              <a:t>The courts have power to levy fines and to impose prison sentences not exceeding six months</a:t>
            </a:r>
          </a:p>
          <a:p>
            <a:pPr>
              <a:lnSpc>
                <a:spcPct val="90000"/>
              </a:lnSpc>
            </a:pPr>
            <a:r>
              <a:rPr lang="en-GB" altLang="en-US" sz="2400" dirty="0"/>
              <a:t>The courts also have limited civil jurisdiction and a number of administrative functions such as the licensing of public houses</a:t>
            </a:r>
          </a:p>
          <a:p>
            <a:pPr>
              <a:lnSpc>
                <a:spcPct val="90000"/>
              </a:lnSpc>
            </a:pPr>
            <a:r>
              <a:rPr lang="en-GB" altLang="en-US" sz="2400" dirty="0"/>
              <a:t>Magistrates are either professional or lay</a:t>
            </a:r>
          </a:p>
          <a:p>
            <a:pPr>
              <a:lnSpc>
                <a:spcPct val="90000"/>
              </a:lnSpc>
            </a:pPr>
            <a:r>
              <a:rPr lang="en-GB" altLang="en-US" sz="2400" dirty="0"/>
              <a:t>Lay magistrates are not legally trained and are drawn from the ranks of the public</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336F7AF-40B8-149B-43F2-508233F91B76}"/>
              </a:ext>
            </a:extLst>
          </p:cNvPr>
          <p:cNvSpPr>
            <a:spLocks noGrp="1" noChangeArrowheads="1"/>
          </p:cNvSpPr>
          <p:nvPr>
            <p:ph type="title"/>
          </p:nvPr>
        </p:nvSpPr>
        <p:spPr/>
        <p:txBody>
          <a:bodyPr/>
          <a:lstStyle/>
          <a:p>
            <a:r>
              <a:rPr lang="en-GB" altLang="en-US"/>
              <a:t>Crown Courts</a:t>
            </a:r>
          </a:p>
        </p:txBody>
      </p:sp>
      <p:sp>
        <p:nvSpPr>
          <p:cNvPr id="15363" name="Rectangle 3">
            <a:extLst>
              <a:ext uri="{FF2B5EF4-FFF2-40B4-BE49-F238E27FC236}">
                <a16:creationId xmlns:a16="http://schemas.microsoft.com/office/drawing/2014/main" id="{F28E599B-59B7-9D62-1756-5740C0045B1F}"/>
              </a:ext>
            </a:extLst>
          </p:cNvPr>
          <p:cNvSpPr>
            <a:spLocks noGrp="1" noChangeArrowheads="1"/>
          </p:cNvSpPr>
          <p:nvPr>
            <p:ph type="body" idx="1"/>
          </p:nvPr>
        </p:nvSpPr>
        <p:spPr/>
        <p:txBody>
          <a:bodyPr/>
          <a:lstStyle/>
          <a:p>
            <a:pPr>
              <a:lnSpc>
                <a:spcPct val="90000"/>
              </a:lnSpc>
            </a:pPr>
            <a:r>
              <a:rPr lang="en-GB" altLang="en-US" sz="2400"/>
              <a:t>More serious cases (and appeals from magistrates' courts) are heard in Crown Courts</a:t>
            </a:r>
          </a:p>
          <a:p>
            <a:pPr>
              <a:lnSpc>
                <a:spcPct val="90000"/>
              </a:lnSpc>
            </a:pPr>
            <a:r>
              <a:rPr lang="en-GB" altLang="en-US" sz="2400"/>
              <a:t>Appeals go either to the Queen's Bench Division of the High Court or to the Criminal Division of the Court of Appeal</a:t>
            </a:r>
          </a:p>
          <a:p>
            <a:pPr>
              <a:lnSpc>
                <a:spcPct val="90000"/>
              </a:lnSpc>
            </a:pPr>
            <a:r>
              <a:rPr lang="en-GB" altLang="en-US" sz="2400"/>
              <a:t>In practice, appeals are rare: less than 1 per cent of those convicted appeal against conviction or sentence</a:t>
            </a:r>
          </a:p>
          <a:p>
            <a:pPr>
              <a:lnSpc>
                <a:spcPct val="90000"/>
              </a:lnSpc>
            </a:pPr>
            <a:r>
              <a:rPr lang="en-GB" altLang="en-US" sz="2400"/>
              <a:t>The cost of pursuing an appeal would, in the overwhelming majority of cases, far exceed the fine imposed</a:t>
            </a:r>
          </a:p>
          <a:p>
            <a:pPr>
              <a:lnSpc>
                <a:spcPct val="90000"/>
              </a:lnSpc>
            </a:pPr>
            <a:r>
              <a:rPr lang="en-GB" altLang="en-US" sz="2400"/>
              <a:t>The Crown Court is divided into 92 courts and in 2007, 153,000 defendants were dealt with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B4AF1A86-A8F9-A655-CECE-57575416BB1E}"/>
              </a:ext>
            </a:extLst>
          </p:cNvPr>
          <p:cNvSpPr>
            <a:spLocks noGrp="1" noChangeArrowheads="1"/>
          </p:cNvSpPr>
          <p:nvPr>
            <p:ph type="title"/>
          </p:nvPr>
        </p:nvSpPr>
        <p:spPr/>
        <p:txBody>
          <a:bodyPr/>
          <a:lstStyle/>
          <a:p>
            <a:r>
              <a:rPr lang="en-GB" altLang="en-US"/>
              <a:t>The Supreme Court</a:t>
            </a:r>
          </a:p>
        </p:txBody>
      </p:sp>
      <p:sp>
        <p:nvSpPr>
          <p:cNvPr id="16387" name="Rectangle 3">
            <a:extLst>
              <a:ext uri="{FF2B5EF4-FFF2-40B4-BE49-F238E27FC236}">
                <a16:creationId xmlns:a16="http://schemas.microsoft.com/office/drawing/2014/main" id="{BAF2A9F6-7DE4-31B8-6F95-510123E50D58}"/>
              </a:ext>
            </a:extLst>
          </p:cNvPr>
          <p:cNvSpPr>
            <a:spLocks noGrp="1" noChangeArrowheads="1"/>
          </p:cNvSpPr>
          <p:nvPr>
            <p:ph type="body" idx="1"/>
          </p:nvPr>
        </p:nvSpPr>
        <p:spPr/>
        <p:txBody>
          <a:bodyPr/>
          <a:lstStyle/>
          <a:p>
            <a:pPr>
              <a:lnSpc>
                <a:spcPct val="90000"/>
              </a:lnSpc>
            </a:pPr>
            <a:r>
              <a:rPr lang="en-GB" altLang="en-US" sz="2800"/>
              <a:t>From the Court of Appeal, a further appeal is possible to the Supreme Court if the court certifies that a point of law of general public importance is involved</a:t>
            </a:r>
          </a:p>
          <a:p>
            <a:pPr>
              <a:lnSpc>
                <a:spcPct val="90000"/>
              </a:lnSpc>
            </a:pPr>
            <a:r>
              <a:rPr lang="en-GB" altLang="en-US" sz="2800"/>
              <a:t>The Supreme Court is presided over by a President and eleven Justices of the Supreme Court</a:t>
            </a:r>
          </a:p>
          <a:p>
            <a:pPr>
              <a:lnSpc>
                <a:spcPct val="90000"/>
              </a:lnSpc>
            </a:pPr>
            <a:r>
              <a:rPr lang="en-GB" altLang="en-US" sz="2800"/>
              <a:t>The Supreme Court is a relatively new development in the British judiciary only coming into being in 2009</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068E430-4DAA-4D44-9474-D77433E9C17A}"/>
              </a:ext>
            </a:extLst>
          </p:cNvPr>
          <p:cNvSpPr>
            <a:spLocks noGrp="1" noChangeArrowheads="1"/>
          </p:cNvSpPr>
          <p:nvPr>
            <p:ph type="title"/>
          </p:nvPr>
        </p:nvSpPr>
        <p:spPr/>
        <p:txBody>
          <a:bodyPr/>
          <a:lstStyle/>
          <a:p>
            <a:r>
              <a:rPr lang="en-GB" altLang="en-US"/>
              <a:t>Civil cases</a:t>
            </a:r>
          </a:p>
        </p:txBody>
      </p:sp>
      <p:sp>
        <p:nvSpPr>
          <p:cNvPr id="17411" name="Rectangle 3">
            <a:extLst>
              <a:ext uri="{FF2B5EF4-FFF2-40B4-BE49-F238E27FC236}">
                <a16:creationId xmlns:a16="http://schemas.microsoft.com/office/drawing/2014/main" id="{2925E1FD-6638-404F-2D79-D508969C40FE}"/>
              </a:ext>
            </a:extLst>
          </p:cNvPr>
          <p:cNvSpPr>
            <a:spLocks noGrp="1" noChangeArrowheads="1"/>
          </p:cNvSpPr>
          <p:nvPr>
            <p:ph type="body" idx="1"/>
          </p:nvPr>
        </p:nvSpPr>
        <p:spPr/>
        <p:txBody>
          <a:bodyPr/>
          <a:lstStyle/>
          <a:p>
            <a:pPr>
              <a:lnSpc>
                <a:spcPct val="80000"/>
              </a:lnSpc>
            </a:pPr>
            <a:r>
              <a:rPr lang="en-GB" altLang="en-US" sz="2800"/>
              <a:t>Some minor civil cases are heard in magistrates' courts, but more important cases go to the High Court, which is divided into three divisions:</a:t>
            </a:r>
          </a:p>
          <a:p>
            <a:pPr lvl="1">
              <a:lnSpc>
                <a:spcPct val="80000"/>
              </a:lnSpc>
            </a:pPr>
            <a:r>
              <a:rPr lang="en-GB" altLang="en-US" sz="2400"/>
              <a:t>Queen's Bench</a:t>
            </a:r>
          </a:p>
          <a:p>
            <a:pPr lvl="1">
              <a:lnSpc>
                <a:spcPct val="80000"/>
              </a:lnSpc>
            </a:pPr>
            <a:r>
              <a:rPr lang="en-GB" altLang="en-US" sz="2400"/>
              <a:t>Chancery Division</a:t>
            </a:r>
          </a:p>
          <a:p>
            <a:pPr lvl="1">
              <a:lnSpc>
                <a:spcPct val="80000"/>
              </a:lnSpc>
            </a:pPr>
            <a:r>
              <a:rPr lang="en-GB" altLang="en-US" sz="2400"/>
              <a:t>Family Division</a:t>
            </a:r>
          </a:p>
          <a:p>
            <a:pPr>
              <a:lnSpc>
                <a:spcPct val="80000"/>
              </a:lnSpc>
            </a:pPr>
            <a:r>
              <a:rPr lang="en-GB" altLang="en-US" sz="2800"/>
              <a:t>Appeals from magistrates’ courts and from county courts are heard by Divisional Courts of the High Court</a:t>
            </a:r>
          </a:p>
          <a:p>
            <a:pPr>
              <a:lnSpc>
                <a:spcPct val="80000"/>
              </a:lnSpc>
            </a:pPr>
            <a:r>
              <a:rPr lang="en-GB" altLang="en-US" sz="2800"/>
              <a:t>Cases brought against ministers or other public officials for </a:t>
            </a:r>
            <a:r>
              <a:rPr lang="en-GB" altLang="en-US" sz="2800" i="1"/>
              <a:t>ultra vires </a:t>
            </a:r>
            <a:r>
              <a:rPr lang="en-GB" altLang="en-US" sz="2800"/>
              <a:t>are normally heard in the Queen's Bench Division</a:t>
            </a:r>
          </a:p>
          <a:p>
            <a:pPr lvl="1">
              <a:lnSpc>
                <a:spcPct val="80000"/>
              </a:lnSpc>
            </a:pPr>
            <a:endParaRPr lang="en-GB" altLang="en-US" sz="24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A29F1999-1CF2-0966-0B75-1598BC7A6814}"/>
              </a:ext>
            </a:extLst>
          </p:cNvPr>
          <p:cNvSpPr>
            <a:spLocks noGrp="1" noChangeArrowheads="1"/>
          </p:cNvSpPr>
          <p:nvPr>
            <p:ph type="title"/>
          </p:nvPr>
        </p:nvSpPr>
        <p:spPr/>
        <p:txBody>
          <a:bodyPr/>
          <a:lstStyle/>
          <a:p>
            <a:r>
              <a:rPr lang="en-GB" altLang="en-US"/>
              <a:t>Tribunals</a:t>
            </a:r>
          </a:p>
        </p:txBody>
      </p:sp>
      <p:sp>
        <p:nvSpPr>
          <p:cNvPr id="18435" name="Rectangle 3">
            <a:extLst>
              <a:ext uri="{FF2B5EF4-FFF2-40B4-BE49-F238E27FC236}">
                <a16:creationId xmlns:a16="http://schemas.microsoft.com/office/drawing/2014/main" id="{D935FCF1-DE55-7BEF-D3A2-63F353CD5322}"/>
              </a:ext>
            </a:extLst>
          </p:cNvPr>
          <p:cNvSpPr>
            <a:spLocks noGrp="1" noChangeArrowheads="1"/>
          </p:cNvSpPr>
          <p:nvPr>
            <p:ph type="body" idx="1"/>
          </p:nvPr>
        </p:nvSpPr>
        <p:spPr/>
        <p:txBody>
          <a:bodyPr/>
          <a:lstStyle/>
          <a:p>
            <a:pPr>
              <a:lnSpc>
                <a:spcPct val="80000"/>
              </a:lnSpc>
            </a:pPr>
            <a:r>
              <a:rPr lang="en-GB" altLang="en-US" sz="2800"/>
              <a:t>Many citizens are affected by decisions taken by public bodies</a:t>
            </a:r>
          </a:p>
          <a:p>
            <a:pPr>
              <a:lnSpc>
                <a:spcPct val="80000"/>
              </a:lnSpc>
            </a:pPr>
            <a:r>
              <a:rPr lang="en-GB" altLang="en-US" sz="2800"/>
              <a:t>Administrative law provides the legal framework for the adjudication of such disputes</a:t>
            </a:r>
          </a:p>
          <a:p>
            <a:pPr>
              <a:lnSpc>
                <a:spcPct val="80000"/>
              </a:lnSpc>
            </a:pPr>
            <a:r>
              <a:rPr lang="en-GB" altLang="en-US" sz="2800"/>
              <a:t>To avoid the ordinary courts being clogged up by the mass of such cases, a network of tribunals have been established to resolve these disputes</a:t>
            </a:r>
          </a:p>
          <a:p>
            <a:pPr>
              <a:lnSpc>
                <a:spcPct val="80000"/>
              </a:lnSpc>
            </a:pPr>
            <a:r>
              <a:rPr lang="en-GB" altLang="en-US" sz="2800"/>
              <a:t>They offer the twin advantages of speed and cheapness and are much more informal than are the courts</a:t>
            </a:r>
          </a:p>
          <a:p>
            <a:pPr>
              <a:lnSpc>
                <a:spcPct val="80000"/>
              </a:lnSpc>
            </a:pPr>
            <a:endParaRPr lang="en-GB" altLang="en-US" sz="28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6E35B-E35A-A025-D5AF-6385856B78FE}"/>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16213F8-1064-F8A9-65A4-AE78EA4572D1}"/>
              </a:ext>
            </a:extLst>
          </p:cNvPr>
          <p:cNvSpPr>
            <a:spLocks noGrp="1"/>
          </p:cNvSpPr>
          <p:nvPr>
            <p:ph idx="1"/>
          </p:nvPr>
        </p:nvSpPr>
        <p:spPr/>
        <p:txBody>
          <a:bodyPr/>
          <a:lstStyle/>
          <a:p>
            <a:r>
              <a:rPr lang="en-GB" dirty="0"/>
              <a:t>Identified the relationship of the judicial system to other parts of the political process</a:t>
            </a:r>
          </a:p>
          <a:p>
            <a:r>
              <a:rPr lang="en-GB"/>
              <a:t>Described </a:t>
            </a:r>
            <a:r>
              <a:rPr lang="en-GB" dirty="0"/>
              <a:t>the basic structure of that system, and how it has changed in recent years</a:t>
            </a:r>
          </a:p>
          <a:p>
            <a:endParaRPr lang="en-GB" dirty="0"/>
          </a:p>
        </p:txBody>
      </p:sp>
    </p:spTree>
    <p:extLst>
      <p:ext uri="{BB962C8B-B14F-4D97-AF65-F5344CB8AC3E}">
        <p14:creationId xmlns:p14="http://schemas.microsoft.com/office/powerpoint/2010/main" val="660601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AE9F3-0055-5E66-537F-05FB9700F4E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AAA467F-CF99-BAB3-7F9F-9BE4159591A8}"/>
              </a:ext>
            </a:extLst>
          </p:cNvPr>
          <p:cNvSpPr>
            <a:spLocks noGrp="1"/>
          </p:cNvSpPr>
          <p:nvPr>
            <p:ph idx="1"/>
          </p:nvPr>
        </p:nvSpPr>
        <p:spPr/>
        <p:txBody>
          <a:bodyPr/>
          <a:lstStyle/>
          <a:p>
            <a:pPr marL="0" indent="0">
              <a:buNone/>
            </a:pPr>
            <a:r>
              <a:rPr lang="en-GB" dirty="0"/>
              <a:t>Jones, B., &amp; Hertner, I. (2022). </a:t>
            </a:r>
            <a:r>
              <a:rPr lang="en-GB" i="1" dirty="0"/>
              <a:t>Politics UK </a:t>
            </a:r>
            <a:r>
              <a:rPr lang="en-GB" dirty="0"/>
              <a:t>. (Tenth edition). </a:t>
            </a:r>
            <a:r>
              <a:rPr lang="en-GB"/>
              <a:t>Routledge.</a:t>
            </a:r>
          </a:p>
          <a:p>
            <a:pPr marL="0" indent="0">
              <a:buNone/>
            </a:pPr>
            <a:endParaRPr lang="en-GB"/>
          </a:p>
        </p:txBody>
      </p:sp>
    </p:spTree>
    <p:extLst>
      <p:ext uri="{BB962C8B-B14F-4D97-AF65-F5344CB8AC3E}">
        <p14:creationId xmlns:p14="http://schemas.microsoft.com/office/powerpoint/2010/main" val="228284166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231</TotalTime>
  <Words>4338</Words>
  <Application>Microsoft Office PowerPoint</Application>
  <PresentationFormat>On-screen Show (4:3)</PresentationFormat>
  <Paragraphs>120</Paragraphs>
  <Slides>14</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Default Design</vt:lpstr>
      <vt:lpstr>The judiciary</vt:lpstr>
      <vt:lpstr>Aims of this lecture</vt:lpstr>
      <vt:lpstr>Introduction</vt:lpstr>
      <vt:lpstr>The judicial process</vt:lpstr>
      <vt:lpstr>A subordinate branch?</vt:lpstr>
      <vt:lpstr>An Autonomous Branch?</vt:lpstr>
      <vt:lpstr>The Courts</vt:lpstr>
      <vt:lpstr>Magistrate courts</vt:lpstr>
      <vt:lpstr>Crown Courts</vt:lpstr>
      <vt:lpstr>The Supreme Court</vt:lpstr>
      <vt:lpstr>Civil cases</vt:lpstr>
      <vt:lpstr>Tribunals</vt:lpstr>
      <vt:lpstr>Summary</vt:lpstr>
      <vt:lpstr>References</vt:lpstr>
    </vt:vector>
  </TitlesOfParts>
  <Company>Nottingham Trent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20 The judiciary</dc:title>
  <dc:creator>ACP3ASHTOMB</dc:creator>
  <cp:lastModifiedBy>Anthony Burns</cp:lastModifiedBy>
  <cp:revision>24</cp:revision>
  <dcterms:created xsi:type="dcterms:W3CDTF">2010-06-20T11:38:00Z</dcterms:created>
  <dcterms:modified xsi:type="dcterms:W3CDTF">2026-06-22T08:28:21Z</dcterms:modified>
</cp:coreProperties>
</file>