
<file path=[Content_Types].xml><?xml version="1.0" encoding="utf-8"?>
<Types xmlns="http://schemas.openxmlformats.org/package/2006/content-types">
  <Default Extension="jfif" ContentType="image/jpeg"/>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21" r:id="rId1"/>
  </p:sldMasterIdLst>
  <p:notesMasterIdLst>
    <p:notesMasterId r:id="rId2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73" r:id="rId14"/>
    <p:sldId id="268" r:id="rId15"/>
    <p:sldId id="271" r:id="rId16"/>
    <p:sldId id="272" r:id="rId17"/>
    <p:sldId id="270" r:id="rId18"/>
    <p:sldId id="269" r:id="rId19"/>
    <p:sldId id="274" r:id="rId20"/>
    <p:sldId id="276" r:id="rId21"/>
    <p:sldId id="278" r:id="rId22"/>
    <p:sldId id="279" r:id="rId23"/>
    <p:sldId id="281" r:id="rId24"/>
    <p:sldId id="282" r:id="rId25"/>
    <p:sldId id="280"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4506" autoAdjust="0"/>
  </p:normalViewPr>
  <p:slideViewPr>
    <p:cSldViewPr snapToGrid="0">
      <p:cViewPr varScale="1">
        <p:scale>
          <a:sx n="68" d="100"/>
          <a:sy n="68" d="100"/>
        </p:scale>
        <p:origin x="978"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50AE711-E715-49D5-8522-8A96AFAEF3C0}" type="datetimeFigureOut">
              <a:rPr lang="en-GB" smtClean="0"/>
              <a:t>31/10/2023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E9BC2A4-C4CA-41D8-855C-08C9BCA8FD68}" type="slidenum">
              <a:rPr lang="en-GB" smtClean="0"/>
              <a:t>‹#›</a:t>
            </a:fld>
            <a:endParaRPr lang="en-GB"/>
          </a:p>
        </p:txBody>
      </p:sp>
    </p:spTree>
    <p:extLst>
      <p:ext uri="{BB962C8B-B14F-4D97-AF65-F5344CB8AC3E}">
        <p14:creationId xmlns:p14="http://schemas.microsoft.com/office/powerpoint/2010/main" val="42259376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E9BC2A4-C4CA-41D8-855C-08C9BCA8FD68}" type="slidenum">
              <a:rPr lang="en-GB" smtClean="0"/>
              <a:t>1</a:t>
            </a:fld>
            <a:endParaRPr lang="en-GB"/>
          </a:p>
        </p:txBody>
      </p:sp>
    </p:spTree>
    <p:extLst>
      <p:ext uri="{BB962C8B-B14F-4D97-AF65-F5344CB8AC3E}">
        <p14:creationId xmlns:p14="http://schemas.microsoft.com/office/powerpoint/2010/main" val="6564443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E9BC2A4-C4CA-41D8-855C-08C9BCA8FD68}" type="slidenum">
              <a:rPr lang="en-GB" smtClean="0"/>
              <a:t>2</a:t>
            </a:fld>
            <a:endParaRPr lang="en-GB"/>
          </a:p>
        </p:txBody>
      </p:sp>
    </p:spTree>
    <p:extLst>
      <p:ext uri="{BB962C8B-B14F-4D97-AF65-F5344CB8AC3E}">
        <p14:creationId xmlns:p14="http://schemas.microsoft.com/office/powerpoint/2010/main" val="28890130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Human Resources (HR) Job Responsibilities:</a:t>
            </a:r>
          </a:p>
          <a:p>
            <a:r>
              <a:rPr lang="en-US" sz="1200" b="0" i="0" kern="1200" dirty="0">
                <a:solidFill>
                  <a:schemeClr val="tx1"/>
                </a:solidFill>
                <a:effectLst/>
                <a:latin typeface="+mn-lt"/>
                <a:ea typeface="+mn-ea"/>
                <a:cs typeface="+mn-cs"/>
              </a:rPr>
              <a:t>Recruitment and Talent Acquisition:</a:t>
            </a:r>
          </a:p>
          <a:p>
            <a:pPr lvl="1"/>
            <a:r>
              <a:rPr lang="en-US" sz="1200" b="0" i="0" kern="1200" dirty="0">
                <a:solidFill>
                  <a:schemeClr val="tx1"/>
                </a:solidFill>
                <a:effectLst/>
                <a:latin typeface="+mn-lt"/>
                <a:ea typeface="+mn-ea"/>
                <a:cs typeface="+mn-cs"/>
              </a:rPr>
              <a:t>Identify staffing needs and develop job descriptions.</a:t>
            </a:r>
          </a:p>
          <a:p>
            <a:pPr lvl="1"/>
            <a:r>
              <a:rPr lang="en-US" sz="1200" b="0" i="0" kern="1200" dirty="0">
                <a:solidFill>
                  <a:schemeClr val="tx1"/>
                </a:solidFill>
                <a:effectLst/>
                <a:latin typeface="+mn-lt"/>
                <a:ea typeface="+mn-ea"/>
                <a:cs typeface="+mn-cs"/>
              </a:rPr>
              <a:t>Source, screen, and interview candidates.</a:t>
            </a:r>
          </a:p>
          <a:p>
            <a:pPr lvl="1"/>
            <a:r>
              <a:rPr lang="en-US" sz="1200" b="0" i="0" kern="1200" dirty="0">
                <a:solidFill>
                  <a:schemeClr val="tx1"/>
                </a:solidFill>
                <a:effectLst/>
                <a:latin typeface="+mn-lt"/>
                <a:ea typeface="+mn-ea"/>
                <a:cs typeface="+mn-cs"/>
              </a:rPr>
              <a:t>Conduct reference checks and coordinate the hiring process.</a:t>
            </a:r>
          </a:p>
          <a:p>
            <a:r>
              <a:rPr lang="en-US" sz="1200" b="0" i="0" kern="1200" dirty="0">
                <a:solidFill>
                  <a:schemeClr val="tx1"/>
                </a:solidFill>
                <a:effectLst/>
                <a:latin typeface="+mn-lt"/>
                <a:ea typeface="+mn-ea"/>
                <a:cs typeface="+mn-cs"/>
              </a:rPr>
              <a:t>Employee Relations and Engagement:</a:t>
            </a:r>
          </a:p>
          <a:p>
            <a:pPr lvl="1"/>
            <a:r>
              <a:rPr lang="en-US" sz="1200" b="0" i="0" kern="1200" dirty="0">
                <a:solidFill>
                  <a:schemeClr val="tx1"/>
                </a:solidFill>
                <a:effectLst/>
                <a:latin typeface="+mn-lt"/>
                <a:ea typeface="+mn-ea"/>
                <a:cs typeface="+mn-cs"/>
              </a:rPr>
              <a:t>Foster a positive work environment through employee engagement programs.</a:t>
            </a:r>
          </a:p>
          <a:p>
            <a:pPr lvl="1"/>
            <a:r>
              <a:rPr lang="en-US" sz="1200" b="0" i="0" kern="1200" dirty="0">
                <a:solidFill>
                  <a:schemeClr val="tx1"/>
                </a:solidFill>
                <a:effectLst/>
                <a:latin typeface="+mn-lt"/>
                <a:ea typeface="+mn-ea"/>
                <a:cs typeface="+mn-cs"/>
              </a:rPr>
              <a:t>Address and resolve employee concerns and conflicts.</a:t>
            </a:r>
          </a:p>
          <a:p>
            <a:pPr lvl="1"/>
            <a:r>
              <a:rPr lang="en-US" sz="1200" b="0" i="0" kern="1200" dirty="0">
                <a:solidFill>
                  <a:schemeClr val="tx1"/>
                </a:solidFill>
                <a:effectLst/>
                <a:latin typeface="+mn-lt"/>
                <a:ea typeface="+mn-ea"/>
                <a:cs typeface="+mn-cs"/>
              </a:rPr>
              <a:t>Promote diversity and inclusion initiatives.</a:t>
            </a:r>
          </a:p>
          <a:p>
            <a:r>
              <a:rPr lang="en-US" sz="1200" b="0" i="0" kern="1200" dirty="0">
                <a:solidFill>
                  <a:schemeClr val="tx1"/>
                </a:solidFill>
                <a:effectLst/>
                <a:latin typeface="+mn-lt"/>
                <a:ea typeface="+mn-ea"/>
                <a:cs typeface="+mn-cs"/>
              </a:rPr>
              <a:t>Benefits and Compensation:</a:t>
            </a:r>
          </a:p>
          <a:p>
            <a:pPr lvl="1"/>
            <a:r>
              <a:rPr lang="en-US" sz="1200" b="0" i="0" kern="1200" dirty="0">
                <a:solidFill>
                  <a:schemeClr val="tx1"/>
                </a:solidFill>
                <a:effectLst/>
                <a:latin typeface="+mn-lt"/>
                <a:ea typeface="+mn-ea"/>
                <a:cs typeface="+mn-cs"/>
              </a:rPr>
              <a:t>Administer compensation and benefits programs.</a:t>
            </a:r>
          </a:p>
          <a:p>
            <a:pPr lvl="1"/>
            <a:r>
              <a:rPr lang="en-US" sz="1200" b="0" i="0" kern="1200" dirty="0">
                <a:solidFill>
                  <a:schemeClr val="tx1"/>
                </a:solidFill>
                <a:effectLst/>
                <a:latin typeface="+mn-lt"/>
                <a:ea typeface="+mn-ea"/>
                <a:cs typeface="+mn-cs"/>
              </a:rPr>
              <a:t>Ensure compliance with labor laws and regulations.</a:t>
            </a:r>
          </a:p>
          <a:p>
            <a:pPr lvl="1"/>
            <a:r>
              <a:rPr lang="en-US" sz="1200" b="0" i="0" kern="1200" dirty="0">
                <a:solidFill>
                  <a:schemeClr val="tx1"/>
                </a:solidFill>
                <a:effectLst/>
                <a:latin typeface="+mn-lt"/>
                <a:ea typeface="+mn-ea"/>
                <a:cs typeface="+mn-cs"/>
              </a:rPr>
              <a:t>Manage performance appraisal and salary review processes.</a:t>
            </a:r>
          </a:p>
          <a:p>
            <a:r>
              <a:rPr lang="en-US" sz="1200" b="0" i="0" kern="1200" dirty="0">
                <a:solidFill>
                  <a:schemeClr val="tx1"/>
                </a:solidFill>
                <a:effectLst/>
                <a:latin typeface="+mn-lt"/>
                <a:ea typeface="+mn-ea"/>
                <a:cs typeface="+mn-cs"/>
              </a:rPr>
              <a:t>HR Policies and Compliance:</a:t>
            </a:r>
          </a:p>
          <a:p>
            <a:pPr lvl="1"/>
            <a:r>
              <a:rPr lang="en-US" sz="1200" b="0" i="0" kern="1200" dirty="0">
                <a:solidFill>
                  <a:schemeClr val="tx1"/>
                </a:solidFill>
                <a:effectLst/>
                <a:latin typeface="+mn-lt"/>
                <a:ea typeface="+mn-ea"/>
                <a:cs typeface="+mn-cs"/>
              </a:rPr>
              <a:t>Develop and implement HR policies and procedures.</a:t>
            </a:r>
          </a:p>
          <a:p>
            <a:pPr lvl="1"/>
            <a:r>
              <a:rPr lang="en-US" sz="1200" b="0" i="0" kern="1200" dirty="0">
                <a:solidFill>
                  <a:schemeClr val="tx1"/>
                </a:solidFill>
                <a:effectLst/>
                <a:latin typeface="+mn-lt"/>
                <a:ea typeface="+mn-ea"/>
                <a:cs typeface="+mn-cs"/>
              </a:rPr>
              <a:t>Stay updated on labor laws and regulations to ensure compliance.</a:t>
            </a:r>
          </a:p>
          <a:p>
            <a:pPr lvl="1"/>
            <a:r>
              <a:rPr lang="en-US" sz="1200" b="0" i="0" kern="1200" dirty="0">
                <a:solidFill>
                  <a:schemeClr val="tx1"/>
                </a:solidFill>
                <a:effectLst/>
                <a:latin typeface="+mn-lt"/>
                <a:ea typeface="+mn-ea"/>
                <a:cs typeface="+mn-cs"/>
              </a:rPr>
              <a:t>Conduct training on HR policies and legal requirements.</a:t>
            </a:r>
          </a:p>
          <a:p>
            <a:r>
              <a:rPr lang="en-US" sz="1200" b="0" i="0" kern="1200" dirty="0">
                <a:solidFill>
                  <a:schemeClr val="tx1"/>
                </a:solidFill>
                <a:effectLst/>
                <a:latin typeface="+mn-lt"/>
                <a:ea typeface="+mn-ea"/>
                <a:cs typeface="+mn-cs"/>
              </a:rPr>
              <a:t>Training and Development:</a:t>
            </a:r>
          </a:p>
          <a:p>
            <a:pPr lvl="1"/>
            <a:r>
              <a:rPr lang="en-US" sz="1200" b="0" i="0" kern="1200" dirty="0">
                <a:solidFill>
                  <a:schemeClr val="tx1"/>
                </a:solidFill>
                <a:effectLst/>
                <a:latin typeface="+mn-lt"/>
                <a:ea typeface="+mn-ea"/>
                <a:cs typeface="+mn-cs"/>
              </a:rPr>
              <a:t>Identify training needs and design development programs.</a:t>
            </a:r>
          </a:p>
          <a:p>
            <a:pPr lvl="1"/>
            <a:r>
              <a:rPr lang="en-US" sz="1200" b="0" i="0" kern="1200" dirty="0">
                <a:solidFill>
                  <a:schemeClr val="tx1"/>
                </a:solidFill>
                <a:effectLst/>
                <a:latin typeface="+mn-lt"/>
                <a:ea typeface="+mn-ea"/>
                <a:cs typeface="+mn-cs"/>
              </a:rPr>
              <a:t>Organize training sessions for employees' skill enhancement.</a:t>
            </a:r>
          </a:p>
          <a:p>
            <a:pPr lvl="1"/>
            <a:r>
              <a:rPr lang="en-US" sz="1200" b="0" i="0" kern="1200" dirty="0">
                <a:solidFill>
                  <a:schemeClr val="tx1"/>
                </a:solidFill>
                <a:effectLst/>
                <a:latin typeface="+mn-lt"/>
                <a:ea typeface="+mn-ea"/>
                <a:cs typeface="+mn-cs"/>
              </a:rPr>
              <a:t>Implement career development and succession planning initiatives.</a:t>
            </a:r>
          </a:p>
          <a:p>
            <a:r>
              <a:rPr lang="en-US" sz="1200" b="0" i="0" kern="1200" dirty="0">
                <a:solidFill>
                  <a:schemeClr val="tx1"/>
                </a:solidFill>
                <a:effectLst/>
                <a:latin typeface="+mn-lt"/>
                <a:ea typeface="+mn-ea"/>
                <a:cs typeface="+mn-cs"/>
              </a:rPr>
              <a:t>These responsibilities may vary depending on the organization's size, industry, and specific HR roles, but they provide a general overview of key HR functions.</a:t>
            </a:r>
          </a:p>
        </p:txBody>
      </p:sp>
      <p:sp>
        <p:nvSpPr>
          <p:cNvPr id="4" name="Slide Number Placeholder 3"/>
          <p:cNvSpPr>
            <a:spLocks noGrp="1"/>
          </p:cNvSpPr>
          <p:nvPr>
            <p:ph type="sldNum" sz="quarter" idx="10"/>
          </p:nvPr>
        </p:nvSpPr>
        <p:spPr/>
        <p:txBody>
          <a:bodyPr/>
          <a:lstStyle/>
          <a:p>
            <a:fld id="{6E9BC2A4-C4CA-41D8-855C-08C9BCA8FD68}" type="slidenum">
              <a:rPr lang="en-GB" smtClean="0"/>
              <a:t>3</a:t>
            </a:fld>
            <a:endParaRPr lang="en-GB"/>
          </a:p>
        </p:txBody>
      </p:sp>
    </p:spTree>
    <p:extLst>
      <p:ext uri="{BB962C8B-B14F-4D97-AF65-F5344CB8AC3E}">
        <p14:creationId xmlns:p14="http://schemas.microsoft.com/office/powerpoint/2010/main" val="25624798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HR</a:t>
            </a:r>
            <a:r>
              <a:rPr lang="en-US" sz="1200" b="0" i="0" kern="1200" baseline="0" dirty="0">
                <a:solidFill>
                  <a:schemeClr val="tx1"/>
                </a:solidFill>
                <a:effectLst/>
                <a:latin typeface="+mn-lt"/>
                <a:ea typeface="+mn-ea"/>
                <a:cs typeface="+mn-cs"/>
              </a:rPr>
              <a:t> focuses on development of employee relations and their engagement through communication using emails, newsletters, and face-to-face meetings.</a:t>
            </a:r>
          </a:p>
          <a:p>
            <a:r>
              <a:rPr lang="en-US" sz="1200" b="0" i="0" kern="1200" baseline="0" dirty="0">
                <a:solidFill>
                  <a:schemeClr val="tx1"/>
                </a:solidFill>
                <a:effectLst/>
                <a:latin typeface="+mn-lt"/>
                <a:ea typeface="+mn-ea"/>
                <a:cs typeface="+mn-cs"/>
              </a:rPr>
              <a:t>For Talent management HR include training staff members, offering them chances for continual education, and consistently inspiring them to perform better.</a:t>
            </a:r>
          </a:p>
          <a:p>
            <a:r>
              <a:rPr lang="en-US" dirty="0"/>
              <a:t>Technology for human resources (HR) refers to the hardware and software that supports a variety of HR duties and functions.</a:t>
            </a:r>
          </a:p>
          <a:p>
            <a:r>
              <a:rPr lang="en-US" dirty="0"/>
              <a:t>The HR function</a:t>
            </a:r>
            <a:r>
              <a:rPr lang="en-US" baseline="0" dirty="0"/>
              <a:t>, d</a:t>
            </a:r>
            <a:r>
              <a:rPr lang="en-US" dirty="0"/>
              <a:t>iversity and inclusion supports the positive office environment and fairness for all employees.</a:t>
            </a:r>
          </a:p>
          <a:p>
            <a:r>
              <a:rPr lang="en-US" dirty="0"/>
              <a:t>It</a:t>
            </a:r>
            <a:r>
              <a:rPr lang="en-US" baseline="0" dirty="0"/>
              <a:t> is in domain of HR to care for health and safety through establishing the policies which need to be practiced.</a:t>
            </a:r>
          </a:p>
          <a:p>
            <a:r>
              <a:rPr lang="en-US" baseline="0" dirty="0"/>
              <a:t>HR do Organizational development through making changes and improvements to the structures and procedures.</a:t>
            </a:r>
            <a:endParaRPr lang="en-GB" dirty="0"/>
          </a:p>
        </p:txBody>
      </p:sp>
      <p:sp>
        <p:nvSpPr>
          <p:cNvPr id="4" name="Slide Number Placeholder 3"/>
          <p:cNvSpPr>
            <a:spLocks noGrp="1"/>
          </p:cNvSpPr>
          <p:nvPr>
            <p:ph type="sldNum" sz="quarter" idx="10"/>
          </p:nvPr>
        </p:nvSpPr>
        <p:spPr/>
        <p:txBody>
          <a:bodyPr/>
          <a:lstStyle/>
          <a:p>
            <a:fld id="{6E9BC2A4-C4CA-41D8-855C-08C9BCA8FD68}" type="slidenum">
              <a:rPr lang="en-GB" smtClean="0"/>
              <a:t>4</a:t>
            </a:fld>
            <a:endParaRPr lang="en-GB"/>
          </a:p>
        </p:txBody>
      </p:sp>
    </p:spTree>
    <p:extLst>
      <p:ext uri="{BB962C8B-B14F-4D97-AF65-F5344CB8AC3E}">
        <p14:creationId xmlns:p14="http://schemas.microsoft.com/office/powerpoint/2010/main" val="11683962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Upholding these values is crucial for maintaining professionalism and trust within an organization.</a:t>
            </a:r>
          </a:p>
          <a:p>
            <a:r>
              <a:rPr lang="en-US" sz="1200" b="1" i="0" kern="1200" dirty="0">
                <a:solidFill>
                  <a:schemeClr val="tx1"/>
                </a:solidFill>
                <a:effectLst/>
                <a:latin typeface="+mn-lt"/>
                <a:ea typeface="+mn-ea"/>
                <a:cs typeface="+mn-cs"/>
              </a:rPr>
              <a:t>Ethical Integrity:</a:t>
            </a:r>
            <a:r>
              <a:rPr lang="en-US" sz="1200" b="0" i="0" kern="1200" dirty="0">
                <a:solidFill>
                  <a:schemeClr val="tx1"/>
                </a:solidFill>
                <a:effectLst/>
                <a:latin typeface="+mn-lt"/>
                <a:ea typeface="+mn-ea"/>
                <a:cs typeface="+mn-cs"/>
              </a:rPr>
              <a:t> HR professionals should uphold the highest ethical standards, fostering a culture of trust, fairness, and honesty. This includes maintaining confidentiality, treating all employees equitably, and ensuring compliance with legal and ethical guidelines.</a:t>
            </a:r>
          </a:p>
          <a:p>
            <a:r>
              <a:rPr lang="en-US" sz="1200" b="1" i="0" kern="1200" dirty="0">
                <a:solidFill>
                  <a:schemeClr val="tx1"/>
                </a:solidFill>
                <a:effectLst/>
                <a:latin typeface="+mn-lt"/>
                <a:ea typeface="+mn-ea"/>
                <a:cs typeface="+mn-cs"/>
              </a:rPr>
              <a:t>Empathy and Compassion:</a:t>
            </a:r>
            <a:r>
              <a:rPr lang="en-US" sz="1200" b="0" i="0" kern="1200" dirty="0">
                <a:solidFill>
                  <a:schemeClr val="tx1"/>
                </a:solidFill>
                <a:effectLst/>
                <a:latin typeface="+mn-lt"/>
                <a:ea typeface="+mn-ea"/>
                <a:cs typeface="+mn-cs"/>
              </a:rPr>
              <a:t> Demonstrating empathy and compassion towards employees is essential. HR should be sensitive to the needs, concerns, and well-being of individuals, fostering a supportive workplace environment and addressing employee issues with care and understanding.</a:t>
            </a:r>
          </a:p>
          <a:p>
            <a:r>
              <a:rPr lang="en-US" sz="1200" b="1" i="0" kern="1200" dirty="0">
                <a:solidFill>
                  <a:schemeClr val="tx1"/>
                </a:solidFill>
                <a:effectLst/>
                <a:latin typeface="+mn-lt"/>
                <a:ea typeface="+mn-ea"/>
                <a:cs typeface="+mn-cs"/>
              </a:rPr>
              <a:t>Continuous Learning and Adaptability:</a:t>
            </a:r>
            <a:r>
              <a:rPr lang="en-US" sz="1200" b="0" i="0" kern="1200" dirty="0">
                <a:solidFill>
                  <a:schemeClr val="tx1"/>
                </a:solidFill>
                <a:effectLst/>
                <a:latin typeface="+mn-lt"/>
                <a:ea typeface="+mn-ea"/>
                <a:cs typeface="+mn-cs"/>
              </a:rPr>
              <a:t> In an ever-evolving workplace, HR professionals must embrace lifelong learning and adaptability. Staying updated on HR trends, technology, and best practices ensures they can effectively address the changing needs of both the organization and its workforce.</a:t>
            </a:r>
          </a:p>
          <a:p>
            <a:endParaRPr lang="en-GB" dirty="0"/>
          </a:p>
        </p:txBody>
      </p:sp>
      <p:sp>
        <p:nvSpPr>
          <p:cNvPr id="4" name="Slide Number Placeholder 3"/>
          <p:cNvSpPr>
            <a:spLocks noGrp="1"/>
          </p:cNvSpPr>
          <p:nvPr>
            <p:ph type="sldNum" sz="quarter" idx="10"/>
          </p:nvPr>
        </p:nvSpPr>
        <p:spPr/>
        <p:txBody>
          <a:bodyPr/>
          <a:lstStyle/>
          <a:p>
            <a:fld id="{6E9BC2A4-C4CA-41D8-855C-08C9BCA8FD68}" type="slidenum">
              <a:rPr lang="en-GB" smtClean="0"/>
              <a:t>5</a:t>
            </a:fld>
            <a:endParaRPr lang="en-GB"/>
          </a:p>
        </p:txBody>
      </p:sp>
    </p:spTree>
    <p:extLst>
      <p:ext uri="{BB962C8B-B14F-4D97-AF65-F5344CB8AC3E}">
        <p14:creationId xmlns:p14="http://schemas.microsoft.com/office/powerpoint/2010/main" val="8423499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The CIPD profession map outlines the attitudes and skills that HR professionals are expected to possess throughout their careers.</a:t>
            </a:r>
          </a:p>
        </p:txBody>
      </p:sp>
      <p:sp>
        <p:nvSpPr>
          <p:cNvPr id="4" name="Slide Number Placeholder 3"/>
          <p:cNvSpPr>
            <a:spLocks noGrp="1"/>
          </p:cNvSpPr>
          <p:nvPr>
            <p:ph type="sldNum" sz="quarter" idx="10"/>
          </p:nvPr>
        </p:nvSpPr>
        <p:spPr/>
        <p:txBody>
          <a:bodyPr/>
          <a:lstStyle/>
          <a:p>
            <a:fld id="{6E9BC2A4-C4CA-41D8-855C-08C9BCA8FD68}" type="slidenum">
              <a:rPr lang="en-GB" smtClean="0"/>
              <a:t>6</a:t>
            </a:fld>
            <a:endParaRPr lang="en-GB"/>
          </a:p>
        </p:txBody>
      </p:sp>
    </p:spTree>
    <p:extLst>
      <p:ext uri="{BB962C8B-B14F-4D97-AF65-F5344CB8AC3E}">
        <p14:creationId xmlns:p14="http://schemas.microsoft.com/office/powerpoint/2010/main" val="23073163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These core behaviors guide HR professionals in their roles and interactions.</a:t>
            </a:r>
            <a:br>
              <a:rPr lang="en-US" sz="1200" b="0" i="0" kern="1200" dirty="0">
                <a:solidFill>
                  <a:schemeClr val="tx1"/>
                </a:solidFill>
                <a:effectLst/>
                <a:latin typeface="+mn-lt"/>
                <a:ea typeface="+mn-ea"/>
                <a:cs typeface="+mn-cs"/>
              </a:rPr>
            </a:br>
            <a:r>
              <a:rPr lang="en-US" sz="1200" b="1" i="0" kern="1200" dirty="0">
                <a:solidFill>
                  <a:schemeClr val="tx1"/>
                </a:solidFill>
                <a:effectLst/>
                <a:latin typeface="+mn-lt"/>
                <a:ea typeface="+mn-ea"/>
                <a:cs typeface="+mn-cs"/>
              </a:rPr>
              <a:t>Ethical Leadership:</a:t>
            </a:r>
            <a:endParaRPr lang="en-US" sz="1200" b="0" i="0" kern="1200" dirty="0">
              <a:solidFill>
                <a:schemeClr val="tx1"/>
              </a:solidFill>
              <a:effectLst/>
              <a:latin typeface="+mn-lt"/>
              <a:ea typeface="+mn-ea"/>
              <a:cs typeface="+mn-cs"/>
            </a:endParaRPr>
          </a:p>
          <a:p>
            <a:pPr lvl="1"/>
            <a:r>
              <a:rPr lang="en-US" sz="1200" b="0" i="0" kern="1200" dirty="0">
                <a:solidFill>
                  <a:schemeClr val="tx1"/>
                </a:solidFill>
                <a:effectLst/>
                <a:latin typeface="+mn-lt"/>
                <a:ea typeface="+mn-ea"/>
                <a:cs typeface="+mn-cs"/>
              </a:rPr>
              <a:t>Ethical leadership fosters trust and integrity within an organization, guiding leaders to make morally sound decisions, inspiring teams, and promoting a culture of ethical behavior.</a:t>
            </a:r>
          </a:p>
          <a:p>
            <a:pPr lvl="1"/>
            <a:r>
              <a:rPr lang="en-US" sz="1200" b="0" i="0" kern="1200" dirty="0">
                <a:solidFill>
                  <a:schemeClr val="tx1"/>
                </a:solidFill>
                <a:effectLst/>
                <a:latin typeface="+mn-lt"/>
                <a:ea typeface="+mn-ea"/>
                <a:cs typeface="+mn-cs"/>
              </a:rPr>
              <a:t>It involves leading by example, demonstrating fairness, and upholding values, which, in turn, cultivates a positive work environment and employee loyalty.</a:t>
            </a:r>
          </a:p>
          <a:p>
            <a:r>
              <a:rPr lang="en-US" sz="1200" b="1" i="0" kern="1200" dirty="0">
                <a:solidFill>
                  <a:schemeClr val="tx1"/>
                </a:solidFill>
                <a:effectLst/>
                <a:latin typeface="+mn-lt"/>
                <a:ea typeface="+mn-ea"/>
                <a:cs typeface="+mn-cs"/>
              </a:rPr>
              <a:t>Working Collaboratively:</a:t>
            </a:r>
            <a:endParaRPr lang="en-US" sz="1200" b="0" i="0" kern="1200" dirty="0">
              <a:solidFill>
                <a:schemeClr val="tx1"/>
              </a:solidFill>
              <a:effectLst/>
              <a:latin typeface="+mn-lt"/>
              <a:ea typeface="+mn-ea"/>
              <a:cs typeface="+mn-cs"/>
            </a:endParaRPr>
          </a:p>
          <a:p>
            <a:pPr lvl="1"/>
            <a:r>
              <a:rPr lang="en-US" sz="1200" b="0" i="0" kern="1200" dirty="0">
                <a:solidFill>
                  <a:schemeClr val="tx1"/>
                </a:solidFill>
                <a:effectLst/>
                <a:latin typeface="+mn-lt"/>
                <a:ea typeface="+mn-ea"/>
                <a:cs typeface="+mn-cs"/>
              </a:rPr>
              <a:t>Collaboration is a cornerstone of effective HR management, as it encourages cross-functional teamwork and knowledge sharing, resulting in innovative solutions to complex organizational challenges.</a:t>
            </a:r>
          </a:p>
          <a:p>
            <a:pPr lvl="1"/>
            <a:r>
              <a:rPr lang="en-US" sz="1200" b="0" i="0" kern="1200" dirty="0">
                <a:solidFill>
                  <a:schemeClr val="tx1"/>
                </a:solidFill>
                <a:effectLst/>
                <a:latin typeface="+mn-lt"/>
                <a:ea typeface="+mn-ea"/>
                <a:cs typeface="+mn-cs"/>
              </a:rPr>
              <a:t>Embracing collaboration enhances employee engagement and productivity, leading to a more agile and adaptable workforce that can respond to changes effectively.</a:t>
            </a:r>
          </a:p>
          <a:p>
            <a:r>
              <a:rPr lang="en-US" sz="1200" b="1" i="0" kern="1200" dirty="0">
                <a:solidFill>
                  <a:schemeClr val="tx1"/>
                </a:solidFill>
                <a:effectLst/>
                <a:latin typeface="+mn-lt"/>
                <a:ea typeface="+mn-ea"/>
                <a:cs typeface="+mn-cs"/>
              </a:rPr>
              <a:t>Evidence-Based Practice:</a:t>
            </a:r>
            <a:endParaRPr lang="en-US" sz="1200" b="0" i="0" kern="1200" dirty="0">
              <a:solidFill>
                <a:schemeClr val="tx1"/>
              </a:solidFill>
              <a:effectLst/>
              <a:latin typeface="+mn-lt"/>
              <a:ea typeface="+mn-ea"/>
              <a:cs typeface="+mn-cs"/>
            </a:endParaRPr>
          </a:p>
          <a:p>
            <a:pPr lvl="1"/>
            <a:r>
              <a:rPr lang="en-US" sz="1200" b="0" i="0" kern="1200" dirty="0">
                <a:solidFill>
                  <a:schemeClr val="tx1"/>
                </a:solidFill>
                <a:effectLst/>
                <a:latin typeface="+mn-lt"/>
                <a:ea typeface="+mn-ea"/>
                <a:cs typeface="+mn-cs"/>
              </a:rPr>
              <a:t>Evidence-based HR practices rely on data and research to drive decision-making, ensuring that policies and strategies are grounded in empirical findings rather than assumptions.</a:t>
            </a:r>
          </a:p>
          <a:p>
            <a:pPr lvl="1"/>
            <a:r>
              <a:rPr lang="en-US" sz="1200" b="0" i="0" kern="1200" dirty="0">
                <a:solidFill>
                  <a:schemeClr val="tx1"/>
                </a:solidFill>
                <a:effectLst/>
                <a:latin typeface="+mn-lt"/>
                <a:ea typeface="+mn-ea"/>
                <a:cs typeface="+mn-cs"/>
              </a:rPr>
              <a:t>By leveraging data and analytics, HR professionals can make informed choices that improve employee performance, reduce turnover, and align with the organization's strategic objectives.</a:t>
            </a:r>
          </a:p>
          <a:p>
            <a:endParaRPr lang="en-GB" dirty="0"/>
          </a:p>
        </p:txBody>
      </p:sp>
      <p:sp>
        <p:nvSpPr>
          <p:cNvPr id="4" name="Slide Number Placeholder 3"/>
          <p:cNvSpPr>
            <a:spLocks noGrp="1"/>
          </p:cNvSpPr>
          <p:nvPr>
            <p:ph type="sldNum" sz="quarter" idx="10"/>
          </p:nvPr>
        </p:nvSpPr>
        <p:spPr/>
        <p:txBody>
          <a:bodyPr/>
          <a:lstStyle/>
          <a:p>
            <a:fld id="{6E9BC2A4-C4CA-41D8-855C-08C9BCA8FD68}" type="slidenum">
              <a:rPr lang="en-GB" smtClean="0"/>
              <a:t>7</a:t>
            </a:fld>
            <a:endParaRPr lang="en-GB"/>
          </a:p>
        </p:txBody>
      </p:sp>
    </p:spTree>
    <p:extLst>
      <p:ext uri="{BB962C8B-B14F-4D97-AF65-F5344CB8AC3E}">
        <p14:creationId xmlns:p14="http://schemas.microsoft.com/office/powerpoint/2010/main" val="32867108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err="1">
                <a:solidFill>
                  <a:schemeClr val="tx1"/>
                </a:solidFill>
                <a:effectLst/>
                <a:latin typeface="+mn-lt"/>
                <a:ea typeface="+mn-ea"/>
                <a:cs typeface="+mn-cs"/>
              </a:rPr>
              <a:t>Organising</a:t>
            </a:r>
            <a:r>
              <a:rPr lang="en-US" sz="1200" b="0" i="0" kern="1200" dirty="0">
                <a:solidFill>
                  <a:schemeClr val="tx1"/>
                </a:solidFill>
                <a:effectLst/>
                <a:latin typeface="+mn-lt"/>
                <a:ea typeface="+mn-ea"/>
                <a:cs typeface="+mn-cs"/>
              </a:rPr>
              <a:t> a business for efficiency is called </a:t>
            </a:r>
            <a:r>
              <a:rPr lang="en-US" sz="1200" b="0" i="0" kern="1200" dirty="0" err="1">
                <a:solidFill>
                  <a:schemeClr val="tx1"/>
                </a:solidFill>
                <a:effectLst/>
                <a:latin typeface="+mn-lt"/>
                <a:ea typeface="+mn-ea"/>
                <a:cs typeface="+mn-cs"/>
              </a:rPr>
              <a:t>organisational</a:t>
            </a:r>
            <a:r>
              <a:rPr lang="en-US" sz="1200" b="0" i="0" kern="1200" dirty="0">
                <a:solidFill>
                  <a:schemeClr val="tx1"/>
                </a:solidFill>
                <a:effectLst/>
                <a:latin typeface="+mn-lt"/>
                <a:ea typeface="+mn-ea"/>
                <a:cs typeface="+mn-cs"/>
              </a:rPr>
              <a:t> design. </a:t>
            </a:r>
          </a:p>
          <a:p>
            <a:r>
              <a:rPr lang="en-US" sz="1200" b="0" i="0" kern="1200" dirty="0">
                <a:solidFill>
                  <a:schemeClr val="tx1"/>
                </a:solidFill>
                <a:effectLst/>
                <a:latin typeface="+mn-lt"/>
                <a:ea typeface="+mn-ea"/>
                <a:cs typeface="+mn-cs"/>
              </a:rPr>
              <a:t>The goal of resourcing and talent planning is to place the appropriate people in the appropriate jobs. </a:t>
            </a:r>
          </a:p>
          <a:p>
            <a:r>
              <a:rPr lang="en-US" sz="1200" b="0" i="0" kern="1200" dirty="0">
                <a:solidFill>
                  <a:schemeClr val="tx1"/>
                </a:solidFill>
                <a:effectLst/>
                <a:latin typeface="+mn-lt"/>
                <a:ea typeface="+mn-ea"/>
                <a:cs typeface="+mn-cs"/>
              </a:rPr>
              <a:t>Employee progress is promoted via learning and development, while accomplishments are </a:t>
            </a:r>
            <a:r>
              <a:rPr lang="en-US" sz="1200" b="0" i="0" kern="1200" dirty="0" err="1">
                <a:solidFill>
                  <a:schemeClr val="tx1"/>
                </a:solidFill>
                <a:effectLst/>
                <a:latin typeface="+mn-lt"/>
                <a:ea typeface="+mn-ea"/>
                <a:cs typeface="+mn-cs"/>
              </a:rPr>
              <a:t>recognised</a:t>
            </a:r>
            <a:r>
              <a:rPr lang="en-US" sz="1200" b="0" i="0" kern="1200" dirty="0">
                <a:solidFill>
                  <a:schemeClr val="tx1"/>
                </a:solidFill>
                <a:effectLst/>
                <a:latin typeface="+mn-lt"/>
                <a:ea typeface="+mn-ea"/>
                <a:cs typeface="+mn-cs"/>
              </a:rPr>
              <a:t> and encouraged by performance and reward systems. </a:t>
            </a:r>
          </a:p>
          <a:p>
            <a:r>
              <a:rPr lang="en-US" sz="1200" b="0" i="0" kern="1200" dirty="0">
                <a:solidFill>
                  <a:schemeClr val="tx1"/>
                </a:solidFill>
                <a:effectLst/>
                <a:latin typeface="+mn-lt"/>
                <a:ea typeface="+mn-ea"/>
                <a:cs typeface="+mn-cs"/>
              </a:rPr>
              <a:t>These components are essential for an effective, flexible, and flourishing </a:t>
            </a:r>
            <a:r>
              <a:rPr lang="en-US" sz="1200" b="0" i="0" kern="1200" dirty="0" err="1">
                <a:solidFill>
                  <a:schemeClr val="tx1"/>
                </a:solidFill>
                <a:effectLst/>
                <a:latin typeface="+mn-lt"/>
                <a:ea typeface="+mn-ea"/>
                <a:cs typeface="+mn-cs"/>
              </a:rPr>
              <a:t>organisation</a:t>
            </a:r>
            <a:r>
              <a:rPr lang="en-US" sz="1200" b="0" i="0" kern="1200" dirty="0">
                <a:solidFill>
                  <a:schemeClr val="tx1"/>
                </a:solidFill>
                <a:effectLst/>
                <a:latin typeface="+mn-lt"/>
                <a:ea typeface="+mn-ea"/>
                <a:cs typeface="+mn-cs"/>
              </a:rPr>
              <a:t>.</a:t>
            </a:r>
            <a:endParaRPr lang="en-GB" dirty="0"/>
          </a:p>
        </p:txBody>
      </p:sp>
      <p:sp>
        <p:nvSpPr>
          <p:cNvPr id="4" name="Slide Number Placeholder 3"/>
          <p:cNvSpPr>
            <a:spLocks noGrp="1"/>
          </p:cNvSpPr>
          <p:nvPr>
            <p:ph type="sldNum" sz="quarter" idx="10"/>
          </p:nvPr>
        </p:nvSpPr>
        <p:spPr/>
        <p:txBody>
          <a:bodyPr/>
          <a:lstStyle/>
          <a:p>
            <a:fld id="{6E9BC2A4-C4CA-41D8-855C-08C9BCA8FD68}" type="slidenum">
              <a:rPr lang="en-GB" smtClean="0"/>
              <a:t>8</a:t>
            </a:fld>
            <a:endParaRPr lang="en-GB"/>
          </a:p>
        </p:txBody>
      </p:sp>
    </p:spTree>
    <p:extLst>
      <p:ext uri="{BB962C8B-B14F-4D97-AF65-F5344CB8AC3E}">
        <p14:creationId xmlns:p14="http://schemas.microsoft.com/office/powerpoint/2010/main" val="39038217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The Chartered Institute of Personnel and Development (CIPD) is a professional association for human resources (HR) and people development professionals in the United Kingdom. It offers various qualifications and certifications related to HR and people management. These qualifications are highly regarded in the field of HR and can help professionals enhance their knowledge and career prospects. </a:t>
            </a:r>
            <a:endParaRPr lang="en-GB" dirty="0"/>
          </a:p>
        </p:txBody>
      </p:sp>
      <p:sp>
        <p:nvSpPr>
          <p:cNvPr id="4" name="Slide Number Placeholder 3"/>
          <p:cNvSpPr>
            <a:spLocks noGrp="1"/>
          </p:cNvSpPr>
          <p:nvPr>
            <p:ph type="sldNum" sz="quarter" idx="10"/>
          </p:nvPr>
        </p:nvSpPr>
        <p:spPr/>
        <p:txBody>
          <a:bodyPr/>
          <a:lstStyle/>
          <a:p>
            <a:fld id="{6E9BC2A4-C4CA-41D8-855C-08C9BCA8FD68}" type="slidenum">
              <a:rPr lang="en-GB" smtClean="0"/>
              <a:t>9</a:t>
            </a:fld>
            <a:endParaRPr lang="en-GB"/>
          </a:p>
        </p:txBody>
      </p:sp>
    </p:spTree>
    <p:extLst>
      <p:ext uri="{BB962C8B-B14F-4D97-AF65-F5344CB8AC3E}">
        <p14:creationId xmlns:p14="http://schemas.microsoft.com/office/powerpoint/2010/main" val="326566577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Leadership is the art and skill of guiding, inspiring, and influencing individuals or groups to achieve a common goal or vision. It involves taking responsibility, making decisions, setting direction, and motivating people to follow and contribute their best to the mission. Leadership can be found in various contexts, from business and politics to community and personal life (</a:t>
            </a:r>
            <a:r>
              <a:rPr lang="en-US" dirty="0" err="1"/>
              <a:t>Eisenbeiss</a:t>
            </a:r>
            <a:r>
              <a:rPr lang="en-US" dirty="0"/>
              <a:t> </a:t>
            </a:r>
            <a:r>
              <a:rPr lang="en-US" i="1" dirty="0"/>
              <a:t>et al. </a:t>
            </a:r>
            <a:r>
              <a:rPr lang="en-US" dirty="0"/>
              <a:t>2008</a:t>
            </a:r>
            <a:r>
              <a:rPr lang="en-US" sz="1200" b="0" i="0" kern="1200" baseline="0" dirty="0">
                <a:solidFill>
                  <a:schemeClr val="tx1"/>
                </a:solidFill>
                <a:effectLst/>
                <a:latin typeface="+mn-lt"/>
                <a:ea typeface="+mn-ea"/>
                <a:cs typeface="+mn-cs"/>
              </a:rPr>
              <a:t>)</a:t>
            </a:r>
            <a:r>
              <a:rPr lang="en-US" sz="1200" b="0" i="0" kern="1200" dirty="0">
                <a:solidFill>
                  <a:schemeClr val="tx1"/>
                </a:solidFill>
                <a:effectLst/>
                <a:latin typeface="+mn-lt"/>
                <a:ea typeface="+mn-ea"/>
                <a:cs typeface="+mn-cs"/>
              </a:rPr>
              <a:t>.</a:t>
            </a:r>
            <a:endParaRPr lang="en-GB" dirty="0"/>
          </a:p>
        </p:txBody>
      </p:sp>
      <p:sp>
        <p:nvSpPr>
          <p:cNvPr id="4" name="Slide Number Placeholder 3"/>
          <p:cNvSpPr>
            <a:spLocks noGrp="1"/>
          </p:cNvSpPr>
          <p:nvPr>
            <p:ph type="sldNum" sz="quarter" idx="10"/>
          </p:nvPr>
        </p:nvSpPr>
        <p:spPr/>
        <p:txBody>
          <a:bodyPr/>
          <a:lstStyle/>
          <a:p>
            <a:fld id="{6E9BC2A4-C4CA-41D8-855C-08C9BCA8FD68}" type="slidenum">
              <a:rPr lang="en-GB" smtClean="0"/>
              <a:t>10</a:t>
            </a:fld>
            <a:endParaRPr lang="en-GB"/>
          </a:p>
        </p:txBody>
      </p:sp>
    </p:spTree>
    <p:extLst>
      <p:ext uri="{BB962C8B-B14F-4D97-AF65-F5344CB8AC3E}">
        <p14:creationId xmlns:p14="http://schemas.microsoft.com/office/powerpoint/2010/main" val="393535004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The key principles of the CIPD are integrity, resilience, curiosity, and inclusivity, which support diversity. Together, they create an inclusive and progressive working culture.</a:t>
            </a:r>
            <a:endParaRPr lang="en-GB" dirty="0"/>
          </a:p>
        </p:txBody>
      </p:sp>
      <p:sp>
        <p:nvSpPr>
          <p:cNvPr id="4" name="Slide Number Placeholder 3"/>
          <p:cNvSpPr>
            <a:spLocks noGrp="1"/>
          </p:cNvSpPr>
          <p:nvPr>
            <p:ph type="sldNum" sz="quarter" idx="10"/>
          </p:nvPr>
        </p:nvSpPr>
        <p:spPr/>
        <p:txBody>
          <a:bodyPr/>
          <a:lstStyle/>
          <a:p>
            <a:fld id="{6E9BC2A4-C4CA-41D8-855C-08C9BCA8FD68}" type="slidenum">
              <a:rPr lang="en-GB" smtClean="0"/>
              <a:t>11</a:t>
            </a:fld>
            <a:endParaRPr lang="en-GB"/>
          </a:p>
        </p:txBody>
      </p:sp>
    </p:spTree>
    <p:extLst>
      <p:ext uri="{BB962C8B-B14F-4D97-AF65-F5344CB8AC3E}">
        <p14:creationId xmlns:p14="http://schemas.microsoft.com/office/powerpoint/2010/main" val="292328206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In this presentation, I</a:t>
            </a:r>
            <a:r>
              <a:rPr lang="en-US" sz="1200" b="0" i="0" kern="1200" baseline="0" dirty="0">
                <a:solidFill>
                  <a:schemeClr val="tx1"/>
                </a:solidFill>
                <a:effectLst/>
                <a:latin typeface="+mn-lt"/>
                <a:ea typeface="+mn-ea"/>
                <a:cs typeface="+mn-cs"/>
              </a:rPr>
              <a:t> </a:t>
            </a:r>
            <a:r>
              <a:rPr lang="en-US" sz="1200" b="0" i="0" kern="1200" dirty="0">
                <a:solidFill>
                  <a:schemeClr val="tx1"/>
                </a:solidFill>
                <a:effectLst/>
                <a:latin typeface="+mn-lt"/>
                <a:ea typeface="+mn-ea"/>
                <a:cs typeface="+mn-cs"/>
              </a:rPr>
              <a:t>will discuss the types of relationships that can develop, practical examples of influencing factors, and share personal experiences of positive practices.</a:t>
            </a:r>
            <a:br>
              <a:rPr lang="en-US" sz="1200" b="0" i="0" kern="1200" dirty="0">
                <a:solidFill>
                  <a:schemeClr val="tx1"/>
                </a:solidFill>
                <a:effectLst/>
                <a:latin typeface="+mn-lt"/>
                <a:ea typeface="+mn-ea"/>
                <a:cs typeface="+mn-cs"/>
              </a:rPr>
            </a:br>
            <a:r>
              <a:rPr lang="en-US" sz="1200" b="0" i="0" kern="1200" dirty="0">
                <a:solidFill>
                  <a:schemeClr val="tx1"/>
                </a:solidFill>
                <a:effectLst/>
                <a:latin typeface="+mn-lt"/>
                <a:ea typeface="+mn-ea"/>
                <a:cs typeface="+mn-cs"/>
              </a:rPr>
              <a:t>Building positive workplace relationships is essential for a harmonious and productive work environment. Here are some key principles to help you foster and maintain these relationships:</a:t>
            </a:r>
          </a:p>
          <a:p>
            <a:r>
              <a:rPr lang="en-US" sz="1200" b="1" i="0" kern="1200" dirty="0">
                <a:solidFill>
                  <a:schemeClr val="tx1"/>
                </a:solidFill>
                <a:effectLst/>
                <a:latin typeface="+mn-lt"/>
                <a:ea typeface="+mn-ea"/>
                <a:cs typeface="+mn-cs"/>
              </a:rPr>
              <a:t>Effective Communication:</a:t>
            </a:r>
            <a:r>
              <a:rPr lang="en-US" sz="1200" b="0" i="0" kern="1200" dirty="0">
                <a:solidFill>
                  <a:schemeClr val="tx1"/>
                </a:solidFill>
                <a:effectLst/>
                <a:latin typeface="+mn-lt"/>
                <a:ea typeface="+mn-ea"/>
                <a:cs typeface="+mn-cs"/>
              </a:rPr>
              <a:t> Open, honest, and respectful communication is the foundation of any healthy relationship. Actively listen to your colleagues, and express your thoughts and concerns clearly.</a:t>
            </a:r>
          </a:p>
          <a:p>
            <a:r>
              <a:rPr lang="en-US" sz="1200" b="1" i="0" kern="1200" dirty="0">
                <a:solidFill>
                  <a:schemeClr val="tx1"/>
                </a:solidFill>
                <a:effectLst/>
                <a:latin typeface="+mn-lt"/>
                <a:ea typeface="+mn-ea"/>
                <a:cs typeface="+mn-cs"/>
              </a:rPr>
              <a:t>Empathy:</a:t>
            </a:r>
            <a:r>
              <a:rPr lang="en-US" sz="1200" b="0" i="0" kern="1200" dirty="0">
                <a:solidFill>
                  <a:schemeClr val="tx1"/>
                </a:solidFill>
                <a:effectLst/>
                <a:latin typeface="+mn-lt"/>
                <a:ea typeface="+mn-ea"/>
                <a:cs typeface="+mn-cs"/>
              </a:rPr>
              <a:t> Put yourself in your coworkers' shoes to understand their perspectives and feelings. Show empathy towards their challenges and successes.</a:t>
            </a:r>
          </a:p>
          <a:p>
            <a:r>
              <a:rPr lang="en-US" sz="1200" b="1" i="0" kern="1200" dirty="0">
                <a:solidFill>
                  <a:schemeClr val="tx1"/>
                </a:solidFill>
                <a:effectLst/>
                <a:latin typeface="+mn-lt"/>
                <a:ea typeface="+mn-ea"/>
                <a:cs typeface="+mn-cs"/>
              </a:rPr>
              <a:t>Respect:</a:t>
            </a:r>
            <a:r>
              <a:rPr lang="en-US" sz="1200" b="0" i="0" kern="1200" dirty="0">
                <a:solidFill>
                  <a:schemeClr val="tx1"/>
                </a:solidFill>
                <a:effectLst/>
                <a:latin typeface="+mn-lt"/>
                <a:ea typeface="+mn-ea"/>
                <a:cs typeface="+mn-cs"/>
              </a:rPr>
              <a:t> Treat everyone with respect and courtesy, regardless of their position or background. Acknowledge their contributions and value their opinions.</a:t>
            </a:r>
          </a:p>
          <a:p>
            <a:r>
              <a:rPr lang="en-US" sz="1200" b="1" i="0" kern="1200" dirty="0">
                <a:solidFill>
                  <a:schemeClr val="tx1"/>
                </a:solidFill>
                <a:effectLst/>
                <a:latin typeface="+mn-lt"/>
                <a:ea typeface="+mn-ea"/>
                <a:cs typeface="+mn-cs"/>
              </a:rPr>
              <a:t>Collaboration:</a:t>
            </a:r>
            <a:r>
              <a:rPr lang="en-US" sz="1200" b="0" i="0" kern="1200" dirty="0">
                <a:solidFill>
                  <a:schemeClr val="tx1"/>
                </a:solidFill>
                <a:effectLst/>
                <a:latin typeface="+mn-lt"/>
                <a:ea typeface="+mn-ea"/>
                <a:cs typeface="+mn-cs"/>
              </a:rPr>
              <a:t> Encourage teamwork and collaboration. Recognize that a successful outcome often depends on the collective effort of the entire team.</a:t>
            </a:r>
          </a:p>
          <a:p>
            <a:r>
              <a:rPr lang="en-US" sz="1200" b="1" i="0" kern="1200" dirty="0">
                <a:solidFill>
                  <a:schemeClr val="tx1"/>
                </a:solidFill>
                <a:effectLst/>
                <a:latin typeface="+mn-lt"/>
                <a:ea typeface="+mn-ea"/>
                <a:cs typeface="+mn-cs"/>
              </a:rPr>
              <a:t>Conflict Resolution:</a:t>
            </a:r>
            <a:r>
              <a:rPr lang="en-US" sz="1200" b="0" i="0" kern="1200" dirty="0">
                <a:solidFill>
                  <a:schemeClr val="tx1"/>
                </a:solidFill>
                <a:effectLst/>
                <a:latin typeface="+mn-lt"/>
                <a:ea typeface="+mn-ea"/>
                <a:cs typeface="+mn-cs"/>
              </a:rPr>
              <a:t> Disagreements are natural, but resolving them constructively is key. Address conflicts openly, professionally, and in a timely manner, seeking win-win solutions when possible.</a:t>
            </a:r>
          </a:p>
          <a:p>
            <a:r>
              <a:rPr lang="en-US" sz="1200" b="1" i="0" kern="1200" dirty="0">
                <a:solidFill>
                  <a:schemeClr val="tx1"/>
                </a:solidFill>
                <a:effectLst/>
                <a:latin typeface="+mn-lt"/>
                <a:ea typeface="+mn-ea"/>
                <a:cs typeface="+mn-cs"/>
              </a:rPr>
              <a:t>Trust:</a:t>
            </a:r>
            <a:r>
              <a:rPr lang="en-US" sz="1200" b="0" i="0" kern="1200" dirty="0">
                <a:solidFill>
                  <a:schemeClr val="tx1"/>
                </a:solidFill>
                <a:effectLst/>
                <a:latin typeface="+mn-lt"/>
                <a:ea typeface="+mn-ea"/>
                <a:cs typeface="+mn-cs"/>
              </a:rPr>
              <a:t> Trust is built over time through consistency, reliability, and integrity. Be honest, keep your commitments, and maintain confidentiality when required.</a:t>
            </a:r>
          </a:p>
          <a:p>
            <a:r>
              <a:rPr lang="en-US" sz="1200" b="1" i="0" kern="1200" dirty="0">
                <a:solidFill>
                  <a:schemeClr val="tx1"/>
                </a:solidFill>
                <a:effectLst/>
                <a:latin typeface="+mn-lt"/>
                <a:ea typeface="+mn-ea"/>
                <a:cs typeface="+mn-cs"/>
              </a:rPr>
              <a:t>Recognition:</a:t>
            </a:r>
            <a:r>
              <a:rPr lang="en-US" sz="1200" b="0" i="0" kern="1200" dirty="0">
                <a:solidFill>
                  <a:schemeClr val="tx1"/>
                </a:solidFill>
                <a:effectLst/>
                <a:latin typeface="+mn-lt"/>
                <a:ea typeface="+mn-ea"/>
                <a:cs typeface="+mn-cs"/>
              </a:rPr>
              <a:t> Acknowledge and appreciate your coworkers' efforts and achievements. Recognizing their contributions fosters a positive atmosphere.</a:t>
            </a:r>
          </a:p>
          <a:p>
            <a:r>
              <a:rPr lang="en-US" sz="1200" b="1" i="0" kern="1200" dirty="0">
                <a:solidFill>
                  <a:schemeClr val="tx1"/>
                </a:solidFill>
                <a:effectLst/>
                <a:latin typeface="+mn-lt"/>
                <a:ea typeface="+mn-ea"/>
                <a:cs typeface="+mn-cs"/>
              </a:rPr>
              <a:t>Diversity and Inclusion:</a:t>
            </a:r>
            <a:r>
              <a:rPr lang="en-US" sz="1200" b="0" i="0" kern="1200" dirty="0">
                <a:solidFill>
                  <a:schemeClr val="tx1"/>
                </a:solidFill>
                <a:effectLst/>
                <a:latin typeface="+mn-lt"/>
                <a:ea typeface="+mn-ea"/>
                <a:cs typeface="+mn-cs"/>
              </a:rPr>
              <a:t> Embrace diversity and inclusion by valuing differences and promoting a culture of acceptance and equal opportunity.</a:t>
            </a:r>
          </a:p>
          <a:p>
            <a:endParaRPr lang="en-GB" dirty="0"/>
          </a:p>
        </p:txBody>
      </p:sp>
      <p:sp>
        <p:nvSpPr>
          <p:cNvPr id="4" name="Slide Number Placeholder 3"/>
          <p:cNvSpPr>
            <a:spLocks noGrp="1"/>
          </p:cNvSpPr>
          <p:nvPr>
            <p:ph type="sldNum" sz="quarter" idx="10"/>
          </p:nvPr>
        </p:nvSpPr>
        <p:spPr/>
        <p:txBody>
          <a:bodyPr/>
          <a:lstStyle/>
          <a:p>
            <a:fld id="{6E9BC2A4-C4CA-41D8-855C-08C9BCA8FD68}" type="slidenum">
              <a:rPr lang="en-GB" smtClean="0"/>
              <a:t>12</a:t>
            </a:fld>
            <a:endParaRPr lang="en-GB"/>
          </a:p>
        </p:txBody>
      </p:sp>
    </p:spTree>
    <p:extLst>
      <p:ext uri="{BB962C8B-B14F-4D97-AF65-F5344CB8AC3E}">
        <p14:creationId xmlns:p14="http://schemas.microsoft.com/office/powerpoint/2010/main" val="229156396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The nature of interactions in the workplace might vary depending on the </a:t>
            </a:r>
            <a:r>
              <a:rPr lang="en-US" sz="1200" b="0" i="0" kern="1200" dirty="0" err="1">
                <a:solidFill>
                  <a:schemeClr val="tx1"/>
                </a:solidFill>
                <a:effectLst/>
                <a:latin typeface="+mn-lt"/>
                <a:ea typeface="+mn-ea"/>
                <a:cs typeface="+mn-cs"/>
              </a:rPr>
              <a:t>organisational</a:t>
            </a:r>
            <a:r>
              <a:rPr lang="en-US" sz="1200" b="0" i="0" kern="1200" dirty="0">
                <a:solidFill>
                  <a:schemeClr val="tx1"/>
                </a:solidFill>
                <a:effectLst/>
                <a:latin typeface="+mn-lt"/>
                <a:ea typeface="+mn-ea"/>
                <a:cs typeface="+mn-cs"/>
              </a:rPr>
              <a:t> culture and management style.</a:t>
            </a:r>
            <a:endParaRPr lang="en-GB" dirty="0"/>
          </a:p>
        </p:txBody>
      </p:sp>
      <p:sp>
        <p:nvSpPr>
          <p:cNvPr id="4" name="Slide Number Placeholder 3"/>
          <p:cNvSpPr>
            <a:spLocks noGrp="1"/>
          </p:cNvSpPr>
          <p:nvPr>
            <p:ph type="sldNum" sz="quarter" idx="10"/>
          </p:nvPr>
        </p:nvSpPr>
        <p:spPr/>
        <p:txBody>
          <a:bodyPr/>
          <a:lstStyle/>
          <a:p>
            <a:fld id="{6E9BC2A4-C4CA-41D8-855C-08C9BCA8FD68}" type="slidenum">
              <a:rPr lang="en-GB" smtClean="0"/>
              <a:t>13</a:t>
            </a:fld>
            <a:endParaRPr lang="en-GB"/>
          </a:p>
        </p:txBody>
      </p:sp>
    </p:spTree>
    <p:extLst>
      <p:ext uri="{BB962C8B-B14F-4D97-AF65-F5344CB8AC3E}">
        <p14:creationId xmlns:p14="http://schemas.microsoft.com/office/powerpoint/2010/main" val="135545098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A hierarchical structure and a lesser emphasis on employee engagement are characteristics of authoritative relationships.</a:t>
            </a:r>
            <a:endParaRPr lang="en-GB" dirty="0"/>
          </a:p>
        </p:txBody>
      </p:sp>
      <p:sp>
        <p:nvSpPr>
          <p:cNvPr id="4" name="Slide Number Placeholder 3"/>
          <p:cNvSpPr>
            <a:spLocks noGrp="1"/>
          </p:cNvSpPr>
          <p:nvPr>
            <p:ph type="sldNum" sz="quarter" idx="10"/>
          </p:nvPr>
        </p:nvSpPr>
        <p:spPr/>
        <p:txBody>
          <a:bodyPr/>
          <a:lstStyle/>
          <a:p>
            <a:fld id="{6E9BC2A4-C4CA-41D8-855C-08C9BCA8FD68}" type="slidenum">
              <a:rPr lang="en-GB" smtClean="0"/>
              <a:t>14</a:t>
            </a:fld>
            <a:endParaRPr lang="en-GB"/>
          </a:p>
        </p:txBody>
      </p:sp>
    </p:spTree>
    <p:extLst>
      <p:ext uri="{BB962C8B-B14F-4D97-AF65-F5344CB8AC3E}">
        <p14:creationId xmlns:p14="http://schemas.microsoft.com/office/powerpoint/2010/main" val="121682894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Positive working conditions are created by supportive relationships that put the needs of the employees first.</a:t>
            </a:r>
            <a:endParaRPr lang="en-GB" dirty="0"/>
          </a:p>
        </p:txBody>
      </p:sp>
      <p:sp>
        <p:nvSpPr>
          <p:cNvPr id="4" name="Slide Number Placeholder 3"/>
          <p:cNvSpPr>
            <a:spLocks noGrp="1"/>
          </p:cNvSpPr>
          <p:nvPr>
            <p:ph type="sldNum" sz="quarter" idx="10"/>
          </p:nvPr>
        </p:nvSpPr>
        <p:spPr/>
        <p:txBody>
          <a:bodyPr/>
          <a:lstStyle/>
          <a:p>
            <a:fld id="{6E9BC2A4-C4CA-41D8-855C-08C9BCA8FD68}" type="slidenum">
              <a:rPr lang="en-GB" smtClean="0"/>
              <a:t>15</a:t>
            </a:fld>
            <a:endParaRPr lang="en-GB"/>
          </a:p>
        </p:txBody>
      </p:sp>
    </p:spTree>
    <p:extLst>
      <p:ext uri="{BB962C8B-B14F-4D97-AF65-F5344CB8AC3E}">
        <p14:creationId xmlns:p14="http://schemas.microsoft.com/office/powerpoint/2010/main" val="118230866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Collaborative relationships are characterized by shared accountability, employee engagement, and collaboration.</a:t>
            </a:r>
          </a:p>
        </p:txBody>
      </p:sp>
      <p:sp>
        <p:nvSpPr>
          <p:cNvPr id="4" name="Slide Number Placeholder 3"/>
          <p:cNvSpPr>
            <a:spLocks noGrp="1"/>
          </p:cNvSpPr>
          <p:nvPr>
            <p:ph type="sldNum" sz="quarter" idx="10"/>
          </p:nvPr>
        </p:nvSpPr>
        <p:spPr/>
        <p:txBody>
          <a:bodyPr/>
          <a:lstStyle/>
          <a:p>
            <a:fld id="{6E9BC2A4-C4CA-41D8-855C-08C9BCA8FD68}" type="slidenum">
              <a:rPr lang="en-GB" smtClean="0"/>
              <a:t>16</a:t>
            </a:fld>
            <a:endParaRPr lang="en-GB"/>
          </a:p>
        </p:txBody>
      </p:sp>
    </p:spTree>
    <p:extLst>
      <p:ext uri="{BB962C8B-B14F-4D97-AF65-F5344CB8AC3E}">
        <p14:creationId xmlns:p14="http://schemas.microsoft.com/office/powerpoint/2010/main" val="269627658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These factors can significantly impact the quality of employer-employee relationships.</a:t>
            </a:r>
          </a:p>
          <a:p>
            <a:r>
              <a:rPr lang="en-US" sz="1200" b="0" i="0" kern="1200" dirty="0">
                <a:solidFill>
                  <a:schemeClr val="tx1"/>
                </a:solidFill>
                <a:effectLst/>
                <a:latin typeface="+mn-lt"/>
                <a:ea typeface="+mn-ea"/>
                <a:cs typeface="+mn-cs"/>
              </a:rPr>
              <a:t>The five influential factors you've listed are key elements that contribute to job satisfaction and employee engagement. Here's a brief overview of each factor:</a:t>
            </a:r>
          </a:p>
          <a:p>
            <a:r>
              <a:rPr lang="en-US" sz="1200" b="0" i="0" kern="1200" dirty="0">
                <a:solidFill>
                  <a:schemeClr val="tx1"/>
                </a:solidFill>
                <a:effectLst/>
                <a:latin typeface="+mn-lt"/>
                <a:ea typeface="+mn-ea"/>
                <a:cs typeface="+mn-cs"/>
              </a:rPr>
              <a:t>Effective Communication: Effective communication within an organization is crucial. It includes open and transparent channels for employees to share their thoughts, concerns, and ideas. Clear communication from leadership about company goals, changes, and expectations helps employees feel informed and engaged.</a:t>
            </a:r>
          </a:p>
          <a:p>
            <a:br>
              <a:rPr lang="en-US" sz="1200" b="0" i="0" kern="1200" dirty="0">
                <a:solidFill>
                  <a:schemeClr val="tx1"/>
                </a:solidFill>
                <a:effectLst/>
                <a:latin typeface="+mn-lt"/>
                <a:ea typeface="+mn-ea"/>
                <a:cs typeface="+mn-cs"/>
              </a:rPr>
            </a:br>
            <a:r>
              <a:rPr lang="en-US" sz="1200" b="0" i="0" kern="1200" dirty="0">
                <a:solidFill>
                  <a:schemeClr val="tx1"/>
                </a:solidFill>
                <a:effectLst/>
                <a:latin typeface="+mn-lt"/>
                <a:ea typeface="+mn-ea"/>
                <a:cs typeface="+mn-cs"/>
              </a:rPr>
              <a:t>Fair Compensation: Fair and competitive compensation is a significant motivator for employees. When employees feel that their work is adequately rewarded, they are more likely to be satisfied and motivated. Compensation includes not only salary but also benefits, bonuses, and other forms of remuneration.</a:t>
            </a:r>
          </a:p>
          <a:p>
            <a:br>
              <a:rPr lang="en-US" sz="1200" b="0" i="0" kern="1200" dirty="0">
                <a:solidFill>
                  <a:schemeClr val="tx1"/>
                </a:solidFill>
                <a:effectLst/>
                <a:latin typeface="+mn-lt"/>
                <a:ea typeface="+mn-ea"/>
                <a:cs typeface="+mn-cs"/>
              </a:rPr>
            </a:br>
            <a:r>
              <a:rPr lang="en-US" sz="1200" b="0" i="0" kern="1200" dirty="0">
                <a:solidFill>
                  <a:schemeClr val="tx1"/>
                </a:solidFill>
                <a:effectLst/>
                <a:latin typeface="+mn-lt"/>
                <a:ea typeface="+mn-ea"/>
                <a:cs typeface="+mn-cs"/>
              </a:rPr>
              <a:t>Recognition and Appreciation: Employees who feel recognized and appreciated for their contributions tend to be more engaged and committed. Recognition can come in various forms, including verbal praise, awards, promotions, or simply acknowledging a job well done. It fosters a positive work environment.</a:t>
            </a:r>
          </a:p>
          <a:p>
            <a:endParaRPr lang="en-GB" dirty="0"/>
          </a:p>
        </p:txBody>
      </p:sp>
      <p:sp>
        <p:nvSpPr>
          <p:cNvPr id="4" name="Slide Number Placeholder 3"/>
          <p:cNvSpPr>
            <a:spLocks noGrp="1"/>
          </p:cNvSpPr>
          <p:nvPr>
            <p:ph type="sldNum" sz="quarter" idx="10"/>
          </p:nvPr>
        </p:nvSpPr>
        <p:spPr/>
        <p:txBody>
          <a:bodyPr/>
          <a:lstStyle/>
          <a:p>
            <a:fld id="{6E9BC2A4-C4CA-41D8-855C-08C9BCA8FD68}" type="slidenum">
              <a:rPr lang="en-GB" smtClean="0"/>
              <a:t>17</a:t>
            </a:fld>
            <a:endParaRPr lang="en-GB"/>
          </a:p>
        </p:txBody>
      </p:sp>
    </p:spTree>
    <p:extLst>
      <p:ext uri="{BB962C8B-B14F-4D97-AF65-F5344CB8AC3E}">
        <p14:creationId xmlns:p14="http://schemas.microsoft.com/office/powerpoint/2010/main" val="378800098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Open and transparent communication builds trust and understanding between employers and employees.</a:t>
            </a:r>
            <a:br>
              <a:rPr lang="en-US" sz="1200" b="0" i="0" kern="1200" dirty="0">
                <a:solidFill>
                  <a:schemeClr val="tx1"/>
                </a:solidFill>
                <a:effectLst/>
                <a:latin typeface="+mn-lt"/>
                <a:ea typeface="+mn-ea"/>
                <a:cs typeface="+mn-cs"/>
              </a:rPr>
            </a:br>
            <a:r>
              <a:rPr lang="en-US" sz="1200" b="0" i="0" kern="1200" dirty="0">
                <a:solidFill>
                  <a:schemeClr val="tx1"/>
                </a:solidFill>
                <a:effectLst/>
                <a:latin typeface="+mn-lt"/>
                <a:ea typeface="+mn-ea"/>
                <a:cs typeface="+mn-cs"/>
              </a:rPr>
              <a:t>Effective communication is the foundation of successful interactions, whether in personal or professional settings. It involves conveying information, ideas, and emotions clearly and efficiently, while also actively listening to others. Here are some key principles of effective communication:</a:t>
            </a:r>
          </a:p>
          <a:p>
            <a:r>
              <a:rPr lang="en-US" sz="1200" b="1" i="0" kern="1200" dirty="0">
                <a:solidFill>
                  <a:schemeClr val="tx1"/>
                </a:solidFill>
                <a:effectLst/>
                <a:latin typeface="+mn-lt"/>
                <a:ea typeface="+mn-ea"/>
                <a:cs typeface="+mn-cs"/>
              </a:rPr>
              <a:t>Clarity:</a:t>
            </a:r>
            <a:r>
              <a:rPr lang="en-US" sz="1200" b="0" i="0" kern="1200" dirty="0">
                <a:solidFill>
                  <a:schemeClr val="tx1"/>
                </a:solidFill>
                <a:effectLst/>
                <a:latin typeface="+mn-lt"/>
                <a:ea typeface="+mn-ea"/>
                <a:cs typeface="+mn-cs"/>
              </a:rPr>
              <a:t> Clearly express your thoughts and ideas. Avoid ambiguity and use straightforward language. Ensure that your message is easy to understand.</a:t>
            </a:r>
          </a:p>
          <a:p>
            <a:r>
              <a:rPr lang="en-US" sz="1200" b="1" i="0" kern="1200" dirty="0">
                <a:solidFill>
                  <a:schemeClr val="tx1"/>
                </a:solidFill>
                <a:effectLst/>
                <a:latin typeface="+mn-lt"/>
                <a:ea typeface="+mn-ea"/>
                <a:cs typeface="+mn-cs"/>
              </a:rPr>
              <a:t>Active Listening:</a:t>
            </a:r>
            <a:r>
              <a:rPr lang="en-US" sz="1200" b="0" i="0" kern="1200" dirty="0">
                <a:solidFill>
                  <a:schemeClr val="tx1"/>
                </a:solidFill>
                <a:effectLst/>
                <a:latin typeface="+mn-lt"/>
                <a:ea typeface="+mn-ea"/>
                <a:cs typeface="+mn-cs"/>
              </a:rPr>
              <a:t> Pay close attention to the speaker, showing that you are engaged and interested in what they have to say. Reflect on their words and ask questions for clarification.</a:t>
            </a:r>
          </a:p>
          <a:p>
            <a:r>
              <a:rPr lang="en-US" sz="1200" b="1" i="0" kern="1200" dirty="0">
                <a:solidFill>
                  <a:schemeClr val="tx1"/>
                </a:solidFill>
                <a:effectLst/>
                <a:latin typeface="+mn-lt"/>
                <a:ea typeface="+mn-ea"/>
                <a:cs typeface="+mn-cs"/>
              </a:rPr>
              <a:t>Non-Verbal Communication:</a:t>
            </a:r>
            <a:r>
              <a:rPr lang="en-US" sz="1200" b="0" i="0" kern="1200" dirty="0">
                <a:solidFill>
                  <a:schemeClr val="tx1"/>
                </a:solidFill>
                <a:effectLst/>
                <a:latin typeface="+mn-lt"/>
                <a:ea typeface="+mn-ea"/>
                <a:cs typeface="+mn-cs"/>
              </a:rPr>
              <a:t> Body language, facial expressions, and tone of voice are important aspects of communication. They can convey emotions and meaning just as much as words.</a:t>
            </a:r>
          </a:p>
          <a:p>
            <a:r>
              <a:rPr lang="en-US" sz="1200" b="1" i="0" kern="1200" dirty="0">
                <a:solidFill>
                  <a:schemeClr val="tx1"/>
                </a:solidFill>
                <a:effectLst/>
                <a:latin typeface="+mn-lt"/>
                <a:ea typeface="+mn-ea"/>
                <a:cs typeface="+mn-cs"/>
              </a:rPr>
              <a:t>Empathy:</a:t>
            </a:r>
            <a:r>
              <a:rPr lang="en-US" sz="1200" b="0" i="0" kern="1200" dirty="0">
                <a:solidFill>
                  <a:schemeClr val="tx1"/>
                </a:solidFill>
                <a:effectLst/>
                <a:latin typeface="+mn-lt"/>
                <a:ea typeface="+mn-ea"/>
                <a:cs typeface="+mn-cs"/>
              </a:rPr>
              <a:t> Try to understand the other person's perspective and feelings. Show empathy by acknowledging their emotions and experiences.</a:t>
            </a:r>
          </a:p>
          <a:p>
            <a:r>
              <a:rPr lang="en-US" sz="1200" b="1" i="0" kern="1200" dirty="0">
                <a:solidFill>
                  <a:schemeClr val="tx1"/>
                </a:solidFill>
                <a:effectLst/>
                <a:latin typeface="+mn-lt"/>
                <a:ea typeface="+mn-ea"/>
                <a:cs typeface="+mn-cs"/>
              </a:rPr>
              <a:t>Feedback:</a:t>
            </a:r>
            <a:r>
              <a:rPr lang="en-US" sz="1200" b="0" i="0" kern="1200" dirty="0">
                <a:solidFill>
                  <a:schemeClr val="tx1"/>
                </a:solidFill>
                <a:effectLst/>
                <a:latin typeface="+mn-lt"/>
                <a:ea typeface="+mn-ea"/>
                <a:cs typeface="+mn-cs"/>
              </a:rPr>
              <a:t> Encourage open feedback and provide it constructively. This helps in improving the quality of communication and maintaining a healthy dialogue.</a:t>
            </a:r>
          </a:p>
          <a:p>
            <a:endParaRPr lang="en-GB" dirty="0"/>
          </a:p>
        </p:txBody>
      </p:sp>
      <p:sp>
        <p:nvSpPr>
          <p:cNvPr id="4" name="Slide Number Placeholder 3"/>
          <p:cNvSpPr>
            <a:spLocks noGrp="1"/>
          </p:cNvSpPr>
          <p:nvPr>
            <p:ph type="sldNum" sz="quarter" idx="10"/>
          </p:nvPr>
        </p:nvSpPr>
        <p:spPr/>
        <p:txBody>
          <a:bodyPr/>
          <a:lstStyle/>
          <a:p>
            <a:fld id="{6E9BC2A4-C4CA-41D8-855C-08C9BCA8FD68}" type="slidenum">
              <a:rPr lang="en-GB" smtClean="0"/>
              <a:t>18</a:t>
            </a:fld>
            <a:endParaRPr lang="en-GB"/>
          </a:p>
        </p:txBody>
      </p:sp>
    </p:spTree>
    <p:extLst>
      <p:ext uri="{BB962C8B-B14F-4D97-AF65-F5344CB8AC3E}">
        <p14:creationId xmlns:p14="http://schemas.microsoft.com/office/powerpoint/2010/main" val="232669168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Fair remuneration is necessary for motivating and ensuring the satisfaction of employees. </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Employee morale and motivation are raised by acknowledging and praising them.</a:t>
            </a:r>
          </a:p>
          <a:p>
            <a:endParaRPr lang="en-US"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6E9BC2A4-C4CA-41D8-855C-08C9BCA8FD68}" type="slidenum">
              <a:rPr lang="en-GB" smtClean="0"/>
              <a:t>19</a:t>
            </a:fld>
            <a:endParaRPr lang="en-GB"/>
          </a:p>
        </p:txBody>
      </p:sp>
    </p:spTree>
    <p:extLst>
      <p:ext uri="{BB962C8B-B14F-4D97-AF65-F5344CB8AC3E}">
        <p14:creationId xmlns:p14="http://schemas.microsoft.com/office/powerpoint/2010/main" val="240171790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Employees that </a:t>
            </a:r>
            <a:r>
              <a:rPr lang="en-US" sz="1200" b="0" i="0" kern="1200" dirty="0" err="1">
                <a:solidFill>
                  <a:schemeClr val="tx1"/>
                </a:solidFill>
                <a:effectLst/>
                <a:latin typeface="+mn-lt"/>
                <a:ea typeface="+mn-ea"/>
                <a:cs typeface="+mn-cs"/>
              </a:rPr>
              <a:t>prioritise</a:t>
            </a:r>
            <a:r>
              <a:rPr lang="en-US" sz="1200" b="0" i="0" kern="1200" dirty="0">
                <a:solidFill>
                  <a:schemeClr val="tx1"/>
                </a:solidFill>
                <a:effectLst/>
                <a:latin typeface="+mn-lt"/>
                <a:ea typeface="+mn-ea"/>
                <a:cs typeface="+mn-cs"/>
              </a:rPr>
              <a:t> work-life balance are happier and more effective. </a:t>
            </a:r>
            <a:br>
              <a:rPr lang="en-US" sz="1200" b="0" i="0" kern="1200" dirty="0">
                <a:solidFill>
                  <a:schemeClr val="tx1"/>
                </a:solidFill>
                <a:effectLst/>
                <a:latin typeface="+mn-lt"/>
                <a:ea typeface="+mn-ea"/>
                <a:cs typeface="+mn-cs"/>
              </a:rPr>
            </a:br>
            <a:r>
              <a:rPr lang="en-US" sz="1200" b="0" i="0" kern="1200" dirty="0">
                <a:solidFill>
                  <a:schemeClr val="tx1"/>
                </a:solidFill>
                <a:effectLst/>
                <a:latin typeface="+mn-lt"/>
                <a:ea typeface="+mn-ea"/>
                <a:cs typeface="+mn-cs"/>
              </a:rPr>
              <a:t>Loyalty and dedication are encouraged via employee development.</a:t>
            </a:r>
            <a:endParaRPr lang="en-GB" dirty="0"/>
          </a:p>
          <a:p>
            <a:endParaRPr lang="en-GB" sz="1200" b="0" i="0" kern="1200" noProof="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6E9BC2A4-C4CA-41D8-855C-08C9BCA8FD68}" type="slidenum">
              <a:rPr lang="en-GB" smtClean="0"/>
              <a:t>20</a:t>
            </a:fld>
            <a:endParaRPr lang="en-GB"/>
          </a:p>
        </p:txBody>
      </p:sp>
    </p:spTree>
    <p:extLst>
      <p:ext uri="{BB962C8B-B14F-4D97-AF65-F5344CB8AC3E}">
        <p14:creationId xmlns:p14="http://schemas.microsoft.com/office/powerpoint/2010/main" val="202109600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Personal anecdotes illustrate the importance of these relationships and how they can be nurtured.</a:t>
            </a:r>
            <a:br>
              <a:rPr lang="en-US" sz="1200" b="0" i="0" kern="1200" dirty="0">
                <a:solidFill>
                  <a:schemeClr val="tx1"/>
                </a:solidFill>
                <a:effectLst/>
                <a:latin typeface="+mn-lt"/>
                <a:ea typeface="+mn-ea"/>
                <a:cs typeface="+mn-cs"/>
              </a:rPr>
            </a:br>
            <a:r>
              <a:rPr lang="en-US" sz="1200" b="0" i="0" kern="1200" dirty="0">
                <a:solidFill>
                  <a:schemeClr val="tx1"/>
                </a:solidFill>
                <a:effectLst/>
                <a:latin typeface="+mn-lt"/>
                <a:ea typeface="+mn-ea"/>
                <a:cs typeface="+mn-cs"/>
              </a:rPr>
              <a:t>aspects of life and can be approached in numerous ways. Here are a few possible personal experiences and positive practices that people may find meaningful:</a:t>
            </a:r>
          </a:p>
          <a:p>
            <a:r>
              <a:rPr lang="en-US" sz="1200" b="1" i="0" kern="1200" dirty="0">
                <a:solidFill>
                  <a:schemeClr val="tx1"/>
                </a:solidFill>
                <a:effectLst/>
                <a:latin typeface="+mn-lt"/>
                <a:ea typeface="+mn-ea"/>
                <a:cs typeface="+mn-cs"/>
              </a:rPr>
              <a:t>Mentorship and Personal Growth:</a:t>
            </a:r>
            <a:r>
              <a:rPr lang="en-US" sz="1200" b="0" i="0" kern="1200" dirty="0">
                <a:solidFill>
                  <a:schemeClr val="tx1"/>
                </a:solidFill>
                <a:effectLst/>
                <a:latin typeface="+mn-lt"/>
                <a:ea typeface="+mn-ea"/>
                <a:cs typeface="+mn-cs"/>
              </a:rPr>
              <a:t> Sharing your personal experiences with a mentor or mentee can be a positive practice. It can lead to valuable guidance and personal growth for both parties.</a:t>
            </a:r>
          </a:p>
          <a:p>
            <a:r>
              <a:rPr lang="en-US" sz="1200" b="1" i="0" kern="1200" dirty="0">
                <a:solidFill>
                  <a:schemeClr val="tx1"/>
                </a:solidFill>
                <a:effectLst/>
                <a:latin typeface="+mn-lt"/>
                <a:ea typeface="+mn-ea"/>
                <a:cs typeface="+mn-cs"/>
              </a:rPr>
              <a:t>Cultural Exchange:</a:t>
            </a:r>
            <a:r>
              <a:rPr lang="en-US" sz="1200" b="0" i="0" kern="1200" dirty="0">
                <a:solidFill>
                  <a:schemeClr val="tx1"/>
                </a:solidFill>
                <a:effectLst/>
                <a:latin typeface="+mn-lt"/>
                <a:ea typeface="+mn-ea"/>
                <a:cs typeface="+mn-cs"/>
              </a:rPr>
              <a:t> Experiencing different cultures through travel or interacting with people from diverse backgrounds can broaden one's perspective and promote understanding and tolerance.</a:t>
            </a:r>
          </a:p>
          <a:p>
            <a:r>
              <a:rPr lang="en-US" sz="1200" b="1" i="0" kern="1200" dirty="0">
                <a:solidFill>
                  <a:schemeClr val="tx1"/>
                </a:solidFill>
                <a:effectLst/>
                <a:latin typeface="+mn-lt"/>
                <a:ea typeface="+mn-ea"/>
                <a:cs typeface="+mn-cs"/>
              </a:rPr>
              <a:t>Volunteering and Philanthropy:</a:t>
            </a:r>
            <a:r>
              <a:rPr lang="en-US" sz="1200" b="0" i="0" kern="1200" dirty="0">
                <a:solidFill>
                  <a:schemeClr val="tx1"/>
                </a:solidFill>
                <a:effectLst/>
                <a:latin typeface="+mn-lt"/>
                <a:ea typeface="+mn-ea"/>
                <a:cs typeface="+mn-cs"/>
              </a:rPr>
              <a:t> Volunteering one's time and resources to help others can be a highly fulfilling personal experience and a positive practice that benefits communities and individuals in need.</a:t>
            </a:r>
          </a:p>
          <a:p>
            <a:r>
              <a:rPr lang="en-US" sz="1200" b="1" i="0" kern="1200" dirty="0">
                <a:solidFill>
                  <a:schemeClr val="tx1"/>
                </a:solidFill>
                <a:effectLst/>
                <a:latin typeface="+mn-lt"/>
                <a:ea typeface="+mn-ea"/>
                <a:cs typeface="+mn-cs"/>
              </a:rPr>
              <a:t>Healthy Lifestyle Choices:</a:t>
            </a:r>
            <a:r>
              <a:rPr lang="en-US" sz="1200" b="0" i="0" kern="1200" dirty="0">
                <a:solidFill>
                  <a:schemeClr val="tx1"/>
                </a:solidFill>
                <a:effectLst/>
                <a:latin typeface="+mn-lt"/>
                <a:ea typeface="+mn-ea"/>
                <a:cs typeface="+mn-cs"/>
              </a:rPr>
              <a:t> Incorporating a balanced diet, regular exercise, and stress management into your daily routine can lead to improved physical and mental well-being.</a:t>
            </a:r>
          </a:p>
          <a:p>
            <a:r>
              <a:rPr lang="en-US" sz="1200" b="1" i="0" kern="1200" dirty="0">
                <a:solidFill>
                  <a:schemeClr val="tx1"/>
                </a:solidFill>
                <a:effectLst/>
                <a:latin typeface="+mn-lt"/>
                <a:ea typeface="+mn-ea"/>
                <a:cs typeface="+mn-cs"/>
              </a:rPr>
              <a:t>Environmental Sustainability:</a:t>
            </a:r>
            <a:r>
              <a:rPr lang="en-US" sz="1200" b="0" i="0" kern="1200" dirty="0">
                <a:solidFill>
                  <a:schemeClr val="tx1"/>
                </a:solidFill>
                <a:effectLst/>
                <a:latin typeface="+mn-lt"/>
                <a:ea typeface="+mn-ea"/>
                <a:cs typeface="+mn-cs"/>
              </a:rPr>
              <a:t> Personal experiences related to sustainable living, such as reducing waste, conserving energy, and supporting eco-friendly practices, contribute to a healthier planet.</a:t>
            </a:r>
          </a:p>
          <a:p>
            <a:r>
              <a:rPr lang="en-US" sz="1200" b="1" i="0" kern="1200" dirty="0">
                <a:solidFill>
                  <a:schemeClr val="tx1"/>
                </a:solidFill>
                <a:effectLst/>
                <a:latin typeface="+mn-lt"/>
                <a:ea typeface="+mn-ea"/>
                <a:cs typeface="+mn-cs"/>
              </a:rPr>
              <a:t>Education and Lifelong Learning:</a:t>
            </a:r>
            <a:r>
              <a:rPr lang="en-US" sz="1200" b="0" i="0" kern="1200" dirty="0">
                <a:solidFill>
                  <a:schemeClr val="tx1"/>
                </a:solidFill>
                <a:effectLst/>
                <a:latin typeface="+mn-lt"/>
                <a:ea typeface="+mn-ea"/>
                <a:cs typeface="+mn-cs"/>
              </a:rPr>
              <a:t> Continuous education and a commitment to lifelong learning can lead to personal growth and the acquisition of new skills and knowledge.</a:t>
            </a:r>
          </a:p>
          <a:p>
            <a:r>
              <a:rPr lang="en-US" sz="1200" b="1" i="0" kern="1200" dirty="0">
                <a:solidFill>
                  <a:schemeClr val="tx1"/>
                </a:solidFill>
                <a:effectLst/>
                <a:latin typeface="+mn-lt"/>
                <a:ea typeface="+mn-ea"/>
                <a:cs typeface="+mn-cs"/>
              </a:rPr>
              <a:t>Positive Relationships:</a:t>
            </a:r>
            <a:r>
              <a:rPr lang="en-US" sz="1200" b="0" i="0" kern="1200" dirty="0">
                <a:solidFill>
                  <a:schemeClr val="tx1"/>
                </a:solidFill>
                <a:effectLst/>
                <a:latin typeface="+mn-lt"/>
                <a:ea typeface="+mn-ea"/>
                <a:cs typeface="+mn-cs"/>
              </a:rPr>
              <a:t> Building and maintaining positive relationships with family, friends, and colleagues can enhance one's emotional well-being and provide support during challenging times.</a:t>
            </a:r>
          </a:p>
          <a:p>
            <a:endParaRPr lang="en-GB" dirty="0"/>
          </a:p>
        </p:txBody>
      </p:sp>
      <p:sp>
        <p:nvSpPr>
          <p:cNvPr id="4" name="Slide Number Placeholder 3"/>
          <p:cNvSpPr>
            <a:spLocks noGrp="1"/>
          </p:cNvSpPr>
          <p:nvPr>
            <p:ph type="sldNum" sz="quarter" idx="10"/>
          </p:nvPr>
        </p:nvSpPr>
        <p:spPr/>
        <p:txBody>
          <a:bodyPr/>
          <a:lstStyle/>
          <a:p>
            <a:fld id="{6E9BC2A4-C4CA-41D8-855C-08C9BCA8FD68}" type="slidenum">
              <a:rPr lang="en-GB" smtClean="0"/>
              <a:t>21</a:t>
            </a:fld>
            <a:endParaRPr lang="en-GB"/>
          </a:p>
        </p:txBody>
      </p:sp>
    </p:spTree>
    <p:extLst>
      <p:ext uri="{BB962C8B-B14F-4D97-AF65-F5344CB8AC3E}">
        <p14:creationId xmlns:p14="http://schemas.microsoft.com/office/powerpoint/2010/main" val="87324256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E9BC2A4-C4CA-41D8-855C-08C9BCA8FD68}" type="slidenum">
              <a:rPr lang="en-GB" smtClean="0"/>
              <a:t>22</a:t>
            </a:fld>
            <a:endParaRPr lang="en-GB"/>
          </a:p>
        </p:txBody>
      </p:sp>
    </p:spTree>
    <p:extLst>
      <p:ext uri="{BB962C8B-B14F-4D97-AF65-F5344CB8AC3E}">
        <p14:creationId xmlns:p14="http://schemas.microsoft.com/office/powerpoint/2010/main" val="427896736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E9BC2A4-C4CA-41D8-855C-08C9BCA8FD68}" type="slidenum">
              <a:rPr lang="en-GB" smtClean="0"/>
              <a:t>23</a:t>
            </a:fld>
            <a:endParaRPr lang="en-GB"/>
          </a:p>
        </p:txBody>
      </p:sp>
    </p:spTree>
    <p:extLst>
      <p:ext uri="{BB962C8B-B14F-4D97-AF65-F5344CB8AC3E}">
        <p14:creationId xmlns:p14="http://schemas.microsoft.com/office/powerpoint/2010/main" val="89332495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E9BC2A4-C4CA-41D8-855C-08C9BCA8FD68}" type="slidenum">
              <a:rPr lang="en-GB" smtClean="0"/>
              <a:t>24</a:t>
            </a:fld>
            <a:endParaRPr lang="en-GB"/>
          </a:p>
        </p:txBody>
      </p:sp>
    </p:spTree>
    <p:extLst>
      <p:ext uri="{BB962C8B-B14F-4D97-AF65-F5344CB8AC3E}">
        <p14:creationId xmlns:p14="http://schemas.microsoft.com/office/powerpoint/2010/main" val="407218527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E9BC2A4-C4CA-41D8-855C-08C9BCA8FD68}" type="slidenum">
              <a:rPr lang="en-GB" smtClean="0"/>
              <a:t>25</a:t>
            </a:fld>
            <a:endParaRPr lang="en-GB"/>
          </a:p>
        </p:txBody>
      </p:sp>
    </p:spTree>
    <p:extLst>
      <p:ext uri="{BB962C8B-B14F-4D97-AF65-F5344CB8AC3E}">
        <p14:creationId xmlns:p14="http://schemas.microsoft.com/office/powerpoint/2010/main" val="11173959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CFAFBEB-7B10-44AA-9E46-F86C3167709E}" type="datetimeFigureOut">
              <a:rPr lang="en-GB" smtClean="0"/>
              <a:t>31/10/2023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DDCB94-A6DD-4365-B6F2-371372EA752C}" type="slidenum">
              <a:rPr lang="en-GB" smtClean="0"/>
              <a:t>‹#›</a:t>
            </a:fld>
            <a:endParaRPr lang="en-GB"/>
          </a:p>
        </p:txBody>
      </p:sp>
    </p:spTree>
    <p:extLst>
      <p:ext uri="{BB962C8B-B14F-4D97-AF65-F5344CB8AC3E}">
        <p14:creationId xmlns:p14="http://schemas.microsoft.com/office/powerpoint/2010/main" val="9140518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FAFBEB-7B10-44AA-9E46-F86C3167709E}" type="datetimeFigureOut">
              <a:rPr lang="en-GB" smtClean="0"/>
              <a:t>31/10/2023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DDCB94-A6DD-4365-B6F2-371372EA752C}" type="slidenum">
              <a:rPr lang="en-GB" smtClean="0"/>
              <a:t>‹#›</a:t>
            </a:fld>
            <a:endParaRPr lang="en-GB"/>
          </a:p>
        </p:txBody>
      </p:sp>
    </p:spTree>
    <p:extLst>
      <p:ext uri="{BB962C8B-B14F-4D97-AF65-F5344CB8AC3E}">
        <p14:creationId xmlns:p14="http://schemas.microsoft.com/office/powerpoint/2010/main" val="10950833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CFAFBEB-7B10-44AA-9E46-F86C3167709E}" type="datetimeFigureOut">
              <a:rPr lang="en-GB" smtClean="0"/>
              <a:t>31/10/2023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DDCB94-A6DD-4365-B6F2-371372EA752C}" type="slidenum">
              <a:rPr lang="en-GB" smtClean="0"/>
              <a:t>‹#›</a:t>
            </a:fld>
            <a:endParaRPr lang="en-GB"/>
          </a:p>
        </p:txBody>
      </p:sp>
    </p:spTree>
    <p:extLst>
      <p:ext uri="{BB962C8B-B14F-4D97-AF65-F5344CB8AC3E}">
        <p14:creationId xmlns:p14="http://schemas.microsoft.com/office/powerpoint/2010/main" val="35797080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CFAFBEB-7B10-44AA-9E46-F86C3167709E}" type="datetimeFigureOut">
              <a:rPr lang="en-GB" smtClean="0"/>
              <a:t>31/10/2023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DDCB94-A6DD-4365-B6F2-371372EA752C}" type="slidenum">
              <a:rPr lang="en-GB" smtClean="0"/>
              <a:t>‹#›</a:t>
            </a:fld>
            <a:endParaRPr lang="en-GB"/>
          </a:p>
        </p:txBody>
      </p:sp>
    </p:spTree>
    <p:extLst>
      <p:ext uri="{BB962C8B-B14F-4D97-AF65-F5344CB8AC3E}">
        <p14:creationId xmlns:p14="http://schemas.microsoft.com/office/powerpoint/2010/main" val="19980210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CFAFBEB-7B10-44AA-9E46-F86C3167709E}" type="datetimeFigureOut">
              <a:rPr lang="en-GB" smtClean="0"/>
              <a:t>31/10/2023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FDDCB94-A6DD-4365-B6F2-371372EA752C}" type="slidenum">
              <a:rPr lang="en-GB" smtClean="0"/>
              <a:t>‹#›</a:t>
            </a:fld>
            <a:endParaRPr lang="en-GB"/>
          </a:p>
        </p:txBody>
      </p:sp>
    </p:spTree>
    <p:extLst>
      <p:ext uri="{BB962C8B-B14F-4D97-AF65-F5344CB8AC3E}">
        <p14:creationId xmlns:p14="http://schemas.microsoft.com/office/powerpoint/2010/main" val="16824411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CFAFBEB-7B10-44AA-9E46-F86C3167709E}" type="datetimeFigureOut">
              <a:rPr lang="en-GB" smtClean="0"/>
              <a:t>31/10/2023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FDDCB94-A6DD-4365-B6F2-371372EA752C}" type="slidenum">
              <a:rPr lang="en-GB" smtClean="0"/>
              <a:t>‹#›</a:t>
            </a:fld>
            <a:endParaRPr lang="en-GB"/>
          </a:p>
        </p:txBody>
      </p:sp>
    </p:spTree>
    <p:extLst>
      <p:ext uri="{BB962C8B-B14F-4D97-AF65-F5344CB8AC3E}">
        <p14:creationId xmlns:p14="http://schemas.microsoft.com/office/powerpoint/2010/main" val="14748134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FAFBEB-7B10-44AA-9E46-F86C3167709E}" type="datetimeFigureOut">
              <a:rPr lang="en-GB" smtClean="0"/>
              <a:t>31/10/2023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FDDCB94-A6DD-4365-B6F2-371372EA752C}" type="slidenum">
              <a:rPr lang="en-GB" smtClean="0"/>
              <a:t>‹#›</a:t>
            </a:fld>
            <a:endParaRPr lang="en-GB"/>
          </a:p>
        </p:txBody>
      </p:sp>
    </p:spTree>
    <p:extLst>
      <p:ext uri="{BB962C8B-B14F-4D97-AF65-F5344CB8AC3E}">
        <p14:creationId xmlns:p14="http://schemas.microsoft.com/office/powerpoint/2010/main" val="1366155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CFAFBEB-7B10-44AA-9E46-F86C3167709E}" type="datetimeFigureOut">
              <a:rPr lang="en-GB" smtClean="0"/>
              <a:t>31/10/2023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DDCB94-A6DD-4365-B6F2-371372EA752C}" type="slidenum">
              <a:rPr lang="en-GB" smtClean="0"/>
              <a:t>‹#›</a:t>
            </a:fld>
            <a:endParaRPr lang="en-GB"/>
          </a:p>
        </p:txBody>
      </p:sp>
    </p:spTree>
    <p:extLst>
      <p:ext uri="{BB962C8B-B14F-4D97-AF65-F5344CB8AC3E}">
        <p14:creationId xmlns:p14="http://schemas.microsoft.com/office/powerpoint/2010/main" val="24997655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CFAFBEB-7B10-44AA-9E46-F86C3167709E}" type="datetimeFigureOut">
              <a:rPr lang="en-GB" smtClean="0"/>
              <a:t>31/10/2023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DDCB94-A6DD-4365-B6F2-371372EA752C}" type="slidenum">
              <a:rPr lang="en-GB" smtClean="0"/>
              <a:t>‹#›</a:t>
            </a:fld>
            <a:endParaRPr lang="en-GB"/>
          </a:p>
        </p:txBody>
      </p:sp>
    </p:spTree>
    <p:extLst>
      <p:ext uri="{BB962C8B-B14F-4D97-AF65-F5344CB8AC3E}">
        <p14:creationId xmlns:p14="http://schemas.microsoft.com/office/powerpoint/2010/main" val="17846637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CFAFBEB-7B10-44AA-9E46-F86C3167709E}" type="datetimeFigureOut">
              <a:rPr lang="en-GB" smtClean="0"/>
              <a:t>31/10/2023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DDCB94-A6DD-4365-B6F2-371372EA752C}" type="slidenum">
              <a:rPr lang="en-GB" smtClean="0"/>
              <a:t>‹#›</a:t>
            </a:fld>
            <a:endParaRPr lang="en-GB"/>
          </a:p>
        </p:txBody>
      </p:sp>
    </p:spTree>
    <p:extLst>
      <p:ext uri="{BB962C8B-B14F-4D97-AF65-F5344CB8AC3E}">
        <p14:creationId xmlns:p14="http://schemas.microsoft.com/office/powerpoint/2010/main" val="8308201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CFAFBEB-7B10-44AA-9E46-F86C3167709E}" type="datetimeFigureOut">
              <a:rPr lang="en-GB" smtClean="0"/>
              <a:t>31/10/2023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DDCB94-A6DD-4365-B6F2-371372EA752C}"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5707222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CFAFBEB-7B10-44AA-9E46-F86C3167709E}" type="datetimeFigureOut">
              <a:rPr lang="en-GB" smtClean="0"/>
              <a:t>31/10/2023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DDCB94-A6DD-4365-B6F2-371372EA752C}" type="slidenum">
              <a:rPr lang="en-GB" smtClean="0"/>
              <a:t>‹#›</a:t>
            </a:fld>
            <a:endParaRPr lang="en-GB"/>
          </a:p>
        </p:txBody>
      </p:sp>
    </p:spTree>
    <p:extLst>
      <p:ext uri="{BB962C8B-B14F-4D97-AF65-F5344CB8AC3E}">
        <p14:creationId xmlns:p14="http://schemas.microsoft.com/office/powerpoint/2010/main" val="27896531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CFAFBEB-7B10-44AA-9E46-F86C3167709E}" type="datetimeFigureOut">
              <a:rPr lang="en-GB" smtClean="0"/>
              <a:t>31/10/2023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DDCB94-A6DD-4365-B6F2-371372EA752C}"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3469073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CFAFBEB-7B10-44AA-9E46-F86C3167709E}" type="datetimeFigureOut">
              <a:rPr lang="en-GB" smtClean="0"/>
              <a:t>31/10/2023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DDCB94-A6DD-4365-B6F2-371372EA752C}" type="slidenum">
              <a:rPr lang="en-GB" smtClean="0"/>
              <a:t>‹#›</a:t>
            </a:fld>
            <a:endParaRPr lang="en-GB"/>
          </a:p>
        </p:txBody>
      </p:sp>
    </p:spTree>
    <p:extLst>
      <p:ext uri="{BB962C8B-B14F-4D97-AF65-F5344CB8AC3E}">
        <p14:creationId xmlns:p14="http://schemas.microsoft.com/office/powerpoint/2010/main" val="217272320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FAFBEB-7B10-44AA-9E46-F86C3167709E}" type="datetimeFigureOut">
              <a:rPr lang="en-GB" smtClean="0"/>
              <a:t>31/10/2023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DDCB94-A6DD-4365-B6F2-371372EA752C}" type="slidenum">
              <a:rPr lang="en-GB" smtClean="0"/>
              <a:t>‹#›</a:t>
            </a:fld>
            <a:endParaRPr lang="en-GB"/>
          </a:p>
        </p:txBody>
      </p:sp>
    </p:spTree>
    <p:extLst>
      <p:ext uri="{BB962C8B-B14F-4D97-AF65-F5344CB8AC3E}">
        <p14:creationId xmlns:p14="http://schemas.microsoft.com/office/powerpoint/2010/main" val="265433478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FAFBEB-7B10-44AA-9E46-F86C3167709E}" type="datetimeFigureOut">
              <a:rPr lang="en-GB" smtClean="0"/>
              <a:t>31/10/2023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DDCB94-A6DD-4365-B6F2-371372EA752C}" type="slidenum">
              <a:rPr lang="en-GB" smtClean="0"/>
              <a:t>‹#›</a:t>
            </a:fld>
            <a:endParaRPr lang="en-GB"/>
          </a:p>
        </p:txBody>
      </p:sp>
    </p:spTree>
    <p:extLst>
      <p:ext uri="{BB962C8B-B14F-4D97-AF65-F5344CB8AC3E}">
        <p14:creationId xmlns:p14="http://schemas.microsoft.com/office/powerpoint/2010/main" val="1649232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CFAFBEB-7B10-44AA-9E46-F86C3167709E}" type="datetimeFigureOut">
              <a:rPr lang="en-GB" smtClean="0"/>
              <a:t>31/10/2023</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7FDDCB94-A6DD-4365-B6F2-371372EA752C}" type="slidenum">
              <a:rPr lang="en-GB" smtClean="0"/>
              <a:t>‹#›</a:t>
            </a:fld>
            <a:endParaRPr lang="en-GB"/>
          </a:p>
        </p:txBody>
      </p:sp>
    </p:spTree>
    <p:extLst>
      <p:ext uri="{BB962C8B-B14F-4D97-AF65-F5344CB8AC3E}">
        <p14:creationId xmlns:p14="http://schemas.microsoft.com/office/powerpoint/2010/main" val="1483491659"/>
      </p:ext>
    </p:extLst>
  </p:cSld>
  <p:clrMap bg1="lt1" tx1="dk1" bg2="lt2" tx2="dk2" accent1="accent1" accent2="accent2" accent3="accent3" accent4="accent4" accent5="accent5" accent6="accent6" hlink="hlink" folHlink="folHlink"/>
  <p:sldLayoutIdLst>
    <p:sldLayoutId id="2147484022" r:id="rId1"/>
    <p:sldLayoutId id="2147484023" r:id="rId2"/>
    <p:sldLayoutId id="2147484024" r:id="rId3"/>
    <p:sldLayoutId id="2147484025" r:id="rId4"/>
    <p:sldLayoutId id="2147484026" r:id="rId5"/>
    <p:sldLayoutId id="2147484027" r:id="rId6"/>
    <p:sldLayoutId id="2147484028" r:id="rId7"/>
    <p:sldLayoutId id="2147484029" r:id="rId8"/>
    <p:sldLayoutId id="2147484030" r:id="rId9"/>
    <p:sldLayoutId id="2147484031" r:id="rId10"/>
    <p:sldLayoutId id="2147484032" r:id="rId11"/>
    <p:sldLayoutId id="2147484033" r:id="rId12"/>
    <p:sldLayoutId id="2147484034" r:id="rId13"/>
    <p:sldLayoutId id="2147484035" r:id="rId14"/>
    <p:sldLayoutId id="2147484036" r:id="rId15"/>
    <p:sldLayoutId id="2147484037" r:id="rId16"/>
  </p:sldLayoutIdLst>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fi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jfif"/><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5.jfif"/><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6.jfif"/><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22585" y="988026"/>
            <a:ext cx="7594602" cy="3766457"/>
          </a:xfrm>
        </p:spPr>
        <p:txBody>
          <a:bodyPr/>
          <a:lstStyle/>
          <a:p>
            <a:pPr algn="l"/>
            <a:r>
              <a:rPr lang="en-US" sz="4400" b="1" dirty="0"/>
              <a:t>The Role of Human Resource Professionals &amp; Factors influence a positive relationship between the employer and the employee</a:t>
            </a:r>
            <a:endParaRPr lang="en-GB" sz="3600" b="1" dirty="0"/>
          </a:p>
        </p:txBody>
      </p:sp>
      <p:sp>
        <p:nvSpPr>
          <p:cNvPr id="3" name="Title 1"/>
          <p:cNvSpPr txBox="1">
            <a:spLocks/>
          </p:cNvSpPr>
          <p:nvPr/>
        </p:nvSpPr>
        <p:spPr>
          <a:xfrm>
            <a:off x="1819531" y="4867423"/>
            <a:ext cx="5608210" cy="1815904"/>
          </a:xfrm>
          <a:prstGeom prst="rect">
            <a:avLst/>
          </a:prstGeom>
          <a:effectLst/>
        </p:spPr>
        <p:txBody>
          <a:bodyPr vert="horz" lIns="91440" tIns="45720" rIns="91440" bIns="45720" rtlCol="0" anchor="b">
            <a:noAutofit/>
          </a:bodyPr>
          <a:lstStyle>
            <a:lvl1pPr algn="ctr" defTabSz="457200" rtl="0" eaLnBrk="1" latinLnBrk="0" hangingPunct="1">
              <a:spcBef>
                <a:spcPct val="0"/>
              </a:spcBef>
              <a:buNone/>
              <a:defRPr sz="5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just"/>
            <a:r>
              <a:rPr lang="en-GB" sz="2400" b="1" dirty="0">
                <a:solidFill>
                  <a:schemeClr val="accent2"/>
                </a:solidFill>
              </a:rPr>
              <a:t>Student Name: </a:t>
            </a:r>
            <a:r>
              <a:rPr lang="en-GB" sz="2400" b="1" dirty="0" err="1">
                <a:solidFill>
                  <a:schemeClr val="accent2"/>
                </a:solidFill>
              </a:rPr>
              <a:t>Hamdan</a:t>
            </a:r>
            <a:r>
              <a:rPr lang="en-GB" sz="2400" b="1" dirty="0">
                <a:solidFill>
                  <a:schemeClr val="accent2"/>
                </a:solidFill>
              </a:rPr>
              <a:t> Ahmed</a:t>
            </a:r>
          </a:p>
          <a:p>
            <a:pPr algn="just"/>
            <a:r>
              <a:rPr lang="en-GB" sz="2400" b="1" dirty="0">
                <a:solidFill>
                  <a:schemeClr val="accent2"/>
                </a:solidFill>
              </a:rPr>
              <a:t>Student id: 2208436</a:t>
            </a:r>
          </a:p>
          <a:p>
            <a:pPr algn="just"/>
            <a:r>
              <a:rPr lang="en-GB" sz="2400" b="1" dirty="0">
                <a:solidFill>
                  <a:schemeClr val="accent2"/>
                </a:solidFill>
              </a:rPr>
              <a:t>Module Name: Managing People</a:t>
            </a:r>
          </a:p>
          <a:p>
            <a:pPr algn="just"/>
            <a:r>
              <a:rPr lang="en-GB" sz="2400" b="1" dirty="0">
                <a:solidFill>
                  <a:schemeClr val="accent2"/>
                </a:solidFill>
              </a:rPr>
              <a:t>Module Tutor: </a:t>
            </a:r>
            <a:r>
              <a:rPr lang="en-GB" sz="2400" b="1" dirty="0" err="1">
                <a:solidFill>
                  <a:schemeClr val="accent2"/>
                </a:solidFill>
              </a:rPr>
              <a:t>Dr.</a:t>
            </a:r>
            <a:r>
              <a:rPr lang="en-GB" sz="2400" b="1" dirty="0">
                <a:solidFill>
                  <a:schemeClr val="accent2"/>
                </a:solidFill>
              </a:rPr>
              <a:t> Dennis </a:t>
            </a:r>
            <a:r>
              <a:rPr lang="en-GB" sz="2400" b="1" dirty="0" err="1">
                <a:solidFill>
                  <a:schemeClr val="accent2"/>
                </a:solidFill>
              </a:rPr>
              <a:t>Pepple</a:t>
            </a:r>
            <a:r>
              <a:rPr lang="en-GB" sz="2400" b="1" dirty="0">
                <a:solidFill>
                  <a:schemeClr val="accent2"/>
                </a:solidFill>
              </a:rPr>
              <a:t> </a:t>
            </a:r>
          </a:p>
        </p:txBody>
      </p:sp>
      <p:pic>
        <p:nvPicPr>
          <p:cNvPr id="4" name="Picture 3"/>
          <p:cNvPicPr/>
          <p:nvPr/>
        </p:nvPicPr>
        <p:blipFill>
          <a:blip r:embed="rId3"/>
          <a:stretch>
            <a:fillRect/>
          </a:stretch>
        </p:blipFill>
        <p:spPr>
          <a:xfrm>
            <a:off x="1041155" y="151186"/>
            <a:ext cx="1809750" cy="723900"/>
          </a:xfrm>
          <a:prstGeom prst="rect">
            <a:avLst/>
          </a:prstGeom>
        </p:spPr>
      </p:pic>
    </p:spTree>
    <p:extLst>
      <p:ext uri="{BB962C8B-B14F-4D97-AF65-F5344CB8AC3E}">
        <p14:creationId xmlns:p14="http://schemas.microsoft.com/office/powerpoint/2010/main" val="15134795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Introduction</a:t>
            </a:r>
          </a:p>
        </p:txBody>
      </p:sp>
      <p:sp>
        <p:nvSpPr>
          <p:cNvPr id="3" name="Content Placeholder 2"/>
          <p:cNvSpPr>
            <a:spLocks noGrp="1"/>
          </p:cNvSpPr>
          <p:nvPr>
            <p:ph idx="1"/>
          </p:nvPr>
        </p:nvSpPr>
        <p:spPr>
          <a:xfrm>
            <a:off x="677334" y="1645920"/>
            <a:ext cx="8596668" cy="4634593"/>
          </a:xfrm>
        </p:spPr>
        <p:txBody>
          <a:bodyPr>
            <a:normAutofit lnSpcReduction="10000"/>
          </a:bodyPr>
          <a:lstStyle/>
          <a:p>
            <a:pPr algn="ctr"/>
            <a:r>
              <a:rPr lang="en-US" sz="2400" b="1" dirty="0">
                <a:solidFill>
                  <a:schemeClr val="accent2"/>
                </a:solidFill>
              </a:rPr>
              <a:t>Part 1</a:t>
            </a:r>
          </a:p>
          <a:p>
            <a:pPr algn="just"/>
            <a:r>
              <a:rPr lang="en-US" sz="2400" b="1" dirty="0">
                <a:solidFill>
                  <a:schemeClr val="accent2"/>
                </a:solidFill>
              </a:rPr>
              <a:t>Using the CIPD (Chartered Institute of Personnel and Development) profession map as a guide, I will examine in this presentation the important duties, functional areas, and values that Human Resources (HR) professionals should uphold. For them to be successful and for the </a:t>
            </a:r>
            <a:r>
              <a:rPr lang="en-US" sz="2400" b="1" dirty="0" err="1">
                <a:solidFill>
                  <a:schemeClr val="accent2"/>
                </a:solidFill>
              </a:rPr>
              <a:t>organisation</a:t>
            </a:r>
            <a:r>
              <a:rPr lang="en-US" sz="2400" b="1" dirty="0">
                <a:solidFill>
                  <a:schemeClr val="accent2"/>
                </a:solidFill>
              </a:rPr>
              <a:t> to thrive, HR must uphold the principles and follow the CIPD profession map.</a:t>
            </a:r>
          </a:p>
          <a:p>
            <a:pPr algn="ctr"/>
            <a:r>
              <a:rPr lang="en-US" sz="2400" b="1" dirty="0">
                <a:solidFill>
                  <a:schemeClr val="accent2"/>
                </a:solidFill>
              </a:rPr>
              <a:t>Part 2</a:t>
            </a:r>
          </a:p>
          <a:p>
            <a:pPr algn="just"/>
            <a:r>
              <a:rPr lang="en-US" sz="2400" b="1" dirty="0">
                <a:solidFill>
                  <a:schemeClr val="accent2"/>
                </a:solidFill>
              </a:rPr>
              <a:t>I will also discuss what factors can be put into place to influence a positive relationship between the employer and employee.</a:t>
            </a:r>
            <a:endParaRPr lang="en-GB" sz="2400" b="1" dirty="0">
              <a:solidFill>
                <a:schemeClr val="accent2"/>
              </a:solidFill>
            </a:endParaRPr>
          </a:p>
          <a:p>
            <a:pPr algn="just"/>
            <a:endParaRPr lang="en-GB" sz="2400" b="1" dirty="0">
              <a:solidFill>
                <a:schemeClr val="accent2"/>
              </a:solidFill>
            </a:endParaRPr>
          </a:p>
        </p:txBody>
      </p:sp>
    </p:spTree>
    <p:extLst>
      <p:ext uri="{BB962C8B-B14F-4D97-AF65-F5344CB8AC3E}">
        <p14:creationId xmlns:p14="http://schemas.microsoft.com/office/powerpoint/2010/main" val="40785805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t>What are the HR Job Responsibilities?</a:t>
            </a:r>
            <a:endParaRPr lang="en-GB" dirty="0"/>
          </a:p>
        </p:txBody>
      </p:sp>
      <p:sp>
        <p:nvSpPr>
          <p:cNvPr id="3" name="Content Placeholder 2"/>
          <p:cNvSpPr>
            <a:spLocks noGrp="1"/>
          </p:cNvSpPr>
          <p:nvPr>
            <p:ph idx="1"/>
          </p:nvPr>
        </p:nvSpPr>
        <p:spPr>
          <a:xfrm>
            <a:off x="677334" y="2160589"/>
            <a:ext cx="4358900" cy="3880773"/>
          </a:xfrm>
        </p:spPr>
        <p:txBody>
          <a:bodyPr>
            <a:normAutofit/>
          </a:bodyPr>
          <a:lstStyle/>
          <a:p>
            <a:r>
              <a:rPr lang="en-US" sz="2400" dirty="0">
                <a:solidFill>
                  <a:schemeClr val="accent2"/>
                </a:solidFill>
              </a:rPr>
              <a:t>Recruitment and Selection</a:t>
            </a:r>
          </a:p>
          <a:p>
            <a:r>
              <a:rPr lang="en-US" sz="2400" dirty="0">
                <a:solidFill>
                  <a:schemeClr val="accent2"/>
                </a:solidFill>
              </a:rPr>
              <a:t>Employee Onboarding</a:t>
            </a:r>
          </a:p>
          <a:p>
            <a:r>
              <a:rPr lang="en-US" sz="2400" dirty="0">
                <a:solidFill>
                  <a:schemeClr val="accent2"/>
                </a:solidFill>
              </a:rPr>
              <a:t>Performance Management</a:t>
            </a:r>
          </a:p>
          <a:p>
            <a:r>
              <a:rPr lang="en-US" sz="2400" dirty="0">
                <a:solidFill>
                  <a:schemeClr val="accent2"/>
                </a:solidFill>
              </a:rPr>
              <a:t>Training and Development</a:t>
            </a:r>
          </a:p>
          <a:p>
            <a:r>
              <a:rPr lang="en-US" sz="2400" dirty="0">
                <a:solidFill>
                  <a:schemeClr val="accent2"/>
                </a:solidFill>
              </a:rPr>
              <a:t>Compensation and Benefits</a:t>
            </a:r>
          </a:p>
          <a:p>
            <a:r>
              <a:rPr lang="en-US" sz="2400" dirty="0">
                <a:solidFill>
                  <a:schemeClr val="accent2"/>
                </a:solidFill>
              </a:rPr>
              <a:t>Employee Relations (Guest, 2017)</a:t>
            </a:r>
          </a:p>
          <a:p>
            <a:endParaRPr lang="en-GB" sz="2400" dirty="0">
              <a:solidFill>
                <a:schemeClr val="accent2"/>
              </a:solidFill>
            </a:endParaRP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30654" y="1930400"/>
            <a:ext cx="3743348" cy="3628421"/>
          </a:xfrm>
          <a:prstGeom prst="rect">
            <a:avLst/>
          </a:prstGeom>
        </p:spPr>
      </p:pic>
    </p:spTree>
    <p:extLst>
      <p:ext uri="{BB962C8B-B14F-4D97-AF65-F5344CB8AC3E}">
        <p14:creationId xmlns:p14="http://schemas.microsoft.com/office/powerpoint/2010/main" val="6133754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t>What are the HR Functional Areas?</a:t>
            </a:r>
            <a:endParaRPr lang="en-GB" dirty="0"/>
          </a:p>
        </p:txBody>
      </p:sp>
      <p:sp>
        <p:nvSpPr>
          <p:cNvPr id="3" name="Content Placeholder 2"/>
          <p:cNvSpPr>
            <a:spLocks noGrp="1"/>
          </p:cNvSpPr>
          <p:nvPr>
            <p:ph idx="1"/>
          </p:nvPr>
        </p:nvSpPr>
        <p:spPr/>
        <p:txBody>
          <a:bodyPr>
            <a:normAutofit/>
          </a:bodyPr>
          <a:lstStyle/>
          <a:p>
            <a:r>
              <a:rPr lang="en-US" sz="2800" dirty="0">
                <a:solidFill>
                  <a:schemeClr val="accent2"/>
                </a:solidFill>
              </a:rPr>
              <a:t>Employee Relations</a:t>
            </a:r>
          </a:p>
          <a:p>
            <a:r>
              <a:rPr lang="en-US" sz="2800" dirty="0">
                <a:solidFill>
                  <a:schemeClr val="accent2"/>
                </a:solidFill>
              </a:rPr>
              <a:t>Talent Management</a:t>
            </a:r>
          </a:p>
          <a:p>
            <a:r>
              <a:rPr lang="en-US" sz="2800" dirty="0">
                <a:solidFill>
                  <a:schemeClr val="accent2"/>
                </a:solidFill>
              </a:rPr>
              <a:t>HR Technology</a:t>
            </a:r>
          </a:p>
          <a:p>
            <a:r>
              <a:rPr lang="en-US" sz="2800" dirty="0">
                <a:solidFill>
                  <a:schemeClr val="accent2"/>
                </a:solidFill>
              </a:rPr>
              <a:t>Diversity and Inclusion</a:t>
            </a:r>
          </a:p>
          <a:p>
            <a:r>
              <a:rPr lang="en-US" sz="2800" dirty="0">
                <a:solidFill>
                  <a:schemeClr val="accent2"/>
                </a:solidFill>
              </a:rPr>
              <a:t>Health and Safety</a:t>
            </a:r>
          </a:p>
          <a:p>
            <a:r>
              <a:rPr lang="en-US" sz="2800" dirty="0">
                <a:solidFill>
                  <a:schemeClr val="accent2"/>
                </a:solidFill>
              </a:rPr>
              <a:t>Organizational Development (Bamberger and </a:t>
            </a:r>
            <a:r>
              <a:rPr lang="en-US" sz="2800" dirty="0" err="1">
                <a:solidFill>
                  <a:schemeClr val="accent2"/>
                </a:solidFill>
              </a:rPr>
              <a:t>Meshoulam</a:t>
            </a:r>
            <a:r>
              <a:rPr lang="en-US" sz="2800" dirty="0">
                <a:solidFill>
                  <a:schemeClr val="accent2"/>
                </a:solidFill>
              </a:rPr>
              <a:t>,  2000). </a:t>
            </a:r>
          </a:p>
          <a:p>
            <a:endParaRPr lang="en-US" sz="2800" dirty="0">
              <a:solidFill>
                <a:schemeClr val="accent2"/>
              </a:solidFill>
            </a:endParaRPr>
          </a:p>
          <a:p>
            <a:endParaRPr lang="en-GB" sz="2800" dirty="0">
              <a:solidFill>
                <a:schemeClr val="accent2"/>
              </a:solidFill>
            </a:endParaRPr>
          </a:p>
        </p:txBody>
      </p:sp>
    </p:spTree>
    <p:extLst>
      <p:ext uri="{BB962C8B-B14F-4D97-AF65-F5344CB8AC3E}">
        <p14:creationId xmlns:p14="http://schemas.microsoft.com/office/powerpoint/2010/main" val="22964997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What are the Values that HR Professionals Should Embrace?</a:t>
            </a:r>
            <a:endParaRPr lang="en-US" b="1" dirty="0"/>
          </a:p>
        </p:txBody>
      </p:sp>
      <p:sp>
        <p:nvSpPr>
          <p:cNvPr id="3" name="Content Placeholder 2"/>
          <p:cNvSpPr>
            <a:spLocks noGrp="1"/>
          </p:cNvSpPr>
          <p:nvPr>
            <p:ph idx="1"/>
          </p:nvPr>
        </p:nvSpPr>
        <p:spPr/>
        <p:txBody>
          <a:bodyPr>
            <a:normAutofit/>
          </a:bodyPr>
          <a:lstStyle/>
          <a:p>
            <a:r>
              <a:rPr lang="en-US" sz="2800" dirty="0">
                <a:solidFill>
                  <a:schemeClr val="accent2"/>
                </a:solidFill>
              </a:rPr>
              <a:t>Integrity and Ethics</a:t>
            </a:r>
          </a:p>
          <a:p>
            <a:r>
              <a:rPr lang="en-US" sz="2800" dirty="0">
                <a:solidFill>
                  <a:schemeClr val="accent2"/>
                </a:solidFill>
              </a:rPr>
              <a:t>Confidentiality</a:t>
            </a:r>
          </a:p>
          <a:p>
            <a:r>
              <a:rPr lang="en-US" sz="2800" dirty="0">
                <a:solidFill>
                  <a:schemeClr val="accent2"/>
                </a:solidFill>
              </a:rPr>
              <a:t>Fairness and Equity</a:t>
            </a:r>
          </a:p>
          <a:p>
            <a:r>
              <a:rPr lang="en-US" sz="2800" dirty="0">
                <a:solidFill>
                  <a:schemeClr val="accent2"/>
                </a:solidFill>
              </a:rPr>
              <a:t>Communication</a:t>
            </a:r>
          </a:p>
          <a:p>
            <a:r>
              <a:rPr lang="en-US" sz="2800" dirty="0">
                <a:solidFill>
                  <a:schemeClr val="accent2"/>
                </a:solidFill>
              </a:rPr>
              <a:t>Leadership</a:t>
            </a:r>
          </a:p>
          <a:p>
            <a:r>
              <a:rPr lang="en-US" sz="2800" dirty="0">
                <a:solidFill>
                  <a:schemeClr val="accent2"/>
                </a:solidFill>
              </a:rPr>
              <a:t>Continuous Learning (</a:t>
            </a:r>
            <a:r>
              <a:rPr lang="en-US" sz="2800" dirty="0" err="1">
                <a:solidFill>
                  <a:schemeClr val="accent2"/>
                </a:solidFill>
              </a:rPr>
              <a:t>Boxall</a:t>
            </a:r>
            <a:r>
              <a:rPr lang="en-US" sz="2800" dirty="0">
                <a:solidFill>
                  <a:schemeClr val="accent2"/>
                </a:solidFill>
              </a:rPr>
              <a:t> and Purcell, 2011)</a:t>
            </a:r>
          </a:p>
          <a:p>
            <a:endParaRPr lang="en-GB" sz="2800" dirty="0">
              <a:solidFill>
                <a:schemeClr val="accent2"/>
              </a:solidFill>
            </a:endParaRPr>
          </a:p>
        </p:txBody>
      </p:sp>
    </p:spTree>
    <p:extLst>
      <p:ext uri="{BB962C8B-B14F-4D97-AF65-F5344CB8AC3E}">
        <p14:creationId xmlns:p14="http://schemas.microsoft.com/office/powerpoint/2010/main" val="22265540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What is the Alignment with the CIPD Profession Map?</a:t>
            </a:r>
            <a:endParaRPr lang="en-GB" dirty="0"/>
          </a:p>
        </p:txBody>
      </p:sp>
      <p:sp>
        <p:nvSpPr>
          <p:cNvPr id="3" name="Content Placeholder 2"/>
          <p:cNvSpPr>
            <a:spLocks noGrp="1"/>
          </p:cNvSpPr>
          <p:nvPr>
            <p:ph idx="1"/>
          </p:nvPr>
        </p:nvSpPr>
        <p:spPr/>
        <p:txBody>
          <a:bodyPr>
            <a:normAutofit/>
          </a:bodyPr>
          <a:lstStyle/>
          <a:p>
            <a:r>
              <a:rPr lang="en-US" sz="3600" dirty="0">
                <a:solidFill>
                  <a:schemeClr val="accent2"/>
                </a:solidFill>
              </a:rPr>
              <a:t>In all conversations, be sincere and honest</a:t>
            </a:r>
          </a:p>
          <a:p>
            <a:r>
              <a:rPr lang="en-US" sz="3600" dirty="0">
                <a:solidFill>
                  <a:schemeClr val="accent2"/>
                </a:solidFill>
              </a:rPr>
              <a:t>Adhering to moral and ethical principles</a:t>
            </a:r>
          </a:p>
          <a:p>
            <a:r>
              <a:rPr lang="en-US" sz="3600" dirty="0">
                <a:solidFill>
                  <a:schemeClr val="accent2"/>
                </a:solidFill>
              </a:rPr>
              <a:t>Decision-making that is fair and impartial</a:t>
            </a:r>
          </a:p>
        </p:txBody>
      </p:sp>
    </p:spTree>
    <p:extLst>
      <p:ext uri="{BB962C8B-B14F-4D97-AF65-F5344CB8AC3E}">
        <p14:creationId xmlns:p14="http://schemas.microsoft.com/office/powerpoint/2010/main" val="26969917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331502"/>
            <a:ext cx="9601196" cy="1303867"/>
          </a:xfrm>
        </p:spPr>
        <p:txBody>
          <a:bodyPr>
            <a:normAutofit/>
          </a:bodyPr>
          <a:lstStyle/>
          <a:p>
            <a:r>
              <a:rPr lang="en-US" b="1" dirty="0"/>
              <a:t>Core Behaviors in the (CIPD) Professional Map </a:t>
            </a:r>
            <a:endParaRPr lang="en-GB" dirty="0"/>
          </a:p>
        </p:txBody>
      </p:sp>
      <p:sp>
        <p:nvSpPr>
          <p:cNvPr id="3" name="Content Placeholder 2"/>
          <p:cNvSpPr>
            <a:spLocks noGrp="1"/>
          </p:cNvSpPr>
          <p:nvPr>
            <p:ph idx="1"/>
          </p:nvPr>
        </p:nvSpPr>
        <p:spPr/>
        <p:txBody>
          <a:bodyPr>
            <a:normAutofit/>
          </a:bodyPr>
          <a:lstStyle/>
          <a:p>
            <a:r>
              <a:rPr lang="en-US" sz="3200" dirty="0">
                <a:solidFill>
                  <a:schemeClr val="accent2"/>
                </a:solidFill>
              </a:rPr>
              <a:t>Ethical Leadership</a:t>
            </a:r>
          </a:p>
          <a:p>
            <a:r>
              <a:rPr lang="en-US" sz="3200" dirty="0">
                <a:solidFill>
                  <a:schemeClr val="accent2"/>
                </a:solidFill>
              </a:rPr>
              <a:t>Working Collaboratively</a:t>
            </a:r>
          </a:p>
          <a:p>
            <a:r>
              <a:rPr lang="en-US" sz="3200" dirty="0">
                <a:solidFill>
                  <a:schemeClr val="accent2"/>
                </a:solidFill>
              </a:rPr>
              <a:t>Evidence-Based Practice</a:t>
            </a:r>
          </a:p>
          <a:p>
            <a:r>
              <a:rPr lang="en-US" sz="3200" dirty="0">
                <a:solidFill>
                  <a:schemeClr val="accent2"/>
                </a:solidFill>
              </a:rPr>
              <a:t>HR and Organizational Insight</a:t>
            </a:r>
          </a:p>
          <a:p>
            <a:r>
              <a:rPr lang="en-US" sz="3200" dirty="0">
                <a:solidFill>
                  <a:schemeClr val="accent2"/>
                </a:solidFill>
              </a:rPr>
              <a:t>Leading HR (</a:t>
            </a:r>
            <a:r>
              <a:rPr lang="fr-FR" sz="3200" dirty="0">
                <a:solidFill>
                  <a:schemeClr val="accent2"/>
                </a:solidFill>
              </a:rPr>
              <a:t>Rousseau and </a:t>
            </a:r>
            <a:r>
              <a:rPr lang="fr-FR" sz="3200" dirty="0" err="1">
                <a:solidFill>
                  <a:schemeClr val="accent2"/>
                </a:solidFill>
              </a:rPr>
              <a:t>Shperling</a:t>
            </a:r>
            <a:r>
              <a:rPr lang="fr-FR" sz="3200" dirty="0">
                <a:solidFill>
                  <a:schemeClr val="accent2"/>
                </a:solidFill>
              </a:rPr>
              <a:t>, 2003)</a:t>
            </a:r>
            <a:endParaRPr lang="en-US" sz="3200" dirty="0">
              <a:solidFill>
                <a:schemeClr val="accent2"/>
              </a:solidFill>
            </a:endParaRPr>
          </a:p>
          <a:p>
            <a:endParaRPr lang="en-GB" sz="3200" dirty="0">
              <a:solidFill>
                <a:schemeClr val="accent2"/>
              </a:solidFill>
            </a:endParaRPr>
          </a:p>
        </p:txBody>
      </p:sp>
    </p:spTree>
    <p:extLst>
      <p:ext uri="{BB962C8B-B14F-4D97-AF65-F5344CB8AC3E}">
        <p14:creationId xmlns:p14="http://schemas.microsoft.com/office/powerpoint/2010/main" val="39354434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Core Areas in the CIPD Profession Map</a:t>
            </a:r>
            <a:endParaRPr lang="en-GB" dirty="0"/>
          </a:p>
        </p:txBody>
      </p:sp>
      <p:sp>
        <p:nvSpPr>
          <p:cNvPr id="3" name="Content Placeholder 2"/>
          <p:cNvSpPr>
            <a:spLocks noGrp="1"/>
          </p:cNvSpPr>
          <p:nvPr>
            <p:ph idx="1"/>
          </p:nvPr>
        </p:nvSpPr>
        <p:spPr/>
        <p:txBody>
          <a:bodyPr>
            <a:normAutofit/>
          </a:bodyPr>
          <a:lstStyle/>
          <a:p>
            <a:r>
              <a:rPr lang="en-US" sz="4000" dirty="0">
                <a:solidFill>
                  <a:schemeClr val="accent2"/>
                </a:solidFill>
              </a:rPr>
              <a:t>Organizational Design</a:t>
            </a:r>
          </a:p>
          <a:p>
            <a:r>
              <a:rPr lang="en-US" sz="4000" dirty="0">
                <a:solidFill>
                  <a:schemeClr val="accent2"/>
                </a:solidFill>
              </a:rPr>
              <a:t>Resourcing and Talent Planning</a:t>
            </a:r>
          </a:p>
          <a:p>
            <a:r>
              <a:rPr lang="en-US" sz="4000" dirty="0">
                <a:solidFill>
                  <a:schemeClr val="accent2"/>
                </a:solidFill>
              </a:rPr>
              <a:t>Learning and Development</a:t>
            </a:r>
          </a:p>
          <a:p>
            <a:r>
              <a:rPr lang="en-US" sz="4000" dirty="0">
                <a:solidFill>
                  <a:schemeClr val="accent2"/>
                </a:solidFill>
              </a:rPr>
              <a:t>Performance and Reward (</a:t>
            </a:r>
            <a:r>
              <a:rPr lang="fr-FR" sz="4000" dirty="0">
                <a:solidFill>
                  <a:schemeClr val="accent2"/>
                </a:solidFill>
              </a:rPr>
              <a:t>Rousseau and </a:t>
            </a:r>
            <a:r>
              <a:rPr lang="fr-FR" sz="4000" dirty="0" err="1">
                <a:solidFill>
                  <a:schemeClr val="accent2"/>
                </a:solidFill>
              </a:rPr>
              <a:t>Shperling</a:t>
            </a:r>
            <a:r>
              <a:rPr lang="fr-FR" sz="4000" dirty="0">
                <a:solidFill>
                  <a:schemeClr val="accent2"/>
                </a:solidFill>
              </a:rPr>
              <a:t>, 2003)</a:t>
            </a:r>
            <a:endParaRPr lang="en-US" sz="4000" dirty="0">
              <a:solidFill>
                <a:schemeClr val="accent2"/>
              </a:solidFill>
            </a:endParaRPr>
          </a:p>
          <a:p>
            <a:endParaRPr lang="en-US" sz="4000" dirty="0">
              <a:solidFill>
                <a:schemeClr val="accent2"/>
              </a:solidFill>
            </a:endParaRPr>
          </a:p>
          <a:p>
            <a:endParaRPr lang="en-GB" sz="4000" dirty="0">
              <a:solidFill>
                <a:schemeClr val="accent2"/>
              </a:solidFill>
            </a:endParaRPr>
          </a:p>
        </p:txBody>
      </p:sp>
    </p:spTree>
    <p:extLst>
      <p:ext uri="{BB962C8B-B14F-4D97-AF65-F5344CB8AC3E}">
        <p14:creationId xmlns:p14="http://schemas.microsoft.com/office/powerpoint/2010/main" val="34660498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Specialist Knowledge (CIPD)</a:t>
            </a:r>
            <a:endParaRPr lang="en-GB" dirty="0"/>
          </a:p>
        </p:txBody>
      </p:sp>
      <p:sp>
        <p:nvSpPr>
          <p:cNvPr id="3" name="Content Placeholder 2"/>
          <p:cNvSpPr>
            <a:spLocks noGrp="1"/>
          </p:cNvSpPr>
          <p:nvPr>
            <p:ph idx="1"/>
          </p:nvPr>
        </p:nvSpPr>
        <p:spPr/>
        <p:txBody>
          <a:bodyPr>
            <a:normAutofit/>
          </a:bodyPr>
          <a:lstStyle/>
          <a:p>
            <a:r>
              <a:rPr lang="en-US" sz="3600" dirty="0">
                <a:solidFill>
                  <a:schemeClr val="accent2"/>
                </a:solidFill>
              </a:rPr>
              <a:t>People Analytics</a:t>
            </a:r>
          </a:p>
          <a:p>
            <a:r>
              <a:rPr lang="en-US" sz="3600" dirty="0">
                <a:solidFill>
                  <a:schemeClr val="accent2"/>
                </a:solidFill>
              </a:rPr>
              <a:t>Employment Law</a:t>
            </a:r>
          </a:p>
          <a:p>
            <a:r>
              <a:rPr lang="en-US" sz="3600" dirty="0">
                <a:solidFill>
                  <a:schemeClr val="accent2"/>
                </a:solidFill>
              </a:rPr>
              <a:t>Diversity and Inclusion</a:t>
            </a:r>
          </a:p>
          <a:p>
            <a:r>
              <a:rPr lang="en-US" sz="3600" dirty="0">
                <a:solidFill>
                  <a:schemeClr val="accent2"/>
                </a:solidFill>
              </a:rPr>
              <a:t>Employee Engagement (Liao </a:t>
            </a:r>
            <a:r>
              <a:rPr lang="en-US" sz="3600" i="1" dirty="0">
                <a:solidFill>
                  <a:schemeClr val="accent2"/>
                </a:solidFill>
              </a:rPr>
              <a:t>et al.</a:t>
            </a:r>
            <a:r>
              <a:rPr lang="en-US" sz="3600" dirty="0">
                <a:solidFill>
                  <a:schemeClr val="accent2"/>
                </a:solidFill>
              </a:rPr>
              <a:t> 2009)</a:t>
            </a:r>
          </a:p>
          <a:p>
            <a:endParaRPr lang="en-US" sz="3600" dirty="0">
              <a:solidFill>
                <a:schemeClr val="accent2"/>
              </a:solidFill>
            </a:endParaRPr>
          </a:p>
          <a:p>
            <a:endParaRPr lang="en-GB" sz="3600" dirty="0">
              <a:solidFill>
                <a:schemeClr val="accent2"/>
              </a:solidFill>
            </a:endParaRPr>
          </a:p>
        </p:txBody>
      </p:sp>
    </p:spTree>
    <p:extLst>
      <p:ext uri="{BB962C8B-B14F-4D97-AF65-F5344CB8AC3E}">
        <p14:creationId xmlns:p14="http://schemas.microsoft.com/office/powerpoint/2010/main" val="34676149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Leadership</a:t>
            </a:r>
          </a:p>
        </p:txBody>
      </p:sp>
      <p:sp>
        <p:nvSpPr>
          <p:cNvPr id="3" name="Content Placeholder 2"/>
          <p:cNvSpPr>
            <a:spLocks noGrp="1"/>
          </p:cNvSpPr>
          <p:nvPr>
            <p:ph idx="1"/>
          </p:nvPr>
        </p:nvSpPr>
        <p:spPr>
          <a:xfrm>
            <a:off x="588634" y="1611949"/>
            <a:ext cx="4387034" cy="4352753"/>
          </a:xfrm>
        </p:spPr>
        <p:txBody>
          <a:bodyPr>
            <a:noAutofit/>
          </a:bodyPr>
          <a:lstStyle/>
          <a:p>
            <a:r>
              <a:rPr lang="en-US" sz="2800" dirty="0">
                <a:solidFill>
                  <a:schemeClr val="accent2"/>
                </a:solidFill>
              </a:rPr>
              <a:t>Setting a good example and the appropriate tone</a:t>
            </a:r>
          </a:p>
          <a:p>
            <a:r>
              <a:rPr lang="en-US" sz="2800" dirty="0" err="1">
                <a:solidFill>
                  <a:schemeClr val="accent2"/>
                </a:solidFill>
              </a:rPr>
              <a:t>Organising</a:t>
            </a:r>
            <a:r>
              <a:rPr lang="en-US" sz="2800" dirty="0">
                <a:solidFill>
                  <a:schemeClr val="accent2"/>
                </a:solidFill>
              </a:rPr>
              <a:t> the culture and values of an </a:t>
            </a:r>
            <a:r>
              <a:rPr lang="en-US" sz="2800" dirty="0" err="1">
                <a:solidFill>
                  <a:schemeClr val="accent2"/>
                </a:solidFill>
              </a:rPr>
              <a:t>organisation</a:t>
            </a:r>
            <a:endParaRPr lang="en-US" sz="2800" dirty="0">
              <a:solidFill>
                <a:schemeClr val="accent2"/>
              </a:solidFill>
            </a:endParaRPr>
          </a:p>
          <a:p>
            <a:r>
              <a:rPr lang="en-US" sz="2800" dirty="0">
                <a:solidFill>
                  <a:schemeClr val="accent2"/>
                </a:solidFill>
              </a:rPr>
              <a:t>Motivating and inspiring employees (</a:t>
            </a:r>
            <a:r>
              <a:rPr lang="en-US" sz="2800" dirty="0" err="1">
                <a:solidFill>
                  <a:schemeClr val="accent2"/>
                </a:solidFill>
              </a:rPr>
              <a:t>Eisenbeiss</a:t>
            </a:r>
            <a:r>
              <a:rPr lang="en-US" sz="2800" dirty="0">
                <a:solidFill>
                  <a:schemeClr val="accent2"/>
                </a:solidFill>
              </a:rPr>
              <a:t> </a:t>
            </a:r>
            <a:r>
              <a:rPr lang="en-US" sz="2800" i="1" dirty="0">
                <a:solidFill>
                  <a:schemeClr val="accent2"/>
                </a:solidFill>
              </a:rPr>
              <a:t>et al. </a:t>
            </a:r>
            <a:r>
              <a:rPr lang="en-US" sz="2800" dirty="0">
                <a:solidFill>
                  <a:schemeClr val="accent2"/>
                </a:solidFill>
              </a:rPr>
              <a:t>2008).</a:t>
            </a:r>
            <a:endParaRPr lang="en-GB" sz="2800" dirty="0">
              <a:solidFill>
                <a:schemeClr val="accent2"/>
              </a:solidFill>
            </a:endParaRPr>
          </a:p>
          <a:p>
            <a:endParaRPr lang="en-GB" sz="2800" dirty="0">
              <a:solidFill>
                <a:schemeClr val="accent2"/>
              </a:solidFill>
            </a:endParaRP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59791" y="2140686"/>
            <a:ext cx="4236764" cy="2819374"/>
          </a:xfrm>
          <a:prstGeom prst="rect">
            <a:avLst/>
          </a:prstGeom>
        </p:spPr>
      </p:pic>
    </p:spTree>
    <p:extLst>
      <p:ext uri="{BB962C8B-B14F-4D97-AF65-F5344CB8AC3E}">
        <p14:creationId xmlns:p14="http://schemas.microsoft.com/office/powerpoint/2010/main" val="12436414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Key Principles (CIPD)</a:t>
            </a:r>
            <a:endParaRPr lang="en-GB" dirty="0"/>
          </a:p>
        </p:txBody>
      </p:sp>
      <p:sp>
        <p:nvSpPr>
          <p:cNvPr id="3" name="Content Placeholder 2"/>
          <p:cNvSpPr>
            <a:spLocks noGrp="1"/>
          </p:cNvSpPr>
          <p:nvPr>
            <p:ph idx="1"/>
          </p:nvPr>
        </p:nvSpPr>
        <p:spPr>
          <a:xfrm>
            <a:off x="677334" y="1794829"/>
            <a:ext cx="8596668" cy="3880773"/>
          </a:xfrm>
        </p:spPr>
        <p:txBody>
          <a:bodyPr>
            <a:normAutofit/>
          </a:bodyPr>
          <a:lstStyle/>
          <a:p>
            <a:r>
              <a:rPr lang="en-US" sz="3600" dirty="0">
                <a:solidFill>
                  <a:schemeClr val="accent2"/>
                </a:solidFill>
              </a:rPr>
              <a:t>Integrity</a:t>
            </a:r>
          </a:p>
          <a:p>
            <a:r>
              <a:rPr lang="en-US" sz="3600" dirty="0">
                <a:solidFill>
                  <a:schemeClr val="accent2"/>
                </a:solidFill>
              </a:rPr>
              <a:t>Resilience</a:t>
            </a:r>
          </a:p>
          <a:p>
            <a:r>
              <a:rPr lang="en-US" sz="3600" dirty="0">
                <a:solidFill>
                  <a:schemeClr val="accent2"/>
                </a:solidFill>
              </a:rPr>
              <a:t>Curiosity</a:t>
            </a:r>
          </a:p>
          <a:p>
            <a:r>
              <a:rPr lang="en-US" sz="3600" dirty="0">
                <a:solidFill>
                  <a:schemeClr val="accent2"/>
                </a:solidFill>
              </a:rPr>
              <a:t>Inclusivity (</a:t>
            </a:r>
            <a:r>
              <a:rPr lang="sv-SE" sz="3600" dirty="0">
                <a:solidFill>
                  <a:schemeClr val="accent2"/>
                </a:solidFill>
              </a:rPr>
              <a:t>Bamberger and Meshoulam, 2000)</a:t>
            </a:r>
            <a:endParaRPr lang="en-US" sz="3600" dirty="0">
              <a:solidFill>
                <a:schemeClr val="accent2"/>
              </a:solidFill>
            </a:endParaRPr>
          </a:p>
          <a:p>
            <a:endParaRPr lang="en-GB" sz="3600" dirty="0">
              <a:solidFill>
                <a:schemeClr val="accent2"/>
              </a:solidFill>
            </a:endParaRPr>
          </a:p>
        </p:txBody>
      </p:sp>
    </p:spTree>
    <p:extLst>
      <p:ext uri="{BB962C8B-B14F-4D97-AF65-F5344CB8AC3E}">
        <p14:creationId xmlns:p14="http://schemas.microsoft.com/office/powerpoint/2010/main" val="3896661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dirty="0"/>
              <a:t>Part 2</a:t>
            </a:r>
            <a:br>
              <a:rPr lang="en-US" dirty="0"/>
            </a:br>
            <a:r>
              <a:rPr lang="en-US" dirty="0"/>
              <a:t>Building Positive Workplace Relationships</a:t>
            </a:r>
            <a:endParaRPr lang="en-GB" dirty="0"/>
          </a:p>
        </p:txBody>
      </p:sp>
      <p:sp>
        <p:nvSpPr>
          <p:cNvPr id="3" name="Content Placeholder 2"/>
          <p:cNvSpPr>
            <a:spLocks noGrp="1"/>
          </p:cNvSpPr>
          <p:nvPr>
            <p:ph idx="1"/>
          </p:nvPr>
        </p:nvSpPr>
        <p:spPr>
          <a:xfrm>
            <a:off x="677334" y="2160589"/>
            <a:ext cx="8596668" cy="4591903"/>
          </a:xfrm>
        </p:spPr>
        <p:txBody>
          <a:bodyPr>
            <a:noAutofit/>
          </a:bodyPr>
          <a:lstStyle/>
          <a:p>
            <a:r>
              <a:rPr lang="en-US" sz="2000" dirty="0">
                <a:solidFill>
                  <a:schemeClr val="accent2"/>
                </a:solidFill>
              </a:rPr>
              <a:t>Introduction: Exploring factors that contribute to a healthy employer-employee relationship</a:t>
            </a:r>
          </a:p>
          <a:p>
            <a:r>
              <a:rPr lang="en-US" sz="2000" dirty="0">
                <a:solidFill>
                  <a:schemeClr val="accent2"/>
                </a:solidFill>
              </a:rPr>
              <a:t>Effective Communication</a:t>
            </a:r>
          </a:p>
          <a:p>
            <a:r>
              <a:rPr lang="en-US" sz="2000" dirty="0">
                <a:solidFill>
                  <a:schemeClr val="accent2"/>
                </a:solidFill>
              </a:rPr>
              <a:t>Empathy</a:t>
            </a:r>
          </a:p>
          <a:p>
            <a:r>
              <a:rPr lang="en-US" sz="2000" dirty="0">
                <a:solidFill>
                  <a:schemeClr val="accent2"/>
                </a:solidFill>
              </a:rPr>
              <a:t>Respect</a:t>
            </a:r>
          </a:p>
          <a:p>
            <a:r>
              <a:rPr lang="en-US" sz="2000" dirty="0">
                <a:solidFill>
                  <a:schemeClr val="accent2"/>
                </a:solidFill>
              </a:rPr>
              <a:t>Collaboration</a:t>
            </a:r>
          </a:p>
          <a:p>
            <a:r>
              <a:rPr lang="en-US" sz="2000" dirty="0">
                <a:solidFill>
                  <a:schemeClr val="accent2"/>
                </a:solidFill>
              </a:rPr>
              <a:t>Conflict Resolution</a:t>
            </a:r>
          </a:p>
          <a:p>
            <a:r>
              <a:rPr lang="en-US" sz="2000" dirty="0">
                <a:solidFill>
                  <a:schemeClr val="accent2"/>
                </a:solidFill>
              </a:rPr>
              <a:t>Trust</a:t>
            </a:r>
          </a:p>
          <a:p>
            <a:r>
              <a:rPr lang="en-US" sz="2000" dirty="0">
                <a:solidFill>
                  <a:schemeClr val="accent2"/>
                </a:solidFill>
              </a:rPr>
              <a:t>Recognition</a:t>
            </a:r>
          </a:p>
          <a:p>
            <a:r>
              <a:rPr lang="en-US" sz="2000" dirty="0">
                <a:solidFill>
                  <a:schemeClr val="accent2"/>
                </a:solidFill>
              </a:rPr>
              <a:t>Diversity and Inclusion</a:t>
            </a:r>
            <a:br>
              <a:rPr lang="en-US" sz="2000" dirty="0">
                <a:solidFill>
                  <a:schemeClr val="accent2"/>
                </a:solidFill>
              </a:rPr>
            </a:br>
            <a:endParaRPr lang="en-GB" sz="2000" dirty="0">
              <a:solidFill>
                <a:schemeClr val="accent2"/>
              </a:solidFill>
            </a:endParaRPr>
          </a:p>
        </p:txBody>
      </p:sp>
    </p:spTree>
    <p:extLst>
      <p:ext uri="{BB962C8B-B14F-4D97-AF65-F5344CB8AC3E}">
        <p14:creationId xmlns:p14="http://schemas.microsoft.com/office/powerpoint/2010/main" val="2510787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Types of Workplace Relationships</a:t>
            </a:r>
            <a:endParaRPr lang="en-GB" dirty="0"/>
          </a:p>
        </p:txBody>
      </p:sp>
      <p:sp>
        <p:nvSpPr>
          <p:cNvPr id="3" name="Content Placeholder 2"/>
          <p:cNvSpPr>
            <a:spLocks noGrp="1"/>
          </p:cNvSpPr>
          <p:nvPr>
            <p:ph idx="1"/>
          </p:nvPr>
        </p:nvSpPr>
        <p:spPr/>
        <p:txBody>
          <a:bodyPr>
            <a:normAutofit/>
          </a:bodyPr>
          <a:lstStyle/>
          <a:p>
            <a:r>
              <a:rPr lang="en-US" sz="3600" dirty="0">
                <a:solidFill>
                  <a:schemeClr val="accent2"/>
                </a:solidFill>
              </a:rPr>
              <a:t>Authoritative</a:t>
            </a:r>
          </a:p>
          <a:p>
            <a:r>
              <a:rPr lang="en-US" sz="3600" dirty="0">
                <a:solidFill>
                  <a:schemeClr val="accent2"/>
                </a:solidFill>
              </a:rPr>
              <a:t>Supportive</a:t>
            </a:r>
          </a:p>
          <a:p>
            <a:r>
              <a:rPr lang="en-US" sz="3600" dirty="0">
                <a:solidFill>
                  <a:schemeClr val="accent2"/>
                </a:solidFill>
              </a:rPr>
              <a:t>Collaborative</a:t>
            </a:r>
          </a:p>
          <a:p>
            <a:endParaRPr lang="en-GB" sz="3600" dirty="0">
              <a:solidFill>
                <a:schemeClr val="accent2"/>
              </a:solidFill>
            </a:endParaRPr>
          </a:p>
        </p:txBody>
      </p:sp>
    </p:spTree>
    <p:extLst>
      <p:ext uri="{BB962C8B-B14F-4D97-AF65-F5344CB8AC3E}">
        <p14:creationId xmlns:p14="http://schemas.microsoft.com/office/powerpoint/2010/main" val="15052086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Authoritative Relationship</a:t>
            </a:r>
            <a:endParaRPr lang="en-GB" dirty="0"/>
          </a:p>
        </p:txBody>
      </p:sp>
      <p:sp>
        <p:nvSpPr>
          <p:cNvPr id="3" name="Content Placeholder 2"/>
          <p:cNvSpPr>
            <a:spLocks noGrp="1"/>
          </p:cNvSpPr>
          <p:nvPr>
            <p:ph idx="1"/>
          </p:nvPr>
        </p:nvSpPr>
        <p:spPr>
          <a:xfrm>
            <a:off x="677334" y="2146521"/>
            <a:ext cx="4274494" cy="4296482"/>
          </a:xfrm>
        </p:spPr>
        <p:txBody>
          <a:bodyPr>
            <a:noAutofit/>
          </a:bodyPr>
          <a:lstStyle/>
          <a:p>
            <a:r>
              <a:rPr lang="en-US" sz="2400" dirty="0">
                <a:solidFill>
                  <a:schemeClr val="accent2"/>
                </a:solidFill>
              </a:rPr>
              <a:t>Usually one-sided and controlled.</a:t>
            </a:r>
          </a:p>
          <a:p>
            <a:r>
              <a:rPr lang="en-US" sz="2400" dirty="0">
                <a:solidFill>
                  <a:schemeClr val="accent2"/>
                </a:solidFill>
              </a:rPr>
              <a:t>Maybe resulting in a less uplifting environment (Wright </a:t>
            </a:r>
            <a:r>
              <a:rPr lang="en-US" sz="2400" i="1" dirty="0">
                <a:solidFill>
                  <a:schemeClr val="accent2"/>
                </a:solidFill>
              </a:rPr>
              <a:t>et al. </a:t>
            </a:r>
            <a:r>
              <a:rPr lang="en-US" sz="2400" dirty="0">
                <a:solidFill>
                  <a:schemeClr val="accent2"/>
                </a:solidFill>
              </a:rPr>
              <a:t>2001).</a:t>
            </a:r>
          </a:p>
          <a:p>
            <a:r>
              <a:rPr lang="en-GB" sz="2400" dirty="0">
                <a:solidFill>
                  <a:schemeClr val="accent2"/>
                </a:solidFill>
              </a:rPr>
              <a:t>Lesser emphasis on employee engagement</a:t>
            </a:r>
          </a:p>
          <a:p>
            <a:r>
              <a:rPr lang="en-GB" sz="2400" dirty="0">
                <a:solidFill>
                  <a:schemeClr val="accent2"/>
                </a:solidFill>
              </a:rPr>
              <a:t>Authoritative leaders rely on their own judgement and ideas</a:t>
            </a:r>
          </a:p>
        </p:txBody>
      </p:sp>
      <p:pic>
        <p:nvPicPr>
          <p:cNvPr id="4" name="Picture 3"/>
          <p:cNvPicPr>
            <a:picLocks noChangeAspect="1"/>
          </p:cNvPicPr>
          <p:nvPr/>
        </p:nvPicPr>
        <p:blipFill>
          <a:blip r:embed="rId3"/>
          <a:stretch>
            <a:fillRect/>
          </a:stretch>
        </p:blipFill>
        <p:spPr>
          <a:xfrm>
            <a:off x="5673968" y="2160589"/>
            <a:ext cx="2302413" cy="3069884"/>
          </a:xfrm>
          <a:prstGeom prst="rect">
            <a:avLst/>
          </a:prstGeom>
        </p:spPr>
      </p:pic>
    </p:spTree>
    <p:extLst>
      <p:ext uri="{BB962C8B-B14F-4D97-AF65-F5344CB8AC3E}">
        <p14:creationId xmlns:p14="http://schemas.microsoft.com/office/powerpoint/2010/main" val="3021779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Supportive Relationship</a:t>
            </a:r>
          </a:p>
        </p:txBody>
      </p:sp>
      <p:sp>
        <p:nvSpPr>
          <p:cNvPr id="3" name="Content Placeholder 2"/>
          <p:cNvSpPr>
            <a:spLocks noGrp="1"/>
          </p:cNvSpPr>
          <p:nvPr>
            <p:ph idx="1"/>
          </p:nvPr>
        </p:nvSpPr>
        <p:spPr>
          <a:xfrm>
            <a:off x="677333" y="2160589"/>
            <a:ext cx="3838395" cy="3880773"/>
          </a:xfrm>
        </p:spPr>
        <p:txBody>
          <a:bodyPr>
            <a:normAutofit lnSpcReduction="10000"/>
          </a:bodyPr>
          <a:lstStyle/>
          <a:p>
            <a:r>
              <a:rPr lang="en-US" sz="3200" dirty="0">
                <a:solidFill>
                  <a:schemeClr val="accent2"/>
                </a:solidFill>
              </a:rPr>
              <a:t>Focuses on the development and well-being of employees.</a:t>
            </a:r>
          </a:p>
          <a:p>
            <a:r>
              <a:rPr lang="en-US" sz="3200" dirty="0">
                <a:solidFill>
                  <a:schemeClr val="accent2"/>
                </a:solidFill>
              </a:rPr>
              <a:t>Fosters trust and open communication (Guest, 2017). </a:t>
            </a:r>
          </a:p>
          <a:p>
            <a:endParaRPr lang="en-GB" sz="3200" dirty="0">
              <a:solidFill>
                <a:schemeClr val="accent2"/>
              </a:solidFill>
            </a:endParaRP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30041" y="2160589"/>
            <a:ext cx="4828683" cy="3213269"/>
          </a:xfrm>
          <a:prstGeom prst="rect">
            <a:avLst/>
          </a:prstGeom>
        </p:spPr>
      </p:pic>
    </p:spTree>
    <p:extLst>
      <p:ext uri="{BB962C8B-B14F-4D97-AF65-F5344CB8AC3E}">
        <p14:creationId xmlns:p14="http://schemas.microsoft.com/office/powerpoint/2010/main" val="8746815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Collaborative Relationship</a:t>
            </a:r>
          </a:p>
        </p:txBody>
      </p:sp>
      <p:sp>
        <p:nvSpPr>
          <p:cNvPr id="3" name="Content Placeholder 2"/>
          <p:cNvSpPr>
            <a:spLocks noGrp="1"/>
          </p:cNvSpPr>
          <p:nvPr>
            <p:ph idx="1"/>
          </p:nvPr>
        </p:nvSpPr>
        <p:spPr>
          <a:xfrm>
            <a:off x="677334" y="2160589"/>
            <a:ext cx="4021275" cy="3522759"/>
          </a:xfrm>
        </p:spPr>
        <p:txBody>
          <a:bodyPr>
            <a:normAutofit/>
          </a:bodyPr>
          <a:lstStyle/>
          <a:p>
            <a:r>
              <a:rPr lang="en-US" sz="2800" dirty="0">
                <a:solidFill>
                  <a:schemeClr val="accent2"/>
                </a:solidFill>
              </a:rPr>
              <a:t>Promotes collaboration and joint decision-making (Guest, 2017).</a:t>
            </a:r>
          </a:p>
          <a:p>
            <a:r>
              <a:rPr lang="en-US" sz="2800" dirty="0">
                <a:solidFill>
                  <a:schemeClr val="accent2"/>
                </a:solidFill>
              </a:rPr>
              <a:t>Encourages a feeling of connection and ownership.</a:t>
            </a:r>
            <a:endParaRPr lang="en-GB" sz="2800" dirty="0">
              <a:solidFill>
                <a:schemeClr val="accent2"/>
              </a:solidFill>
            </a:endParaRP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31483" y="2333477"/>
            <a:ext cx="4273691" cy="2393267"/>
          </a:xfrm>
          <a:prstGeom prst="rect">
            <a:avLst/>
          </a:prstGeom>
        </p:spPr>
      </p:pic>
    </p:spTree>
    <p:extLst>
      <p:ext uri="{BB962C8B-B14F-4D97-AF65-F5344CB8AC3E}">
        <p14:creationId xmlns:p14="http://schemas.microsoft.com/office/powerpoint/2010/main" val="5821469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t>Factors Influencing Positive Relationships</a:t>
            </a:r>
            <a:endParaRPr lang="en-GB" dirty="0"/>
          </a:p>
        </p:txBody>
      </p:sp>
      <p:sp>
        <p:nvSpPr>
          <p:cNvPr id="3" name="Content Placeholder 2"/>
          <p:cNvSpPr>
            <a:spLocks noGrp="1"/>
          </p:cNvSpPr>
          <p:nvPr>
            <p:ph idx="1"/>
          </p:nvPr>
        </p:nvSpPr>
        <p:spPr/>
        <p:txBody>
          <a:bodyPr>
            <a:normAutofit/>
          </a:bodyPr>
          <a:lstStyle/>
          <a:p>
            <a:r>
              <a:rPr lang="en-US" sz="2800" b="1" dirty="0">
                <a:solidFill>
                  <a:schemeClr val="accent2"/>
                </a:solidFill>
              </a:rPr>
              <a:t>Effective Communication Fair Compensation</a:t>
            </a:r>
          </a:p>
          <a:p>
            <a:r>
              <a:rPr lang="en-US" sz="2800" b="1" dirty="0">
                <a:solidFill>
                  <a:schemeClr val="accent2"/>
                </a:solidFill>
              </a:rPr>
              <a:t>Gratitude and Recognition</a:t>
            </a:r>
          </a:p>
          <a:p>
            <a:r>
              <a:rPr lang="en-US" sz="2800" b="1" dirty="0">
                <a:solidFill>
                  <a:schemeClr val="accent2"/>
                </a:solidFill>
              </a:rPr>
              <a:t>Maintaining  the Right Work-Life Balance</a:t>
            </a:r>
          </a:p>
          <a:p>
            <a:r>
              <a:rPr lang="en-US" sz="2800" b="1" dirty="0">
                <a:solidFill>
                  <a:schemeClr val="accent2"/>
                </a:solidFill>
              </a:rPr>
              <a:t>Workforce Development (</a:t>
            </a:r>
            <a:r>
              <a:rPr lang="en-US" sz="2800" b="1" dirty="0" err="1">
                <a:solidFill>
                  <a:schemeClr val="accent2"/>
                </a:solidFill>
              </a:rPr>
              <a:t>Eisenbeiss</a:t>
            </a:r>
            <a:r>
              <a:rPr lang="en-US" sz="2800" b="1" dirty="0">
                <a:solidFill>
                  <a:schemeClr val="accent2"/>
                </a:solidFill>
              </a:rPr>
              <a:t> </a:t>
            </a:r>
            <a:r>
              <a:rPr lang="en-US" sz="2800" b="1" i="1" dirty="0">
                <a:solidFill>
                  <a:schemeClr val="accent2"/>
                </a:solidFill>
              </a:rPr>
              <a:t>et al. </a:t>
            </a:r>
            <a:r>
              <a:rPr lang="en-US" sz="2800" b="1" dirty="0">
                <a:solidFill>
                  <a:schemeClr val="accent2"/>
                </a:solidFill>
              </a:rPr>
              <a:t>2008)</a:t>
            </a:r>
          </a:p>
          <a:p>
            <a:pPr marL="0" indent="0">
              <a:buNone/>
            </a:pPr>
            <a:endParaRPr lang="en-GB" sz="2800" b="1" dirty="0">
              <a:solidFill>
                <a:schemeClr val="accent2"/>
              </a:solidFill>
            </a:endParaRPr>
          </a:p>
        </p:txBody>
      </p:sp>
    </p:spTree>
    <p:extLst>
      <p:ext uri="{BB962C8B-B14F-4D97-AF65-F5344CB8AC3E}">
        <p14:creationId xmlns:p14="http://schemas.microsoft.com/office/powerpoint/2010/main" val="10599952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210" y="371647"/>
            <a:ext cx="8596668" cy="801077"/>
          </a:xfrm>
        </p:spPr>
        <p:txBody>
          <a:bodyPr/>
          <a:lstStyle/>
          <a:p>
            <a:r>
              <a:rPr lang="en-GB" dirty="0"/>
              <a:t>Effective Communication</a:t>
            </a:r>
          </a:p>
        </p:txBody>
      </p:sp>
      <p:sp>
        <p:nvSpPr>
          <p:cNvPr id="3" name="Content Placeholder 2"/>
          <p:cNvSpPr>
            <a:spLocks noGrp="1"/>
          </p:cNvSpPr>
          <p:nvPr>
            <p:ph idx="1"/>
          </p:nvPr>
        </p:nvSpPr>
        <p:spPr>
          <a:xfrm>
            <a:off x="677334" y="4009292"/>
            <a:ext cx="8494801" cy="2848707"/>
          </a:xfrm>
        </p:spPr>
        <p:txBody>
          <a:bodyPr>
            <a:noAutofit/>
          </a:bodyPr>
          <a:lstStyle/>
          <a:p>
            <a:r>
              <a:rPr lang="en-US" sz="2400" dirty="0">
                <a:solidFill>
                  <a:schemeClr val="accent2"/>
                </a:solidFill>
              </a:rPr>
              <a:t>Communication channels that are clear and transparent</a:t>
            </a:r>
          </a:p>
          <a:p>
            <a:r>
              <a:rPr lang="en-US" sz="2400" dirty="0">
                <a:solidFill>
                  <a:schemeClr val="accent2"/>
                </a:solidFill>
              </a:rPr>
              <a:t>Active Listening</a:t>
            </a:r>
          </a:p>
          <a:p>
            <a:r>
              <a:rPr lang="en-US" sz="2400" dirty="0">
                <a:solidFill>
                  <a:schemeClr val="accent2"/>
                </a:solidFill>
              </a:rPr>
              <a:t>Non-Verbal Communication</a:t>
            </a:r>
          </a:p>
          <a:p>
            <a:r>
              <a:rPr lang="en-US" sz="2400" dirty="0">
                <a:solidFill>
                  <a:schemeClr val="accent2"/>
                </a:solidFill>
              </a:rPr>
              <a:t>Empathy</a:t>
            </a:r>
          </a:p>
          <a:p>
            <a:r>
              <a:rPr lang="en-US" sz="2400" dirty="0">
                <a:solidFill>
                  <a:schemeClr val="accent2"/>
                </a:solidFill>
              </a:rPr>
              <a:t>Feedback cycles and conversations (</a:t>
            </a:r>
            <a:r>
              <a:rPr lang="en-US" sz="2400" dirty="0" err="1">
                <a:solidFill>
                  <a:schemeClr val="accent2"/>
                </a:solidFill>
              </a:rPr>
              <a:t>Boxall</a:t>
            </a:r>
            <a:r>
              <a:rPr lang="en-US" sz="2400" dirty="0">
                <a:solidFill>
                  <a:schemeClr val="accent2"/>
                </a:solidFill>
              </a:rPr>
              <a:t> and Purcell, 2011).</a:t>
            </a:r>
          </a:p>
          <a:p>
            <a:pPr marL="0" indent="0">
              <a:buNone/>
            </a:pPr>
            <a:endParaRPr lang="en-GB" sz="2400" dirty="0">
              <a:solidFill>
                <a:schemeClr val="accent2"/>
              </a:solidFill>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58688" y="1172724"/>
            <a:ext cx="4707064" cy="2627949"/>
          </a:xfrm>
          <a:prstGeom prst="rect">
            <a:avLst/>
          </a:prstGeom>
        </p:spPr>
      </p:pic>
    </p:spTree>
    <p:extLst>
      <p:ext uri="{BB962C8B-B14F-4D97-AF65-F5344CB8AC3E}">
        <p14:creationId xmlns:p14="http://schemas.microsoft.com/office/powerpoint/2010/main" val="29998027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Fair Compensation</a:t>
            </a:r>
            <a:endParaRPr lang="en-GB" dirty="0"/>
          </a:p>
        </p:txBody>
      </p:sp>
      <p:sp>
        <p:nvSpPr>
          <p:cNvPr id="3" name="Content Placeholder 2"/>
          <p:cNvSpPr>
            <a:spLocks noGrp="1"/>
          </p:cNvSpPr>
          <p:nvPr>
            <p:ph idx="1"/>
          </p:nvPr>
        </p:nvSpPr>
        <p:spPr>
          <a:xfrm>
            <a:off x="677334" y="1569746"/>
            <a:ext cx="8596668" cy="1987399"/>
          </a:xfrm>
        </p:spPr>
        <p:txBody>
          <a:bodyPr>
            <a:noAutofit/>
          </a:bodyPr>
          <a:lstStyle/>
          <a:p>
            <a:r>
              <a:rPr lang="en-US" sz="3200" dirty="0">
                <a:solidFill>
                  <a:schemeClr val="accent2"/>
                </a:solidFill>
              </a:rPr>
              <a:t>Perks and a competitive wage.</a:t>
            </a:r>
          </a:p>
          <a:p>
            <a:r>
              <a:rPr lang="en-US" sz="3200" dirty="0">
                <a:solidFill>
                  <a:schemeClr val="accent2"/>
                </a:solidFill>
              </a:rPr>
              <a:t>Compensation policies that are both open and democratic (Guest, 2017).</a:t>
            </a:r>
            <a:endParaRPr lang="en-GB" sz="3200" dirty="0">
              <a:solidFill>
                <a:schemeClr val="accent2"/>
              </a:solidFill>
            </a:endParaRPr>
          </a:p>
        </p:txBody>
      </p:sp>
      <p:sp>
        <p:nvSpPr>
          <p:cNvPr id="4" name="Title 1"/>
          <p:cNvSpPr txBox="1">
            <a:spLocks/>
          </p:cNvSpPr>
          <p:nvPr/>
        </p:nvSpPr>
        <p:spPr>
          <a:xfrm>
            <a:off x="677334" y="3626703"/>
            <a:ext cx="8596668" cy="996461"/>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b="1" dirty="0"/>
              <a:t>Recognition and Appreciation</a:t>
            </a:r>
            <a:endParaRPr lang="en-GB" dirty="0"/>
          </a:p>
        </p:txBody>
      </p:sp>
      <p:sp>
        <p:nvSpPr>
          <p:cNvPr id="5" name="Content Placeholder 2"/>
          <p:cNvSpPr txBox="1">
            <a:spLocks/>
          </p:cNvSpPr>
          <p:nvPr/>
        </p:nvSpPr>
        <p:spPr>
          <a:xfrm>
            <a:off x="677334" y="4511404"/>
            <a:ext cx="8596668" cy="2165278"/>
          </a:xfrm>
          <a:prstGeom prst="rect">
            <a:avLst/>
          </a:prstGeom>
        </p:spPr>
        <p:txBody>
          <a:bodyPr vert="horz" lIns="91440" tIns="45720" rIns="91440" bIns="45720" rtlCol="0">
            <a:noAutofit/>
          </a:bodyPr>
          <a:lst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US" sz="3200" dirty="0">
                <a:solidFill>
                  <a:schemeClr val="accent2"/>
                </a:solidFill>
              </a:rPr>
              <a:t>Recognizing contributions and accomplishments.</a:t>
            </a:r>
          </a:p>
          <a:p>
            <a:r>
              <a:rPr lang="en-US" sz="3200" dirty="0">
                <a:solidFill>
                  <a:schemeClr val="accent2"/>
                </a:solidFill>
              </a:rPr>
              <a:t>Fostering an appreciation-based culture (Wright </a:t>
            </a:r>
            <a:r>
              <a:rPr lang="en-US" sz="3200" i="1" dirty="0">
                <a:solidFill>
                  <a:schemeClr val="accent2"/>
                </a:solidFill>
              </a:rPr>
              <a:t>et al. </a:t>
            </a:r>
            <a:r>
              <a:rPr lang="en-US" sz="3200" dirty="0">
                <a:solidFill>
                  <a:schemeClr val="accent2"/>
                </a:solidFill>
              </a:rPr>
              <a:t>2001).</a:t>
            </a:r>
          </a:p>
          <a:p>
            <a:r>
              <a:rPr lang="en-US" sz="3200" dirty="0">
                <a:solidFill>
                  <a:schemeClr val="accent2"/>
                </a:solidFill>
              </a:rPr>
              <a:t>.</a:t>
            </a:r>
          </a:p>
          <a:p>
            <a:endParaRPr lang="en-GB" sz="3200" dirty="0">
              <a:solidFill>
                <a:schemeClr val="accent2"/>
              </a:solidFill>
            </a:endParaRPr>
          </a:p>
        </p:txBody>
      </p:sp>
    </p:spTree>
    <p:extLst>
      <p:ext uri="{BB962C8B-B14F-4D97-AF65-F5344CB8AC3E}">
        <p14:creationId xmlns:p14="http://schemas.microsoft.com/office/powerpoint/2010/main" val="33604580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Work-Life Balance</a:t>
            </a:r>
            <a:endParaRPr lang="en-GB" dirty="0"/>
          </a:p>
        </p:txBody>
      </p:sp>
      <p:sp>
        <p:nvSpPr>
          <p:cNvPr id="3" name="Content Placeholder 2"/>
          <p:cNvSpPr>
            <a:spLocks noGrp="1"/>
          </p:cNvSpPr>
          <p:nvPr>
            <p:ph idx="1"/>
          </p:nvPr>
        </p:nvSpPr>
        <p:spPr>
          <a:xfrm>
            <a:off x="677334" y="1603717"/>
            <a:ext cx="8596668" cy="1676400"/>
          </a:xfrm>
        </p:spPr>
        <p:txBody>
          <a:bodyPr>
            <a:noAutofit/>
          </a:bodyPr>
          <a:lstStyle/>
          <a:p>
            <a:r>
              <a:rPr lang="en-US" sz="2800" dirty="0">
                <a:solidFill>
                  <a:schemeClr val="accent2"/>
                </a:solidFill>
              </a:rPr>
              <a:t>Flexible working conditions.</a:t>
            </a:r>
          </a:p>
          <a:p>
            <a:r>
              <a:rPr lang="en-US" sz="2800" dirty="0">
                <a:solidFill>
                  <a:schemeClr val="accent2"/>
                </a:solidFill>
              </a:rPr>
              <a:t>Promoting a good work/life balance (Guest, 2017).</a:t>
            </a:r>
          </a:p>
          <a:p>
            <a:endParaRPr lang="en-GB" sz="2800" dirty="0">
              <a:solidFill>
                <a:schemeClr val="accent2"/>
              </a:solidFill>
            </a:endParaRPr>
          </a:p>
        </p:txBody>
      </p:sp>
      <p:sp>
        <p:nvSpPr>
          <p:cNvPr id="4" name="Title 1"/>
          <p:cNvSpPr txBox="1">
            <a:spLocks/>
          </p:cNvSpPr>
          <p:nvPr/>
        </p:nvSpPr>
        <p:spPr>
          <a:xfrm>
            <a:off x="677334" y="3280117"/>
            <a:ext cx="8596668" cy="1320800"/>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b="1" dirty="0"/>
              <a:t>Employee Development</a:t>
            </a:r>
            <a:endParaRPr lang="en-GB" dirty="0"/>
          </a:p>
        </p:txBody>
      </p:sp>
      <p:sp>
        <p:nvSpPr>
          <p:cNvPr id="5" name="Content Placeholder 2"/>
          <p:cNvSpPr txBox="1">
            <a:spLocks/>
          </p:cNvSpPr>
          <p:nvPr/>
        </p:nvSpPr>
        <p:spPr>
          <a:xfrm>
            <a:off x="677334" y="4318782"/>
            <a:ext cx="8596668" cy="1646553"/>
          </a:xfrm>
          <a:prstGeom prst="rect">
            <a:avLst/>
          </a:prstGeom>
        </p:spPr>
        <p:txBody>
          <a:bodyPr vert="horz" lIns="91440" tIns="45720" rIns="91440" bIns="45720" rtlCol="0">
            <a:noAutofit/>
          </a:bodyPr>
          <a:lst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US" sz="2800" dirty="0">
                <a:solidFill>
                  <a:schemeClr val="accent2"/>
                </a:solidFill>
              </a:rPr>
              <a:t>Opportunities for education and development.</a:t>
            </a:r>
          </a:p>
          <a:p>
            <a:r>
              <a:rPr lang="en-US" sz="2800" dirty="0">
                <a:solidFill>
                  <a:schemeClr val="accent2"/>
                </a:solidFill>
              </a:rPr>
              <a:t>Skill development and career progression (</a:t>
            </a:r>
            <a:r>
              <a:rPr lang="en-US" sz="2800" dirty="0" err="1">
                <a:solidFill>
                  <a:schemeClr val="accent2"/>
                </a:solidFill>
              </a:rPr>
              <a:t>Boxall</a:t>
            </a:r>
            <a:r>
              <a:rPr lang="en-US" sz="2800" dirty="0">
                <a:solidFill>
                  <a:schemeClr val="accent2"/>
                </a:solidFill>
              </a:rPr>
              <a:t> and Purcell, 2011).</a:t>
            </a:r>
          </a:p>
          <a:p>
            <a:endParaRPr lang="en-GB" sz="2800" dirty="0">
              <a:solidFill>
                <a:schemeClr val="accent2"/>
              </a:solidFill>
            </a:endParaRPr>
          </a:p>
        </p:txBody>
      </p:sp>
    </p:spTree>
    <p:extLst>
      <p:ext uri="{BB962C8B-B14F-4D97-AF65-F5344CB8AC3E}">
        <p14:creationId xmlns:p14="http://schemas.microsoft.com/office/powerpoint/2010/main" val="390274087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t>Personal Experiences and Positive Practices</a:t>
            </a:r>
            <a:endParaRPr lang="en-GB" dirty="0"/>
          </a:p>
        </p:txBody>
      </p:sp>
      <p:sp>
        <p:nvSpPr>
          <p:cNvPr id="3" name="Content Placeholder 2"/>
          <p:cNvSpPr>
            <a:spLocks noGrp="1"/>
          </p:cNvSpPr>
          <p:nvPr>
            <p:ph idx="1"/>
          </p:nvPr>
        </p:nvSpPr>
        <p:spPr/>
        <p:txBody>
          <a:bodyPr>
            <a:normAutofit/>
          </a:bodyPr>
          <a:lstStyle/>
          <a:p>
            <a:r>
              <a:rPr lang="en-US" sz="3600" dirty="0">
                <a:solidFill>
                  <a:schemeClr val="accent2"/>
                </a:solidFill>
              </a:rPr>
              <a:t>Relating personal experiences of positive connections at work.</a:t>
            </a:r>
          </a:p>
          <a:p>
            <a:r>
              <a:rPr lang="en-US" sz="3600" dirty="0">
                <a:solidFill>
                  <a:schemeClr val="accent2"/>
                </a:solidFill>
              </a:rPr>
              <a:t>Demonstrating good practices</a:t>
            </a:r>
            <a:endParaRPr lang="en-GB" sz="3600" dirty="0">
              <a:solidFill>
                <a:schemeClr val="accent2"/>
              </a:solidFill>
            </a:endParaRPr>
          </a:p>
        </p:txBody>
      </p:sp>
    </p:spTree>
    <p:extLst>
      <p:ext uri="{BB962C8B-B14F-4D97-AF65-F5344CB8AC3E}">
        <p14:creationId xmlns:p14="http://schemas.microsoft.com/office/powerpoint/2010/main" val="359778300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Conclusion</a:t>
            </a:r>
            <a:endParaRPr lang="en-GB" dirty="0"/>
          </a:p>
        </p:txBody>
      </p:sp>
      <p:sp>
        <p:nvSpPr>
          <p:cNvPr id="3" name="Content Placeholder 2"/>
          <p:cNvSpPr>
            <a:spLocks noGrp="1"/>
          </p:cNvSpPr>
          <p:nvPr>
            <p:ph idx="1"/>
          </p:nvPr>
        </p:nvSpPr>
        <p:spPr>
          <a:xfrm>
            <a:off x="677334" y="1533379"/>
            <a:ext cx="8596668" cy="4507984"/>
          </a:xfrm>
        </p:spPr>
        <p:txBody>
          <a:bodyPr>
            <a:noAutofit/>
          </a:bodyPr>
          <a:lstStyle/>
          <a:p>
            <a:pPr algn="just"/>
            <a:r>
              <a:rPr lang="en-US" sz="2400" dirty="0">
                <a:solidFill>
                  <a:schemeClr val="accent2"/>
                </a:solidFill>
              </a:rPr>
              <a:t>The role, responsibilities, functions and values of HR are presented. Furthermore, using the CIPD profession map as a guide, I have examined the importance, duties, functional areas, and values that Human Resources (HR) professionals should uphold. </a:t>
            </a:r>
          </a:p>
          <a:p>
            <a:pPr algn="just"/>
            <a:r>
              <a:rPr lang="en-US" sz="2400" dirty="0">
                <a:solidFill>
                  <a:schemeClr val="accent2"/>
                </a:solidFill>
              </a:rPr>
              <a:t>A productive and friendly workplace depends on strong connections between employers and employees. </a:t>
            </a:r>
            <a:r>
              <a:rPr lang="en-US" sz="2400" dirty="0" err="1">
                <a:solidFill>
                  <a:schemeClr val="accent2"/>
                </a:solidFill>
              </a:rPr>
              <a:t>Organisations</a:t>
            </a:r>
            <a:r>
              <a:rPr lang="en-US" sz="2400" dirty="0">
                <a:solidFill>
                  <a:schemeClr val="accent2"/>
                </a:solidFill>
              </a:rPr>
              <a:t> may establish a healthy and empowering work environment by supporting open communication, equitable remuneration, recognition, work-life balance, and employee development.</a:t>
            </a:r>
          </a:p>
          <a:p>
            <a:pPr marL="0" indent="0">
              <a:buNone/>
            </a:pPr>
            <a:endParaRPr lang="en-US" sz="2400" dirty="0">
              <a:solidFill>
                <a:schemeClr val="accent2"/>
              </a:solidFill>
            </a:endParaRPr>
          </a:p>
        </p:txBody>
      </p:sp>
    </p:spTree>
    <p:extLst>
      <p:ext uri="{BB962C8B-B14F-4D97-AF65-F5344CB8AC3E}">
        <p14:creationId xmlns:p14="http://schemas.microsoft.com/office/powerpoint/2010/main" val="138252497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3" name="Content Placeholder 2"/>
          <p:cNvSpPr>
            <a:spLocks noGrp="1"/>
          </p:cNvSpPr>
          <p:nvPr>
            <p:ph idx="1"/>
          </p:nvPr>
        </p:nvSpPr>
        <p:spPr>
          <a:xfrm>
            <a:off x="677334" y="1477108"/>
            <a:ext cx="8596668" cy="5380891"/>
          </a:xfrm>
        </p:spPr>
        <p:txBody>
          <a:bodyPr>
            <a:noAutofit/>
          </a:bodyPr>
          <a:lstStyle/>
          <a:p>
            <a:r>
              <a:rPr lang="en-US" sz="2400" dirty="0">
                <a:solidFill>
                  <a:schemeClr val="accent2"/>
                </a:solidFill>
              </a:rPr>
              <a:t>Bamberger, P. A., and </a:t>
            </a:r>
            <a:r>
              <a:rPr lang="en-US" sz="2400" dirty="0" err="1">
                <a:solidFill>
                  <a:schemeClr val="accent2"/>
                </a:solidFill>
              </a:rPr>
              <a:t>Meshoulam</a:t>
            </a:r>
            <a:r>
              <a:rPr lang="en-US" sz="2400" dirty="0">
                <a:solidFill>
                  <a:schemeClr val="accent2"/>
                </a:solidFill>
              </a:rPr>
              <a:t>, I. (2000). </a:t>
            </a:r>
            <a:r>
              <a:rPr lang="en-US" sz="2400" i="1" dirty="0">
                <a:solidFill>
                  <a:schemeClr val="accent2"/>
                </a:solidFill>
              </a:rPr>
              <a:t>Human resource strategy: Formulation, implementation, and impact</a:t>
            </a:r>
            <a:r>
              <a:rPr lang="en-US" sz="2400" dirty="0">
                <a:solidFill>
                  <a:schemeClr val="accent2"/>
                </a:solidFill>
              </a:rPr>
              <a:t>. USA: Sage.</a:t>
            </a:r>
          </a:p>
          <a:p>
            <a:r>
              <a:rPr lang="en-US" sz="2400" dirty="0" err="1">
                <a:solidFill>
                  <a:schemeClr val="accent2"/>
                </a:solidFill>
              </a:rPr>
              <a:t>Boxall</a:t>
            </a:r>
            <a:r>
              <a:rPr lang="en-US" sz="2400" dirty="0">
                <a:solidFill>
                  <a:schemeClr val="accent2"/>
                </a:solidFill>
              </a:rPr>
              <a:t>, P., and Purcell, J. (2011). </a:t>
            </a:r>
            <a:r>
              <a:rPr lang="en-US" sz="2400" i="1" dirty="0">
                <a:solidFill>
                  <a:schemeClr val="accent2"/>
                </a:solidFill>
              </a:rPr>
              <a:t>Strategy and human resource management</a:t>
            </a:r>
            <a:r>
              <a:rPr lang="en-US" sz="2400" dirty="0">
                <a:solidFill>
                  <a:schemeClr val="accent2"/>
                </a:solidFill>
              </a:rPr>
              <a:t>. London: Palgrave Macmillan.</a:t>
            </a:r>
          </a:p>
          <a:p>
            <a:r>
              <a:rPr lang="en-US" sz="2400" dirty="0" err="1">
                <a:solidFill>
                  <a:schemeClr val="accent2"/>
                </a:solidFill>
              </a:rPr>
              <a:t>Kok</a:t>
            </a:r>
            <a:r>
              <a:rPr lang="en-US" sz="2400" dirty="0">
                <a:solidFill>
                  <a:schemeClr val="accent2"/>
                </a:solidFill>
              </a:rPr>
              <a:t>, J.M.P. de, </a:t>
            </a:r>
            <a:r>
              <a:rPr lang="en-US" sz="2400" dirty="0" err="1">
                <a:solidFill>
                  <a:schemeClr val="accent2"/>
                </a:solidFill>
              </a:rPr>
              <a:t>Uhlaner</a:t>
            </a:r>
            <a:r>
              <a:rPr lang="en-US" sz="2400" dirty="0">
                <a:solidFill>
                  <a:schemeClr val="accent2"/>
                </a:solidFill>
              </a:rPr>
              <a:t>, L.M. and </a:t>
            </a:r>
            <a:r>
              <a:rPr lang="en-US" sz="2400" dirty="0" err="1">
                <a:solidFill>
                  <a:schemeClr val="accent2"/>
                </a:solidFill>
              </a:rPr>
              <a:t>Thurik</a:t>
            </a:r>
            <a:r>
              <a:rPr lang="en-US" sz="2400" dirty="0">
                <a:solidFill>
                  <a:schemeClr val="accent2"/>
                </a:solidFill>
              </a:rPr>
              <a:t>, A.R. (2006). Professional HRM Practices in family-owned-managed enterprises. </a:t>
            </a:r>
            <a:r>
              <a:rPr lang="en-US" sz="2400" i="1" dirty="0">
                <a:solidFill>
                  <a:schemeClr val="accent2"/>
                </a:solidFill>
              </a:rPr>
              <a:t>Journal of Small Business Management</a:t>
            </a:r>
            <a:r>
              <a:rPr lang="en-US" sz="2400" dirty="0">
                <a:solidFill>
                  <a:schemeClr val="accent2"/>
                </a:solidFill>
              </a:rPr>
              <a:t>, 44(3), 441-460.</a:t>
            </a:r>
          </a:p>
          <a:p>
            <a:r>
              <a:rPr lang="en-US" sz="2400" dirty="0" err="1">
                <a:solidFill>
                  <a:schemeClr val="accent2"/>
                </a:solidFill>
              </a:rPr>
              <a:t>Eisenbeiss</a:t>
            </a:r>
            <a:r>
              <a:rPr lang="en-US" sz="2400" dirty="0">
                <a:solidFill>
                  <a:schemeClr val="accent2"/>
                </a:solidFill>
              </a:rPr>
              <a:t>, S. A., </a:t>
            </a:r>
            <a:r>
              <a:rPr lang="en-US" sz="2400" dirty="0" err="1">
                <a:solidFill>
                  <a:schemeClr val="accent2"/>
                </a:solidFill>
              </a:rPr>
              <a:t>Knippenberg</a:t>
            </a:r>
            <a:r>
              <a:rPr lang="en-US" sz="2400" dirty="0">
                <a:solidFill>
                  <a:schemeClr val="accent2"/>
                </a:solidFill>
              </a:rPr>
              <a:t>, D., and </a:t>
            </a:r>
            <a:r>
              <a:rPr lang="en-US" sz="2400" dirty="0" err="1">
                <a:solidFill>
                  <a:schemeClr val="accent2"/>
                </a:solidFill>
              </a:rPr>
              <a:t>Boerner</a:t>
            </a:r>
            <a:r>
              <a:rPr lang="en-US" sz="2400" dirty="0">
                <a:solidFill>
                  <a:schemeClr val="accent2"/>
                </a:solidFill>
              </a:rPr>
              <a:t>, S. (2008). Transformational leadership and team innovation: Integrating team climate principles. </a:t>
            </a:r>
            <a:r>
              <a:rPr lang="en-US" sz="2400" i="1" dirty="0">
                <a:solidFill>
                  <a:schemeClr val="accent2"/>
                </a:solidFill>
              </a:rPr>
              <a:t>Journal of Applied Psychology</a:t>
            </a:r>
            <a:r>
              <a:rPr lang="en-US" sz="2400" dirty="0">
                <a:solidFill>
                  <a:schemeClr val="accent2"/>
                </a:solidFill>
              </a:rPr>
              <a:t>, 93(6), 1438-1446.</a:t>
            </a:r>
          </a:p>
        </p:txBody>
      </p:sp>
    </p:spTree>
    <p:extLst>
      <p:ext uri="{BB962C8B-B14F-4D97-AF65-F5344CB8AC3E}">
        <p14:creationId xmlns:p14="http://schemas.microsoft.com/office/powerpoint/2010/main" val="79667916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3" name="Content Placeholder 2"/>
          <p:cNvSpPr>
            <a:spLocks noGrp="1"/>
          </p:cNvSpPr>
          <p:nvPr>
            <p:ph idx="1"/>
          </p:nvPr>
        </p:nvSpPr>
        <p:spPr>
          <a:xfrm>
            <a:off x="789876" y="1457205"/>
            <a:ext cx="9268524" cy="5295287"/>
          </a:xfrm>
        </p:spPr>
        <p:txBody>
          <a:bodyPr>
            <a:noAutofit/>
          </a:bodyPr>
          <a:lstStyle/>
          <a:p>
            <a:r>
              <a:rPr lang="en-US" sz="2400" dirty="0">
                <a:solidFill>
                  <a:schemeClr val="accent2"/>
                </a:solidFill>
              </a:rPr>
              <a:t>Guest, D. E. (2017). Human resource management and employee well-being: towards a new analytic framework. </a:t>
            </a:r>
            <a:r>
              <a:rPr lang="en-US" sz="2400" i="1" dirty="0">
                <a:solidFill>
                  <a:schemeClr val="accent2"/>
                </a:solidFill>
              </a:rPr>
              <a:t>Human Resource Management Journal</a:t>
            </a:r>
            <a:r>
              <a:rPr lang="en-US" sz="2400" dirty="0">
                <a:solidFill>
                  <a:schemeClr val="accent2"/>
                </a:solidFill>
              </a:rPr>
              <a:t>, 27(1), 22-38.</a:t>
            </a:r>
          </a:p>
          <a:p>
            <a:r>
              <a:rPr lang="en-US" sz="2400" dirty="0">
                <a:solidFill>
                  <a:schemeClr val="accent2"/>
                </a:solidFill>
              </a:rPr>
              <a:t>Liao, H., </a:t>
            </a:r>
            <a:r>
              <a:rPr lang="en-US" sz="2400" dirty="0" err="1">
                <a:solidFill>
                  <a:schemeClr val="accent2"/>
                </a:solidFill>
              </a:rPr>
              <a:t>Toya</a:t>
            </a:r>
            <a:r>
              <a:rPr lang="en-US" sz="2400" dirty="0">
                <a:solidFill>
                  <a:schemeClr val="accent2"/>
                </a:solidFill>
              </a:rPr>
              <a:t>, K., </a:t>
            </a:r>
            <a:r>
              <a:rPr lang="en-US" sz="2400" dirty="0" err="1">
                <a:solidFill>
                  <a:schemeClr val="accent2"/>
                </a:solidFill>
              </a:rPr>
              <a:t>Lepak</a:t>
            </a:r>
            <a:r>
              <a:rPr lang="en-US" sz="2400" dirty="0">
                <a:solidFill>
                  <a:schemeClr val="accent2"/>
                </a:solidFill>
              </a:rPr>
              <a:t>, D. P., and Hong, Y. (2009). Do they see eye to eye? Management and employee perspectives of high-performance work systems and influence processes on service quality. </a:t>
            </a:r>
            <a:r>
              <a:rPr lang="en-US" sz="2400" i="1" dirty="0">
                <a:solidFill>
                  <a:schemeClr val="accent2"/>
                </a:solidFill>
              </a:rPr>
              <a:t>Journal of Applied Psychology</a:t>
            </a:r>
            <a:r>
              <a:rPr lang="en-US" sz="2400" dirty="0">
                <a:solidFill>
                  <a:schemeClr val="accent2"/>
                </a:solidFill>
              </a:rPr>
              <a:t>, 94(2), 371-91.</a:t>
            </a:r>
          </a:p>
          <a:p>
            <a:r>
              <a:rPr lang="en-US" sz="2400" dirty="0">
                <a:solidFill>
                  <a:schemeClr val="accent2"/>
                </a:solidFill>
              </a:rPr>
              <a:t>Rousseau, D. M., and </a:t>
            </a:r>
            <a:r>
              <a:rPr lang="en-US" sz="2400" dirty="0" err="1">
                <a:solidFill>
                  <a:schemeClr val="accent2"/>
                </a:solidFill>
              </a:rPr>
              <a:t>Shperling</a:t>
            </a:r>
            <a:r>
              <a:rPr lang="en-US" sz="2400" dirty="0">
                <a:solidFill>
                  <a:schemeClr val="accent2"/>
                </a:solidFill>
              </a:rPr>
              <a:t>, Z. (2003). Pieces of the action: Ownership and the changing employment relationship. </a:t>
            </a:r>
            <a:r>
              <a:rPr lang="en-US" sz="2400" i="1" dirty="0">
                <a:solidFill>
                  <a:schemeClr val="accent2"/>
                </a:solidFill>
              </a:rPr>
              <a:t>Academy of Management Review</a:t>
            </a:r>
            <a:r>
              <a:rPr lang="en-US" sz="2400" dirty="0">
                <a:solidFill>
                  <a:schemeClr val="accent2"/>
                </a:solidFill>
              </a:rPr>
              <a:t>, 28(4), 553-570.</a:t>
            </a:r>
          </a:p>
          <a:p>
            <a:r>
              <a:rPr lang="en-US" sz="2400" dirty="0">
                <a:solidFill>
                  <a:schemeClr val="accent2"/>
                </a:solidFill>
              </a:rPr>
              <a:t>Wright, P. M., </a:t>
            </a:r>
            <a:r>
              <a:rPr lang="en-US" sz="2400" dirty="0" err="1">
                <a:solidFill>
                  <a:schemeClr val="accent2"/>
                </a:solidFill>
              </a:rPr>
              <a:t>Dunford</a:t>
            </a:r>
            <a:r>
              <a:rPr lang="en-US" sz="2400" dirty="0">
                <a:solidFill>
                  <a:schemeClr val="accent2"/>
                </a:solidFill>
              </a:rPr>
              <a:t>, B. B., &amp; Snell, S. A. (2001). Human resources and the resource-based view of the firm. </a:t>
            </a:r>
            <a:r>
              <a:rPr lang="en-US" sz="2400" i="1" dirty="0">
                <a:solidFill>
                  <a:schemeClr val="accent2"/>
                </a:solidFill>
              </a:rPr>
              <a:t>Journal of Management</a:t>
            </a:r>
            <a:r>
              <a:rPr lang="en-US" sz="2400" dirty="0">
                <a:solidFill>
                  <a:schemeClr val="accent2"/>
                </a:solidFill>
              </a:rPr>
              <a:t>, 27(6), 701-721.</a:t>
            </a:r>
          </a:p>
          <a:p>
            <a:endParaRPr lang="en-US" sz="2400" dirty="0">
              <a:solidFill>
                <a:schemeClr val="accent2"/>
              </a:solidFill>
            </a:endParaRPr>
          </a:p>
        </p:txBody>
      </p:sp>
    </p:spTree>
    <p:extLst>
      <p:ext uri="{BB962C8B-B14F-4D97-AF65-F5344CB8AC3E}">
        <p14:creationId xmlns:p14="http://schemas.microsoft.com/office/powerpoint/2010/main" val="139023363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Q&amp;A Session</a:t>
            </a:r>
            <a:endParaRPr lang="en-GB" dirty="0"/>
          </a:p>
        </p:txBody>
      </p:sp>
      <p:sp>
        <p:nvSpPr>
          <p:cNvPr id="3" name="Content Placeholder 2"/>
          <p:cNvSpPr>
            <a:spLocks noGrp="1"/>
          </p:cNvSpPr>
          <p:nvPr>
            <p:ph idx="1"/>
          </p:nvPr>
        </p:nvSpPr>
        <p:spPr>
          <a:xfrm>
            <a:off x="677333" y="2160589"/>
            <a:ext cx="8255651" cy="3880773"/>
          </a:xfrm>
        </p:spPr>
        <p:txBody>
          <a:bodyPr>
            <a:normAutofit/>
          </a:bodyPr>
          <a:lstStyle/>
          <a:p>
            <a:r>
              <a:rPr lang="en-US" sz="4000" dirty="0">
                <a:solidFill>
                  <a:schemeClr val="accent2"/>
                </a:solidFill>
              </a:rPr>
              <a:t> Let's open the floor for any questions or discussions you may have regarding building and maintaining positive employer-employee relationships.</a:t>
            </a:r>
          </a:p>
          <a:p>
            <a:endParaRPr lang="en-US" sz="4000" dirty="0">
              <a:solidFill>
                <a:schemeClr val="accent2"/>
              </a:solidFill>
            </a:endParaRPr>
          </a:p>
          <a:p>
            <a:endParaRPr lang="en-US" sz="4000" dirty="0">
              <a:solidFill>
                <a:schemeClr val="accent2"/>
              </a:solidFill>
            </a:endParaRPr>
          </a:p>
          <a:p>
            <a:endParaRPr lang="en-US" sz="4000" dirty="0">
              <a:solidFill>
                <a:schemeClr val="accent2"/>
              </a:solidFill>
            </a:endParaRPr>
          </a:p>
          <a:p>
            <a:endParaRPr lang="en-US" sz="4000" dirty="0">
              <a:solidFill>
                <a:schemeClr val="accent2"/>
              </a:solidFill>
            </a:endParaRPr>
          </a:p>
          <a:p>
            <a:endParaRPr lang="en-GB" sz="4000" dirty="0">
              <a:solidFill>
                <a:schemeClr val="accent2"/>
              </a:solidFill>
            </a:endParaRPr>
          </a:p>
        </p:txBody>
      </p:sp>
    </p:spTree>
    <p:extLst>
      <p:ext uri="{BB962C8B-B14F-4D97-AF65-F5344CB8AC3E}">
        <p14:creationId xmlns:p14="http://schemas.microsoft.com/office/powerpoint/2010/main" val="2946008367"/>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F496CB"/>
      </a:accent1>
      <a:accent2>
        <a:srgbClr val="BC356F"/>
      </a:accent2>
      <a:accent3>
        <a:srgbClr val="E65331"/>
      </a:accent3>
      <a:accent4>
        <a:srgbClr val="F27E19"/>
      </a:accent4>
      <a:accent5>
        <a:srgbClr val="F2AC19"/>
      </a:accent5>
      <a:accent6>
        <a:srgbClr val="BC80E0"/>
      </a:accent6>
      <a:hlink>
        <a:srgbClr val="EF5285"/>
      </a:hlink>
      <a:folHlink>
        <a:srgbClr val="F77F9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1341</TotalTime>
  <Words>1992</Words>
  <Application>Microsoft Office PowerPoint</Application>
  <PresentationFormat>Widescreen</PresentationFormat>
  <Paragraphs>239</Paragraphs>
  <Slides>25</Slides>
  <Notes>25</Notes>
  <HiddenSlides>0</HiddenSlides>
  <MMClips>0</MMClip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Facet</vt:lpstr>
      <vt:lpstr>The Role of Human Resource Professionals &amp; Factors influence a positive relationship between the employer and the employee</vt:lpstr>
      <vt:lpstr>Introduction</vt:lpstr>
      <vt:lpstr>What are the HR Job Responsibilities?</vt:lpstr>
      <vt:lpstr>What are the HR Functional Areas?</vt:lpstr>
      <vt:lpstr>What are the Values that HR Professionals Should Embrace?</vt:lpstr>
      <vt:lpstr>What is the Alignment with the CIPD Profession Map?</vt:lpstr>
      <vt:lpstr>Core Behaviors in the (CIPD) Professional Map </vt:lpstr>
      <vt:lpstr>Core Areas in the CIPD Profession Map</vt:lpstr>
      <vt:lpstr>Specialist Knowledge (CIPD)</vt:lpstr>
      <vt:lpstr>Leadership</vt:lpstr>
      <vt:lpstr>Key Principles (CIPD)</vt:lpstr>
      <vt:lpstr>Part 2 Building Positive Workplace Relationships</vt:lpstr>
      <vt:lpstr>Types of Workplace Relationships</vt:lpstr>
      <vt:lpstr>Authoritative Relationship</vt:lpstr>
      <vt:lpstr>Supportive Relationship</vt:lpstr>
      <vt:lpstr>Collaborative Relationship</vt:lpstr>
      <vt:lpstr>Factors Influencing Positive Relationships</vt:lpstr>
      <vt:lpstr>Effective Communication</vt:lpstr>
      <vt:lpstr>Fair Compensation</vt:lpstr>
      <vt:lpstr>Work-Life Balance</vt:lpstr>
      <vt:lpstr>Personal Experiences and Positive Practices</vt:lpstr>
      <vt:lpstr>Conclusion</vt:lpstr>
      <vt:lpstr>References</vt:lpstr>
      <vt:lpstr>References</vt:lpstr>
      <vt:lpstr>Q&amp;A Session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Hamdan Ahmad</dc:creator>
  <cp:lastModifiedBy>Hamdan Ahmad (2208436)</cp:lastModifiedBy>
  <cp:revision>82</cp:revision>
  <dcterms:created xsi:type="dcterms:W3CDTF">2023-10-04T21:21:04Z</dcterms:created>
  <dcterms:modified xsi:type="dcterms:W3CDTF">2023-10-31T12:02:55Z</dcterms:modified>
</cp:coreProperties>
</file>