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0601"/>
    <a:srgbClr val="DD9FC2"/>
    <a:srgbClr val="F75325"/>
    <a:srgbClr val="D152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06ABEC-3515-F178-517E-0B04A472DD25}" v="315" dt="2022-09-27T10:05:25.608"/>
    <p1510:client id="{7B346235-CCC7-1430-3608-FCA3093E833E}" v="190" dt="2022-09-27T11:15:27.631"/>
    <p1510:client id="{882EAFF4-6BA6-A161-DF75-DB10B8A88A24}" v="11" dt="2022-09-27T10:07:31.557"/>
    <p1510:client id="{9DC43D10-0A7E-4668-94F8-DBD5A804BDDF}" v="7" dt="2022-09-24T14:40:28.4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2" d="100"/>
          <a:sy n="82" d="100"/>
        </p:scale>
        <p:origin x="63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edinburghcollege.ac.uk/news-and-events/blog/setting-goals-for-2022" TargetMode="External"/><Relationship Id="rId2" Type="http://schemas.openxmlformats.org/officeDocument/2006/relationships/hyperlink" Target="https://cce.bard.edu/files/Setting-Goals.pdf" TargetMode="External"/><Relationship Id="rId1" Type="http://schemas.openxmlformats.org/officeDocument/2006/relationships/slideLayout" Target="../slideLayouts/slideLayout2.xml"/><Relationship Id="rId6" Type="http://schemas.openxmlformats.org/officeDocument/2006/relationships/image" Target="../media/image1.jpeg"/><Relationship Id="rId5" Type="http://schemas.openxmlformats.org/officeDocument/2006/relationships/hyperlink" Target="https://www.macat.com/critical-thinking" TargetMode="External"/><Relationship Id="rId4" Type="http://schemas.openxmlformats.org/officeDocument/2006/relationships/hyperlink" Target="https://www.indeed.com/career-advice/career-development/smar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flipV="1">
            <a:off x="1524000" y="857075"/>
            <a:ext cx="8128001" cy="1140176"/>
          </a:xfrm>
        </p:spPr>
        <p:txBody>
          <a:bodyPr>
            <a:normAutofit/>
          </a:bodyPr>
          <a:lstStyle/>
          <a:p>
            <a:endParaRPr lang="en-US"/>
          </a:p>
        </p:txBody>
      </p:sp>
      <p:sp>
        <p:nvSpPr>
          <p:cNvPr id="3" name="Subtitle 2"/>
          <p:cNvSpPr>
            <a:spLocks noGrp="1"/>
          </p:cNvSpPr>
          <p:nvPr>
            <p:ph type="subTitle" idx="1"/>
          </p:nvPr>
        </p:nvSpPr>
        <p:spPr/>
        <p:txBody>
          <a:bodyPr/>
          <a:lstStyle/>
          <a:p>
            <a:endParaRPr lang="en-GB" dirty="0"/>
          </a:p>
        </p:txBody>
      </p:sp>
      <p:sp>
        <p:nvSpPr>
          <p:cNvPr id="5" name="TextBox 4">
            <a:extLst>
              <a:ext uri="{FF2B5EF4-FFF2-40B4-BE49-F238E27FC236}">
                <a16:creationId xmlns:a16="http://schemas.microsoft.com/office/drawing/2014/main" id="{52CCB051-18E3-F4F2-B737-3B869241796F}"/>
              </a:ext>
            </a:extLst>
          </p:cNvPr>
          <p:cNvSpPr txBox="1"/>
          <p:nvPr/>
        </p:nvSpPr>
        <p:spPr>
          <a:xfrm>
            <a:off x="-1144954" y="-85558"/>
            <a:ext cx="2624666" cy="3654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Scroll: Horizontal 5">
            <a:extLst>
              <a:ext uri="{FF2B5EF4-FFF2-40B4-BE49-F238E27FC236}">
                <a16:creationId xmlns:a16="http://schemas.microsoft.com/office/drawing/2014/main" id="{0EEB1A74-C117-4EA4-7413-4DC521D6DA11}"/>
              </a:ext>
            </a:extLst>
          </p:cNvPr>
          <p:cNvSpPr/>
          <p:nvPr/>
        </p:nvSpPr>
        <p:spPr>
          <a:xfrm>
            <a:off x="1236487" y="-91307"/>
            <a:ext cx="8664220" cy="878921"/>
          </a:xfrm>
          <a:prstGeom prst="horizontalScroll">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bg1"/>
                </a:solidFill>
                <a:cs typeface="Calibri"/>
              </a:rPr>
              <a:t>Critical Thinking </a:t>
            </a:r>
          </a:p>
          <a:p>
            <a:pPr algn="ctr"/>
            <a:r>
              <a:rPr lang="en-GB" b="1" dirty="0">
                <a:solidFill>
                  <a:schemeClr val="bg1"/>
                </a:solidFill>
                <a:cs typeface="Calibri"/>
              </a:rPr>
              <a:t>Natalie Richardson    1001407   ECGE4005P/C</a:t>
            </a:r>
          </a:p>
        </p:txBody>
      </p:sp>
      <p:sp>
        <p:nvSpPr>
          <p:cNvPr id="7" name="TextBox 6">
            <a:extLst>
              <a:ext uri="{FF2B5EF4-FFF2-40B4-BE49-F238E27FC236}">
                <a16:creationId xmlns:a16="http://schemas.microsoft.com/office/drawing/2014/main" id="{B66A02EB-49F8-3109-2DE9-02CF58BD2580}"/>
              </a:ext>
            </a:extLst>
          </p:cNvPr>
          <p:cNvSpPr txBox="1"/>
          <p:nvPr/>
        </p:nvSpPr>
        <p:spPr>
          <a:xfrm>
            <a:off x="4148667" y="564444"/>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Rectangle: Rounded Corners 7">
            <a:extLst>
              <a:ext uri="{FF2B5EF4-FFF2-40B4-BE49-F238E27FC236}">
                <a16:creationId xmlns:a16="http://schemas.microsoft.com/office/drawing/2014/main" id="{0658A6C3-ADFA-8135-FFEA-FFD62A70AF31}"/>
              </a:ext>
            </a:extLst>
          </p:cNvPr>
          <p:cNvSpPr/>
          <p:nvPr/>
        </p:nvSpPr>
        <p:spPr>
          <a:xfrm>
            <a:off x="-2625" y="932210"/>
            <a:ext cx="4045854" cy="2325585"/>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rtl="0"/>
            <a:r>
              <a:rPr lang="en-GB" sz="900" b="1" i="1" u="sng" dirty="0">
                <a:solidFill>
                  <a:schemeClr val="tx1"/>
                </a:solidFill>
                <a:latin typeface="Arial"/>
                <a:ea typeface="Segoe UI"/>
                <a:cs typeface="Segoe UI"/>
              </a:rPr>
              <a:t>What is Critical Thinking?</a:t>
            </a:r>
            <a:r>
              <a:rPr lang="en-GB" sz="900" u="sng" dirty="0">
                <a:solidFill>
                  <a:schemeClr val="tx1"/>
                </a:solidFill>
                <a:latin typeface="Arial"/>
                <a:ea typeface="Arial"/>
                <a:cs typeface="Arial"/>
              </a:rPr>
              <a:t> </a:t>
            </a:r>
          </a:p>
          <a:p>
            <a:endParaRPr lang="en-GB" sz="900" u="sng" dirty="0">
              <a:solidFill>
                <a:schemeClr val="tx1"/>
              </a:solidFill>
              <a:latin typeface="Arial"/>
              <a:ea typeface="Segoe UI"/>
              <a:cs typeface="Arial"/>
            </a:endParaRPr>
          </a:p>
          <a:p>
            <a:r>
              <a:rPr lang="en-GB" sz="900" dirty="0">
                <a:solidFill>
                  <a:schemeClr val="tx1"/>
                </a:solidFill>
                <a:latin typeface="Arial"/>
                <a:ea typeface="Segoe UI"/>
                <a:cs typeface="Segoe UI"/>
              </a:rPr>
              <a:t>In order to discuss critical thinking and its components we must first be aware of the definition. Chatfield (2018) suggests that Critical Thinking is proactively evaluating ideas and information to fully understand what is being discussed or argued. </a:t>
            </a:r>
            <a:r>
              <a:rPr lang="en-GB" sz="900" dirty="0">
                <a:solidFill>
                  <a:schemeClr val="tx1"/>
                </a:solidFill>
                <a:latin typeface="Arial"/>
                <a:ea typeface="Arial"/>
                <a:cs typeface="Arial"/>
              </a:rPr>
              <a:t> </a:t>
            </a:r>
          </a:p>
          <a:p>
            <a:r>
              <a:rPr lang="en-GB" sz="900" dirty="0">
                <a:solidFill>
                  <a:schemeClr val="tx1"/>
                </a:solidFill>
                <a:latin typeface="Arial"/>
                <a:ea typeface="Segoe UI"/>
                <a:cs typeface="Segoe UI"/>
              </a:rPr>
              <a:t>Within education critical thinking is a highly important element of study as argued by Cottrell (2017). It is stated that critical thinking in academia and professional life is the ability to recognise, improve and format understanding of one's knowledge with the purpose of enhancing existing information. </a:t>
            </a:r>
            <a:r>
              <a:rPr lang="en-GB" sz="900" dirty="0">
                <a:solidFill>
                  <a:schemeClr val="tx1"/>
                </a:solidFill>
                <a:latin typeface="Arial"/>
                <a:ea typeface="Arial"/>
                <a:cs typeface="Arial"/>
              </a:rPr>
              <a:t> </a:t>
            </a:r>
            <a:endParaRPr lang="en-GB" sz="900">
              <a:solidFill>
                <a:schemeClr val="tx1"/>
              </a:solidFill>
              <a:latin typeface="Arial"/>
              <a:cs typeface="Arial"/>
            </a:endParaRPr>
          </a:p>
          <a:p>
            <a:r>
              <a:rPr lang="en-GB" sz="900" dirty="0">
                <a:solidFill>
                  <a:schemeClr val="tx1"/>
                </a:solidFill>
                <a:latin typeface="Arial"/>
                <a:ea typeface="Segoe UI"/>
                <a:cs typeface="Segoe UI"/>
              </a:rPr>
              <a:t>There are a variety of skills and qualities that can be actively adopted  to maximise positive critical thinking and further development. Three of skills that will be discussed further within this academic </a:t>
            </a:r>
            <a:endParaRPr lang="en-GB" sz="900" dirty="0">
              <a:solidFill>
                <a:schemeClr val="tx1"/>
              </a:solidFill>
              <a:latin typeface="Calibri" panose="020F0502020204030204"/>
              <a:ea typeface="Segoe UI"/>
              <a:cs typeface="Calibri"/>
            </a:endParaRPr>
          </a:p>
          <a:p>
            <a:r>
              <a:rPr lang="en-GB" sz="900" dirty="0">
                <a:solidFill>
                  <a:schemeClr val="tx1"/>
                </a:solidFill>
                <a:latin typeface="Arial"/>
                <a:ea typeface="Segoe UI"/>
                <a:cs typeface="Segoe UI"/>
              </a:rPr>
              <a:t>poster are, Note Taking, Time Management, and Plagiarism.</a:t>
            </a:r>
            <a:endParaRPr lang="en-GB" sz="900" dirty="0">
              <a:solidFill>
                <a:schemeClr val="tx1"/>
              </a:solidFill>
              <a:cs typeface="Calibri"/>
            </a:endParaRPr>
          </a:p>
        </p:txBody>
      </p:sp>
      <p:sp>
        <p:nvSpPr>
          <p:cNvPr id="9" name="Rectangle: Rounded Corners 8">
            <a:extLst>
              <a:ext uri="{FF2B5EF4-FFF2-40B4-BE49-F238E27FC236}">
                <a16:creationId xmlns:a16="http://schemas.microsoft.com/office/drawing/2014/main" id="{C3EA700B-5B92-F3B6-0D04-D400153449D9}"/>
              </a:ext>
            </a:extLst>
          </p:cNvPr>
          <p:cNvSpPr/>
          <p:nvPr/>
        </p:nvSpPr>
        <p:spPr>
          <a:xfrm>
            <a:off x="7509362" y="2835018"/>
            <a:ext cx="4552801" cy="2610807"/>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nSpc>
                <a:spcPct val="107000"/>
              </a:lnSpc>
              <a:spcAft>
                <a:spcPts val="800"/>
              </a:spcAft>
            </a:pPr>
            <a:endParaRPr lang="en-GB" sz="900" b="1" i="1" u="sng" dirty="0">
              <a:solidFill>
                <a:schemeClr val="tx1"/>
              </a:solidFill>
              <a:latin typeface="Arial"/>
              <a:ea typeface="Calibri" panose="020F0502020204030204" pitchFamily="34" charset="0"/>
              <a:cs typeface="Times New Roman"/>
            </a:endParaRPr>
          </a:p>
          <a:p>
            <a:pPr>
              <a:lnSpc>
                <a:spcPct val="107000"/>
              </a:lnSpc>
              <a:spcAft>
                <a:spcPts val="800"/>
              </a:spcAft>
            </a:pPr>
            <a:r>
              <a:rPr lang="en-GB" sz="900" b="1" i="1" u="sng" dirty="0">
                <a:solidFill>
                  <a:schemeClr val="tx1"/>
                </a:solidFill>
                <a:latin typeface="Arial"/>
                <a:ea typeface="Calibri" panose="020F0502020204030204" pitchFamily="34" charset="0"/>
                <a:cs typeface="Times New Roman"/>
              </a:rPr>
              <a:t>Plagiarism</a:t>
            </a:r>
            <a:r>
              <a:rPr lang="en-GB" sz="900" b="1" i="1" u="sng" dirty="0">
                <a:solidFill>
                  <a:schemeClr val="tx1"/>
                </a:solidFill>
                <a:latin typeface="Calibri"/>
                <a:ea typeface="Calibri" panose="020F0502020204030204" pitchFamily="34" charset="0"/>
                <a:cs typeface="Times New Roman"/>
              </a:rPr>
              <a:t> </a:t>
            </a:r>
            <a:r>
              <a:rPr lang="en-GB" sz="900" b="1" i="1" dirty="0">
                <a:solidFill>
                  <a:schemeClr val="tx1"/>
                </a:solidFill>
                <a:latin typeface="Calibri"/>
                <a:ea typeface="Calibri" panose="020F0502020204030204" pitchFamily="34" charset="0"/>
                <a:cs typeface="Times New Roman"/>
              </a:rPr>
              <a:t>                                                                                                                  </a:t>
            </a:r>
            <a:endParaRPr lang="en-GB" sz="900">
              <a:solidFill>
                <a:schemeClr val="tx1"/>
              </a:solidFill>
              <a:latin typeface="Calibri"/>
              <a:ea typeface="Calibri" panose="020F0502020204030204" pitchFamily="34" charset="0"/>
              <a:cs typeface="Times New Roman" panose="02020603050405020304" pitchFamily="18" charset="0"/>
            </a:endParaRPr>
          </a:p>
          <a:p>
            <a:pPr>
              <a:lnSpc>
                <a:spcPct val="107000"/>
              </a:lnSpc>
              <a:spcAft>
                <a:spcPts val="800"/>
              </a:spcAft>
            </a:pPr>
            <a:r>
              <a:rPr lang="en-GB" sz="900" dirty="0">
                <a:solidFill>
                  <a:schemeClr val="tx1"/>
                </a:solidFill>
                <a:effectLst/>
                <a:latin typeface="Arial"/>
                <a:ea typeface="Calibri" panose="020F0502020204030204" pitchFamily="34" charset="0"/>
                <a:cs typeface="Times New Roman"/>
              </a:rPr>
              <a:t>Plagiarism, as stated by Cottrell (2017) is when someone attempts to copy another’s idea or concept and suggest it is their own. One of the main forms of plagiarism are when attempts have not been made to paraphrase or the source of the information has not been identified and referenced correctly. Academically the term plagiarism is commonly used, it not only refers to the use of someone else work or ideas being unacknowledged but also the use of photo’s, diagrams and videos without directly referencing the source. It is important as a student to be fully aware of what plagiarism is and how it can be avoided.</a:t>
            </a:r>
            <a:r>
              <a:rPr lang="en-GB" sz="900" dirty="0">
                <a:solidFill>
                  <a:schemeClr val="tx1"/>
                </a:solidFill>
                <a:latin typeface="Arial"/>
                <a:ea typeface="Calibri" panose="020F0502020204030204" pitchFamily="34" charset="0"/>
                <a:cs typeface="Times New Roman"/>
              </a:rPr>
              <a:t> </a:t>
            </a:r>
            <a:r>
              <a:rPr lang="en-GB" sz="900" dirty="0">
                <a:solidFill>
                  <a:schemeClr val="tx1"/>
                </a:solidFill>
                <a:effectLst/>
                <a:latin typeface="Arial"/>
                <a:ea typeface="Calibri" panose="020F0502020204030204" pitchFamily="34" charset="0"/>
                <a:cs typeface="Times New Roman"/>
              </a:rPr>
              <a:t>Ridley (2012) suggests that using effective note taking may help prevent such oversights, as well as ensuring all reference details are accurately included. The UWTSD have a number of systems in place in order to assist students through the process of ensuring plagiarism does not take place. These include: </a:t>
            </a:r>
            <a:r>
              <a:rPr lang="en-GB" sz="900" dirty="0" err="1">
                <a:solidFill>
                  <a:schemeClr val="tx1"/>
                </a:solidFill>
                <a:effectLst/>
                <a:latin typeface="Arial"/>
                <a:ea typeface="Calibri" panose="020F0502020204030204" pitchFamily="34" charset="0"/>
                <a:cs typeface="Times New Roman"/>
              </a:rPr>
              <a:t>Refworks</a:t>
            </a:r>
            <a:r>
              <a:rPr lang="en-GB" sz="900" dirty="0">
                <a:solidFill>
                  <a:schemeClr val="tx1"/>
                </a:solidFill>
                <a:effectLst/>
                <a:latin typeface="Arial"/>
                <a:ea typeface="Calibri" panose="020F0502020204030204" pitchFamily="34" charset="0"/>
                <a:cs typeface="Times New Roman"/>
              </a:rPr>
              <a:t>, Turnitin, Academic Liaison Librarian, Tutor support, Student Services and </a:t>
            </a:r>
            <a:r>
              <a:rPr lang="en-GB" sz="900" dirty="0" err="1">
                <a:solidFill>
                  <a:schemeClr val="tx1"/>
                </a:solidFill>
                <a:effectLst/>
                <a:latin typeface="Arial"/>
                <a:ea typeface="Calibri" panose="020F0502020204030204" pitchFamily="34" charset="0"/>
                <a:cs typeface="Times New Roman"/>
              </a:rPr>
              <a:t>InfoSkills</a:t>
            </a:r>
            <a:r>
              <a:rPr lang="en-GB" sz="900" dirty="0">
                <a:solidFill>
                  <a:schemeClr val="tx1"/>
                </a:solidFill>
                <a:latin typeface="Arial"/>
                <a:ea typeface="Calibri" panose="020F0502020204030204" pitchFamily="34" charset="0"/>
                <a:cs typeface="Times New Roman"/>
              </a:rPr>
              <a:t> (UWTSD, no date). </a:t>
            </a:r>
            <a:endParaRPr lang="en-GB" sz="900">
              <a:solidFill>
                <a:schemeClr val="tx1"/>
              </a:solidFill>
              <a:effectLst/>
              <a:latin typeface="Calibri"/>
              <a:ea typeface="Calibri" panose="020F0502020204030204" pitchFamily="34" charset="0"/>
              <a:cs typeface="Times New Roman" panose="02020603050405020304" pitchFamily="18" charset="0"/>
            </a:endParaRPr>
          </a:p>
          <a:p>
            <a:pPr>
              <a:lnSpc>
                <a:spcPct val="107000"/>
              </a:lnSpc>
              <a:spcAft>
                <a:spcPts val="800"/>
              </a:spcAft>
            </a:pPr>
            <a:endParaRPr lang="en-GB" sz="9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F9FBA9A2-C694-A66D-60ED-B67E78A7747B}"/>
              </a:ext>
            </a:extLst>
          </p:cNvPr>
          <p:cNvSpPr/>
          <p:nvPr/>
        </p:nvSpPr>
        <p:spPr>
          <a:xfrm>
            <a:off x="4102086" y="749453"/>
            <a:ext cx="3447901" cy="2886766"/>
          </a:xfrm>
          <a:prstGeom prst="roundRect">
            <a:avLst/>
          </a:prstGeom>
          <a:solidFill>
            <a:srgbClr val="DD9FC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GB" sz="900" b="1" u="sng" dirty="0">
              <a:solidFill>
                <a:schemeClr val="tx1"/>
              </a:solidFill>
              <a:latin typeface="Arial"/>
              <a:ea typeface="+mn-lt"/>
              <a:cs typeface="+mn-lt"/>
            </a:endParaRPr>
          </a:p>
          <a:p>
            <a:endParaRPr lang="en-GB" sz="900" b="1" u="sng" dirty="0">
              <a:solidFill>
                <a:schemeClr val="tx1"/>
              </a:solidFill>
              <a:latin typeface="Arial"/>
              <a:ea typeface="+mn-lt"/>
              <a:cs typeface="+mn-lt"/>
            </a:endParaRPr>
          </a:p>
          <a:p>
            <a:endParaRPr lang="en-GB" sz="900" b="1" i="1" u="sng" dirty="0">
              <a:solidFill>
                <a:schemeClr val="tx1"/>
              </a:solidFill>
              <a:latin typeface="Arial"/>
              <a:ea typeface="+mn-lt"/>
              <a:cs typeface="+mn-lt"/>
            </a:endParaRPr>
          </a:p>
          <a:p>
            <a:r>
              <a:rPr lang="en-GB" sz="900" b="1" i="1" u="sng" dirty="0">
                <a:solidFill>
                  <a:schemeClr val="tx1"/>
                </a:solidFill>
                <a:latin typeface="Arial"/>
                <a:ea typeface="+mn-lt"/>
                <a:cs typeface="+mn-lt"/>
              </a:rPr>
              <a:t>Note Taking</a:t>
            </a:r>
            <a:endParaRPr lang="en-GB" sz="900" i="1" u="sng" dirty="0">
              <a:solidFill>
                <a:schemeClr val="tx1"/>
              </a:solidFill>
              <a:latin typeface="Arial"/>
              <a:ea typeface="+mn-lt"/>
              <a:cs typeface="+mn-lt"/>
            </a:endParaRPr>
          </a:p>
          <a:p>
            <a:r>
              <a:rPr lang="en-GB" sz="900" dirty="0">
                <a:solidFill>
                  <a:schemeClr val="tx1"/>
                </a:solidFill>
                <a:latin typeface="Arial"/>
                <a:ea typeface="+mn-lt"/>
                <a:cs typeface="Arial"/>
              </a:rPr>
              <a:t>Effective note taking as stated in Cottrell (2017) is the bringing together of the most important and relevant information in order to break down large amounts of material, making it smaller and in effect more manageable to recall and remember.</a:t>
            </a:r>
          </a:p>
          <a:p>
            <a:r>
              <a:rPr lang="en-GB" sz="900" dirty="0">
                <a:solidFill>
                  <a:schemeClr val="tx1"/>
                </a:solidFill>
                <a:latin typeface="Arial"/>
                <a:ea typeface="+mn-lt"/>
                <a:cs typeface="Arial"/>
              </a:rPr>
              <a:t>It is also suggested by Cottrell (2017) that to fully engage with the information presented it is more beneficial to select the most relevant elements. There are a number of strategies used for effective note taking as shown to the right of the poster.</a:t>
            </a:r>
          </a:p>
          <a:p>
            <a:r>
              <a:rPr lang="en-GB" sz="900" dirty="0">
                <a:solidFill>
                  <a:schemeClr val="tx1"/>
                </a:solidFill>
                <a:latin typeface="Arial"/>
                <a:ea typeface="+mn-lt"/>
                <a:cs typeface="Arial"/>
              </a:rPr>
              <a:t>It is important to question the content you are note taking, if it is relevant, useful to the source of the topic, if it is credible, and does it add to the subject matter being discussed or researched. The Open University (2021) argues that taking notes can assist in helping time manage effectively, construct and develop critical thinking when forming an argument. It encourages the use of a person's own words in order to interpret information and support reflective practice.</a:t>
            </a:r>
            <a:endParaRPr lang="en-GB" dirty="0">
              <a:solidFill>
                <a:schemeClr val="tx1"/>
              </a:solidFill>
              <a:latin typeface="Calibri" panose="020F0502020204030204"/>
              <a:ea typeface="+mn-lt"/>
              <a:cs typeface="Calibri" panose="020F0502020204030204"/>
            </a:endParaRPr>
          </a:p>
          <a:p>
            <a:pPr algn="ctr"/>
            <a:endParaRPr lang="en-GB" sz="800" dirty="0">
              <a:solidFill>
                <a:schemeClr val="tx1"/>
              </a:solidFill>
              <a:latin typeface="Arial"/>
              <a:cs typeface="Calibri"/>
            </a:endParaRPr>
          </a:p>
          <a:p>
            <a:pPr algn="ctr"/>
            <a:endParaRPr lang="en-GB" sz="800" dirty="0">
              <a:solidFill>
                <a:schemeClr val="tx1"/>
              </a:solidFill>
              <a:latin typeface="Arial"/>
              <a:cs typeface="Calibri"/>
            </a:endParaRPr>
          </a:p>
          <a:p>
            <a:pPr algn="ctr"/>
            <a:endParaRPr lang="en-GB" sz="800" dirty="0">
              <a:solidFill>
                <a:schemeClr val="tx1"/>
              </a:solidFill>
              <a:latin typeface="Arial"/>
              <a:cs typeface="Calibri"/>
            </a:endParaRPr>
          </a:p>
        </p:txBody>
      </p:sp>
      <p:sp>
        <p:nvSpPr>
          <p:cNvPr id="11" name="Rectangle: Rounded Corners 10">
            <a:extLst>
              <a:ext uri="{FF2B5EF4-FFF2-40B4-BE49-F238E27FC236}">
                <a16:creationId xmlns:a16="http://schemas.microsoft.com/office/drawing/2014/main" id="{84440FE1-ADB1-1CFF-ED97-59A7FC26181A}"/>
              </a:ext>
            </a:extLst>
          </p:cNvPr>
          <p:cNvSpPr/>
          <p:nvPr/>
        </p:nvSpPr>
        <p:spPr>
          <a:xfrm>
            <a:off x="1489274" y="3630462"/>
            <a:ext cx="4233880" cy="316738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r>
              <a:rPr lang="en-GB" sz="900" dirty="0">
                <a:solidFill>
                  <a:schemeClr val="tx1"/>
                </a:solidFill>
                <a:latin typeface="Arial"/>
                <a:ea typeface="+mn-lt"/>
                <a:cs typeface="Arial"/>
              </a:rPr>
              <a:t>There are also various time management skills that can be incorporated in order to facilitate the McMillian and Weyers suggestions.</a:t>
            </a:r>
            <a:endParaRPr lang="en-US" sz="900" dirty="0">
              <a:solidFill>
                <a:schemeClr val="tx1"/>
              </a:solidFill>
              <a:latin typeface="Arial"/>
              <a:ea typeface="+mn-lt"/>
              <a:cs typeface="Arial"/>
            </a:endParaRPr>
          </a:p>
          <a:p>
            <a:r>
              <a:rPr lang="en-GB" sz="900" dirty="0">
                <a:solidFill>
                  <a:schemeClr val="tx1"/>
                </a:solidFill>
                <a:latin typeface="Arial"/>
                <a:ea typeface="+mn-lt"/>
                <a:cs typeface="Arial"/>
              </a:rPr>
              <a:t> Being realistic about the time available and how much can be to committed to a specific task, have a to do list of tasks that are not negotiable, determine if these are urgent or not, use an organiser to visualise the tasks ahead and make a timetable for the day/week. </a:t>
            </a:r>
            <a:endParaRPr lang="en-US" sz="900">
              <a:solidFill>
                <a:schemeClr val="tx1"/>
              </a:solidFill>
              <a:latin typeface="Arial"/>
              <a:ea typeface="+mn-lt"/>
              <a:cs typeface="Arial"/>
            </a:endParaRPr>
          </a:p>
          <a:p>
            <a:r>
              <a:rPr lang="en-GB" sz="900" dirty="0">
                <a:solidFill>
                  <a:schemeClr val="tx1"/>
                </a:solidFill>
                <a:latin typeface="Arial" panose="020B0604020202020204" pitchFamily="34" charset="0"/>
                <a:ea typeface="+mn-lt"/>
                <a:cs typeface="Arial" panose="020B0604020202020204" pitchFamily="34" charset="0"/>
              </a:rPr>
              <a:t>One particular  framework used by academic institutions and businesses alike is SMART (Specific, Measurable, Achievable, Relevant and Time-based) Indeed (2018).</a:t>
            </a:r>
            <a:endParaRPr lang="en-US" sz="900" dirty="0">
              <a:solidFill>
                <a:schemeClr val="tx1"/>
              </a:solidFill>
              <a:latin typeface="Arial" panose="020B0604020202020204" pitchFamily="34" charset="0"/>
              <a:ea typeface="+mn-lt"/>
              <a:cs typeface="Arial" panose="020B0604020202020204" pitchFamily="34" charset="0"/>
            </a:endParaRPr>
          </a:p>
          <a:p>
            <a:r>
              <a:rPr lang="en-GB" sz="900" dirty="0">
                <a:solidFill>
                  <a:schemeClr val="tx1"/>
                </a:solidFill>
                <a:latin typeface="Arial"/>
                <a:ea typeface="+mn-lt"/>
                <a:cs typeface="Arial"/>
              </a:rPr>
              <a:t>This framework sets out to provide a goal-based structure system within which if followed should maximise the learning process</a:t>
            </a:r>
            <a:endParaRPr lang="en-US" sz="900" dirty="0">
              <a:solidFill>
                <a:schemeClr val="tx1"/>
              </a:solidFill>
              <a:latin typeface="Arial"/>
              <a:ea typeface="+mn-lt"/>
              <a:cs typeface="Arial"/>
            </a:endParaRPr>
          </a:p>
          <a:p>
            <a:r>
              <a:rPr lang="en-GB" sz="900" dirty="0">
                <a:solidFill>
                  <a:schemeClr val="tx1"/>
                </a:solidFill>
                <a:latin typeface="Arial"/>
                <a:ea typeface="+mn-lt"/>
                <a:cs typeface="Arial"/>
              </a:rPr>
              <a:t> and the use of time and productivity effectively.</a:t>
            </a:r>
            <a:endParaRPr lang="en-US" sz="900">
              <a:solidFill>
                <a:schemeClr val="tx1"/>
              </a:solidFill>
              <a:latin typeface="Arial"/>
              <a:ea typeface="+mn-lt"/>
              <a:cs typeface="Arial"/>
            </a:endParaRPr>
          </a:p>
          <a:p>
            <a:endParaRPr lang="en-GB" sz="900" dirty="0">
              <a:ea typeface="+mn-lt"/>
              <a:cs typeface="+mn-lt"/>
            </a:endParaRPr>
          </a:p>
          <a:p>
            <a:pPr algn="ctr"/>
            <a:endParaRPr lang="en-GB" dirty="0">
              <a:cs typeface="Calibri"/>
            </a:endParaRPr>
          </a:p>
        </p:txBody>
      </p:sp>
      <p:sp>
        <p:nvSpPr>
          <p:cNvPr id="12" name="Rectangle: Rounded Corners 11">
            <a:extLst>
              <a:ext uri="{FF2B5EF4-FFF2-40B4-BE49-F238E27FC236}">
                <a16:creationId xmlns:a16="http://schemas.microsoft.com/office/drawing/2014/main" id="{89E05F70-CA84-8659-929A-4185E13901E9}"/>
              </a:ext>
            </a:extLst>
          </p:cNvPr>
          <p:cNvSpPr/>
          <p:nvPr/>
        </p:nvSpPr>
        <p:spPr>
          <a:xfrm>
            <a:off x="5882297" y="5488704"/>
            <a:ext cx="4623352" cy="1366230"/>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dirty="0">
                <a:solidFill>
                  <a:schemeClr val="tx1"/>
                </a:solidFill>
                <a:latin typeface="Arial"/>
                <a:ea typeface="+mn-lt"/>
                <a:cs typeface="+mn-lt"/>
              </a:rPr>
              <a:t>  </a:t>
            </a:r>
          </a:p>
          <a:p>
            <a:endParaRPr lang="en-GB" sz="900" b="1" i="1" dirty="0">
              <a:solidFill>
                <a:schemeClr val="tx1"/>
              </a:solidFill>
              <a:latin typeface="Arial"/>
              <a:ea typeface="+mn-lt"/>
              <a:cs typeface="+mn-lt"/>
            </a:endParaRPr>
          </a:p>
          <a:p>
            <a:r>
              <a:rPr lang="en-GB" sz="900" b="1" i="1" u="sng" dirty="0">
                <a:solidFill>
                  <a:schemeClr val="tx1"/>
                </a:solidFill>
                <a:latin typeface="Arial"/>
                <a:ea typeface="+mn-lt"/>
                <a:cs typeface="+mn-lt"/>
              </a:rPr>
              <a:t>Conclusion</a:t>
            </a:r>
          </a:p>
          <a:p>
            <a:r>
              <a:rPr lang="en-GB" sz="900" dirty="0">
                <a:solidFill>
                  <a:schemeClr val="tx1"/>
                </a:solidFill>
                <a:latin typeface="Arial"/>
                <a:ea typeface="+mn-lt"/>
                <a:cs typeface="+mn-lt"/>
              </a:rPr>
              <a:t>Critical thinking as discussed within this academic poster covers a spectrum of subcategories. The study skills included here are but a few of those that can be applied and adopted to enhance learning and critical thinking. </a:t>
            </a:r>
          </a:p>
          <a:p>
            <a:r>
              <a:rPr lang="en-GB" sz="900" dirty="0">
                <a:solidFill>
                  <a:schemeClr val="tx1"/>
                </a:solidFill>
                <a:latin typeface="Arial"/>
                <a:ea typeface="+mn-lt"/>
                <a:cs typeface="+mn-lt"/>
              </a:rPr>
              <a:t>The development of critical thinking during academic and professional life can be enhanced by implementing these skills. </a:t>
            </a:r>
          </a:p>
          <a:p>
            <a:r>
              <a:rPr lang="en-GB" sz="900" dirty="0">
                <a:solidFill>
                  <a:schemeClr val="tx1"/>
                </a:solidFill>
                <a:latin typeface="Arial"/>
                <a:ea typeface="+mn-lt"/>
                <a:cs typeface="+mn-lt"/>
              </a:rPr>
              <a:t>Cottrell (2017) states that if critical thinking skills are adopted efficiently it can aid in the process of making realistic assessments of capabilities and cogitation. </a:t>
            </a:r>
          </a:p>
          <a:p>
            <a:pPr algn="ctr"/>
            <a:endParaRPr lang="en-GB" dirty="0">
              <a:cs typeface="Calibri"/>
            </a:endParaRPr>
          </a:p>
        </p:txBody>
      </p:sp>
      <p:sp>
        <p:nvSpPr>
          <p:cNvPr id="13" name="TextBox 12">
            <a:extLst>
              <a:ext uri="{FF2B5EF4-FFF2-40B4-BE49-F238E27FC236}">
                <a16:creationId xmlns:a16="http://schemas.microsoft.com/office/drawing/2014/main" id="{73F515BF-3C5D-7980-016B-C2E3E0CDF821}"/>
              </a:ext>
            </a:extLst>
          </p:cNvPr>
          <p:cNvSpPr txBox="1"/>
          <p:nvPr/>
        </p:nvSpPr>
        <p:spPr>
          <a:xfrm>
            <a:off x="1637023" y="3694873"/>
            <a:ext cx="3384195"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i="1" u="sng" dirty="0">
                <a:latin typeface="Arial"/>
                <a:ea typeface="+mn-lt"/>
                <a:cs typeface="+mn-lt"/>
              </a:rPr>
              <a:t>Time Management</a:t>
            </a:r>
            <a:endParaRPr lang="en-GB" sz="900" dirty="0">
              <a:latin typeface="Arial"/>
              <a:ea typeface="+mn-lt"/>
              <a:cs typeface="+mn-lt"/>
            </a:endParaRPr>
          </a:p>
          <a:p>
            <a:r>
              <a:rPr lang="en-GB" sz="900" dirty="0">
                <a:latin typeface="Arial"/>
                <a:ea typeface="+mn-lt"/>
                <a:cs typeface="+mn-lt"/>
              </a:rPr>
              <a:t>Time Management effects everyone in various ways and is an important element when studying. Ensuring a balance of one's time will prove useful in order to fully recognise commitments in other areas and therefore determine the time that is able to be allocated to specific tasks. This in turn will produce a more effective use of that time. McMillian and Weyers (2012) suggest the advantages of having time</a:t>
            </a:r>
            <a:r>
              <a:rPr lang="en-GB" sz="900" dirty="0">
                <a:latin typeface="Arial"/>
                <a:cs typeface="Calibri"/>
              </a:rPr>
              <a:t> </a:t>
            </a:r>
            <a:r>
              <a:rPr lang="en-GB" sz="900" dirty="0">
                <a:latin typeface="Arial"/>
                <a:ea typeface="+mn-lt"/>
                <a:cs typeface="+mn-lt"/>
              </a:rPr>
              <a:t>management skills in place may aid in these specific areas.</a:t>
            </a:r>
            <a:endParaRPr lang="en-GB" dirty="0"/>
          </a:p>
        </p:txBody>
      </p:sp>
      <p:sp>
        <p:nvSpPr>
          <p:cNvPr id="14" name="Rectangle 13">
            <a:extLst>
              <a:ext uri="{FF2B5EF4-FFF2-40B4-BE49-F238E27FC236}">
                <a16:creationId xmlns:a16="http://schemas.microsoft.com/office/drawing/2014/main" id="{C6618AD9-3E27-7728-F1D7-BEBD8B4C3772}"/>
              </a:ext>
            </a:extLst>
          </p:cNvPr>
          <p:cNvSpPr/>
          <p:nvPr/>
        </p:nvSpPr>
        <p:spPr>
          <a:xfrm>
            <a:off x="5790601" y="3769008"/>
            <a:ext cx="1382890" cy="166549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Symbol,Sans-Serif"/>
              <a:buChar char="•"/>
            </a:pPr>
            <a:r>
              <a:rPr lang="en-GB" sz="1000" b="1" dirty="0">
                <a:solidFill>
                  <a:schemeClr val="tx1"/>
                </a:solidFill>
                <a:latin typeface="Arial"/>
                <a:cs typeface="Calibri"/>
              </a:rPr>
              <a:t>Keeping to a schedule</a:t>
            </a:r>
            <a:endParaRPr lang="en-US" sz="1000" b="1" dirty="0">
              <a:solidFill>
                <a:schemeClr val="tx1"/>
              </a:solidFill>
              <a:latin typeface="Arial"/>
              <a:ea typeface="+mn-lt"/>
              <a:cs typeface="+mn-lt"/>
            </a:endParaRPr>
          </a:p>
          <a:p>
            <a:pPr marL="285750" indent="-285750">
              <a:buFont typeface="Symbol,Sans-Serif"/>
              <a:buChar char="•"/>
            </a:pPr>
            <a:r>
              <a:rPr lang="en-GB" sz="1000" b="1" dirty="0">
                <a:solidFill>
                  <a:schemeClr val="tx1"/>
                </a:solidFill>
                <a:latin typeface="Arial"/>
                <a:cs typeface="Calibri"/>
              </a:rPr>
              <a:t>Alleviate/ reduce stress</a:t>
            </a:r>
            <a:endParaRPr lang="en-US" sz="1000" b="1" dirty="0">
              <a:solidFill>
                <a:schemeClr val="tx1"/>
              </a:solidFill>
              <a:latin typeface="Arial"/>
              <a:ea typeface="+mn-lt"/>
              <a:cs typeface="+mn-lt"/>
            </a:endParaRPr>
          </a:p>
          <a:p>
            <a:pPr marL="285750" indent="-285750">
              <a:buFont typeface="Symbol,Sans-Serif"/>
              <a:buChar char="•"/>
            </a:pPr>
            <a:r>
              <a:rPr lang="en-GB" sz="1000" b="1" dirty="0">
                <a:solidFill>
                  <a:schemeClr val="tx1"/>
                </a:solidFill>
                <a:latin typeface="Arial"/>
                <a:cs typeface="Calibri"/>
              </a:rPr>
              <a:t>Meet deadlines</a:t>
            </a:r>
            <a:endParaRPr lang="en-US" sz="1000" b="1" dirty="0">
              <a:solidFill>
                <a:schemeClr val="tx1"/>
              </a:solidFill>
              <a:latin typeface="Arial"/>
              <a:ea typeface="+mn-lt"/>
              <a:cs typeface="+mn-lt"/>
            </a:endParaRPr>
          </a:p>
          <a:p>
            <a:pPr marL="285750" indent="-285750">
              <a:buFont typeface="Symbol,Sans-Serif"/>
              <a:buChar char="•"/>
            </a:pPr>
            <a:r>
              <a:rPr lang="en-GB" sz="1000" b="1" dirty="0">
                <a:solidFill>
                  <a:schemeClr val="tx1"/>
                </a:solidFill>
                <a:latin typeface="Arial"/>
                <a:cs typeface="Calibri"/>
              </a:rPr>
              <a:t>Adopt less pressure</a:t>
            </a:r>
            <a:endParaRPr lang="en-US" sz="1000" b="1" dirty="0">
              <a:solidFill>
                <a:schemeClr val="tx1"/>
              </a:solidFill>
              <a:latin typeface="Arial"/>
              <a:ea typeface="+mn-lt"/>
              <a:cs typeface="+mn-lt"/>
            </a:endParaRPr>
          </a:p>
          <a:p>
            <a:pPr marL="285750" indent="-285750">
              <a:buFont typeface="Symbol,Sans-Serif"/>
              <a:buChar char="•"/>
            </a:pPr>
            <a:r>
              <a:rPr lang="en-GB" sz="1000" b="1" dirty="0">
                <a:solidFill>
                  <a:schemeClr val="tx1"/>
                </a:solidFill>
                <a:latin typeface="Arial"/>
                <a:cs typeface="Calibri"/>
              </a:rPr>
              <a:t>Develop confidence</a:t>
            </a:r>
            <a:endParaRPr lang="en-US" sz="1000" b="1" dirty="0">
              <a:solidFill>
                <a:schemeClr val="tx1"/>
              </a:solidFill>
              <a:latin typeface="Arial"/>
              <a:ea typeface="+mn-lt"/>
              <a:cs typeface="+mn-lt"/>
            </a:endParaRPr>
          </a:p>
          <a:p>
            <a:pPr marL="285750" indent="-285750">
              <a:buFont typeface="Symbol"/>
              <a:buChar char="•"/>
            </a:pPr>
            <a:endParaRPr lang="en-GB" sz="900" dirty="0">
              <a:solidFill>
                <a:schemeClr val="tx1"/>
              </a:solidFill>
              <a:cs typeface="Calibri"/>
            </a:endParaRPr>
          </a:p>
        </p:txBody>
      </p:sp>
      <p:sp>
        <p:nvSpPr>
          <p:cNvPr id="4" name="Arrow: Right 3">
            <a:extLst>
              <a:ext uri="{FF2B5EF4-FFF2-40B4-BE49-F238E27FC236}">
                <a16:creationId xmlns:a16="http://schemas.microsoft.com/office/drawing/2014/main" id="{E27DF132-BD46-5EF1-1CAF-BE91AA580266}"/>
              </a:ext>
            </a:extLst>
          </p:cNvPr>
          <p:cNvSpPr/>
          <p:nvPr/>
        </p:nvSpPr>
        <p:spPr>
          <a:xfrm flipV="1">
            <a:off x="4777449" y="4598371"/>
            <a:ext cx="952058" cy="1185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5" descr="Graphical user interface, website&#10;&#10;Description automatically generated">
            <a:extLst>
              <a:ext uri="{FF2B5EF4-FFF2-40B4-BE49-F238E27FC236}">
                <a16:creationId xmlns:a16="http://schemas.microsoft.com/office/drawing/2014/main" id="{20F5AD7C-BF9F-8BC3-2D2E-8BC2192215EA}"/>
              </a:ext>
            </a:extLst>
          </p:cNvPr>
          <p:cNvPicPr>
            <a:picLocks noChangeAspect="1"/>
          </p:cNvPicPr>
          <p:nvPr/>
        </p:nvPicPr>
        <p:blipFill>
          <a:blip r:embed="rId2"/>
          <a:stretch>
            <a:fillRect/>
          </a:stretch>
        </p:blipFill>
        <p:spPr>
          <a:xfrm>
            <a:off x="25373" y="3916803"/>
            <a:ext cx="1665111" cy="1735667"/>
          </a:xfrm>
          <a:prstGeom prst="rect">
            <a:avLst/>
          </a:prstGeom>
        </p:spPr>
      </p:pic>
      <p:sp>
        <p:nvSpPr>
          <p:cNvPr id="17" name="Arrow: Bent 16">
            <a:extLst>
              <a:ext uri="{FF2B5EF4-FFF2-40B4-BE49-F238E27FC236}">
                <a16:creationId xmlns:a16="http://schemas.microsoft.com/office/drawing/2014/main" id="{8C07FD99-78CA-03B1-E681-B10CB3E6FA48}"/>
              </a:ext>
            </a:extLst>
          </p:cNvPr>
          <p:cNvSpPr/>
          <p:nvPr/>
        </p:nvSpPr>
        <p:spPr>
          <a:xfrm rot="16200000">
            <a:off x="744132" y="5398966"/>
            <a:ext cx="227595" cy="133214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TextBox 15">
            <a:extLst>
              <a:ext uri="{FF2B5EF4-FFF2-40B4-BE49-F238E27FC236}">
                <a16:creationId xmlns:a16="http://schemas.microsoft.com/office/drawing/2014/main" id="{0FE820D9-06BD-6139-0AF4-D9133EBA82A7}"/>
              </a:ext>
            </a:extLst>
          </p:cNvPr>
          <p:cNvSpPr txBox="1"/>
          <p:nvPr/>
        </p:nvSpPr>
        <p:spPr>
          <a:xfrm>
            <a:off x="-22222" y="5708706"/>
            <a:ext cx="154622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ea typeface="Calibri"/>
                <a:cs typeface="Calibri"/>
              </a:rPr>
              <a:t>(Source: Indeed, 2018)</a:t>
            </a:r>
          </a:p>
        </p:txBody>
      </p:sp>
      <p:sp>
        <p:nvSpPr>
          <p:cNvPr id="18" name="Rectangle 17">
            <a:extLst>
              <a:ext uri="{FF2B5EF4-FFF2-40B4-BE49-F238E27FC236}">
                <a16:creationId xmlns:a16="http://schemas.microsoft.com/office/drawing/2014/main" id="{A30DA623-222E-D122-0C2F-DBC758BED36F}"/>
              </a:ext>
            </a:extLst>
          </p:cNvPr>
          <p:cNvSpPr/>
          <p:nvPr/>
        </p:nvSpPr>
        <p:spPr>
          <a:xfrm>
            <a:off x="7590135" y="843379"/>
            <a:ext cx="2713213" cy="192513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lvl="0" indent="-285750" rtl="0">
              <a:buFont typeface="Arial"/>
              <a:buChar char="•"/>
            </a:pPr>
            <a:endParaRPr lang="en-GB" sz="1000" dirty="0">
              <a:latin typeface="Arial"/>
              <a:ea typeface="Arial"/>
              <a:cs typeface="Arial"/>
            </a:endParaRPr>
          </a:p>
          <a:p>
            <a:pPr marL="285750" indent="-285750">
              <a:buFont typeface="Symbol,Sans-Serif"/>
              <a:buChar char="•"/>
            </a:pPr>
            <a:r>
              <a:rPr lang="en-GB" sz="1000" b="1" dirty="0">
                <a:solidFill>
                  <a:schemeClr val="tx1"/>
                </a:solidFill>
                <a:latin typeface="Arial"/>
                <a:ea typeface="+mn-lt"/>
                <a:cs typeface="Arial"/>
              </a:rPr>
              <a:t> Highlight key points </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Include source information</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Mark areas of importance</a:t>
            </a:r>
          </a:p>
          <a:p>
            <a:pPr marL="285750" indent="-285750">
              <a:buFont typeface="Symbol,Sans-Serif"/>
              <a:buChar char="•"/>
            </a:pPr>
            <a:r>
              <a:rPr lang="en-GB" sz="1000" b="1" dirty="0">
                <a:solidFill>
                  <a:schemeClr val="tx1"/>
                </a:solidFill>
                <a:latin typeface="Arial"/>
                <a:ea typeface="+mn-lt"/>
                <a:cs typeface="Arial"/>
              </a:rPr>
              <a:t> Use bullet points</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Use diagrams </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Note important evidence/data</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Circle key ideas</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Use headings for separate topics </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Colour code related information</a:t>
            </a:r>
            <a:endParaRPr lang="en-US" sz="1000" dirty="0">
              <a:solidFill>
                <a:schemeClr val="tx1"/>
              </a:solidFill>
              <a:ea typeface="+mn-lt"/>
              <a:cs typeface="+mn-lt"/>
            </a:endParaRPr>
          </a:p>
          <a:p>
            <a:pPr marL="285750" indent="-285750">
              <a:buFont typeface="Symbol,Sans-Serif"/>
              <a:buChar char="•"/>
            </a:pPr>
            <a:r>
              <a:rPr lang="en-GB" sz="1000" b="1" dirty="0">
                <a:solidFill>
                  <a:schemeClr val="tx1"/>
                </a:solidFill>
                <a:latin typeface="Arial"/>
                <a:ea typeface="+mn-lt"/>
                <a:cs typeface="Arial"/>
              </a:rPr>
              <a:t> Organise into clear categories </a:t>
            </a:r>
            <a:endParaRPr lang="en-GB" sz="1000" dirty="0">
              <a:solidFill>
                <a:schemeClr val="tx1"/>
              </a:solidFill>
              <a:ea typeface="+mn-lt"/>
              <a:cs typeface="+mn-lt"/>
            </a:endParaRPr>
          </a:p>
          <a:p>
            <a:pPr>
              <a:buFontTx/>
              <a:buChar char="•"/>
            </a:pPr>
            <a:endParaRPr lang="en-GB" sz="900" dirty="0">
              <a:solidFill>
                <a:srgbClr val="FFFFFF"/>
              </a:solidFill>
              <a:latin typeface="Arial"/>
              <a:ea typeface="Arial"/>
              <a:cs typeface="Arial"/>
            </a:endParaRPr>
          </a:p>
          <a:p>
            <a:pPr>
              <a:buFontTx/>
              <a:buChar char="•"/>
            </a:pPr>
            <a:endParaRPr lang="en-GB" sz="900" b="1" dirty="0">
              <a:solidFill>
                <a:schemeClr val="tx1"/>
              </a:solidFill>
              <a:latin typeface="Calibri"/>
              <a:ea typeface="Arial"/>
              <a:cs typeface="Calibri"/>
            </a:endParaRPr>
          </a:p>
        </p:txBody>
      </p:sp>
      <p:sp>
        <p:nvSpPr>
          <p:cNvPr id="19" name="Arrow: Right 18">
            <a:extLst>
              <a:ext uri="{FF2B5EF4-FFF2-40B4-BE49-F238E27FC236}">
                <a16:creationId xmlns:a16="http://schemas.microsoft.com/office/drawing/2014/main" id="{732226A6-0311-5395-9349-BB7BE52CB3BA}"/>
              </a:ext>
            </a:extLst>
          </p:cNvPr>
          <p:cNvSpPr/>
          <p:nvPr/>
        </p:nvSpPr>
        <p:spPr>
          <a:xfrm flipV="1">
            <a:off x="5656638" y="2177928"/>
            <a:ext cx="2089542" cy="1953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B39CA67-F788-0D9A-AC08-9FFDC0E25911}"/>
              </a:ext>
            </a:extLst>
          </p:cNvPr>
          <p:cNvSpPr txBox="1"/>
          <p:nvPr/>
        </p:nvSpPr>
        <p:spPr>
          <a:xfrm>
            <a:off x="8001000" y="2568222"/>
            <a:ext cx="1648529"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panose="020B0604020202020204" pitchFamily="34" charset="0"/>
                <a:cs typeface="Arial" panose="020B0604020202020204" pitchFamily="34" charset="0"/>
              </a:rPr>
              <a:t>(Source: McPherson, 2018)</a:t>
            </a:r>
          </a:p>
        </p:txBody>
      </p:sp>
      <p:pic>
        <p:nvPicPr>
          <p:cNvPr id="24" name="Picture 23" descr="Diagram, schematic&#10;&#10;Description automatically generated">
            <a:extLst>
              <a:ext uri="{FF2B5EF4-FFF2-40B4-BE49-F238E27FC236}">
                <a16:creationId xmlns:a16="http://schemas.microsoft.com/office/drawing/2014/main" id="{0BCD3CAF-EF7B-C4F7-7EE3-1A4E173262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91025" y="-204654"/>
            <a:ext cx="2124930" cy="2422782"/>
          </a:xfrm>
          <a:prstGeom prst="rect">
            <a:avLst/>
          </a:prstGeom>
        </p:spPr>
      </p:pic>
      <p:sp>
        <p:nvSpPr>
          <p:cNvPr id="26" name="TextBox 25">
            <a:extLst>
              <a:ext uri="{FF2B5EF4-FFF2-40B4-BE49-F238E27FC236}">
                <a16:creationId xmlns:a16="http://schemas.microsoft.com/office/drawing/2014/main" id="{D93AB38C-ED2A-D865-9949-6A3EC089C0FB}"/>
              </a:ext>
            </a:extLst>
          </p:cNvPr>
          <p:cNvSpPr txBox="1"/>
          <p:nvPr/>
        </p:nvSpPr>
        <p:spPr>
          <a:xfrm flipH="1">
            <a:off x="10609932" y="2065484"/>
            <a:ext cx="1642685" cy="217432"/>
          </a:xfrm>
          <a:prstGeom prst="rect">
            <a:avLst/>
          </a:prstGeom>
          <a:noFill/>
        </p:spPr>
        <p:txBody>
          <a:bodyPr wrap="square">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(Source: </a:t>
            </a:r>
            <a:r>
              <a:rPr lang="en-GB" sz="800" dirty="0" err="1">
                <a:effectLst/>
                <a:latin typeface="Arial" panose="020B0604020202020204" pitchFamily="34" charset="0"/>
                <a:ea typeface="Calibri" panose="020F0502020204030204" pitchFamily="34" charset="0"/>
                <a:cs typeface="Times New Roman" panose="02020603050405020304" pitchFamily="18" charset="0"/>
              </a:rPr>
              <a:t>Macat</a:t>
            </a:r>
            <a:r>
              <a:rPr lang="en-GB" sz="800" dirty="0">
                <a:effectLst/>
                <a:latin typeface="Arial" panose="020B0604020202020204" pitchFamily="34" charset="0"/>
                <a:ea typeface="Calibri" panose="020F0502020204030204" pitchFamily="34" charset="0"/>
                <a:cs typeface="Times New Roman" panose="02020603050405020304" pitchFamily="18" charset="0"/>
              </a:rPr>
              <a:t>, 2019)</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78F1-C094-8A07-7A86-09113A70F57E}"/>
              </a:ext>
            </a:extLst>
          </p:cNvPr>
          <p:cNvSpPr>
            <a:spLocks noGrp="1"/>
          </p:cNvSpPr>
          <p:nvPr>
            <p:ph type="title"/>
          </p:nvPr>
        </p:nvSpPr>
        <p:spPr>
          <a:xfrm>
            <a:off x="731519" y="403224"/>
            <a:ext cx="10731759" cy="7556565"/>
          </a:xfrm>
        </p:spPr>
        <p:txBody>
          <a:bodyPr>
            <a:normAutofit fontScale="90000"/>
          </a:bodyPr>
          <a:lstStyle/>
          <a:p>
            <a:pPr>
              <a:lnSpc>
                <a:spcPct val="150000"/>
              </a:lnSpc>
            </a:pPr>
            <a:br>
              <a:rPr lang="en-GB" sz="1100" dirty="0">
                <a:latin typeface="Arial"/>
                <a:cs typeface="Calibri Light"/>
              </a:rPr>
            </a:br>
            <a:r>
              <a:rPr lang="en-GB" sz="1300" b="1" u="sng" dirty="0">
                <a:latin typeface="Arial"/>
                <a:cs typeface="Calibri Light"/>
              </a:rPr>
              <a:t>References</a:t>
            </a:r>
            <a:br>
              <a:rPr lang="en-GB" sz="1100" dirty="0">
                <a:latin typeface="Arial"/>
                <a:cs typeface="Calibri Light"/>
              </a:rPr>
            </a:br>
            <a:r>
              <a:rPr lang="en-GB" sz="1100" dirty="0">
                <a:latin typeface="Arial"/>
                <a:cs typeface="Calibri Light"/>
              </a:rPr>
              <a:t>Carroll, J. (2012) </a:t>
            </a:r>
            <a:r>
              <a:rPr lang="en-GB" sz="1100" i="1" dirty="0">
                <a:latin typeface="Arial"/>
                <a:cs typeface="Calibri Light"/>
              </a:rPr>
              <a:t>Effective Time Management</a:t>
            </a:r>
            <a:r>
              <a:rPr lang="en-GB" sz="1100" dirty="0">
                <a:latin typeface="Arial"/>
                <a:cs typeface="Calibri Light"/>
              </a:rPr>
              <a:t>. Warwickshire: Easy Steps Limited.</a:t>
            </a:r>
            <a:br>
              <a:rPr lang="en-GB" sz="1100" dirty="0">
                <a:latin typeface="Arial"/>
                <a:cs typeface="Calibri Light"/>
              </a:rPr>
            </a:br>
            <a:br>
              <a:rPr lang="en-GB" sz="1100" dirty="0">
                <a:latin typeface="Arial"/>
                <a:cs typeface="Calibri Light"/>
              </a:rPr>
            </a:br>
            <a:r>
              <a:rPr lang="en-GB" sz="1100" dirty="0">
                <a:latin typeface="Arial"/>
                <a:cs typeface="Calibri Light"/>
              </a:rPr>
              <a:t>Chatfield, T. (2018) </a:t>
            </a:r>
            <a:r>
              <a:rPr lang="en-GB" sz="1100" i="1" dirty="0">
                <a:latin typeface="Arial"/>
                <a:cs typeface="Calibri Light"/>
              </a:rPr>
              <a:t>Critical Thinking</a:t>
            </a:r>
            <a:r>
              <a:rPr lang="en-GB" sz="1100" dirty="0">
                <a:latin typeface="Arial"/>
                <a:cs typeface="Calibri Light"/>
              </a:rPr>
              <a:t>. London: Sage Publications Limited.</a:t>
            </a:r>
            <a:br>
              <a:rPr lang="en-GB" sz="1100" dirty="0">
                <a:latin typeface="Arial"/>
                <a:cs typeface="Calibri Light"/>
              </a:rPr>
            </a:br>
            <a:br>
              <a:rPr lang="en-GB" sz="1100" dirty="0">
                <a:latin typeface="Arial"/>
                <a:cs typeface="Calibri Light"/>
              </a:rPr>
            </a:br>
            <a:r>
              <a:rPr lang="en-GB" sz="1100" dirty="0">
                <a:latin typeface="Arial"/>
                <a:cs typeface="Calibri Light"/>
              </a:rPr>
              <a:t>Cottrell, S. (2017) </a:t>
            </a:r>
            <a:r>
              <a:rPr lang="en-GB" sz="1100" i="1" dirty="0">
                <a:latin typeface="Arial"/>
                <a:cs typeface="Calibri Light"/>
              </a:rPr>
              <a:t>Critical Thinking Skills, effective analysis, argument and reflection</a:t>
            </a:r>
            <a:r>
              <a:rPr lang="en-GB" sz="1100" dirty="0">
                <a:latin typeface="Arial"/>
                <a:cs typeface="Calibri Light"/>
              </a:rPr>
              <a:t>. 3</a:t>
            </a:r>
            <a:r>
              <a:rPr lang="en-GB" sz="1100" baseline="30000" dirty="0">
                <a:latin typeface="Arial"/>
                <a:cs typeface="Calibri Light"/>
              </a:rPr>
              <a:t>rd</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London: Red Globe Press.</a:t>
            </a:r>
            <a:br>
              <a:rPr lang="en-GB" sz="1100" dirty="0">
                <a:latin typeface="Arial"/>
                <a:cs typeface="Calibri Light"/>
              </a:rPr>
            </a:br>
            <a:r>
              <a:rPr lang="en-GB" sz="1100" dirty="0">
                <a:latin typeface="Arial"/>
                <a:cs typeface="Calibri Light"/>
              </a:rPr>
              <a:t> </a:t>
            </a:r>
            <a:br>
              <a:rPr lang="en-GB" sz="1100" dirty="0">
                <a:latin typeface="Arial"/>
                <a:cs typeface="Calibri Light"/>
              </a:rPr>
            </a:br>
            <a:r>
              <a:rPr lang="en-GB" sz="1100" dirty="0">
                <a:latin typeface="Arial"/>
                <a:cs typeface="Calibri Light"/>
              </a:rPr>
              <a:t>Bard, (No date)</a:t>
            </a:r>
            <a:r>
              <a:rPr lang="en-GB" sz="1100" i="1" dirty="0">
                <a:latin typeface="Arial"/>
                <a:cs typeface="Calibri Light"/>
              </a:rPr>
              <a:t> Setting-Goals</a:t>
            </a:r>
            <a:r>
              <a:rPr lang="en-GB" sz="1100" dirty="0">
                <a:latin typeface="Arial"/>
                <a:cs typeface="Calibri Light"/>
              </a:rPr>
              <a:t>. Available at: </a:t>
            </a:r>
            <a:r>
              <a:rPr lang="en-GB" sz="1100" dirty="0">
                <a:latin typeface="Arial"/>
                <a:cs typeface="Calibri Light"/>
                <a:hlinkClick r:id="rId2"/>
              </a:rPr>
              <a:t>https://cce.bard.edu/files/Setting-Goals.pdf</a:t>
            </a:r>
            <a:r>
              <a:rPr lang="en-GB" sz="1100" dirty="0">
                <a:latin typeface="Arial"/>
                <a:cs typeface="Calibri Light"/>
              </a:rPr>
              <a:t> (Accessed 27 September 2022).</a:t>
            </a:r>
            <a:br>
              <a:rPr lang="en-GB" sz="1100" dirty="0">
                <a:latin typeface="Arial"/>
                <a:cs typeface="Calibri Light"/>
              </a:rPr>
            </a:br>
            <a:br>
              <a:rPr lang="en-GB" sz="1100" dirty="0">
                <a:latin typeface="Arial"/>
                <a:cs typeface="Calibri Light"/>
              </a:rPr>
            </a:br>
            <a:r>
              <a:rPr lang="en-GB" sz="1100" dirty="0">
                <a:latin typeface="Arial"/>
                <a:cs typeface="Calibri Light"/>
              </a:rPr>
              <a:t>Edinburgh College. (2022) ‘</a:t>
            </a:r>
            <a:r>
              <a:rPr lang="en-GB" sz="1100" i="1" dirty="0">
                <a:latin typeface="Arial"/>
                <a:cs typeface="Calibri Light"/>
              </a:rPr>
              <a:t>Setting Goals for 2022</a:t>
            </a:r>
            <a:r>
              <a:rPr lang="en-GB" sz="1100" dirty="0">
                <a:latin typeface="Arial"/>
                <a:cs typeface="Calibri Light"/>
              </a:rPr>
              <a:t>’, Edinburgh College [blog], 1 January. Available at: </a:t>
            </a:r>
            <a:r>
              <a:rPr lang="en-GB" sz="1100" dirty="0">
                <a:latin typeface="Arial"/>
                <a:cs typeface="Calibri Light"/>
                <a:hlinkClick r:id="rId3"/>
              </a:rPr>
              <a:t>https://www.edinburghcollege.ac.uk/news-and-events/blog/setting-goals-for-2022</a:t>
            </a:r>
            <a:r>
              <a:rPr lang="en-GB" sz="1100" dirty="0">
                <a:latin typeface="Arial"/>
                <a:cs typeface="Calibri Light"/>
              </a:rPr>
              <a:t> (Accessed: 15 September 2022).</a:t>
            </a:r>
            <a:br>
              <a:rPr lang="en-GB" sz="1100" dirty="0">
                <a:latin typeface="Arial"/>
                <a:cs typeface="Calibri Light"/>
              </a:rPr>
            </a:br>
            <a:br>
              <a:rPr lang="en-GB" sz="1100" dirty="0">
                <a:latin typeface="Arial"/>
                <a:cs typeface="Calibri Light"/>
              </a:rPr>
            </a:br>
            <a:r>
              <a:rPr lang="en-GB" sz="1100" dirty="0">
                <a:latin typeface="Arial"/>
                <a:cs typeface="Calibri Light"/>
              </a:rPr>
              <a:t>Elder, L. and Paul, R. (2006) </a:t>
            </a:r>
            <a:r>
              <a:rPr lang="en-GB" sz="1100" i="1" dirty="0">
                <a:latin typeface="Arial"/>
                <a:cs typeface="Calibri Light"/>
              </a:rPr>
              <a:t>Critical Thinking, Learn the Tools the Best Thinkers Use</a:t>
            </a:r>
            <a:r>
              <a:rPr lang="en-GB" sz="1100" dirty="0">
                <a:latin typeface="Arial"/>
                <a:cs typeface="Calibri Light"/>
              </a:rPr>
              <a:t>. Concise Edn. New Jersey: Pearson Prentice Hall.</a:t>
            </a:r>
            <a:br>
              <a:rPr lang="en-GB" sz="1100" dirty="0">
                <a:latin typeface="Arial"/>
                <a:cs typeface="Calibri Light"/>
              </a:rPr>
            </a:br>
            <a:br>
              <a:rPr lang="en-GB" sz="1100" dirty="0">
                <a:latin typeface="Arial"/>
                <a:cs typeface="Calibri Light"/>
              </a:rPr>
            </a:br>
            <a:r>
              <a:rPr lang="en-GB" sz="1100" dirty="0">
                <a:latin typeface="Arial"/>
                <a:cs typeface="Calibri Light"/>
              </a:rPr>
              <a:t>Indeed (2018) </a:t>
            </a:r>
            <a:r>
              <a:rPr lang="en-GB" sz="1100" i="1" dirty="0">
                <a:latin typeface="Arial"/>
                <a:cs typeface="Calibri Light"/>
              </a:rPr>
              <a:t>How Do You Set SMART Goals? Definition and Examples</a:t>
            </a:r>
            <a:r>
              <a:rPr lang="en-GB" sz="1100" dirty="0">
                <a:latin typeface="Arial"/>
                <a:cs typeface="Calibri Light"/>
              </a:rPr>
              <a:t>. Available at: </a:t>
            </a:r>
            <a:r>
              <a:rPr lang="en-GB" sz="1100" dirty="0">
                <a:latin typeface="Arial"/>
                <a:cs typeface="Calibri Light"/>
                <a:hlinkClick r:id="rId4"/>
              </a:rPr>
              <a:t>https://www.indeed.com/career-advice/career-development/smart-goals</a:t>
            </a:r>
            <a:r>
              <a:rPr lang="en-GB" sz="1100" dirty="0">
                <a:latin typeface="Arial"/>
                <a:cs typeface="Calibri Light"/>
              </a:rPr>
              <a:t>  (Accessed: 15 September 2022).</a:t>
            </a:r>
            <a:br>
              <a:rPr lang="en-GB" sz="1100" dirty="0">
                <a:latin typeface="Arial"/>
                <a:cs typeface="Calibri Light"/>
              </a:rPr>
            </a:br>
            <a:br>
              <a:rPr lang="en-GB" sz="1100" dirty="0">
                <a:latin typeface="Arial"/>
                <a:cs typeface="Calibri Light"/>
              </a:rPr>
            </a:br>
            <a:r>
              <a:rPr lang="en-GB" sz="1100" dirty="0">
                <a:latin typeface="Arial"/>
                <a:cs typeface="Calibri Light"/>
              </a:rPr>
              <a:t>Macat . (2019) </a:t>
            </a:r>
            <a:r>
              <a:rPr lang="en-GB" sz="1100" i="1" dirty="0">
                <a:latin typeface="Arial"/>
                <a:cs typeface="Calibri Light"/>
              </a:rPr>
              <a:t>What is Critical Thinking?, </a:t>
            </a:r>
            <a:r>
              <a:rPr lang="en-GB" sz="1100" dirty="0">
                <a:latin typeface="Arial"/>
                <a:cs typeface="Calibri Light"/>
              </a:rPr>
              <a:t>Macat International Limited [Image]. Available at: </a:t>
            </a:r>
            <a:r>
              <a:rPr lang="en-GB" sz="1100" dirty="0">
                <a:latin typeface="Arial"/>
                <a:cs typeface="Calibri Light"/>
                <a:hlinkClick r:id="rId5"/>
              </a:rPr>
              <a:t>https://www.macat.com/critical-thinking</a:t>
            </a:r>
            <a:r>
              <a:rPr lang="en-GB" sz="1100" dirty="0">
                <a:latin typeface="Arial"/>
                <a:cs typeface="Calibri Light"/>
              </a:rPr>
              <a:t> (Accessed: 14 September 2022).</a:t>
            </a:r>
            <a:br>
              <a:rPr lang="en-GB" sz="1100" dirty="0">
                <a:latin typeface="Arial"/>
                <a:cs typeface="Calibri Light"/>
              </a:rPr>
            </a:br>
            <a:br>
              <a:rPr lang="en-GB" sz="1100" dirty="0">
                <a:latin typeface="Arial"/>
                <a:cs typeface="Calibri Light"/>
              </a:rPr>
            </a:br>
            <a:r>
              <a:rPr lang="en-GB" sz="1100" dirty="0">
                <a:latin typeface="Arial"/>
                <a:cs typeface="Calibri Light"/>
              </a:rPr>
              <a:t>McMillan, K. and Weyers, J. (2012) </a:t>
            </a:r>
            <a:r>
              <a:rPr lang="en-GB" sz="1100" i="1" dirty="0">
                <a:latin typeface="Arial"/>
                <a:cs typeface="Calibri Light"/>
              </a:rPr>
              <a:t>The Study Skills Book</a:t>
            </a:r>
            <a:r>
              <a:rPr lang="en-GB" sz="1100" dirty="0">
                <a:latin typeface="Arial"/>
                <a:cs typeface="Calibri Light"/>
              </a:rPr>
              <a:t>. 3</a:t>
            </a:r>
            <a:r>
              <a:rPr lang="en-GB" sz="1100" baseline="30000" dirty="0">
                <a:latin typeface="Arial"/>
                <a:cs typeface="Calibri Light"/>
              </a:rPr>
              <a:t>rd</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Essex: Pearson Education Limited. </a:t>
            </a:r>
            <a:br>
              <a:rPr lang="en-GB" sz="1100" dirty="0">
                <a:latin typeface="Arial"/>
                <a:cs typeface="Calibri Light"/>
              </a:rPr>
            </a:br>
            <a:br>
              <a:rPr lang="en-GB" sz="1100" dirty="0">
                <a:latin typeface="Arial"/>
                <a:cs typeface="Calibri Light"/>
              </a:rPr>
            </a:br>
            <a:r>
              <a:rPr lang="en-GB" sz="1100" dirty="0">
                <a:latin typeface="Arial"/>
                <a:cs typeface="Calibri Light"/>
              </a:rPr>
              <a:t>McPherson, F. (2018</a:t>
            </a:r>
            <a:r>
              <a:rPr lang="en-GB" sz="1100" i="1" dirty="0">
                <a:latin typeface="Arial"/>
                <a:cs typeface="Calibri Light"/>
              </a:rPr>
              <a:t>) Effective Notetaking.</a:t>
            </a:r>
            <a:r>
              <a:rPr lang="en-GB" sz="1100" dirty="0">
                <a:latin typeface="Arial"/>
                <a:cs typeface="Calibri Light"/>
              </a:rPr>
              <a:t> 3</a:t>
            </a:r>
            <a:r>
              <a:rPr lang="en-GB" sz="1100" baseline="30000" dirty="0">
                <a:latin typeface="Arial"/>
                <a:cs typeface="Calibri Light"/>
              </a:rPr>
              <a:t>rd</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New Zealand: </a:t>
            </a:r>
            <a:r>
              <a:rPr lang="en-GB" sz="1100" dirty="0" err="1">
                <a:latin typeface="Arial"/>
                <a:cs typeface="Calibri Light"/>
              </a:rPr>
              <a:t>Wayz</a:t>
            </a:r>
            <a:r>
              <a:rPr lang="en-GB" sz="1100" dirty="0">
                <a:latin typeface="Arial"/>
                <a:cs typeface="Calibri Light"/>
              </a:rPr>
              <a:t> Press.</a:t>
            </a:r>
            <a:br>
              <a:rPr lang="en-GB" sz="1100" dirty="0">
                <a:latin typeface="Arial"/>
                <a:cs typeface="Calibri Light"/>
              </a:rPr>
            </a:br>
            <a:br>
              <a:rPr lang="en-GB" sz="1100" dirty="0">
                <a:latin typeface="Arial"/>
                <a:cs typeface="Calibri Light"/>
              </a:rPr>
            </a:br>
            <a:r>
              <a:rPr lang="en-GB" sz="1100" dirty="0">
                <a:latin typeface="Arial"/>
                <a:cs typeface="Calibri Light"/>
              </a:rPr>
              <a:t>Pears, R. and Shield, G. (2019) </a:t>
            </a:r>
            <a:r>
              <a:rPr lang="en-GB" sz="1100" i="1" dirty="0">
                <a:latin typeface="Arial"/>
                <a:cs typeface="Calibri Light"/>
              </a:rPr>
              <a:t>Cite Them Right, the essential referencing guide.</a:t>
            </a:r>
            <a:r>
              <a:rPr lang="en-GB" sz="1100" dirty="0">
                <a:latin typeface="Arial"/>
                <a:cs typeface="Calibri Light"/>
              </a:rPr>
              <a:t> 11</a:t>
            </a:r>
            <a:r>
              <a:rPr lang="en-GB" sz="1100" baseline="30000" dirty="0">
                <a:latin typeface="Arial"/>
                <a:cs typeface="Calibri Light"/>
              </a:rPr>
              <a:t>th</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London: Red Globe Press.</a:t>
            </a:r>
            <a:br>
              <a:rPr lang="en-GB" sz="1100" dirty="0">
                <a:latin typeface="Arial"/>
                <a:cs typeface="Calibri Light"/>
              </a:rPr>
            </a:br>
            <a:br>
              <a:rPr lang="en-GB" sz="1100" dirty="0">
                <a:latin typeface="Arial"/>
                <a:cs typeface="Calibri Light"/>
              </a:rPr>
            </a:br>
            <a:r>
              <a:rPr lang="en-GB" sz="1100" dirty="0">
                <a:latin typeface="Arial"/>
                <a:cs typeface="Calibri Light"/>
              </a:rPr>
              <a:t>Ridley, D. (2012) </a:t>
            </a:r>
            <a:r>
              <a:rPr lang="en-GB" sz="1100" i="1" dirty="0">
                <a:latin typeface="Arial"/>
                <a:cs typeface="Calibri Light"/>
              </a:rPr>
              <a:t>The Literature Review, A Step-by Step Guide for Students</a:t>
            </a:r>
            <a:r>
              <a:rPr lang="en-GB" sz="1100" dirty="0">
                <a:latin typeface="Arial"/>
                <a:cs typeface="Calibri Light"/>
              </a:rPr>
              <a:t>. 2</a:t>
            </a:r>
            <a:r>
              <a:rPr lang="en-GB" sz="1100" baseline="30000" dirty="0">
                <a:latin typeface="Arial"/>
                <a:cs typeface="Calibri Light"/>
              </a:rPr>
              <a:t>nd</a:t>
            </a:r>
            <a:r>
              <a:rPr lang="en-GB" sz="1100" dirty="0">
                <a:latin typeface="Arial"/>
                <a:cs typeface="Calibri Light"/>
              </a:rPr>
              <a:t> </a:t>
            </a:r>
            <a:r>
              <a:rPr lang="en-GB" sz="1100" dirty="0" err="1">
                <a:latin typeface="Arial"/>
                <a:cs typeface="Calibri Light"/>
              </a:rPr>
              <a:t>edn</a:t>
            </a:r>
            <a:r>
              <a:rPr lang="en-GB" sz="1100" dirty="0">
                <a:latin typeface="Arial"/>
                <a:cs typeface="Calibri Light"/>
              </a:rPr>
              <a:t>. London: Sage Publications Limited.</a:t>
            </a:r>
            <a:br>
              <a:rPr lang="en-GB" sz="1100" dirty="0">
                <a:latin typeface="Arial"/>
                <a:cs typeface="Calibri Light"/>
              </a:rPr>
            </a:br>
            <a:br>
              <a:rPr lang="en-GB" sz="1100" dirty="0">
                <a:latin typeface="Arial"/>
                <a:cs typeface="Calibri Light"/>
              </a:rPr>
            </a:br>
            <a:r>
              <a:rPr lang="en-GB" sz="1100" dirty="0">
                <a:latin typeface="Arial"/>
                <a:cs typeface="Calibri Light"/>
              </a:rPr>
              <a:t>University of Wales Trinity Saint David. (No date) </a:t>
            </a:r>
            <a:r>
              <a:rPr lang="en-GB" sz="1100" i="1" dirty="0">
                <a:latin typeface="Arial"/>
                <a:cs typeface="Calibri Light"/>
              </a:rPr>
              <a:t>Referencing Handbook, Harvard</a:t>
            </a:r>
            <a:r>
              <a:rPr lang="en-GB" sz="1100" dirty="0">
                <a:latin typeface="Arial"/>
                <a:cs typeface="Calibri Light"/>
              </a:rPr>
              <a:t>. Version 1.2. Books and Beyond.</a:t>
            </a:r>
            <a:br>
              <a:rPr lang="en-GB" sz="1100" dirty="0">
                <a:latin typeface="Arial"/>
                <a:cs typeface="Calibri Light"/>
              </a:rPr>
            </a:br>
            <a:br>
              <a:rPr lang="en-GB" sz="1100" dirty="0">
                <a:latin typeface="Arial"/>
                <a:cs typeface="Calibri Light"/>
              </a:rPr>
            </a:br>
            <a:br>
              <a:rPr lang="en-GB" sz="1100" dirty="0">
                <a:latin typeface="Arial"/>
                <a:cs typeface="Calibri Light"/>
              </a:rPr>
            </a:br>
            <a:br>
              <a:rPr lang="en-GB" sz="1100" dirty="0">
                <a:latin typeface="Arial"/>
                <a:cs typeface="Calibri Light"/>
              </a:rPr>
            </a:br>
            <a:br>
              <a:rPr lang="en-GB" sz="1100" dirty="0">
                <a:latin typeface="Arial"/>
                <a:cs typeface="Calibri Light"/>
              </a:rPr>
            </a:br>
            <a:br>
              <a:rPr lang="en-GB" sz="1100" dirty="0">
                <a:latin typeface="Arial"/>
                <a:cs typeface="Calibri Light"/>
              </a:rPr>
            </a:br>
            <a:br>
              <a:rPr lang="en-GB" sz="1100" dirty="0">
                <a:latin typeface="Arial"/>
                <a:cs typeface="Calibri Light"/>
              </a:rPr>
            </a:br>
            <a:endParaRPr lang="en-GB" sz="1100" dirty="0">
              <a:latin typeface="Arial"/>
              <a:cs typeface="Calibri Light"/>
            </a:endParaRPr>
          </a:p>
        </p:txBody>
      </p:sp>
      <p:pic>
        <p:nvPicPr>
          <p:cNvPr id="4" name="Picture 4" descr="Graphical user interface, website&#10;&#10;Description automatically generated">
            <a:extLst>
              <a:ext uri="{FF2B5EF4-FFF2-40B4-BE49-F238E27FC236}">
                <a16:creationId xmlns:a16="http://schemas.microsoft.com/office/drawing/2014/main" id="{CBCA60DC-2D87-1C7D-3861-964E5738D7FC}"/>
              </a:ext>
            </a:extLst>
          </p:cNvPr>
          <p:cNvPicPr>
            <a:picLocks noGrp="1" noChangeAspect="1"/>
          </p:cNvPicPr>
          <p:nvPr>
            <p:ph idx="1"/>
          </p:nvPr>
        </p:nvPicPr>
        <p:blipFill>
          <a:blip r:embed="rId6"/>
          <a:stretch>
            <a:fillRect/>
          </a:stretch>
        </p:blipFill>
        <p:spPr>
          <a:xfrm>
            <a:off x="-2779518" y="632304"/>
            <a:ext cx="1475867" cy="1461489"/>
          </a:xfrm>
        </p:spPr>
      </p:pic>
    </p:spTree>
    <p:extLst>
      <p:ext uri="{BB962C8B-B14F-4D97-AF65-F5344CB8AC3E}">
        <p14:creationId xmlns:p14="http://schemas.microsoft.com/office/powerpoint/2010/main" val="18320496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93ab4343d6c648489f8b67017a1b992d">
  <xsd:schema xmlns:xsd="http://www.w3.org/2001/XMLSchema" xmlns:xs="http://www.w3.org/2001/XMLSchema" xmlns:p="http://schemas.microsoft.com/office/2006/metadata/properties" xmlns:ns3="a450a3cc-050d-4aca-8a4e-543025a63de0" targetNamespace="http://schemas.microsoft.com/office/2006/metadata/properties" ma:root="true" ma:fieldsID="79f87e51241b419d479b4f077b8d832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28CE9D-43C8-417C-BEF2-94FCD5F7506A}">
  <ds:schemaRefs>
    <ds:schemaRef ds:uri="http://schemas.microsoft.com/sharepoint/v3/contenttype/forms"/>
  </ds:schemaRefs>
</ds:datastoreItem>
</file>

<file path=customXml/itemProps2.xml><?xml version="1.0" encoding="utf-8"?>
<ds:datastoreItem xmlns:ds="http://schemas.openxmlformats.org/officeDocument/2006/customXml" ds:itemID="{0EDD1E43-4571-4B96-AC85-13F902996C05}">
  <ds:schemaRefs>
    <ds:schemaRef ds:uri="http://schemas.microsoft.com/office/infopath/2007/PartnerControls"/>
    <ds:schemaRef ds:uri="http://schemas.microsoft.com/office/2006/documentManagement/types"/>
    <ds:schemaRef ds:uri="http://purl.org/dc/dcmitype/"/>
    <ds:schemaRef ds:uri="a450a3cc-050d-4aca-8a4e-543025a63de0"/>
    <ds:schemaRef ds:uri="http://purl.org/dc/elements/1.1/"/>
    <ds:schemaRef ds:uri="http://purl.org/dc/terms/"/>
    <ds:schemaRef ds:uri="http://www.w3.org/XML/1998/namespace"/>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49CC9928-1F52-4E9A-878C-3BA759C7E3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324</TotalTime>
  <Words>1272</Words>
  <Application>Microsoft Office PowerPoint</Application>
  <PresentationFormat>Widescreen</PresentationFormat>
  <Paragraphs>54</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 References Carroll, J. (2012) Effective Time Management. Warwickshire: Easy Steps Limited.  Chatfield, T. (2018) Critical Thinking. London: Sage Publications Limited.  Cottrell, S. (2017) Critical Thinking Skills, effective analysis, argument and reflection. 3rd edn. London: Red Globe Press.   Bard, (No date) Setting-Goals. Available at: https://cce.bard.edu/files/Setting-Goals.pdf (Accessed 27 September 2022).  Edinburgh College. (2022) ‘Setting Goals for 2022’, Edinburgh College [blog], 1 January. Available at: https://www.edinburghcollege.ac.uk/news-and-events/blog/setting-goals-for-2022 (Accessed: 15 September 2022).  Elder, L. and Paul, R. (2006) Critical Thinking, Learn the Tools the Best Thinkers Use. Concise Edn. New Jersey: Pearson Prentice Hall.  Indeed (2018) How Do You Set SMART Goals? Definition and Examples. Available at: https://www.indeed.com/career-advice/career-development/smart-goals  (Accessed: 15 September 2022).  Macat . (2019) What is Critical Thinking?, Macat International Limited [Image]. Available at: https://www.macat.com/critical-thinking (Accessed: 14 September 2022).  McMillan, K. and Weyers, J. (2012) The Study Skills Book. 3rd edn. Essex: Pearson Education Limited.   McPherson, F. (2018) Effective Notetaking. 3rd edn. New Zealand: Wayz Press.  Pears, R. and Shield, G. (2019) Cite Them Right, the essential referencing guide. 11th edn. London: Red Globe Press.  Ridley, D. (2012) The Literature Review, A Step-by Step Guide for Students. 2nd edn. London: Sage Publications Limited.  University of Wales Trinity Saint David. (No date) Referencing Handbook, Harvard. Version 1.2. Books and Beyond.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Richardson</dc:creator>
  <cp:lastModifiedBy>Natalie Richardson (1001407)</cp:lastModifiedBy>
  <cp:revision>629</cp:revision>
  <dcterms:created xsi:type="dcterms:W3CDTF">2022-09-21T11:34:57Z</dcterms:created>
  <dcterms:modified xsi:type="dcterms:W3CDTF">2022-09-27T11:19:48Z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