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9" r:id="rId2"/>
    <p:sldId id="265" r:id="rId3"/>
    <p:sldId id="261" r:id="rId4"/>
    <p:sldId id="262" r:id="rId5"/>
    <p:sldId id="263" r:id="rId6"/>
    <p:sldId id="264" r:id="rId7"/>
    <p:sldId id="266" r:id="rId8"/>
    <p:sldId id="270" r:id="rId9"/>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BD7A3-A2ED-0549-057E-32A357644555}" v="160" dt="2022-02-18T19:37:56.026"/>
    <p1510:client id="{160B9A10-C80E-D758-8A19-ADA895489137}" v="3" dt="2022-02-17T15:44:56.152"/>
    <p1510:client id="{1A038A68-6E67-5513-E1AC-3633FE303C34}" v="252" dt="2022-02-18T17:46:30.468"/>
    <p1510:client id="{2FDC7441-C907-5526-3A24-4C0D89400FF2}" v="5" dt="2022-02-17T21:11:17.860"/>
    <p1510:client id="{3D8FF6B8-0DEB-AEDC-68F2-E8EDB553F10D}" v="57" dt="2022-02-13T19:34:56.607"/>
    <p1510:client id="{49540EE6-4A8F-960C-63B0-71E9ABF4C4D0}" v="187" dt="2022-02-14T19:55:06.991"/>
    <p1510:client id="{4D282E04-30BC-0462-E684-EC2D00A86558}" v="225" dt="2022-02-17T19:48:12.640"/>
    <p1510:client id="{87DE6CD0-7E89-A0FF-DAE7-46A77552323B}" v="283" dt="2022-02-13T18:46:53.551"/>
    <p1510:client id="{96E83137-CCE6-1C63-75B7-B2DB2AF1D60D}" v="64" dt="2022-02-14T16:06:16.767"/>
    <p1510:client id="{9F3ACF20-13AD-A9EE-7F40-3D8158BF7503}" v="224" dt="2022-02-17T18:18:58.584"/>
    <p1510:client id="{A8D764DB-642A-2305-3559-FBD30080F965}" v="207" dt="2022-02-18T20:02:26.619"/>
    <p1510:client id="{D83C05A1-5316-25C0-8AD7-709D3C7C5B64}" v="115" dt="2022-02-15T14:46:07.740"/>
    <p1510:client id="{DEA65C7A-E8BE-E129-9B49-747D85824020}" v="26" dt="2022-02-13T20:46:44.809"/>
    <p1510:client id="{F6C2B5FB-00E3-E76A-4E00-90D3F5E1B92A}" v="120" dt="2022-02-15T16:08:26.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28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2772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9164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2396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3097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2348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47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8988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3794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235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8888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55200761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ux.stackexchange.com/questions/72070/which-symbol-is-best-interpreted-as-describing-a-social-interaction"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gabriellagiudici.it/le-teorie-della-personalita/"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NgQhtHwxmGc&amp;t=182s" TargetMode="External"/><Relationship Id="rId2" Type="http://schemas.openxmlformats.org/officeDocument/2006/relationships/hyperlink" Target="https://uk.indeed.com/hire/job-description/social-worker?gclid=CjwKC" TargetMode="External"/><Relationship Id="rId1" Type="http://schemas.openxmlformats.org/officeDocument/2006/relationships/slideLayout" Target="../slideLayouts/slideLayout7.xml"/><Relationship Id="rId5" Type="http://schemas.openxmlformats.org/officeDocument/2006/relationships/hyperlink" Target="https://www.youtube.com/watch" TargetMode="External"/><Relationship Id="rId4" Type="http://schemas.openxmlformats.org/officeDocument/2006/relationships/hyperlink" Target="https://www.healthcareers.nhs.uk/explore-roles/wider-healthcare-team/roles-wider-healthcare-team/clinical-support-staff/social-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756F71CE-716F-40C8-A77A-857C70FEF617}"/>
              </a:ext>
            </a:extLst>
          </p:cNvPr>
          <p:cNvPicPr>
            <a:picLocks noChangeAspect="1"/>
          </p:cNvPicPr>
          <p:nvPr/>
        </p:nvPicPr>
        <p:blipFill rotWithShape="1">
          <a:blip r:embed="rId2"/>
          <a:srcRect t="6303" r="23298" b="2788"/>
          <a:stretch/>
        </p:blipFill>
        <p:spPr>
          <a:xfrm>
            <a:off x="3522468" y="10"/>
            <a:ext cx="8669532" cy="6857990"/>
          </a:xfrm>
          <a:prstGeom prst="rect">
            <a:avLst/>
          </a:prstGeom>
        </p:spPr>
      </p:pic>
      <p:sp>
        <p:nvSpPr>
          <p:cNvPr id="41" name="Rectangle 4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D2CC8EB-3EF2-4985-8C0F-4229E622A788}"/>
              </a:ext>
            </a:extLst>
          </p:cNvPr>
          <p:cNvSpPr txBox="1"/>
          <p:nvPr/>
        </p:nvSpPr>
        <p:spPr>
          <a:xfrm>
            <a:off x="271337" y="773652"/>
            <a:ext cx="5056579" cy="450857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a:bodyPr>
          <a:lstStyle/>
          <a:p>
            <a:pPr>
              <a:lnSpc>
                <a:spcPct val="150000"/>
              </a:lnSpc>
              <a:spcBef>
                <a:spcPct val="0"/>
              </a:spcBef>
              <a:spcAft>
                <a:spcPts val="600"/>
              </a:spcAft>
            </a:pPr>
            <a:r>
              <a:rPr lang="en-US" sz="3400" b="1" dirty="0">
                <a:latin typeface="Arial"/>
                <a:ea typeface="+mj-ea"/>
                <a:cs typeface="Arial"/>
              </a:rPr>
              <a:t>Why is psychology important when working as Social Worker ?</a:t>
            </a:r>
            <a:endParaRPr lang="en-US" b="1">
              <a:ea typeface="+mj-ea"/>
              <a:cs typeface="Calibri" panose="020F0502020204030204"/>
            </a:endParaRPr>
          </a:p>
          <a:p>
            <a:pPr>
              <a:lnSpc>
                <a:spcPct val="90000"/>
              </a:lnSpc>
              <a:spcBef>
                <a:spcPct val="0"/>
              </a:spcBef>
              <a:spcAft>
                <a:spcPts val="600"/>
              </a:spcAft>
            </a:pPr>
            <a:endParaRPr lang="en-US" sz="3400" dirty="0">
              <a:latin typeface="+mj-lt"/>
              <a:ea typeface="+mj-ea"/>
              <a:cs typeface="Calibri Light"/>
            </a:endParaRPr>
          </a:p>
          <a:p>
            <a:pPr>
              <a:lnSpc>
                <a:spcPct val="90000"/>
              </a:lnSpc>
              <a:spcBef>
                <a:spcPct val="0"/>
              </a:spcBef>
              <a:spcAft>
                <a:spcPts val="600"/>
              </a:spcAft>
            </a:pPr>
            <a:endParaRPr lang="en-US" sz="3400" dirty="0">
              <a:latin typeface="+mj-lt"/>
              <a:ea typeface="+mj-ea"/>
              <a:cs typeface="Calibri Light"/>
            </a:endParaRPr>
          </a:p>
          <a:p>
            <a:pPr>
              <a:lnSpc>
                <a:spcPct val="90000"/>
              </a:lnSpc>
              <a:spcBef>
                <a:spcPct val="0"/>
              </a:spcBef>
              <a:spcAft>
                <a:spcPts val="600"/>
              </a:spcAft>
            </a:pPr>
            <a:endParaRPr lang="en-US" sz="3400">
              <a:latin typeface="+mj-lt"/>
              <a:ea typeface="+mj-ea"/>
              <a:cs typeface="+mj-cs"/>
            </a:endParaRPr>
          </a:p>
          <a:p>
            <a:pPr>
              <a:lnSpc>
                <a:spcPct val="90000"/>
              </a:lnSpc>
              <a:spcBef>
                <a:spcPct val="0"/>
              </a:spcBef>
              <a:spcAft>
                <a:spcPts val="600"/>
              </a:spcAft>
            </a:pPr>
            <a:r>
              <a:rPr lang="en-US" sz="3400" dirty="0">
                <a:latin typeface="+mj-lt"/>
                <a:ea typeface="+mj-ea"/>
                <a:cs typeface="+mj-cs"/>
              </a:rPr>
              <a:t>     </a:t>
            </a:r>
            <a:r>
              <a:rPr lang="en-US" sz="3400" dirty="0">
                <a:latin typeface="Arial"/>
                <a:ea typeface="+mj-ea"/>
                <a:cs typeface="Arial"/>
              </a:rPr>
              <a:t>By Ralitsa </a:t>
            </a:r>
            <a:r>
              <a:rPr lang="en-US" sz="3400" dirty="0" err="1">
                <a:latin typeface="Arial"/>
                <a:ea typeface="+mj-ea"/>
                <a:cs typeface="Arial"/>
              </a:rPr>
              <a:t>Kircheva</a:t>
            </a:r>
            <a:r>
              <a:rPr lang="en-US" sz="3400" dirty="0">
                <a:latin typeface="+mj-lt"/>
                <a:ea typeface="+mj-ea"/>
                <a:cs typeface="+mj-cs"/>
              </a:rPr>
              <a:t> </a:t>
            </a:r>
            <a:endParaRPr lang="en-US" sz="3400" dirty="0">
              <a:latin typeface="+mj-lt"/>
              <a:ea typeface="+mj-ea"/>
              <a:cs typeface="Calibri Light"/>
            </a:endParaRPr>
          </a:p>
        </p:txBody>
      </p:sp>
      <p:sp>
        <p:nvSpPr>
          <p:cNvPr id="43" name="Rectangle 4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663156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erson holding a sign&#10;&#10;Description automatically generated">
            <a:extLst>
              <a:ext uri="{FF2B5EF4-FFF2-40B4-BE49-F238E27FC236}">
                <a16:creationId xmlns:a16="http://schemas.microsoft.com/office/drawing/2014/main" id="{E7029554-76D0-430B-A23E-4A1F1F9B02AA}"/>
              </a:ext>
            </a:extLst>
          </p:cNvPr>
          <p:cNvPicPr>
            <a:picLocks noChangeAspect="1"/>
          </p:cNvPicPr>
          <p:nvPr/>
        </p:nvPicPr>
        <p:blipFill rotWithShape="1">
          <a:blip r:embed="rId2"/>
          <a:srcRect l="4416" t="9091" r="30947"/>
          <a:stretch/>
        </p:blipFill>
        <p:spPr>
          <a:xfrm>
            <a:off x="3523488" y="10"/>
            <a:ext cx="8668512" cy="6857990"/>
          </a:xfrm>
          <a:prstGeom prst="rect">
            <a:avLst/>
          </a:prstGeom>
        </p:spPr>
      </p:pic>
      <p:sp>
        <p:nvSpPr>
          <p:cNvPr id="18"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A31531E-C6F8-5C4C-BCCA-EE703EA12B25}"/>
              </a:ext>
            </a:extLst>
          </p:cNvPr>
          <p:cNvSpPr txBox="1"/>
          <p:nvPr/>
        </p:nvSpPr>
        <p:spPr>
          <a:xfrm>
            <a:off x="241698" y="259525"/>
            <a:ext cx="7119508" cy="6240881"/>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600"/>
              </a:spcAft>
            </a:pPr>
            <a:r>
              <a:rPr lang="en-US" sz="2800" b="1" dirty="0">
                <a:latin typeface="Arial"/>
                <a:cs typeface="Arial"/>
              </a:rPr>
              <a:t>Module Code: BMHP_4003 Psychology for Health and Social Care.</a:t>
            </a:r>
            <a:endParaRPr lang="en-US">
              <a:cs typeface="Calibri" panose="020F0502020204030204"/>
            </a:endParaRPr>
          </a:p>
          <a:p>
            <a:pPr>
              <a:lnSpc>
                <a:spcPct val="150000"/>
              </a:lnSpc>
              <a:spcAft>
                <a:spcPts val="600"/>
              </a:spcAft>
            </a:pPr>
            <a:r>
              <a:rPr lang="en-US" sz="2800" b="1" dirty="0">
                <a:latin typeface="Arial"/>
                <a:cs typeface="Arial"/>
              </a:rPr>
              <a:t>Student Name: Ralitsa </a:t>
            </a:r>
            <a:r>
              <a:rPr lang="en-US" sz="2800" b="1" dirty="0" err="1">
                <a:latin typeface="Arial"/>
                <a:cs typeface="Arial"/>
              </a:rPr>
              <a:t>Kircheva</a:t>
            </a:r>
            <a:r>
              <a:rPr lang="en-US" sz="2800" b="1" dirty="0">
                <a:latin typeface="Arial"/>
                <a:cs typeface="Arial"/>
              </a:rPr>
              <a:t> (2025993)​</a:t>
            </a:r>
          </a:p>
          <a:p>
            <a:pPr>
              <a:lnSpc>
                <a:spcPct val="150000"/>
              </a:lnSpc>
              <a:spcAft>
                <a:spcPts val="600"/>
              </a:spcAft>
            </a:pPr>
            <a:r>
              <a:rPr lang="en-US" sz="2800" b="1" dirty="0">
                <a:latin typeface="Arial"/>
                <a:cs typeface="Arial"/>
              </a:rPr>
              <a:t>Assignment Title: Task 1  Why is psychology important when working as Social Worker ?</a:t>
            </a:r>
          </a:p>
          <a:p>
            <a:pPr>
              <a:lnSpc>
                <a:spcPct val="150000"/>
              </a:lnSpc>
              <a:spcAft>
                <a:spcPts val="600"/>
              </a:spcAft>
            </a:pPr>
            <a:r>
              <a:rPr lang="en-US" sz="2800" b="1" dirty="0">
                <a:latin typeface="Arial"/>
                <a:cs typeface="Arial"/>
              </a:rPr>
              <a:t>Lecture Name: Rebecca Kavanagh and Muhammad Hossain </a:t>
            </a:r>
          </a:p>
        </p:txBody>
      </p:sp>
    </p:spTree>
    <p:extLst>
      <p:ext uri="{BB962C8B-B14F-4D97-AF65-F5344CB8AC3E}">
        <p14:creationId xmlns:p14="http://schemas.microsoft.com/office/powerpoint/2010/main" val="22284196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icon&#10;&#10;Description automatically generated">
            <a:extLst>
              <a:ext uri="{FF2B5EF4-FFF2-40B4-BE49-F238E27FC236}">
                <a16:creationId xmlns:a16="http://schemas.microsoft.com/office/drawing/2014/main" id="{23F82875-24DE-4E35-96D8-545DD538B67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412" r="9090" b="666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AF3AFA2-8999-432C-9B7A-B9EA0ADAF4E4}"/>
              </a:ext>
            </a:extLst>
          </p:cNvPr>
          <p:cNvSpPr txBox="1"/>
          <p:nvPr/>
        </p:nvSpPr>
        <p:spPr>
          <a:xfrm>
            <a:off x="428603" y="230772"/>
            <a:ext cx="7665849" cy="63127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US" sz="2800" b="1" dirty="0">
                <a:latin typeface="Arial"/>
                <a:cs typeface="Arial"/>
              </a:rPr>
              <a:t>1.Introduction :</a:t>
            </a:r>
            <a:endParaRPr lang="en-US" sz="2800" b="1">
              <a:cs typeface="Calibri" panose="020F0502020204030204"/>
            </a:endParaRPr>
          </a:p>
          <a:p>
            <a:pPr>
              <a:lnSpc>
                <a:spcPct val="150000"/>
              </a:lnSpc>
              <a:spcAft>
                <a:spcPts val="600"/>
              </a:spcAft>
            </a:pPr>
            <a:r>
              <a:rPr lang="en-US" sz="2800" b="1" dirty="0">
                <a:latin typeface="Arial"/>
                <a:cs typeface="Arial"/>
              </a:rPr>
              <a:t>-Why is psychology important …</a:t>
            </a:r>
          </a:p>
          <a:p>
            <a:pPr>
              <a:lnSpc>
                <a:spcPct val="150000"/>
              </a:lnSpc>
              <a:spcAft>
                <a:spcPts val="600"/>
              </a:spcAft>
            </a:pPr>
            <a:r>
              <a:rPr lang="en-US" sz="2800" b="1" dirty="0">
                <a:latin typeface="Arial"/>
                <a:cs typeface="Arial"/>
              </a:rPr>
              <a:t>2.Erik Erikson  psychological theory of life span development </a:t>
            </a:r>
          </a:p>
          <a:p>
            <a:pPr>
              <a:lnSpc>
                <a:spcPct val="150000"/>
              </a:lnSpc>
              <a:spcAft>
                <a:spcPts val="600"/>
              </a:spcAft>
            </a:pPr>
            <a:r>
              <a:rPr lang="en-US" sz="2800" b="1" dirty="0">
                <a:latin typeface="Arial"/>
                <a:cs typeface="Arial"/>
              </a:rPr>
              <a:t> 3. Practical example  of how a professional (in this case) can use their understanding of psychology to support user.</a:t>
            </a:r>
          </a:p>
          <a:p>
            <a:pPr>
              <a:lnSpc>
                <a:spcPct val="150000"/>
              </a:lnSpc>
              <a:spcAft>
                <a:spcPts val="600"/>
              </a:spcAft>
            </a:pPr>
            <a:r>
              <a:rPr lang="en-US" sz="2800" b="1" dirty="0">
                <a:latin typeface="Arial"/>
                <a:cs typeface="Arial"/>
              </a:rPr>
              <a:t> 4. Conclusions</a:t>
            </a:r>
          </a:p>
          <a:p>
            <a:pPr>
              <a:lnSpc>
                <a:spcPct val="150000"/>
              </a:lnSpc>
              <a:spcAft>
                <a:spcPts val="600"/>
              </a:spcAft>
            </a:pPr>
            <a:r>
              <a:rPr lang="en-US" sz="2800" b="1" dirty="0">
                <a:latin typeface="Arial"/>
                <a:cs typeface="Arial"/>
              </a:rPr>
              <a:t>5.Referencers</a:t>
            </a:r>
          </a:p>
        </p:txBody>
      </p:sp>
    </p:spTree>
    <p:extLst>
      <p:ext uri="{BB962C8B-B14F-4D97-AF65-F5344CB8AC3E}">
        <p14:creationId xmlns:p14="http://schemas.microsoft.com/office/powerpoint/2010/main" val="293829255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DD256F5-C57A-4A74-AE17-A435AEA1E1CB}"/>
              </a:ext>
            </a:extLst>
          </p:cNvPr>
          <p:cNvSpPr txBox="1"/>
          <p:nvPr/>
        </p:nvSpPr>
        <p:spPr>
          <a:xfrm>
            <a:off x="428603" y="-13642"/>
            <a:ext cx="11835282" cy="67153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US" sz="2800" b="1" dirty="0">
                <a:latin typeface="Arial"/>
                <a:cs typeface="Arial"/>
              </a:rPr>
              <a:t>1. Introduction:</a:t>
            </a:r>
            <a:endParaRPr lang="en-US" sz="2800" b="1">
              <a:cs typeface="Calibri"/>
            </a:endParaRPr>
          </a:p>
          <a:p>
            <a:pPr>
              <a:lnSpc>
                <a:spcPct val="150000"/>
              </a:lnSpc>
              <a:spcAft>
                <a:spcPts val="600"/>
              </a:spcAft>
            </a:pPr>
            <a:r>
              <a:rPr lang="en-US" sz="2800" b="1" dirty="0">
                <a:latin typeface="Arial"/>
                <a:cs typeface="Arial"/>
              </a:rPr>
              <a:t>- Why is psychology important when ….?</a:t>
            </a:r>
          </a:p>
          <a:p>
            <a:pPr>
              <a:lnSpc>
                <a:spcPct val="150000"/>
              </a:lnSpc>
              <a:spcAft>
                <a:spcPts val="600"/>
              </a:spcAft>
            </a:pPr>
            <a:r>
              <a:rPr lang="en-US" sz="2400" b="1" dirty="0">
                <a:latin typeface="Arial"/>
                <a:cs typeface="Arial"/>
              </a:rPr>
              <a:t>Psychology is a key factor that can help us at any time of our personal and professional lives. In this case, with the profession of social worker, to be good </a:t>
            </a:r>
            <a:r>
              <a:rPr lang="en-US" sz="2400" b="1" dirty="0">
                <a:latin typeface="Arial"/>
                <a:ea typeface="+mn-lt"/>
                <a:cs typeface="+mn-lt"/>
              </a:rPr>
              <a:t>psychologist </a:t>
            </a:r>
            <a:r>
              <a:rPr lang="en-US" sz="2400" b="1" dirty="0">
                <a:latin typeface="Arial"/>
                <a:cs typeface="Arial"/>
              </a:rPr>
              <a:t>it is  mandatory. Working as a social </a:t>
            </a:r>
            <a:r>
              <a:rPr lang="en-US" sz="2400" b="1" dirty="0">
                <a:latin typeface="Arial"/>
                <a:ea typeface="+mn-lt"/>
                <a:cs typeface="+mn-lt"/>
              </a:rPr>
              <a:t>you help others to take control of their lives again</a:t>
            </a:r>
            <a:r>
              <a:rPr lang="en-US" sz="2400" b="1" dirty="0">
                <a:latin typeface="Arial"/>
                <a:cs typeface="Calibri"/>
              </a:rPr>
              <a:t> (Indeed 2022)</a:t>
            </a:r>
            <a:r>
              <a:rPr lang="en-US" sz="2400" dirty="0">
                <a:latin typeface="Calibri"/>
                <a:cs typeface="Calibri"/>
              </a:rPr>
              <a:t> </a:t>
            </a:r>
            <a:r>
              <a:rPr lang="en-US" sz="2400" b="1" dirty="0">
                <a:latin typeface="Arial"/>
                <a:cs typeface="Arial"/>
              </a:rPr>
              <a:t>, this includes cases of people with mental and physical disabilities, people addicted to alcohol and drugs,  children in high-risk families or homeless people (NHC). To understand and feel the other people problems correctly </a:t>
            </a:r>
            <a:r>
              <a:rPr lang="en-US" sz="2400" b="1" dirty="0">
                <a:latin typeface="Arial"/>
                <a:ea typeface="+mn-lt"/>
                <a:cs typeface="+mn-lt"/>
              </a:rPr>
              <a:t>is the heart of this work</a:t>
            </a:r>
            <a:r>
              <a:rPr lang="en-US" sz="2400" b="1" dirty="0">
                <a:latin typeface="Arial"/>
                <a:cs typeface="Calibri"/>
              </a:rPr>
              <a:t> and </a:t>
            </a:r>
            <a:r>
              <a:rPr lang="en-US" sz="2400" b="1" dirty="0">
                <a:latin typeface="Arial"/>
                <a:cs typeface="Arial"/>
              </a:rPr>
              <a:t> if we want good results, </a:t>
            </a:r>
            <a:r>
              <a:rPr lang="en-US" sz="2400" b="1" dirty="0">
                <a:latin typeface="Arial"/>
                <a:ea typeface="+mn-lt"/>
                <a:cs typeface="+mn-lt"/>
              </a:rPr>
              <a:t>we need to develop our knowledge of psychology.</a:t>
            </a:r>
          </a:p>
        </p:txBody>
      </p:sp>
    </p:spTree>
    <p:extLst>
      <p:ext uri="{BB962C8B-B14F-4D97-AF65-F5344CB8AC3E}">
        <p14:creationId xmlns:p14="http://schemas.microsoft.com/office/powerpoint/2010/main" val="15125841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 person, old&#10;&#10;Description automatically generated">
            <a:extLst>
              <a:ext uri="{FF2B5EF4-FFF2-40B4-BE49-F238E27FC236}">
                <a16:creationId xmlns:a16="http://schemas.microsoft.com/office/drawing/2014/main" id="{DCB21996-4677-4759-892B-4F63CCC7FA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4829" r="1" b="19199"/>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5FC80A4-9734-473D-98AD-C582E2FC3984}"/>
              </a:ext>
            </a:extLst>
          </p:cNvPr>
          <p:cNvSpPr txBox="1"/>
          <p:nvPr/>
        </p:nvSpPr>
        <p:spPr>
          <a:xfrm>
            <a:off x="169811" y="169120"/>
            <a:ext cx="8185137" cy="647944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50000"/>
              </a:lnSpc>
              <a:spcAft>
                <a:spcPts val="600"/>
              </a:spcAft>
            </a:pPr>
            <a:r>
              <a:rPr lang="en-US" sz="2800" b="1" dirty="0">
                <a:latin typeface="Arial"/>
                <a:cs typeface="Arial"/>
              </a:rPr>
              <a:t> 2.Erik Erikson  psychological theory of life span development </a:t>
            </a:r>
            <a:endParaRPr lang="en-US" sz="2800" b="1">
              <a:cs typeface="Calibri" panose="020F0502020204030204"/>
            </a:endParaRPr>
          </a:p>
          <a:p>
            <a:pPr>
              <a:lnSpc>
                <a:spcPct val="150000"/>
              </a:lnSpc>
              <a:spcAft>
                <a:spcPts val="600"/>
              </a:spcAft>
            </a:pPr>
            <a:r>
              <a:rPr lang="en-US" sz="2400" b="1" dirty="0">
                <a:latin typeface="Arial"/>
                <a:ea typeface="+mn-lt"/>
                <a:cs typeface="+mn-lt"/>
              </a:rPr>
              <a:t>Erickson describes 8 stages of development in human life, as the personality improves gradually at different ages, each of them the stages can be successful or unsuccessful, as this will change our future and the quality of our relationships with others.(Sprouts,2018)</a:t>
            </a:r>
            <a:r>
              <a:rPr lang="en-US" sz="2400" dirty="0">
                <a:latin typeface="Calibri"/>
                <a:ea typeface="+mn-lt"/>
                <a:cs typeface="+mn-lt"/>
              </a:rPr>
              <a:t> </a:t>
            </a:r>
            <a:endParaRPr lang="en-US" sz="2400" b="1" dirty="0">
              <a:latin typeface="Arial"/>
              <a:ea typeface="+mn-lt"/>
              <a:cs typeface="+mn-lt"/>
            </a:endParaRPr>
          </a:p>
          <a:p>
            <a:pPr>
              <a:lnSpc>
                <a:spcPct val="150000"/>
              </a:lnSpc>
              <a:spcAft>
                <a:spcPts val="600"/>
              </a:spcAft>
            </a:pPr>
            <a:r>
              <a:rPr lang="en-US" sz="2400" b="1" dirty="0">
                <a:latin typeface="Arial"/>
                <a:ea typeface="+mn-lt"/>
                <a:cs typeface="+mn-lt"/>
              </a:rPr>
              <a:t>Based on these ideas, the social worker can explain more easily some of the people behavior and to offer adequate assistance. His theory covers all age groups, just as in the work of a social worker.</a:t>
            </a:r>
            <a:endParaRPr lang="en-US" sz="2400" b="1">
              <a:latin typeface="Arial"/>
              <a:cs typeface="Calibri"/>
            </a:endParaRPr>
          </a:p>
        </p:txBody>
      </p:sp>
    </p:spTree>
    <p:extLst>
      <p:ext uri="{BB962C8B-B14F-4D97-AF65-F5344CB8AC3E}">
        <p14:creationId xmlns:p14="http://schemas.microsoft.com/office/powerpoint/2010/main" val="12784444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indoor&#10;&#10;Description automatically generated">
            <a:extLst>
              <a:ext uri="{FF2B5EF4-FFF2-40B4-BE49-F238E27FC236}">
                <a16:creationId xmlns:a16="http://schemas.microsoft.com/office/drawing/2014/main" id="{427A97E9-C5FB-49F2-BA3C-3FFBAC57702B}"/>
              </a:ext>
            </a:extLst>
          </p:cNvPr>
          <p:cNvPicPr>
            <a:picLocks noChangeAspect="1"/>
          </p:cNvPicPr>
          <p:nvPr/>
        </p:nvPicPr>
        <p:blipFill rotWithShape="1">
          <a:blip r:embed="rId2"/>
          <a:srcRect l="13528" t="9091" r="21836"/>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C36652A-6BB4-4A69-BEA8-468D1596AE8E}"/>
              </a:ext>
            </a:extLst>
          </p:cNvPr>
          <p:cNvSpPr txBox="1"/>
          <p:nvPr/>
        </p:nvSpPr>
        <p:spPr>
          <a:xfrm>
            <a:off x="371094" y="444970"/>
            <a:ext cx="7739685" cy="57773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spcAft>
                <a:spcPts val="600"/>
              </a:spcAft>
            </a:pPr>
            <a:r>
              <a:rPr lang="en-US" sz="2400" b="1" dirty="0">
                <a:latin typeface="Arial"/>
                <a:cs typeface="Arial"/>
              </a:rPr>
              <a:t>3. Practical example  of how a professional (in this case) can use their understanding of psychology to support user.</a:t>
            </a:r>
            <a:endParaRPr lang="en-US" sz="2400" b="1" dirty="0">
              <a:cs typeface="Calibri" panose="020F0502020204030204"/>
            </a:endParaRPr>
          </a:p>
          <a:p>
            <a:pPr>
              <a:spcAft>
                <a:spcPts val="600"/>
              </a:spcAft>
            </a:pPr>
            <a:r>
              <a:rPr lang="en-US" sz="2800" b="1" dirty="0">
                <a:latin typeface="Arial"/>
                <a:cs typeface="Arial"/>
              </a:rPr>
              <a:t>'</a:t>
            </a:r>
            <a:r>
              <a:rPr lang="en-US" sz="2400" b="1" dirty="0">
                <a:latin typeface="Arial"/>
                <a:cs typeface="Arial"/>
              </a:rPr>
              <a:t>Case of  child violence and aggression'</a:t>
            </a:r>
          </a:p>
          <a:p>
            <a:pPr>
              <a:spcAft>
                <a:spcPts val="600"/>
              </a:spcAft>
            </a:pPr>
            <a:endParaRPr lang="en-US" sz="2400" b="1" dirty="0">
              <a:latin typeface="Arial"/>
              <a:cs typeface="Arial"/>
            </a:endParaRPr>
          </a:p>
          <a:p>
            <a:pPr algn="just">
              <a:lnSpc>
                <a:spcPct val="150000"/>
              </a:lnSpc>
              <a:spcAft>
                <a:spcPts val="600"/>
              </a:spcAft>
            </a:pPr>
            <a:r>
              <a:rPr lang="en-US" sz="2000" b="1" dirty="0">
                <a:latin typeface="Arial"/>
                <a:cs typeface="Arial"/>
              </a:rPr>
              <a:t>If the social worker has a good knowledge of psychology and has a young patient with strange behavior such as aggression and the need for power over others or </a:t>
            </a:r>
            <a:r>
              <a:rPr lang="en-US" sz="2000" b="1" dirty="0">
                <a:latin typeface="Arial"/>
                <a:ea typeface="+mn-lt"/>
                <a:cs typeface="+mn-lt"/>
              </a:rPr>
              <a:t>cruelty to animals</a:t>
            </a:r>
            <a:r>
              <a:rPr lang="en-US" sz="2000" b="1" dirty="0">
                <a:latin typeface="Arial"/>
                <a:cs typeface="Arial"/>
              </a:rPr>
              <a:t>  the social worker based on psychology </a:t>
            </a:r>
            <a:r>
              <a:rPr lang="en-US" sz="2000" b="1" dirty="0">
                <a:latin typeface="Arial"/>
                <a:ea typeface="+mn-lt"/>
                <a:cs typeface="+mn-lt"/>
              </a:rPr>
              <a:t>will be able to identify the cause of the problem, which can be violent in the family, bad  information environment (violent movies) or some congenital mental problems(Liu, 2012).</a:t>
            </a:r>
          </a:p>
          <a:p>
            <a:pPr indent="-228600" algn="just">
              <a:lnSpc>
                <a:spcPct val="150000"/>
              </a:lnSpc>
              <a:spcAft>
                <a:spcPts val="600"/>
              </a:spcAft>
              <a:buFont typeface="Arial" panose="020B0604020202020204" pitchFamily="34" charset="0"/>
              <a:buChar char="•"/>
            </a:pPr>
            <a:endParaRPr lang="en-US" sz="2800" dirty="0">
              <a:latin typeface="Arial"/>
              <a:ea typeface="+mn-lt"/>
              <a:cs typeface="+mn-lt"/>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325260097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eenager holding gift">
            <a:extLst>
              <a:ext uri="{FF2B5EF4-FFF2-40B4-BE49-F238E27FC236}">
                <a16:creationId xmlns:a16="http://schemas.microsoft.com/office/drawing/2014/main" id="{F70C1794-91EE-4B4C-BCBF-71219CE6D617}"/>
              </a:ext>
            </a:extLst>
          </p:cNvPr>
          <p:cNvPicPr>
            <a:picLocks noChangeAspect="1"/>
          </p:cNvPicPr>
          <p:nvPr/>
        </p:nvPicPr>
        <p:blipFill rotWithShape="1">
          <a:blip r:embed="rId2"/>
          <a:srcRect r="23298" b="909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15A353-A505-46B6-B399-1B4E92AFF0B4}"/>
              </a:ext>
            </a:extLst>
          </p:cNvPr>
          <p:cNvSpPr txBox="1"/>
          <p:nvPr/>
        </p:nvSpPr>
        <p:spPr>
          <a:xfrm>
            <a:off x="371094" y="432054"/>
            <a:ext cx="7171414" cy="576447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400" b="1" dirty="0">
                <a:latin typeface="Arial"/>
                <a:cs typeface="Arial"/>
              </a:rPr>
              <a:t>4.Conclusion:</a:t>
            </a:r>
            <a:endParaRPr lang="en-US" b="1"/>
          </a:p>
          <a:p>
            <a:pPr indent="-228600">
              <a:lnSpc>
                <a:spcPct val="90000"/>
              </a:lnSpc>
              <a:spcAft>
                <a:spcPts val="600"/>
              </a:spcAft>
              <a:buFont typeface="Arial" panose="020B0604020202020204" pitchFamily="34" charset="0"/>
              <a:buChar char="•"/>
            </a:pPr>
            <a:endParaRPr lang="en-US" sz="2400" dirty="0">
              <a:latin typeface="Arial"/>
              <a:cs typeface="Arial"/>
            </a:endParaRPr>
          </a:p>
          <a:p>
            <a:pPr>
              <a:lnSpc>
                <a:spcPct val="150000"/>
              </a:lnSpc>
              <a:spcAft>
                <a:spcPts val="600"/>
              </a:spcAft>
            </a:pPr>
            <a:r>
              <a:rPr lang="en-US" sz="2400" b="1" dirty="0">
                <a:latin typeface="Arial"/>
                <a:cs typeface="Arial"/>
              </a:rPr>
              <a:t>The understanding of psychology in the work of a social worker can guide the patient to the necessary treatment at an early stage.</a:t>
            </a:r>
          </a:p>
          <a:p>
            <a:pPr>
              <a:lnSpc>
                <a:spcPct val="150000"/>
              </a:lnSpc>
              <a:spcAft>
                <a:spcPts val="600"/>
              </a:spcAft>
            </a:pPr>
            <a:r>
              <a:rPr lang="en-US" sz="2400" b="1" dirty="0">
                <a:latin typeface="Arial"/>
                <a:cs typeface="Arial"/>
              </a:rPr>
              <a:t>Knowledge of psychology can be useful not only in the work of a social worker, but also in any other professions(New Work City, 2021).Through psychology we can learn a lot about others and to understand better  ourselves.</a:t>
            </a:r>
          </a:p>
        </p:txBody>
      </p:sp>
    </p:spTree>
    <p:extLst>
      <p:ext uri="{BB962C8B-B14F-4D97-AF65-F5344CB8AC3E}">
        <p14:creationId xmlns:p14="http://schemas.microsoft.com/office/powerpoint/2010/main" val="343713470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820900F-2DD3-4BF2-80BB-F5AAEDFA0491}"/>
              </a:ext>
            </a:extLst>
          </p:cNvPr>
          <p:cNvSpPr txBox="1"/>
          <p:nvPr/>
        </p:nvSpPr>
        <p:spPr>
          <a:xfrm>
            <a:off x="4880520" y="84726"/>
            <a:ext cx="7316179" cy="645891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spcAft>
                <a:spcPts val="600"/>
              </a:spcAft>
              <a:buFont typeface="Arial" panose="020B0604020202020204" pitchFamily="34" charset="0"/>
              <a:buChar char="•"/>
            </a:pPr>
            <a:endParaRPr lang="en-US" sz="1600" b="1" dirty="0">
              <a:latin typeface="Arial"/>
              <a:cs typeface="Arial"/>
            </a:endParaRPr>
          </a:p>
          <a:p>
            <a:pPr>
              <a:spcAft>
                <a:spcPts val="600"/>
              </a:spcAft>
            </a:pPr>
            <a:r>
              <a:rPr lang="en-US" sz="1600" b="1" dirty="0">
                <a:latin typeface="Arial"/>
                <a:cs typeface="Arial"/>
              </a:rPr>
              <a:t> References:</a:t>
            </a:r>
          </a:p>
          <a:p>
            <a:pPr indent="-228600">
              <a:spcAft>
                <a:spcPts val="600"/>
              </a:spcAft>
              <a:buFont typeface="Arial" panose="020B0604020202020204" pitchFamily="34" charset="0"/>
              <a:buChar char="•"/>
            </a:pPr>
            <a:endParaRPr lang="en-US" sz="1600" b="1" dirty="0">
              <a:latin typeface="Arial"/>
              <a:cs typeface="Arial"/>
            </a:endParaRPr>
          </a:p>
          <a:p>
            <a:pPr>
              <a:spcAft>
                <a:spcPts val="600"/>
              </a:spcAft>
            </a:pPr>
            <a:r>
              <a:rPr lang="en-US" sz="1600" b="1" dirty="0">
                <a:latin typeface="Arial"/>
                <a:cs typeface="Arial"/>
              </a:rPr>
              <a:t>1. Erikson, E.(2021) The Stages of Psychosocial Development, Psychology for Health and Social Care, Psychodynamic Approach (Freud and Erikson). ​</a:t>
            </a:r>
          </a:p>
          <a:p>
            <a:pPr>
              <a:spcAft>
                <a:spcPts val="600"/>
              </a:spcAft>
            </a:pPr>
            <a:r>
              <a:rPr lang="en-US" sz="1600" b="1" dirty="0">
                <a:latin typeface="Arial"/>
                <a:cs typeface="Arial"/>
              </a:rPr>
              <a:t>2.Indeed for employers (2022) What does a Social Worker do? Available at: </a:t>
            </a:r>
            <a:r>
              <a:rPr lang="en-US" sz="1600" b="1" dirty="0">
                <a:latin typeface="Arial"/>
                <a:cs typeface="Arial"/>
                <a:hlinkClick r:id="rId2"/>
              </a:rPr>
              <a:t>https://uk.indeed.com/hire/job-description/social-workergclid=CjwKC</a:t>
            </a:r>
            <a:r>
              <a:rPr lang="en-US" sz="1600" b="1" dirty="0">
                <a:latin typeface="Arial"/>
                <a:cs typeface="Arial"/>
              </a:rPr>
              <a:t> AiAgbiQBhAHEiwAuQ6Bks3Dwfshpv0yCH92NF0RpfS7eawJayowYPMY9dBcz34b_9y1MSs9sBoC22kQAvD_BwE&amp;aceid  ( Accessed: 17 February 2022). ​</a:t>
            </a:r>
          </a:p>
          <a:p>
            <a:pPr>
              <a:spcAft>
                <a:spcPts val="600"/>
              </a:spcAft>
            </a:pPr>
            <a:r>
              <a:rPr lang="en-US" sz="1600" b="1" dirty="0">
                <a:latin typeface="Arial"/>
                <a:cs typeface="Arial"/>
              </a:rPr>
              <a:t>3.New Work City(2021) 5 R5 Roles of Workplace Psychology | Work Psychology Understanding Human Behavior in the  Workplace [video]. Available at: </a:t>
            </a:r>
            <a:r>
              <a:rPr lang="en-US" sz="1600" b="1" dirty="0">
                <a:latin typeface="Arial"/>
                <a:cs typeface="Arial"/>
                <a:hlinkClick r:id="rId3"/>
              </a:rPr>
              <a:t>https://www.youtube.com/watch?v=NgQhtHwxmGc&amp;t=182s</a:t>
            </a:r>
            <a:r>
              <a:rPr lang="en-US" sz="1600" b="1" dirty="0">
                <a:latin typeface="Arial"/>
                <a:cs typeface="Arial"/>
              </a:rPr>
              <a:t> ( Accessed :18 February 2022). ​</a:t>
            </a:r>
          </a:p>
          <a:p>
            <a:pPr>
              <a:spcAft>
                <a:spcPts val="600"/>
              </a:spcAft>
            </a:pPr>
            <a:r>
              <a:rPr lang="en-US" sz="1600" b="1" dirty="0">
                <a:latin typeface="Arial"/>
                <a:cs typeface="Arial"/>
              </a:rPr>
              <a:t>4.NHC, Social Worker. Available at: </a:t>
            </a:r>
            <a:r>
              <a:rPr lang="en-US" sz="1600" b="1" dirty="0">
                <a:latin typeface="Arial"/>
                <a:cs typeface="Arial"/>
                <a:hlinkClick r:id="rId4"/>
              </a:rPr>
              <a:t>https://www.healthcareers.nhs.uk/explore-roles/wider-healthcare-team/roles-wider-healthcare-team/clinical-support-staff/social-worker</a:t>
            </a:r>
            <a:r>
              <a:rPr lang="en-US" sz="1600" b="1" dirty="0">
                <a:latin typeface="Arial"/>
                <a:cs typeface="Arial"/>
              </a:rPr>
              <a:t>  (Accessed: 17.February 2022) . ​</a:t>
            </a:r>
          </a:p>
          <a:p>
            <a:pPr>
              <a:spcAft>
                <a:spcPts val="600"/>
              </a:spcAft>
            </a:pPr>
            <a:r>
              <a:rPr lang="en-US" sz="1600" b="1" dirty="0">
                <a:latin typeface="Arial"/>
                <a:cs typeface="Arial"/>
              </a:rPr>
              <a:t>5.  Liu, J. ,  Lewis, G. &amp; Evans, L.(2012)J Psychiatric  Ment Health </a:t>
            </a:r>
            <a:r>
              <a:rPr lang="en-US" sz="1600" b="1" dirty="0" err="1">
                <a:latin typeface="Arial"/>
                <a:cs typeface="Arial"/>
              </a:rPr>
              <a:t>Nursig</a:t>
            </a:r>
            <a:r>
              <a:rPr lang="en-US" sz="1600" b="1" dirty="0">
                <a:latin typeface="Arial"/>
                <a:cs typeface="Arial"/>
              </a:rPr>
              <a:t>., 20(2): 156–168. ​DOI: 10.1111/j.1365-2850.2012.01902.x ​</a:t>
            </a:r>
          </a:p>
          <a:p>
            <a:pPr>
              <a:spcAft>
                <a:spcPts val="600"/>
              </a:spcAft>
            </a:pPr>
            <a:r>
              <a:rPr lang="en-US" sz="1600" b="1" dirty="0">
                <a:latin typeface="Arial"/>
                <a:cs typeface="Arial"/>
              </a:rPr>
              <a:t>6.Sprouts (2018) 8 Stages of Development by Erik Erikson [video]. Available at: </a:t>
            </a:r>
            <a:r>
              <a:rPr lang="en-US" sz="1600" b="1" dirty="0">
                <a:latin typeface="Arial"/>
                <a:cs typeface="Arial"/>
                <a:hlinkClick r:id="rId5"/>
              </a:rPr>
              <a:t>https://www.youtube.com/watch</a:t>
            </a:r>
            <a:r>
              <a:rPr lang="en-US" sz="1600" b="1" dirty="0">
                <a:latin typeface="Arial"/>
                <a:cs typeface="Arial"/>
              </a:rPr>
              <a:t> (Accessed: 17 February 2022).</a:t>
            </a:r>
          </a:p>
        </p:txBody>
      </p:sp>
    </p:spTree>
    <p:extLst>
      <p:ext uri="{BB962C8B-B14F-4D97-AF65-F5344CB8AC3E}">
        <p14:creationId xmlns:p14="http://schemas.microsoft.com/office/powerpoint/2010/main" val="134409227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Ralitsa Todorova Kircheva (2025993)</cp:lastModifiedBy>
  <cp:revision>1157</cp:revision>
  <dcterms:created xsi:type="dcterms:W3CDTF">2021-10-29T17:23:16Z</dcterms:created>
  <dcterms:modified xsi:type="dcterms:W3CDTF">2022-02-18T20:04:32Z</dcterms:modified>
</cp:coreProperties>
</file>