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7"/>
  </p:notesMasterIdLst>
  <p:handoutMasterIdLst>
    <p:handoutMasterId r:id="rId28"/>
  </p:handoutMasterIdLst>
  <p:sldIdLst>
    <p:sldId id="256" r:id="rId4"/>
    <p:sldId id="257" r:id="rId5"/>
    <p:sldId id="293" r:id="rId6"/>
    <p:sldId id="294" r:id="rId7"/>
    <p:sldId id="297" r:id="rId8"/>
    <p:sldId id="298" r:id="rId9"/>
    <p:sldId id="300" r:id="rId10"/>
    <p:sldId id="301" r:id="rId11"/>
    <p:sldId id="292" r:id="rId12"/>
    <p:sldId id="295" r:id="rId13"/>
    <p:sldId id="302" r:id="rId14"/>
    <p:sldId id="308" r:id="rId15"/>
    <p:sldId id="315" r:id="rId16"/>
    <p:sldId id="309" r:id="rId17"/>
    <p:sldId id="310" r:id="rId18"/>
    <p:sldId id="313" r:id="rId19"/>
    <p:sldId id="311" r:id="rId20"/>
    <p:sldId id="314" r:id="rId21"/>
    <p:sldId id="304" r:id="rId22"/>
    <p:sldId id="305" r:id="rId23"/>
    <p:sldId id="307" r:id="rId24"/>
    <p:sldId id="306" r:id="rId25"/>
    <p:sldId id="291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34" autoAdjust="0"/>
  </p:normalViewPr>
  <p:slideViewPr>
    <p:cSldViewPr>
      <p:cViewPr varScale="1">
        <p:scale>
          <a:sx n="78" d="100"/>
          <a:sy n="78" d="100"/>
        </p:scale>
        <p:origin x="1037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adapted from: https://developer.android.com/guide/topics/providers/contacts-provider.html [accessed: 29-Jan-2017]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0591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https://developer.android.com/guide/topics/providers/contacts-provider.html [accessed: 29-Jan-2017]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0037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constant</a:t>
            </a:r>
            <a:r>
              <a:rPr lang="en-GB" baseline="0" dirty="0"/>
              <a:t> names are preceded with the namespace qualifier </a:t>
            </a:r>
            <a:r>
              <a:rPr lang="en-GB" baseline="0" dirty="0" err="1"/>
              <a:t>ContactsContract.CommonDataKinds</a:t>
            </a:r>
            <a:r>
              <a:rPr lang="en-GB" baseline="0" dirty="0"/>
              <a:t> e.g. </a:t>
            </a:r>
            <a:r>
              <a:rPr lang="en-GB" baseline="0" dirty="0" err="1"/>
              <a:t>ContactsContract.CommonDataKinds.Email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141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hyperlink" Target="mailto:emilyd@gmail.com" TargetMode="External"/><Relationship Id="rId4" Type="http://schemas.openxmlformats.org/officeDocument/2006/relationships/hyperlink" Target="mailto:Emily.Dickinson@gmail.com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reference/android/provider/ContactsContract.CommonDataKinds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Android Implicit INTENTS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10: 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30-Jan-2017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Revisiting Intents: Implicit Intents</a:t>
            </a:r>
          </a:p>
          <a:p>
            <a:r>
              <a:rPr lang="en-GB" dirty="0"/>
              <a:t>Android Contacts</a:t>
            </a:r>
          </a:p>
          <a:p>
            <a:r>
              <a:rPr lang="en-GB" dirty="0"/>
              <a:t>Requesting Permissions</a:t>
            </a:r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Explicit vs Implicit Intents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Previously, we created intents that launched a </a:t>
            </a:r>
            <a:r>
              <a:rPr lang="en-GB" b="1" i="1" dirty="0"/>
              <a:t>specific</a:t>
            </a:r>
            <a:r>
              <a:rPr lang="en-GB" dirty="0"/>
              <a:t> activity.</a:t>
            </a:r>
          </a:p>
          <a:p>
            <a:pPr lvl="1"/>
            <a:r>
              <a:rPr lang="en-GB" dirty="0"/>
              <a:t>This type of intent is an </a:t>
            </a:r>
            <a:r>
              <a:rPr lang="en-GB" b="1" dirty="0"/>
              <a:t>explicit intent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Typically used to start components in your own app because you know the class name or service to start.</a:t>
            </a:r>
          </a:p>
          <a:p>
            <a:r>
              <a:rPr lang="en-GB" dirty="0"/>
              <a:t>With </a:t>
            </a:r>
            <a:r>
              <a:rPr lang="en-GB" b="1" dirty="0"/>
              <a:t>implicit intents</a:t>
            </a:r>
            <a:r>
              <a:rPr lang="en-GB" dirty="0"/>
              <a:t>, there is an action you want done, but you don’t mind which activity does it.</a:t>
            </a:r>
          </a:p>
          <a:p>
            <a:pPr lvl="1"/>
            <a:r>
              <a:rPr lang="en-GB" dirty="0"/>
              <a:t>You leave the details of which activity performs it to Android, and the user (if multiple options exist).</a:t>
            </a:r>
          </a:p>
          <a:p>
            <a:pPr lvl="1"/>
            <a:r>
              <a:rPr lang="en-GB" dirty="0"/>
              <a:t>If Android finds more than one activity that is able to receive the intent, an activity chooser is displayed.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you can also force Android to always display an activity chooser dialog using the </a:t>
            </a:r>
            <a:r>
              <a:rPr lang="en-GB" dirty="0" err="1"/>
              <a:t>createChooser</a:t>
            </a:r>
            <a:r>
              <a:rPr lang="en-GB" dirty="0"/>
              <a:t>() method.</a:t>
            </a:r>
          </a:p>
        </p:txBody>
      </p:sp>
    </p:spTree>
    <p:extLst>
      <p:ext uri="{BB962C8B-B14F-4D97-AF65-F5344CB8AC3E}">
        <p14:creationId xmlns:p14="http://schemas.microsoft.com/office/powerpoint/2010/main" val="369658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Sending Implicit Intents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5628" y="2924944"/>
            <a:ext cx="1853968" cy="185396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95504" y="3419880"/>
            <a:ext cx="1656184" cy="8640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Your App</a:t>
            </a:r>
          </a:p>
        </p:txBody>
      </p:sp>
      <p:sp>
        <p:nvSpPr>
          <p:cNvPr id="6" name="Rectangle 5"/>
          <p:cNvSpPr/>
          <p:nvPr/>
        </p:nvSpPr>
        <p:spPr>
          <a:xfrm>
            <a:off x="6913536" y="3419880"/>
            <a:ext cx="1656184" cy="8640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Other App e.g. Gmail</a:t>
            </a:r>
          </a:p>
        </p:txBody>
      </p:sp>
      <p:cxnSp>
        <p:nvCxnSpPr>
          <p:cNvPr id="7" name="Straight Arrow Connector 6"/>
          <p:cNvCxnSpPr>
            <a:stCxn id="5" idx="3"/>
          </p:cNvCxnSpPr>
          <p:nvPr/>
        </p:nvCxnSpPr>
        <p:spPr>
          <a:xfrm>
            <a:off x="2251688" y="3851928"/>
            <a:ext cx="16375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124610" y="3590318"/>
            <a:ext cx="1811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Intent: Send Message</a:t>
            </a:r>
          </a:p>
          <a:p>
            <a:pPr algn="ctr"/>
            <a:r>
              <a:rPr lang="en-GB" sz="1400" dirty="0"/>
              <a:t>To: Other App</a:t>
            </a:r>
          </a:p>
        </p:txBody>
      </p:sp>
      <p:cxnSp>
        <p:nvCxnSpPr>
          <p:cNvPr id="9" name="Straight Arrow Connector 8"/>
          <p:cNvCxnSpPr>
            <a:stCxn id="4" idx="3"/>
            <a:endCxn id="6" idx="1"/>
          </p:cNvCxnSpPr>
          <p:nvPr/>
        </p:nvCxnSpPr>
        <p:spPr>
          <a:xfrm>
            <a:off x="5509596" y="3851928"/>
            <a:ext cx="14039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5292080" y="3590318"/>
            <a:ext cx="1667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One Activity Found</a:t>
            </a:r>
          </a:p>
          <a:p>
            <a:pPr algn="ctr"/>
            <a:r>
              <a:rPr lang="en-GB" sz="1400" dirty="0"/>
              <a:t>Send To: Activity</a:t>
            </a:r>
          </a:p>
        </p:txBody>
      </p:sp>
      <p:sp>
        <p:nvSpPr>
          <p:cNvPr id="11" name="Rounded Rectangular Callout 10"/>
          <p:cNvSpPr/>
          <p:nvPr/>
        </p:nvSpPr>
        <p:spPr>
          <a:xfrm>
            <a:off x="3961208" y="2042608"/>
            <a:ext cx="2842668" cy="864096"/>
          </a:xfrm>
          <a:prstGeom prst="wedgeRoundRect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 dirty="0"/>
              <a:t>Is intent OK?</a:t>
            </a:r>
          </a:p>
          <a:p>
            <a:r>
              <a:rPr lang="en-GB" sz="1400" dirty="0"/>
              <a:t>Does Activity capable of receiving intent exist?</a:t>
            </a:r>
          </a:p>
        </p:txBody>
      </p:sp>
      <p:sp>
        <p:nvSpPr>
          <p:cNvPr id="12" name="Rounded Rectangular Callout 11"/>
          <p:cNvSpPr/>
          <p:nvPr/>
        </p:nvSpPr>
        <p:spPr>
          <a:xfrm>
            <a:off x="595504" y="2546664"/>
            <a:ext cx="1656184" cy="72008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Send intent to other App</a:t>
            </a:r>
          </a:p>
        </p:txBody>
      </p:sp>
      <p:sp>
        <p:nvSpPr>
          <p:cNvPr id="13" name="Rounded Rectangular Callout 12"/>
          <p:cNvSpPr/>
          <p:nvPr/>
        </p:nvSpPr>
        <p:spPr>
          <a:xfrm>
            <a:off x="6913536" y="2546664"/>
            <a:ext cx="1745776" cy="72008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Received message intent. Ok, starting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754520" y="5589240"/>
            <a:ext cx="1656184" cy="8640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Activity Chooser</a:t>
            </a:r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4582612" y="4778912"/>
            <a:ext cx="0" cy="7765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3538437" y="4869160"/>
            <a:ext cx="2099486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Multiple Activities Found</a:t>
            </a:r>
          </a:p>
          <a:p>
            <a:pPr algn="ctr"/>
            <a:r>
              <a:rPr lang="en-GB" sz="1400" dirty="0"/>
              <a:t>Display Activity Chooser</a:t>
            </a:r>
          </a:p>
        </p:txBody>
      </p:sp>
      <p:cxnSp>
        <p:nvCxnSpPr>
          <p:cNvPr id="21" name="Elbow Connector 20"/>
          <p:cNvCxnSpPr>
            <a:stCxn id="14" idx="3"/>
            <a:endCxn id="6" idx="2"/>
          </p:cNvCxnSpPr>
          <p:nvPr/>
        </p:nvCxnSpPr>
        <p:spPr>
          <a:xfrm flipV="1">
            <a:off x="5410704" y="4283976"/>
            <a:ext cx="2330924" cy="173731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995906" y="5733256"/>
            <a:ext cx="1383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Send to Activity</a:t>
            </a:r>
          </a:p>
          <a:p>
            <a:pPr algn="ctr"/>
            <a:r>
              <a:rPr lang="en-GB" sz="1400" dirty="0"/>
              <a:t>Chosen by User</a:t>
            </a:r>
          </a:p>
        </p:txBody>
      </p:sp>
    </p:spTree>
    <p:extLst>
      <p:ext uri="{BB962C8B-B14F-4D97-AF65-F5344CB8AC3E}">
        <p14:creationId xmlns:p14="http://schemas.microsoft.com/office/powerpoint/2010/main" val="2030818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an Implicit Intent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Action</a:t>
            </a:r>
            <a:r>
              <a:rPr lang="en-GB" dirty="0"/>
              <a:t>: A string that specifies the action you want performed</a:t>
            </a:r>
          </a:p>
          <a:p>
            <a:pPr lvl="1"/>
            <a:r>
              <a:rPr lang="en-GB" dirty="0"/>
              <a:t>Typically constants defined in the Intent class e.g. </a:t>
            </a:r>
            <a:r>
              <a:rPr lang="en-GB" dirty="0" err="1"/>
              <a:t>Intent.ACTION_SEND</a:t>
            </a:r>
            <a:r>
              <a:rPr lang="en-GB" dirty="0"/>
              <a:t>, </a:t>
            </a:r>
            <a:r>
              <a:rPr lang="en-GB" dirty="0" err="1"/>
              <a:t>Intent.ACTION_VIEW</a:t>
            </a:r>
            <a:r>
              <a:rPr lang="en-GB" dirty="0"/>
              <a:t>.</a:t>
            </a:r>
          </a:p>
          <a:p>
            <a:r>
              <a:rPr lang="en-GB" b="1" dirty="0"/>
              <a:t>Data</a:t>
            </a:r>
            <a:r>
              <a:rPr lang="en-GB" dirty="0"/>
              <a:t>: The URI (location) of any data to be acted on</a:t>
            </a:r>
          </a:p>
          <a:p>
            <a:pPr lvl="1"/>
            <a:r>
              <a:rPr lang="en-GB" dirty="0"/>
              <a:t>It’s often important to specify the type of data too, that is, its MIME type e.g. text/html, audio/mpeg3.</a:t>
            </a:r>
          </a:p>
          <a:p>
            <a:pPr lvl="1"/>
            <a:r>
              <a:rPr lang="en-GB" dirty="0"/>
              <a:t>If specifying:</a:t>
            </a:r>
          </a:p>
          <a:p>
            <a:pPr lvl="2"/>
            <a:r>
              <a:rPr lang="en-GB" dirty="0"/>
              <a:t>Only data, use </a:t>
            </a:r>
            <a:r>
              <a:rPr lang="en-GB" dirty="0" err="1"/>
              <a:t>setData</a:t>
            </a:r>
            <a:r>
              <a:rPr lang="en-GB" dirty="0"/>
              <a:t>() method</a:t>
            </a:r>
          </a:p>
          <a:p>
            <a:pPr lvl="2"/>
            <a:r>
              <a:rPr lang="en-GB" dirty="0"/>
              <a:t>Both data </a:t>
            </a:r>
            <a:r>
              <a:rPr lang="en-GB" dirty="0" err="1"/>
              <a:t>amd</a:t>
            </a:r>
            <a:r>
              <a:rPr lang="en-GB" dirty="0"/>
              <a:t> MIMETYPE, use </a:t>
            </a:r>
            <a:r>
              <a:rPr lang="en-GB" dirty="0" err="1"/>
              <a:t>setDataAndType</a:t>
            </a:r>
            <a:r>
              <a:rPr lang="en-GB" dirty="0"/>
              <a:t>() method.</a:t>
            </a:r>
          </a:p>
        </p:txBody>
      </p:sp>
    </p:spTree>
    <p:extLst>
      <p:ext uri="{BB962C8B-B14F-4D97-AF65-F5344CB8AC3E}">
        <p14:creationId xmlns:p14="http://schemas.microsoft.com/office/powerpoint/2010/main" val="831763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an Implicit Intent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Category</a:t>
            </a:r>
            <a:r>
              <a:rPr lang="en-GB" dirty="0"/>
              <a:t> (optional): A string containing additional information about the kind of component that should handle the intent. E.g.</a:t>
            </a:r>
          </a:p>
          <a:p>
            <a:pPr lvl="1"/>
            <a:r>
              <a:rPr lang="en-GB" dirty="0"/>
              <a:t>Usually describes where, when or how you are trying to use an activity. E.g.</a:t>
            </a:r>
          </a:p>
          <a:p>
            <a:pPr lvl="2"/>
            <a:r>
              <a:rPr lang="en-GB" dirty="0"/>
              <a:t>CATEGORY_LAUNCHER indicates activity is initial activity of a task and should be displayed in the top-level app launcher.</a:t>
            </a:r>
          </a:p>
          <a:p>
            <a:pPr lvl="2"/>
            <a:r>
              <a:rPr lang="en-GB" dirty="0"/>
              <a:t>CATEGORY_INFO indicates an activity that shows information about a package to the user but should not show up in the launcher.</a:t>
            </a:r>
          </a:p>
          <a:p>
            <a:pPr lvl="2"/>
            <a:r>
              <a:rPr lang="en-GB" dirty="0"/>
              <a:t>CATEGORY_BROWSABLE indicates target activity allows itself to be started be a web browser to display data.</a:t>
            </a:r>
          </a:p>
          <a:p>
            <a:r>
              <a:rPr lang="en-GB" b="1" dirty="0"/>
              <a:t>Extras</a:t>
            </a:r>
            <a:r>
              <a:rPr lang="en-GB" dirty="0"/>
              <a:t>: key-value pairs with additional information required to accomplish the requested action. E.g.</a:t>
            </a:r>
          </a:p>
          <a:p>
            <a:pPr lvl="1"/>
            <a:r>
              <a:rPr lang="en-GB" dirty="0"/>
              <a:t>Using EXTRA_EMAIL and EXTRA_SUBJECT to specify email and subject when creating implicit intent to send email using ACTION_SEND.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1603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Intent Filters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 intent filter is an expression in an app’s manifest file that specifies the type of intents that the component would like to receive.</a:t>
            </a:r>
          </a:p>
          <a:p>
            <a:r>
              <a:rPr lang="en-GB" dirty="0"/>
              <a:t>Declaring an intent filter for an activity makes it possible for other apps to start the activity with a certain type of intent.</a:t>
            </a:r>
          </a:p>
          <a:p>
            <a:r>
              <a:rPr lang="en-GB" dirty="0"/>
              <a:t>An example activity declaration to receive an ACTION_SEND intent for text data type:</a:t>
            </a:r>
          </a:p>
          <a:p>
            <a:pPr marL="320040" lvl="1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activity </a:t>
            </a:r>
            <a:r>
              <a:rPr lang="en-US" altLang="en-US" sz="15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</a:t>
            </a:r>
            <a:r>
              <a:rPr lang="en-US" altLang="en-US" sz="1500" b="1" dirty="0" err="1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:name</a:t>
            </a:r>
            <a:r>
              <a:rPr lang="en-US" altLang="en-US" sz="15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15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ShareActivity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  <a:b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&lt;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intent-filter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  <a:b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  &lt;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action </a:t>
            </a:r>
            <a:r>
              <a:rPr lang="en-US" altLang="en-US" sz="15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</a:t>
            </a:r>
            <a:r>
              <a:rPr lang="en-US" altLang="en-US" sz="1500" b="1" dirty="0" err="1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:name</a:t>
            </a:r>
            <a:r>
              <a:rPr lang="en-US" altLang="en-US" sz="15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15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android.intent.action.SEND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 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/&gt;</a:t>
            </a:r>
            <a:b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  &lt;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category </a:t>
            </a:r>
            <a:r>
              <a:rPr lang="en-US" altLang="en-US" sz="15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</a:t>
            </a:r>
            <a:r>
              <a:rPr lang="en-US" altLang="en-US" sz="1500" b="1" dirty="0" err="1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:name</a:t>
            </a:r>
            <a:r>
              <a:rPr lang="en-US" altLang="en-US" sz="15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15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android.intent.category.DEFAULT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 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/&gt;</a:t>
            </a:r>
          </a:p>
          <a:p>
            <a:pPr marL="320040" lvl="1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  &lt;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data </a:t>
            </a:r>
            <a:r>
              <a:rPr lang="en-US" altLang="en-US" sz="15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</a:t>
            </a:r>
            <a:r>
              <a:rPr lang="en-US" altLang="en-US" sz="1500" b="1" dirty="0" err="1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:mimeType</a:t>
            </a:r>
            <a:r>
              <a:rPr lang="en-US" altLang="en-US" sz="15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"text/plain" 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/&gt;</a:t>
            </a:r>
            <a:b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&lt;/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intent-filter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  <a:b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&lt;/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activity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  <a:endParaRPr lang="en-US" altLang="en-US" sz="4300" dirty="0">
              <a:latin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437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Default Category and Implicit Intents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To respond to implicit intents, a DEFAULT category </a:t>
            </a:r>
            <a:r>
              <a:rPr lang="en-GB" b="1" u="sng" dirty="0"/>
              <a:t>must</a:t>
            </a:r>
            <a:r>
              <a:rPr lang="en-GB" dirty="0"/>
              <a:t> be set in the intent filter.</a:t>
            </a:r>
          </a:p>
          <a:p>
            <a:pPr marL="320040" lvl="1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activity </a:t>
            </a:r>
            <a:r>
              <a:rPr lang="en-US" altLang="en-US" sz="15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</a:t>
            </a:r>
            <a:r>
              <a:rPr lang="en-US" altLang="en-US" sz="1500" b="1" dirty="0" err="1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:name</a:t>
            </a:r>
            <a:r>
              <a:rPr lang="en-US" altLang="en-US" sz="15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15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ShareActivity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  <a:b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&lt;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intent-filter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  <a:b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  &lt;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action </a:t>
            </a:r>
            <a:r>
              <a:rPr lang="en-US" altLang="en-US" sz="15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</a:t>
            </a:r>
            <a:r>
              <a:rPr lang="en-US" altLang="en-US" sz="1500" b="1" dirty="0" err="1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:name</a:t>
            </a:r>
            <a:r>
              <a:rPr lang="en-US" altLang="en-US" sz="15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15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android.intent.action.SEND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 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/&gt;</a:t>
            </a:r>
            <a:b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  &lt;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category </a:t>
            </a:r>
            <a:r>
              <a:rPr lang="en-US" altLang="en-US" sz="15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</a:t>
            </a:r>
            <a:r>
              <a:rPr lang="en-US" altLang="en-US" sz="1500" b="1" dirty="0" err="1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:name</a:t>
            </a:r>
            <a:r>
              <a:rPr lang="en-US" altLang="en-US" sz="15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15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android.intent.category.DEFAULT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 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/&gt;</a:t>
            </a:r>
          </a:p>
          <a:p>
            <a:pPr marL="320040" lvl="1" indent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2DA2BF"/>
              </a:buClr>
              <a:buNone/>
            </a:pP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  &lt;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data </a:t>
            </a:r>
            <a:r>
              <a:rPr lang="en-US" altLang="en-US" sz="15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</a:t>
            </a:r>
            <a:r>
              <a:rPr lang="en-US" altLang="en-US" sz="1500" b="1" dirty="0" err="1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:mimeType</a:t>
            </a:r>
            <a:r>
              <a:rPr lang="en-US" altLang="en-US" sz="15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15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"text/plain" 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/&gt;</a:t>
            </a:r>
            <a:b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&lt;/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intent-filter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  <a:b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&lt;/</a:t>
            </a:r>
            <a:r>
              <a:rPr lang="en-US" altLang="en-US" sz="15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activity</a:t>
            </a:r>
            <a:r>
              <a:rPr lang="en-US" altLang="en-US" sz="15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  <a:endParaRPr lang="en-GB" dirty="0"/>
          </a:p>
          <a:p>
            <a:r>
              <a:rPr lang="en-GB" dirty="0"/>
              <a:t>Specifying DEFAULT tells the OS that this activity should considered for the job when it is asking for volunteers for an implicit intent.</a:t>
            </a:r>
          </a:p>
        </p:txBody>
      </p:sp>
      <p:sp>
        <p:nvSpPr>
          <p:cNvPr id="4" name="Rectangle 3"/>
          <p:cNvSpPr/>
          <p:nvPr/>
        </p:nvSpPr>
        <p:spPr>
          <a:xfrm>
            <a:off x="4644008" y="3212976"/>
            <a:ext cx="3600400" cy="216024"/>
          </a:xfrm>
          <a:prstGeom prst="rect">
            <a:avLst/>
          </a:prstGeom>
          <a:solidFill>
            <a:srgbClr val="FFFF00">
              <a:alpha val="15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41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Word of Caution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Do </a:t>
            </a:r>
            <a:r>
              <a:rPr lang="en-GB" u="sng" dirty="0"/>
              <a:t>not</a:t>
            </a:r>
            <a:r>
              <a:rPr lang="en-GB" dirty="0"/>
              <a:t> use implicit intents to start a </a:t>
            </a:r>
            <a:r>
              <a:rPr lang="en-GB" b="1" dirty="0"/>
              <a:t>Service</a:t>
            </a:r>
            <a:r>
              <a:rPr lang="en-GB" dirty="0"/>
              <a:t>, always use explicit intents for this!</a:t>
            </a:r>
          </a:p>
          <a:p>
            <a:pPr lvl="1"/>
            <a:r>
              <a:rPr lang="en-GB" dirty="0"/>
              <a:t>We will discuss services in a later lecture.</a:t>
            </a:r>
          </a:p>
          <a:p>
            <a:r>
              <a:rPr lang="en-GB" dirty="0"/>
              <a:t>Using an implicit intent to start a service is a security hazard.</a:t>
            </a:r>
          </a:p>
          <a:p>
            <a:pPr lvl="1"/>
            <a:r>
              <a:rPr lang="en-GB" dirty="0"/>
              <a:t>You can’t be certain what service will respond to the intent.</a:t>
            </a:r>
          </a:p>
          <a:p>
            <a:pPr lvl="1"/>
            <a:r>
              <a:rPr lang="en-GB" dirty="0"/>
              <a:t>The user also cannot see which service starts.</a:t>
            </a:r>
          </a:p>
          <a:p>
            <a:pPr lvl="1"/>
            <a:r>
              <a:rPr lang="en-GB" dirty="0"/>
              <a:t>From API 21, an exception is thrown if you try to start a service with an implicit intent.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54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Forcing an App Chooser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there is more that one app available that can respond to the implicit intent, the user can:</a:t>
            </a:r>
          </a:p>
          <a:p>
            <a:pPr lvl="1"/>
            <a:r>
              <a:rPr lang="en-GB" dirty="0"/>
              <a:t>Select which app to use</a:t>
            </a:r>
          </a:p>
          <a:p>
            <a:pPr lvl="1"/>
            <a:r>
              <a:rPr lang="en-GB" dirty="0"/>
              <a:t>Choose to make this app the default for future action requests.</a:t>
            </a:r>
          </a:p>
          <a:p>
            <a:r>
              <a:rPr lang="en-GB" dirty="0"/>
              <a:t>You may want to override the default and force a chooser dialog to be displayed each time. E.g.</a:t>
            </a:r>
          </a:p>
          <a:p>
            <a:pPr lvl="1"/>
            <a:r>
              <a:rPr lang="en-GB" dirty="0"/>
              <a:t>For an app allowing users to “share”, the choice is likely to depend on the current situation.</a:t>
            </a:r>
          </a:p>
          <a:p>
            <a:r>
              <a:rPr lang="en-GB" dirty="0"/>
              <a:t>To display a chooser, you create the intent using the </a:t>
            </a:r>
            <a:r>
              <a:rPr lang="en-GB" dirty="0" err="1"/>
              <a:t>createChooser</a:t>
            </a:r>
            <a:r>
              <a:rPr lang="en-GB" dirty="0"/>
              <a:t>() method.</a:t>
            </a:r>
          </a:p>
        </p:txBody>
      </p:sp>
    </p:spTree>
    <p:extLst>
      <p:ext uri="{BB962C8B-B14F-4D97-AF65-F5344CB8AC3E}">
        <p14:creationId xmlns:p14="http://schemas.microsoft.com/office/powerpoint/2010/main" val="366212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you want to receive a result back when you start an intent, what method do you call?</a:t>
            </a:r>
          </a:p>
          <a:p>
            <a:r>
              <a:rPr lang="en-GB" dirty="0"/>
              <a:t>What method is used by the activity that started the intent to read the result when it </a:t>
            </a:r>
            <a:r>
              <a:rPr lang="en-GB"/>
              <a:t>is returned?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3632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Contacts Provider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Manages the device’s central repository of people data (Contacts).</a:t>
            </a:r>
          </a:p>
          <a:p>
            <a:r>
              <a:rPr lang="en-GB" dirty="0"/>
              <a:t>Maintains three types of data about a person. Each corresponds to a different table.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441138" y="3573016"/>
            <a:ext cx="47393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ContactsContract.</a:t>
            </a:r>
            <a:r>
              <a:rPr lang="en-GB" b="1" dirty="0" err="1"/>
              <a:t>Contacts</a:t>
            </a:r>
            <a:r>
              <a:rPr lang="en-GB" dirty="0"/>
              <a:t> table </a:t>
            </a:r>
          </a:p>
          <a:p>
            <a:r>
              <a:rPr lang="en-GB" dirty="0"/>
              <a:t>Rows representing different people, based on aggregations of raw contact rows. 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395536" y="3717032"/>
            <a:ext cx="3962074" cy="2952328"/>
            <a:chOff x="395536" y="3717032"/>
            <a:chExt cx="3962074" cy="2952328"/>
          </a:xfrm>
        </p:grpSpPr>
        <p:sp>
          <p:nvSpPr>
            <p:cNvPr id="5" name="Rectangle: Rounded Corners 4"/>
            <p:cNvSpPr/>
            <p:nvPr/>
          </p:nvSpPr>
          <p:spPr>
            <a:xfrm>
              <a:off x="1835696" y="3717032"/>
              <a:ext cx="1152128" cy="57606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Contact</a:t>
              </a:r>
            </a:p>
          </p:txBody>
        </p:sp>
        <p:sp>
          <p:nvSpPr>
            <p:cNvPr id="7" name="Rectangle: Rounded Corners 6"/>
            <p:cNvSpPr/>
            <p:nvPr/>
          </p:nvSpPr>
          <p:spPr>
            <a:xfrm>
              <a:off x="467544" y="4725144"/>
              <a:ext cx="1152128" cy="576064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Raw Contact</a:t>
              </a:r>
            </a:p>
          </p:txBody>
        </p:sp>
        <p:sp>
          <p:nvSpPr>
            <p:cNvPr id="8" name="Rectangle: Rounded Corners 7"/>
            <p:cNvSpPr/>
            <p:nvPr/>
          </p:nvSpPr>
          <p:spPr>
            <a:xfrm>
              <a:off x="1836513" y="4725144"/>
              <a:ext cx="1152128" cy="576064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Raw Contact</a:t>
              </a:r>
            </a:p>
          </p:txBody>
        </p:sp>
        <p:sp>
          <p:nvSpPr>
            <p:cNvPr id="9" name="Rectangle: Rounded Corners 8"/>
            <p:cNvSpPr/>
            <p:nvPr/>
          </p:nvSpPr>
          <p:spPr>
            <a:xfrm>
              <a:off x="3205482" y="4725144"/>
              <a:ext cx="1152128" cy="576064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Raw Contact</a:t>
              </a:r>
            </a:p>
          </p:txBody>
        </p:sp>
        <p:sp>
          <p:nvSpPr>
            <p:cNvPr id="6" name="Flowchart: Multidocument 5"/>
            <p:cNvSpPr/>
            <p:nvPr/>
          </p:nvSpPr>
          <p:spPr>
            <a:xfrm>
              <a:off x="395536" y="5877272"/>
              <a:ext cx="1152128" cy="792088"/>
            </a:xfrm>
            <a:prstGeom prst="flowChartMultidocumen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Data</a:t>
              </a:r>
            </a:p>
          </p:txBody>
        </p:sp>
        <p:sp>
          <p:nvSpPr>
            <p:cNvPr id="11" name="Flowchart: Multidocument 10"/>
            <p:cNvSpPr/>
            <p:nvPr/>
          </p:nvSpPr>
          <p:spPr>
            <a:xfrm>
              <a:off x="1763688" y="5874282"/>
              <a:ext cx="1152128" cy="792088"/>
            </a:xfrm>
            <a:prstGeom prst="flowChartMultidocumen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Data</a:t>
              </a:r>
            </a:p>
          </p:txBody>
        </p:sp>
        <p:sp>
          <p:nvSpPr>
            <p:cNvPr id="12" name="Flowchart: Multidocument 11"/>
            <p:cNvSpPr/>
            <p:nvPr/>
          </p:nvSpPr>
          <p:spPr>
            <a:xfrm>
              <a:off x="3131840" y="5874282"/>
              <a:ext cx="1152128" cy="792088"/>
            </a:xfrm>
            <a:prstGeom prst="flowChartMultidocumen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Data</a:t>
              </a:r>
            </a:p>
          </p:txBody>
        </p:sp>
        <p:cxnSp>
          <p:nvCxnSpPr>
            <p:cNvPr id="13" name="Straight Arrow Connector 12"/>
            <p:cNvCxnSpPr>
              <a:stCxn id="5" idx="2"/>
              <a:endCxn id="8" idx="0"/>
            </p:cNvCxnSpPr>
            <p:nvPr/>
          </p:nvCxnSpPr>
          <p:spPr>
            <a:xfrm>
              <a:off x="2411760" y="4293096"/>
              <a:ext cx="817" cy="4320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>
              <a:stCxn id="5" idx="2"/>
              <a:endCxn id="7" idx="0"/>
            </p:cNvCxnSpPr>
            <p:nvPr/>
          </p:nvCxnSpPr>
          <p:spPr>
            <a:xfrm flipH="1">
              <a:off x="1043608" y="4293096"/>
              <a:ext cx="1368152" cy="4320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>
              <a:stCxn id="5" idx="2"/>
              <a:endCxn id="9" idx="0"/>
            </p:cNvCxnSpPr>
            <p:nvPr/>
          </p:nvCxnSpPr>
          <p:spPr>
            <a:xfrm>
              <a:off x="2411760" y="4293096"/>
              <a:ext cx="1369786" cy="4320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>
              <a:stCxn id="8" idx="2"/>
              <a:endCxn id="11" idx="0"/>
            </p:cNvCxnSpPr>
            <p:nvPr/>
          </p:nvCxnSpPr>
          <p:spPr>
            <a:xfrm>
              <a:off x="2412577" y="5301208"/>
              <a:ext cx="6437" cy="57307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>
              <a:stCxn id="7" idx="2"/>
              <a:endCxn id="6" idx="0"/>
            </p:cNvCxnSpPr>
            <p:nvPr/>
          </p:nvCxnSpPr>
          <p:spPr>
            <a:xfrm>
              <a:off x="1043608" y="5301208"/>
              <a:ext cx="7254" cy="57606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>
              <a:stCxn id="9" idx="2"/>
              <a:endCxn id="12" idx="0"/>
            </p:cNvCxnSpPr>
            <p:nvPr/>
          </p:nvCxnSpPr>
          <p:spPr>
            <a:xfrm>
              <a:off x="3781546" y="5301208"/>
              <a:ext cx="5620" cy="57307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5" name="TextBox 24"/>
          <p:cNvSpPr txBox="1"/>
          <p:nvPr/>
        </p:nvSpPr>
        <p:spPr>
          <a:xfrm>
            <a:off x="4441138" y="4665910"/>
            <a:ext cx="47393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ContactsContract.</a:t>
            </a:r>
            <a:r>
              <a:rPr lang="en-GB" b="1" dirty="0" err="1"/>
              <a:t>RawContacts</a:t>
            </a:r>
            <a:r>
              <a:rPr lang="en-GB" dirty="0"/>
              <a:t> table </a:t>
            </a:r>
          </a:p>
          <a:p>
            <a:r>
              <a:rPr lang="en-GB" dirty="0"/>
              <a:t>Rows containing a summary of a person’s data, specific to a </a:t>
            </a:r>
            <a:r>
              <a:rPr lang="en-GB" b="1" i="1" dirty="0"/>
              <a:t>single</a:t>
            </a:r>
            <a:r>
              <a:rPr lang="en-GB" dirty="0"/>
              <a:t> user account and type. 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446360" y="5746030"/>
            <a:ext cx="47393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ContactsContract.</a:t>
            </a:r>
            <a:r>
              <a:rPr lang="en-GB" b="1" dirty="0" err="1"/>
              <a:t>Data</a:t>
            </a:r>
            <a:r>
              <a:rPr lang="en-GB" dirty="0"/>
              <a:t> table </a:t>
            </a:r>
          </a:p>
          <a:p>
            <a:r>
              <a:rPr lang="en-GB" dirty="0"/>
              <a:t>Rows containing the details for raw contact, such as email addresses or phone number. </a:t>
            </a:r>
          </a:p>
        </p:txBody>
      </p:sp>
    </p:spTree>
    <p:extLst>
      <p:ext uri="{BB962C8B-B14F-4D97-AF65-F5344CB8AC3E}">
        <p14:creationId xmlns:p14="http://schemas.microsoft.com/office/powerpoint/2010/main" val="1949316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25" grpId="0"/>
      <p:bldP spid="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Contacts, Raw Contacts and Data Table Relationships</a:t>
            </a:r>
          </a:p>
        </p:txBody>
      </p:sp>
      <p:pic>
        <p:nvPicPr>
          <p:cNvPr id="3074" name="Picture 2" descr="Contacts provider main tabl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171" y="1579587"/>
            <a:ext cx="2905125" cy="465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1844824"/>
            <a:ext cx="32403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Emily has the following 3 accounts defined on her device: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Emily.Dickinson@gmail.com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emilyd@gmail.com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Twitter account: </a:t>
            </a:r>
            <a:r>
              <a:rPr lang="en-GB" dirty="0" err="1"/>
              <a:t>belle_of_amherst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79512" y="4133979"/>
            <a:ext cx="32403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Emily.Dickinson@gmail.com</a:t>
            </a:r>
            <a:r>
              <a:rPr lang="en-GB" dirty="0"/>
              <a:t> logs in and adds Thomas as a contact. He has 2 email addresses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Later, she logs in as </a:t>
            </a:r>
            <a:r>
              <a:rPr lang="en-GB" dirty="0">
                <a:hlinkClick r:id="rId5"/>
              </a:rPr>
              <a:t>emilyd@gmail.com</a:t>
            </a:r>
            <a:r>
              <a:rPr lang="en-GB" dirty="0"/>
              <a:t> and sends email to Thomas.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She also follows Thomas on his Twitter account.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19403" y="2175892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 Raw Contacts are created for Thomas as a result.</a:t>
            </a:r>
          </a:p>
        </p:txBody>
      </p:sp>
      <p:grpSp>
        <p:nvGrpSpPr>
          <p:cNvPr id="15" name="Group 14"/>
          <p:cNvGrpSpPr/>
          <p:nvPr/>
        </p:nvGrpSpPr>
        <p:grpSpPr>
          <a:xfrm>
            <a:off x="3464974" y="1611422"/>
            <a:ext cx="1611082" cy="1270863"/>
            <a:chOff x="3464974" y="1611422"/>
            <a:chExt cx="1611082" cy="1270863"/>
          </a:xfrm>
        </p:grpSpPr>
        <p:sp>
          <p:nvSpPr>
            <p:cNvPr id="5" name="TextBox 4"/>
            <p:cNvSpPr txBox="1"/>
            <p:nvPr/>
          </p:nvSpPr>
          <p:spPr>
            <a:xfrm>
              <a:off x="3464974" y="1611422"/>
              <a:ext cx="161108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_ID</a:t>
              </a:r>
            </a:p>
            <a:p>
              <a:r>
                <a:rPr lang="en-GB" dirty="0"/>
                <a:t>_LOOKUP_KEY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491860" y="2512953"/>
              <a:ext cx="145815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CONTACT_ID</a:t>
              </a:r>
            </a:p>
          </p:txBody>
        </p:sp>
        <p:sp>
          <p:nvSpPr>
            <p:cNvPr id="9" name="Left Bracket 8"/>
            <p:cNvSpPr/>
            <p:nvPr/>
          </p:nvSpPr>
          <p:spPr>
            <a:xfrm>
              <a:off x="3491900" y="1844824"/>
              <a:ext cx="71988" cy="852795"/>
            </a:xfrm>
            <a:prstGeom prst="leftBracket">
              <a:avLst/>
            </a:prstGeom>
            <a:ln w="2857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7175989" y="2772197"/>
            <a:ext cx="2033314" cy="1890231"/>
            <a:chOff x="7175989" y="2772197"/>
            <a:chExt cx="2033314" cy="1890231"/>
          </a:xfrm>
        </p:grpSpPr>
        <p:sp>
          <p:nvSpPr>
            <p:cNvPr id="13" name="TextBox 12"/>
            <p:cNvSpPr txBox="1"/>
            <p:nvPr/>
          </p:nvSpPr>
          <p:spPr>
            <a:xfrm>
              <a:off x="7175989" y="2772197"/>
              <a:ext cx="4972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_ID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175989" y="4293096"/>
              <a:ext cx="203331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RAW_CONTACT_ID</a:t>
              </a:r>
            </a:p>
          </p:txBody>
        </p:sp>
        <p:sp>
          <p:nvSpPr>
            <p:cNvPr id="12" name="Left Bracket 11"/>
            <p:cNvSpPr/>
            <p:nvPr/>
          </p:nvSpPr>
          <p:spPr>
            <a:xfrm>
              <a:off x="7202278" y="2956863"/>
              <a:ext cx="106026" cy="1624265"/>
            </a:xfrm>
            <a:prstGeom prst="leftBracket">
              <a:avLst/>
            </a:prstGeom>
            <a:ln w="2857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629787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Raw Contacts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 Contacts Provider allows more than one online service as the source of data for a person.</a:t>
            </a:r>
          </a:p>
          <a:p>
            <a:r>
              <a:rPr lang="en-GB" dirty="0"/>
              <a:t>Raw contacts represents a person’s data coming from a single account type and account name.</a:t>
            </a:r>
          </a:p>
          <a:p>
            <a:r>
              <a:rPr lang="en-GB" dirty="0"/>
              <a:t>Important Columns:</a:t>
            </a:r>
          </a:p>
          <a:p>
            <a:pPr lvl="1"/>
            <a:r>
              <a:rPr lang="en-GB" b="1" dirty="0"/>
              <a:t>ACCOUNT_NAME</a:t>
            </a:r>
            <a:r>
              <a:rPr lang="en-GB" dirty="0"/>
              <a:t>: the account name for the account type that is the source for this raw contact.</a:t>
            </a:r>
          </a:p>
          <a:p>
            <a:pPr lvl="1"/>
            <a:r>
              <a:rPr lang="en-GB" b="1" dirty="0"/>
              <a:t>ACCOUNT_TYPE</a:t>
            </a:r>
            <a:r>
              <a:rPr lang="en-GB" dirty="0"/>
              <a:t>: the account type that is the source of this raw contact e.g. </a:t>
            </a:r>
            <a:r>
              <a:rPr lang="en-GB" dirty="0" err="1"/>
              <a:t>com.google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DELETED</a:t>
            </a:r>
            <a:r>
              <a:rPr lang="en-GB" dirty="0"/>
              <a:t>: indicates raw contact has been deleted until sync servers are able to delete the row from their servers before being completely deleted from repository.</a:t>
            </a:r>
          </a:p>
        </p:txBody>
      </p:sp>
    </p:spTree>
    <p:extLst>
      <p:ext uri="{BB962C8B-B14F-4D97-AF65-F5344CB8AC3E}">
        <p14:creationId xmlns:p14="http://schemas.microsoft.com/office/powerpoint/2010/main" val="272129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data for a raw contact is stored in this table. </a:t>
            </a:r>
          </a:p>
          <a:p>
            <a:r>
              <a:rPr lang="en-GB" dirty="0"/>
              <a:t>It is linked to the raw contact’s </a:t>
            </a:r>
            <a:r>
              <a:rPr lang="en-GB" b="1" dirty="0"/>
              <a:t>_ID</a:t>
            </a:r>
            <a:r>
              <a:rPr lang="en-GB" dirty="0"/>
              <a:t> value.</a:t>
            </a:r>
          </a:p>
          <a:p>
            <a:r>
              <a:rPr lang="en-GB" dirty="0"/>
              <a:t>Some of the columns include:</a:t>
            </a:r>
          </a:p>
          <a:p>
            <a:pPr lvl="1"/>
            <a:r>
              <a:rPr lang="en-GB" b="1" dirty="0"/>
              <a:t>RAW_CONTACT_ID</a:t>
            </a:r>
            <a:r>
              <a:rPr lang="en-GB" dirty="0"/>
              <a:t>: The value of the _ID column of the raw contact for this data.</a:t>
            </a:r>
          </a:p>
          <a:p>
            <a:pPr lvl="1"/>
            <a:r>
              <a:rPr lang="en-GB" b="1" dirty="0"/>
              <a:t>IS_PRIMARY:</a:t>
            </a:r>
            <a:r>
              <a:rPr lang="en-GB" dirty="0"/>
              <a:t> identifies the data row that contains the primary data for the type e.g. default number.</a:t>
            </a:r>
          </a:p>
          <a:p>
            <a:pPr lvl="1"/>
            <a:r>
              <a:rPr lang="en-GB" b="1" dirty="0"/>
              <a:t>MIMETYPE</a:t>
            </a:r>
            <a:r>
              <a:rPr lang="en-GB" dirty="0"/>
              <a:t>: type of data stored in this row.</a:t>
            </a:r>
          </a:p>
          <a:p>
            <a:r>
              <a:rPr lang="en-GB" dirty="0"/>
              <a:t>Table contains 15 generic columns</a:t>
            </a:r>
          </a:p>
          <a:p>
            <a:r>
              <a:rPr lang="en-GB" dirty="0"/>
              <a:t>Provides type-specific column names: definitions of common data types in the data table.</a:t>
            </a:r>
          </a:p>
          <a:p>
            <a:pPr lvl="1"/>
            <a:r>
              <a:rPr lang="en-GB" dirty="0"/>
              <a:t>Defined in </a:t>
            </a:r>
            <a:r>
              <a:rPr lang="en-GB" dirty="0" err="1">
                <a:hlinkClick r:id="rId2"/>
              </a:rPr>
              <a:t>ContactsContract.CommonDataKinds</a:t>
            </a:r>
            <a:endParaRPr lang="en-GB" dirty="0"/>
          </a:p>
          <a:p>
            <a:pPr lvl="1"/>
            <a:r>
              <a:rPr lang="en-GB" dirty="0"/>
              <a:t>Column name constants that help you access data of a particular type in a row.</a:t>
            </a:r>
          </a:p>
        </p:txBody>
      </p:sp>
    </p:spTree>
    <p:extLst>
      <p:ext uri="{BB962C8B-B14F-4D97-AF65-F5344CB8AC3E}">
        <p14:creationId xmlns:p14="http://schemas.microsoft.com/office/powerpoint/2010/main" val="2792433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Type-Specific Column Names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874849225"/>
              </p:ext>
            </p:extLst>
          </p:nvPr>
        </p:nvGraphicFramePr>
        <p:xfrm>
          <a:off x="612775" y="1600200"/>
          <a:ext cx="8153400" cy="439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167137">
                  <a:extLst>
                    <a:ext uri="{9D8B030D-6E8A-4147-A177-3AD203B41FA5}">
                      <a16:colId xmlns:a16="http://schemas.microsoft.com/office/drawing/2014/main" val="1761520789"/>
                    </a:ext>
                  </a:extLst>
                </a:gridCol>
                <a:gridCol w="4986263">
                  <a:extLst>
                    <a:ext uri="{9D8B030D-6E8A-4147-A177-3AD203B41FA5}">
                      <a16:colId xmlns:a16="http://schemas.microsoft.com/office/drawing/2014/main" val="9088298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6328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/>
                        <a:t>ContactsContract.Common</a:t>
                      </a:r>
                      <a:br>
                        <a:rPr lang="en-GB" baseline="0" dirty="0"/>
                      </a:br>
                      <a:r>
                        <a:rPr lang="en-GB" baseline="0" dirty="0" err="1"/>
                        <a:t>DataKinds.</a:t>
                      </a:r>
                      <a:r>
                        <a:rPr lang="en-GB" b="1" baseline="0" dirty="0" err="1"/>
                        <a:t>StructredName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the proper name data</a:t>
                      </a:r>
                      <a:r>
                        <a:rPr lang="en-GB" baseline="0" dirty="0"/>
                        <a:t> for the raw contact associated with this row.</a:t>
                      </a:r>
                    </a:p>
                    <a:p>
                      <a:r>
                        <a:rPr lang="en-GB" baseline="0" dirty="0"/>
                        <a:t>A raw contact has only one of these rows.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2687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/>
                        <a:t>ContactsContract.Common</a:t>
                      </a:r>
                      <a:br>
                        <a:rPr lang="en-GB" baseline="0" dirty="0"/>
                      </a:br>
                      <a:r>
                        <a:rPr lang="en-GB" baseline="0" dirty="0" err="1"/>
                        <a:t>DataKinds.</a:t>
                      </a:r>
                      <a:r>
                        <a:rPr lang="en-GB" b="1" baseline="0" dirty="0" err="1"/>
                        <a:t>Photo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main photo for</a:t>
                      </a:r>
                      <a:r>
                        <a:rPr lang="en-GB" baseline="0" dirty="0"/>
                        <a:t> the raw contact associated with this data row.</a:t>
                      </a:r>
                    </a:p>
                    <a:p>
                      <a:r>
                        <a:rPr lang="en-GB" baseline="0" dirty="0"/>
                        <a:t>A raw contact has only one of these rows.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96954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/>
                        <a:t>ContactsContract.Common</a:t>
                      </a:r>
                      <a:br>
                        <a:rPr lang="en-GB" baseline="0" dirty="0"/>
                      </a:br>
                      <a:r>
                        <a:rPr lang="en-GB" baseline="0" dirty="0" err="1"/>
                        <a:t>DataKinds.</a:t>
                      </a:r>
                      <a:r>
                        <a:rPr lang="en-GB" b="1" baseline="0" dirty="0" err="1"/>
                        <a:t>Email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</a:t>
                      </a:r>
                      <a:r>
                        <a:rPr lang="en-GB" baseline="0" dirty="0"/>
                        <a:t> email address for the raw contact.</a:t>
                      </a:r>
                    </a:p>
                    <a:p>
                      <a:r>
                        <a:rPr lang="en-GB" baseline="0" dirty="0"/>
                        <a:t>A raw contact can have multiple email addresses.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4786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/>
                        <a:t>ContactsContract.Common</a:t>
                      </a:r>
                      <a:br>
                        <a:rPr lang="en-GB" baseline="0" dirty="0"/>
                      </a:br>
                      <a:r>
                        <a:rPr lang="en-GB" baseline="0" dirty="0" err="1"/>
                        <a:t>DataKinds.</a:t>
                      </a:r>
                      <a:r>
                        <a:rPr lang="en-GB" b="1" baseline="0" dirty="0" err="1"/>
                        <a:t>StructuredPostal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postal</a:t>
                      </a:r>
                      <a:r>
                        <a:rPr lang="en-GB" baseline="0" dirty="0"/>
                        <a:t> address for the raw contact.</a:t>
                      </a:r>
                    </a:p>
                    <a:p>
                      <a:r>
                        <a:rPr lang="en-GB" baseline="0" dirty="0"/>
                        <a:t>A raw contact can have multiple postal addresses.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98233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/>
                        <a:t>ContactsContract.CommonDataKinds.</a:t>
                      </a:r>
                      <a:r>
                        <a:rPr lang="en-GB" b="1" baseline="0" dirty="0" err="1"/>
                        <a:t>GroupMembership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identifier that links the raw</a:t>
                      </a:r>
                      <a:r>
                        <a:rPr lang="en-GB" baseline="0" dirty="0"/>
                        <a:t> contact to one of the groups in the Contacts Provider.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58410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20290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Contacts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Combines the raw contact rows across all account types to form a contact.</a:t>
            </a:r>
          </a:p>
          <a:p>
            <a:r>
              <a:rPr lang="en-GB" dirty="0"/>
              <a:t>Enables displaying and modifying all data for a person collectively.</a:t>
            </a:r>
          </a:p>
          <a:p>
            <a:r>
              <a:rPr lang="en-GB" dirty="0"/>
              <a:t>The Contacts Provider manages the creation of new contact rows – applications or sync adapters are not allowed to do this.</a:t>
            </a:r>
          </a:p>
          <a:p>
            <a:pPr lvl="1"/>
            <a:r>
              <a:rPr lang="en-GB" dirty="0"/>
              <a:t>A new contact is created in response to the addition of a new raw contact that does not match any existing contacts.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55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Contacts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contact row is linked to its raw contacts rows </a:t>
            </a:r>
            <a:r>
              <a:rPr lang="en-GB" b="1" dirty="0"/>
              <a:t>CONTACT_ID</a:t>
            </a:r>
            <a:r>
              <a:rPr lang="en-GB" dirty="0"/>
              <a:t> column with the contact row’s </a:t>
            </a:r>
            <a:r>
              <a:rPr lang="en-GB" b="1" dirty="0"/>
              <a:t>_ID</a:t>
            </a:r>
            <a:r>
              <a:rPr lang="en-GB" dirty="0"/>
              <a:t> column in the contact table.</a:t>
            </a:r>
          </a:p>
          <a:p>
            <a:r>
              <a:rPr lang="en-GB" dirty="0"/>
              <a:t>The Contacts table also has the </a:t>
            </a:r>
            <a:r>
              <a:rPr lang="en-GB" b="1" dirty="0"/>
              <a:t>LOOKUP_KEY</a:t>
            </a:r>
            <a:r>
              <a:rPr lang="en-GB" dirty="0"/>
              <a:t> column, which is a “</a:t>
            </a:r>
            <a:r>
              <a:rPr lang="en-GB" b="1" i="1" dirty="0"/>
              <a:t>permanent</a:t>
            </a:r>
            <a:r>
              <a:rPr lang="en-GB" dirty="0"/>
              <a:t>” link to the parent contact row.</a:t>
            </a:r>
          </a:p>
          <a:p>
            <a:pPr lvl="1"/>
            <a:r>
              <a:rPr lang="en-GB" dirty="0"/>
              <a:t>A Contact row’s _ID value may change in response to an aggregation or sync.</a:t>
            </a:r>
          </a:p>
          <a:p>
            <a:pPr lvl="1"/>
            <a:r>
              <a:rPr lang="en-GB" dirty="0"/>
              <a:t>The LOOKUP_KEY does not change, and hence may be better for performing lookups (matching a contact ID).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139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Requesting User Permissions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From API 23, users grant permissions to apps, while the app is running and not when they install it.</a:t>
            </a:r>
          </a:p>
          <a:p>
            <a:r>
              <a:rPr lang="en-GB" dirty="0"/>
              <a:t>Two types of permissions:</a:t>
            </a:r>
          </a:p>
          <a:p>
            <a:pPr lvl="1"/>
            <a:r>
              <a:rPr lang="en-GB" b="1" dirty="0"/>
              <a:t>Normal Permissions</a:t>
            </a:r>
            <a:r>
              <a:rPr lang="en-GB" dirty="0"/>
              <a:t>: do not risk the user’s privacy.</a:t>
            </a:r>
          </a:p>
          <a:p>
            <a:pPr lvl="2"/>
            <a:r>
              <a:rPr lang="en-GB" dirty="0"/>
              <a:t>If your app lists a normal permission, the system grants the permission automatically.</a:t>
            </a:r>
          </a:p>
          <a:p>
            <a:pPr lvl="1"/>
            <a:r>
              <a:rPr lang="en-GB" b="1" dirty="0"/>
              <a:t>Dangerous Permissions</a:t>
            </a:r>
            <a:r>
              <a:rPr lang="en-GB" dirty="0"/>
              <a:t>: can access the user’s confidential data.</a:t>
            </a:r>
          </a:p>
          <a:p>
            <a:pPr lvl="2"/>
            <a:r>
              <a:rPr lang="en-GB" dirty="0"/>
              <a:t>If you list a dangerous permission, the user has to explicitly give approval to your app.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623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Declaring Permissions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Your app needs to declare </a:t>
            </a:r>
            <a:r>
              <a:rPr lang="en-GB" b="1" i="1" dirty="0"/>
              <a:t>both</a:t>
            </a:r>
            <a:r>
              <a:rPr lang="en-GB" dirty="0"/>
              <a:t> the normal and dangerous permissions it requires in the app manifest.</a:t>
            </a:r>
          </a:p>
          <a:p>
            <a:r>
              <a:rPr lang="en-GB" dirty="0"/>
              <a:t>How the system handles the permission declaration depends om the target SDK level.</a:t>
            </a:r>
          </a:p>
          <a:p>
            <a:pPr lvl="1"/>
            <a:r>
              <a:rPr lang="en-GB" dirty="0"/>
              <a:t>SDK 22 or lower</a:t>
            </a:r>
          </a:p>
          <a:p>
            <a:pPr lvl="2"/>
            <a:r>
              <a:rPr lang="en-GB" dirty="0"/>
              <a:t>List in manifest</a:t>
            </a:r>
          </a:p>
          <a:p>
            <a:pPr lvl="2"/>
            <a:r>
              <a:rPr lang="en-GB" dirty="0"/>
              <a:t>User grants access when they install the app</a:t>
            </a:r>
          </a:p>
          <a:p>
            <a:pPr lvl="1"/>
            <a:r>
              <a:rPr lang="en-GB" dirty="0"/>
              <a:t>SDK 23 or higher</a:t>
            </a:r>
          </a:p>
          <a:p>
            <a:pPr lvl="2"/>
            <a:r>
              <a:rPr lang="en-GB" dirty="0"/>
              <a:t>List in manifest</a:t>
            </a:r>
          </a:p>
          <a:p>
            <a:pPr lvl="2"/>
            <a:r>
              <a:rPr lang="en-GB" dirty="0"/>
              <a:t>App requests permission when the app is running (you need to code this).</a:t>
            </a:r>
          </a:p>
        </p:txBody>
      </p:sp>
    </p:spTree>
    <p:extLst>
      <p:ext uri="{BB962C8B-B14F-4D97-AF65-F5344CB8AC3E}">
        <p14:creationId xmlns:p14="http://schemas.microsoft.com/office/powerpoint/2010/main" val="2303854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 Requires Permission</a:t>
            </a:r>
          </a:p>
        </p:txBody>
      </p:sp>
      <p:sp>
        <p:nvSpPr>
          <p:cNvPr id="5" name="Rectangle: Rounded Corners 4"/>
          <p:cNvSpPr/>
          <p:nvPr/>
        </p:nvSpPr>
        <p:spPr>
          <a:xfrm>
            <a:off x="1547664" y="1700808"/>
            <a:ext cx="3312368" cy="57606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Check App Version &gt;= 23 &amp;&amp; Permission Granted = False</a:t>
            </a:r>
          </a:p>
        </p:txBody>
      </p:sp>
      <p:sp>
        <p:nvSpPr>
          <p:cNvPr id="6" name="Rectangle: Rounded Corners 5"/>
          <p:cNvSpPr/>
          <p:nvPr/>
        </p:nvSpPr>
        <p:spPr>
          <a:xfrm>
            <a:off x="1733972" y="2636912"/>
            <a:ext cx="2952328" cy="57606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Need to explain why access needed?</a:t>
            </a:r>
          </a:p>
        </p:txBody>
      </p:sp>
      <p:sp>
        <p:nvSpPr>
          <p:cNvPr id="7" name="Rectangle: Rounded Corners 6"/>
          <p:cNvSpPr/>
          <p:nvPr/>
        </p:nvSpPr>
        <p:spPr>
          <a:xfrm>
            <a:off x="1835696" y="4149080"/>
            <a:ext cx="2736304" cy="57606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Request User Permission ASYNCHRONOUSLY</a:t>
            </a:r>
          </a:p>
        </p:txBody>
      </p:sp>
      <p:sp>
        <p:nvSpPr>
          <p:cNvPr id="8" name="Rectangle: Rounded Corners 7"/>
          <p:cNvSpPr/>
          <p:nvPr/>
        </p:nvSpPr>
        <p:spPr>
          <a:xfrm>
            <a:off x="1835695" y="5263643"/>
            <a:ext cx="2736305" cy="57606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Call back Method</a:t>
            </a:r>
          </a:p>
          <a:p>
            <a:pPr algn="ctr"/>
            <a:r>
              <a:rPr lang="en-GB" dirty="0"/>
              <a:t>Request Granted?</a:t>
            </a:r>
          </a:p>
        </p:txBody>
      </p:sp>
      <p:sp>
        <p:nvSpPr>
          <p:cNvPr id="9" name="Rectangle: Rounded Corners 8"/>
          <p:cNvSpPr/>
          <p:nvPr/>
        </p:nvSpPr>
        <p:spPr>
          <a:xfrm>
            <a:off x="35496" y="3356992"/>
            <a:ext cx="2490498" cy="57606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Show Explanation ASYNCHRONOUSLY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1835695" y="6237312"/>
            <a:ext cx="2736305" cy="57606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Proceed with request</a:t>
            </a:r>
          </a:p>
        </p:txBody>
      </p:sp>
      <p:cxnSp>
        <p:nvCxnSpPr>
          <p:cNvPr id="12" name="Straight Arrow Connector 11"/>
          <p:cNvCxnSpPr>
            <a:stCxn id="5" idx="2"/>
            <a:endCxn id="6" idx="0"/>
          </p:cNvCxnSpPr>
          <p:nvPr/>
        </p:nvCxnSpPr>
        <p:spPr>
          <a:xfrm>
            <a:off x="3203848" y="2276872"/>
            <a:ext cx="6288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1040217" y="2852936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  <p:cxnSp>
        <p:nvCxnSpPr>
          <p:cNvPr id="16" name="Connector: Elbow 15"/>
          <p:cNvCxnSpPr>
            <a:stCxn id="6" idx="1"/>
            <a:endCxn id="9" idx="0"/>
          </p:cNvCxnSpPr>
          <p:nvPr/>
        </p:nvCxnSpPr>
        <p:spPr>
          <a:xfrm rot="10800000" flipV="1">
            <a:off x="1280746" y="2924944"/>
            <a:ext cx="453227" cy="43204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6" idx="2"/>
            <a:endCxn id="7" idx="0"/>
          </p:cNvCxnSpPr>
          <p:nvPr/>
        </p:nvCxnSpPr>
        <p:spPr>
          <a:xfrm flipH="1">
            <a:off x="3203848" y="3212976"/>
            <a:ext cx="6288" cy="9361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2984433" y="3563724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619672" y="4787860"/>
            <a:ext cx="3230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Send request result when done</a:t>
            </a:r>
          </a:p>
        </p:txBody>
      </p:sp>
      <p:cxnSp>
        <p:nvCxnSpPr>
          <p:cNvPr id="24" name="Straight Arrow Connector 23"/>
          <p:cNvCxnSpPr>
            <a:stCxn id="7" idx="2"/>
            <a:endCxn id="8" idx="0"/>
          </p:cNvCxnSpPr>
          <p:nvPr/>
        </p:nvCxnSpPr>
        <p:spPr>
          <a:xfrm>
            <a:off x="3203848" y="4725144"/>
            <a:ext cx="0" cy="5384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8" idx="2"/>
            <a:endCxn id="10" idx="0"/>
          </p:cNvCxnSpPr>
          <p:nvPr/>
        </p:nvCxnSpPr>
        <p:spPr>
          <a:xfrm>
            <a:off x="3203848" y="5839707"/>
            <a:ext cx="0" cy="3976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2987824" y="5795972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084076" y="5360060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9" name="Rectangle: Rounded Corners 28"/>
          <p:cNvSpPr/>
          <p:nvPr/>
        </p:nvSpPr>
        <p:spPr>
          <a:xfrm>
            <a:off x="51334" y="5782816"/>
            <a:ext cx="1645625" cy="88654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Run with limited capabilities</a:t>
            </a:r>
          </a:p>
        </p:txBody>
      </p:sp>
      <p:cxnSp>
        <p:nvCxnSpPr>
          <p:cNvPr id="31" name="Connector: Elbow 30"/>
          <p:cNvCxnSpPr>
            <a:stCxn id="8" idx="1"/>
            <a:endCxn id="29" idx="0"/>
          </p:cNvCxnSpPr>
          <p:nvPr/>
        </p:nvCxnSpPr>
        <p:spPr>
          <a:xfrm rot="10800000" flipV="1">
            <a:off x="874147" y="5551674"/>
            <a:ext cx="961548" cy="231141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ctor: Elbow 35"/>
          <p:cNvCxnSpPr>
            <a:stCxn id="5" idx="3"/>
            <a:endCxn id="10" idx="3"/>
          </p:cNvCxnSpPr>
          <p:nvPr/>
        </p:nvCxnSpPr>
        <p:spPr>
          <a:xfrm flipH="1">
            <a:off x="4572000" y="1988840"/>
            <a:ext cx="288032" cy="4536504"/>
          </a:xfrm>
          <a:prstGeom prst="bentConnector3">
            <a:avLst>
              <a:gd name="adj1" fmla="val -79366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4665917" y="2638653"/>
            <a:ext cx="4802627" cy="646331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altLang="en-US" sz="1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Call </a:t>
            </a:r>
            <a:r>
              <a:rPr lang="en-US" altLang="en-US" sz="1200" dirty="0" err="1">
                <a:solidFill>
                  <a:srgbClr val="660066"/>
                </a:solidFill>
                <a:latin typeface="Consolas" panose="020B0609020204030204" pitchFamily="49" charset="0"/>
              </a:rPr>
              <a:t>ActivityCompat</a:t>
            </a:r>
            <a:r>
              <a:rPr lang="en-US" altLang="en-US" sz="1200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shouldShowRequestPermissionRationale</a:t>
            </a:r>
            <a:r>
              <a:rPr lang="en-US" altLang="en-US" sz="1200" dirty="0">
                <a:solidFill>
                  <a:srgbClr val="000000"/>
                </a:solidFill>
                <a:latin typeface="Consolas" panose="020B0609020204030204" pitchFamily="49" charset="0"/>
              </a:rPr>
              <a:t>() method.</a:t>
            </a:r>
            <a:endParaRPr lang="en-GB" sz="1200" dirty="0"/>
          </a:p>
        </p:txBody>
      </p:sp>
      <p:sp>
        <p:nvSpPr>
          <p:cNvPr id="42" name="TextBox 41"/>
          <p:cNvSpPr txBox="1"/>
          <p:nvPr/>
        </p:nvSpPr>
        <p:spPr>
          <a:xfrm>
            <a:off x="4724887" y="4160113"/>
            <a:ext cx="3600400" cy="276999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altLang="en-US" sz="1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Call </a:t>
            </a:r>
            <a:r>
              <a:rPr lang="en-US" altLang="en-US" sz="1200" dirty="0" err="1">
                <a:solidFill>
                  <a:srgbClr val="660066"/>
                </a:solidFill>
                <a:latin typeface="Consolas" panose="020B0609020204030204" pitchFamily="49" charset="0"/>
              </a:rPr>
              <a:t>r</a:t>
            </a:r>
            <a:r>
              <a:rPr lang="en-US" altLang="en-US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equestPermission</a:t>
            </a:r>
            <a:r>
              <a:rPr lang="en-US" altLang="en-US" sz="1200" dirty="0">
                <a:solidFill>
                  <a:srgbClr val="000000"/>
                </a:solidFill>
                <a:latin typeface="Consolas" panose="020B0609020204030204" pitchFamily="49" charset="0"/>
              </a:rPr>
              <a:t>() method.</a:t>
            </a:r>
            <a:endParaRPr lang="en-GB" sz="1200" dirty="0"/>
          </a:p>
        </p:txBody>
      </p:sp>
      <p:sp>
        <p:nvSpPr>
          <p:cNvPr id="40" name="TextBox 39"/>
          <p:cNvSpPr txBox="1"/>
          <p:nvPr/>
        </p:nvSpPr>
        <p:spPr>
          <a:xfrm>
            <a:off x="4674543" y="1484784"/>
            <a:ext cx="4649985" cy="1015663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altLang="en-US" sz="1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Build.VERSION.</a:t>
            </a:r>
            <a:r>
              <a:rPr lang="en-US" altLang="en-US" sz="1200" b="1" i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SDK_INT</a:t>
            </a:r>
            <a:r>
              <a:rPr lang="en-US" altLang="en-US" sz="1200" b="1" i="1" dirty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&gt;= </a:t>
            </a:r>
            <a:r>
              <a:rPr lang="en-US" altLang="en-US" sz="1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Build.VERSION_CODES.</a:t>
            </a:r>
            <a:r>
              <a:rPr lang="en-US" altLang="en-US" sz="1200" b="1" i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</a:t>
            </a:r>
            <a:r>
              <a:rPr lang="en-US" altLang="en-US" sz="1200" b="1" i="1" dirty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&amp;&amp; </a:t>
            </a:r>
            <a:r>
              <a:rPr lang="en-US" altLang="en-US" sz="1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ContextCompat.</a:t>
            </a:r>
            <a:r>
              <a:rPr lang="en-US" altLang="en-US" sz="1200" b="1" i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checkSelfPermission</a:t>
            </a:r>
            <a:r>
              <a:rPr lang="en-US" altLang="en-US" sz="1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1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getActivity</a:t>
            </a:r>
            <a:r>
              <a:rPr lang="en-US" altLang="en-US" sz="1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(), </a:t>
            </a:r>
            <a:r>
              <a:rPr lang="en-US" altLang="en-US" sz="1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Manifest.permission.</a:t>
            </a:r>
            <a:r>
              <a:rPr lang="en-US" altLang="en-US" sz="1200" b="1" i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READ_CONTACTS</a:t>
            </a:r>
            <a:r>
              <a:rPr lang="en-US" altLang="en-US" sz="1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 != </a:t>
            </a:r>
            <a:r>
              <a:rPr lang="en-US" altLang="en-US" sz="1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PackageManager.PERMISSION_GRANTED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41776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42" grpId="0" animBg="1"/>
      <p:bldP spid="4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 Requires Permission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13176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Check if permission has already been granted:</a:t>
            </a:r>
          </a:p>
          <a:p>
            <a:pPr marL="594360" lvl="2" indent="0">
              <a:buNone/>
            </a:pP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Build.VERSION.</a:t>
            </a:r>
            <a:r>
              <a:rPr lang="en-US" altLang="en-US" sz="2000" b="1" i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SDK_INT</a:t>
            </a:r>
            <a:r>
              <a:rPr lang="en-US" altLang="en-US" sz="2000" b="1" i="1" dirty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&gt;= </a:t>
            </a: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Build.VERSION_CODES.</a:t>
            </a:r>
            <a:r>
              <a:rPr lang="en-US" altLang="en-US" sz="2000" b="1" i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</a:t>
            </a:r>
            <a:r>
              <a:rPr lang="en-US" altLang="en-US" sz="2000" b="1" i="1" dirty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&amp;&amp; </a:t>
            </a: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ContextCompat.</a:t>
            </a:r>
            <a:r>
              <a:rPr lang="en-US" altLang="en-US" sz="2000" i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checkSelfPermission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getActivity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(), </a:t>
            </a: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Manifest.permission.</a:t>
            </a:r>
            <a:r>
              <a:rPr lang="en-US" altLang="en-US" sz="2000" b="1" i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READ_CONTACTS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 != </a:t>
            </a: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PackageManager.PERMISSION_GRANTED</a:t>
            </a:r>
            <a:endParaRPr lang="en-GB" dirty="0"/>
          </a:p>
          <a:p>
            <a:pPr lvl="1"/>
            <a:r>
              <a:rPr lang="en-GB" dirty="0"/>
              <a:t>Permission not granted</a:t>
            </a:r>
          </a:p>
          <a:p>
            <a:pPr lvl="2"/>
            <a:r>
              <a:rPr lang="en-GB" dirty="0"/>
              <a:t>If explanation required (</a:t>
            </a:r>
            <a:r>
              <a:rPr lang="en-US" altLang="en-US" sz="1900" dirty="0" err="1">
                <a:solidFill>
                  <a:srgbClr val="660066"/>
                </a:solidFill>
                <a:latin typeface="Consolas" panose="020B0609020204030204" pitchFamily="49" charset="0"/>
              </a:rPr>
              <a:t>ActivityCompat</a:t>
            </a:r>
            <a:r>
              <a:rPr lang="en-US" altLang="en-US" sz="1900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shouldShowRequestPermissionRationale</a:t>
            </a:r>
            <a:r>
              <a:rPr lang="en-GB" dirty="0"/>
              <a:t>)</a:t>
            </a:r>
          </a:p>
          <a:p>
            <a:pPr lvl="3"/>
            <a:r>
              <a:rPr lang="en-GB" dirty="0"/>
              <a:t>Show explanation Asynchronously, before requesting permission</a:t>
            </a:r>
          </a:p>
          <a:p>
            <a:pPr lvl="2"/>
            <a:r>
              <a:rPr lang="en-GB" dirty="0"/>
              <a:t>Else </a:t>
            </a:r>
          </a:p>
          <a:p>
            <a:pPr lvl="3"/>
            <a:r>
              <a:rPr lang="en-GB" dirty="0"/>
              <a:t>send an ASYNC permission request - call </a:t>
            </a:r>
            <a:r>
              <a:rPr lang="en-GB" dirty="0" err="1"/>
              <a:t>requestPermission</a:t>
            </a:r>
            <a:r>
              <a:rPr lang="en-GB" dirty="0"/>
              <a:t>() method.</a:t>
            </a:r>
          </a:p>
          <a:p>
            <a:pPr lvl="3"/>
            <a:r>
              <a:rPr lang="en-GB" dirty="0" err="1"/>
              <a:t>Callback</a:t>
            </a:r>
            <a:r>
              <a:rPr lang="en-GB" dirty="0"/>
              <a:t> method gets response. Proceed if request granted</a:t>
            </a:r>
          </a:p>
          <a:p>
            <a:pPr lvl="2"/>
            <a:r>
              <a:rPr lang="en-GB" dirty="0"/>
              <a:t>End If</a:t>
            </a:r>
          </a:p>
          <a:p>
            <a:r>
              <a:rPr lang="en-GB" dirty="0"/>
              <a:t>Else</a:t>
            </a:r>
          </a:p>
          <a:p>
            <a:pPr lvl="1"/>
            <a:r>
              <a:rPr lang="en-GB" dirty="0"/>
              <a:t>Permission granted, proceed</a:t>
            </a:r>
          </a:p>
          <a:p>
            <a:r>
              <a:rPr lang="en-GB" dirty="0"/>
              <a:t>End If</a:t>
            </a:r>
          </a:p>
        </p:txBody>
      </p:sp>
    </p:spTree>
    <p:extLst>
      <p:ext uri="{BB962C8B-B14F-4D97-AF65-F5344CB8AC3E}">
        <p14:creationId xmlns:p14="http://schemas.microsoft.com/office/powerpoint/2010/main" val="29315948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15700</TotalTime>
  <Words>1756</Words>
  <Application>Microsoft Office PowerPoint</Application>
  <PresentationFormat>On-screen Show (4:3)</PresentationFormat>
  <Paragraphs>207</Paragraphs>
  <Slides>23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Cambria</vt:lpstr>
      <vt:lpstr>Consolas</vt:lpstr>
      <vt:lpstr>Courier New</vt:lpstr>
      <vt:lpstr>Wingdings</vt:lpstr>
      <vt:lpstr>Wingdings 2</vt:lpstr>
      <vt:lpstr>Median</vt:lpstr>
      <vt:lpstr>Android Implicit INTENTS</vt:lpstr>
      <vt:lpstr>Today’s Lecture</vt:lpstr>
      <vt:lpstr>Explicit vs Implicit Intents</vt:lpstr>
      <vt:lpstr>Sending Implicit Intents</vt:lpstr>
      <vt:lpstr>Components of an Implicit Intent</vt:lpstr>
      <vt:lpstr>Components of an Implicit Intent</vt:lpstr>
      <vt:lpstr>Intent Filters</vt:lpstr>
      <vt:lpstr>Default Category and Implicit Intents</vt:lpstr>
      <vt:lpstr>A Word of Caution</vt:lpstr>
      <vt:lpstr>Forcing an App Chooser</vt:lpstr>
      <vt:lpstr>Questions</vt:lpstr>
      <vt:lpstr>Contacts Provider</vt:lpstr>
      <vt:lpstr>Contacts, Raw Contacts and Data Table Relationships</vt:lpstr>
      <vt:lpstr>Raw Contacts Table</vt:lpstr>
      <vt:lpstr>Data Table</vt:lpstr>
      <vt:lpstr>Common Type-Specific Column Names</vt:lpstr>
      <vt:lpstr>Contacts Table</vt:lpstr>
      <vt:lpstr>Contacts Table</vt:lpstr>
      <vt:lpstr>Requesting User Permissions</vt:lpstr>
      <vt:lpstr>Declaring Permissions</vt:lpstr>
      <vt:lpstr>App Requires Permission</vt:lpstr>
      <vt:lpstr>App Requires Permission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2088</cp:revision>
  <cp:lastPrinted>2014-09-29T16:21:25Z</cp:lastPrinted>
  <dcterms:created xsi:type="dcterms:W3CDTF">2013-09-18T07:00:31Z</dcterms:created>
  <dcterms:modified xsi:type="dcterms:W3CDTF">2017-01-29T15:52:55Z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