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5FEDFEF-B8D5-4EF2-F3B0-C24A93FA8953}" v="63" dt="2025-06-24T12:20:02.162"/>
    <p1510:client id="{998330C2-5A1C-7E49-ADCA-A3EFCCA312E9}" v="141" dt="2025-06-23T15:53:04.53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E736A0-9F24-45BF-B389-F6478DB45CE3}"/>
              </a:ext>
            </a:extLst>
          </p:cNvPr>
          <p:cNvSpPr>
            <a:spLocks noGrp="1"/>
          </p:cNvSpPr>
          <p:nvPr>
            <p:ph type="ctrTitle"/>
          </p:nvPr>
        </p:nvSpPr>
        <p:spPr>
          <a:xfrm>
            <a:off x="1524000" y="1028700"/>
            <a:ext cx="9144000" cy="2481263"/>
          </a:xfrm>
        </p:spPr>
        <p:txBody>
          <a:bodyPr anchor="b">
            <a:normAutofit/>
          </a:bodyPr>
          <a:lstStyle>
            <a:lvl1pPr algn="ctr">
              <a:lnSpc>
                <a:spcPct val="100000"/>
              </a:lnSpc>
              <a:defRPr sz="4000" spc="750" baseline="0">
                <a:solidFill>
                  <a:schemeClr val="tx1"/>
                </a:solidFill>
              </a:defRPr>
            </a:lvl1pPr>
          </a:lstStyle>
          <a:p>
            <a:r>
              <a:rPr lang="en-US" dirty="0"/>
              <a:t>Click to edit Master title style</a:t>
            </a:r>
          </a:p>
        </p:txBody>
      </p:sp>
      <p:sp>
        <p:nvSpPr>
          <p:cNvPr id="3" name="Subtitle 2">
            <a:extLst>
              <a:ext uri="{FF2B5EF4-FFF2-40B4-BE49-F238E27FC236}">
                <a16:creationId xmlns:a16="http://schemas.microsoft.com/office/drawing/2014/main" id="{713D85EF-076F-4C35-862A-BAFF685DD6B5}"/>
              </a:ext>
            </a:extLst>
          </p:cNvPr>
          <p:cNvSpPr>
            <a:spLocks noGrp="1"/>
          </p:cNvSpPr>
          <p:nvPr>
            <p:ph type="subTitle" idx="1"/>
          </p:nvPr>
        </p:nvSpPr>
        <p:spPr>
          <a:xfrm>
            <a:off x="1524000" y="3824376"/>
            <a:ext cx="9144000" cy="1433423"/>
          </a:xfrm>
        </p:spPr>
        <p:txBody>
          <a:bodyPr>
            <a:normAutofit/>
          </a:bodyPr>
          <a:lstStyle>
            <a:lvl1pPr marL="0" indent="0" algn="ctr">
              <a:lnSpc>
                <a:spcPct val="150000"/>
              </a:lnSpc>
              <a:buNone/>
              <a:defRPr sz="1600" b="1" cap="all" spc="600" baseline="0"/>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CAE221EC-BF54-4DDD-8900-F2027CDAD35C}"/>
              </a:ext>
            </a:extLst>
          </p:cNvPr>
          <p:cNvSpPr>
            <a:spLocks noGrp="1"/>
          </p:cNvSpPr>
          <p:nvPr>
            <p:ph type="dt" sz="half" idx="10"/>
          </p:nvPr>
        </p:nvSpPr>
        <p:spPr/>
        <p:txBody>
          <a:bodyPr/>
          <a:lstStyle/>
          <a:p>
            <a:fld id="{888411FB-1606-4EC5-9BCA-2DC04C2243EA}" type="datetimeFigureOut">
              <a:rPr lang="en-US" dirty="0"/>
              <a:t>6/24/2025</a:t>
            </a:fld>
            <a:endParaRPr lang="en-US" dirty="0"/>
          </a:p>
        </p:txBody>
      </p:sp>
      <p:sp>
        <p:nvSpPr>
          <p:cNvPr id="5" name="Footer Placeholder 4">
            <a:extLst>
              <a:ext uri="{FF2B5EF4-FFF2-40B4-BE49-F238E27FC236}">
                <a16:creationId xmlns:a16="http://schemas.microsoft.com/office/drawing/2014/main" id="{7CD5AB69-7069-48FB-8925-F2BA84129A52}"/>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3B29C32A-F7A5-4E3B-A28F-09C82341EB22}"/>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37245728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8E99D7-1EE5-4262-9359-A0E2B733116C}"/>
              </a:ext>
            </a:extLst>
          </p:cNvPr>
          <p:cNvSpPr>
            <a:spLocks noGrp="1"/>
          </p:cNvSpPr>
          <p:nvPr>
            <p:ph type="title"/>
          </p:nvPr>
        </p:nvSpPr>
        <p:spPr>
          <a:xfrm>
            <a:off x="1371600" y="793080"/>
            <a:ext cx="10240903" cy="1233488"/>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2B3DA1C5-272A-45C2-A11A-E7769A27D32F}"/>
              </a:ext>
            </a:extLst>
          </p:cNvPr>
          <p:cNvSpPr>
            <a:spLocks noGrp="1"/>
          </p:cNvSpPr>
          <p:nvPr>
            <p:ph idx="1"/>
          </p:nvPr>
        </p:nvSpPr>
        <p:spPr>
          <a:xfrm>
            <a:off x="1371600" y="2114939"/>
            <a:ext cx="10240903" cy="3956179"/>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D63DA15-1EAB-4524-9BB7-8A7DA82A20AD}"/>
              </a:ext>
            </a:extLst>
          </p:cNvPr>
          <p:cNvSpPr>
            <a:spLocks noGrp="1"/>
          </p:cNvSpPr>
          <p:nvPr>
            <p:ph type="dt" sz="half" idx="10"/>
          </p:nvPr>
        </p:nvSpPr>
        <p:spPr/>
        <p:txBody>
          <a:bodyPr/>
          <a:lstStyle/>
          <a:p>
            <a:fld id="{D3BCAA53-8FBA-45E2-8B10-F7DD55E4E759}" type="datetimeFigureOut">
              <a:rPr lang="en-US" dirty="0"/>
              <a:t>6/24/2025</a:t>
            </a:fld>
            <a:endParaRPr lang="en-US" dirty="0"/>
          </a:p>
        </p:txBody>
      </p:sp>
      <p:sp>
        <p:nvSpPr>
          <p:cNvPr id="5" name="Footer Placeholder 4">
            <a:extLst>
              <a:ext uri="{FF2B5EF4-FFF2-40B4-BE49-F238E27FC236}">
                <a16:creationId xmlns:a16="http://schemas.microsoft.com/office/drawing/2014/main" id="{A1EB93B9-7818-489D-AFFB-B6EAD27FF15D}"/>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C4528D36-894E-4FCB-B8BB-84DE89949B23}"/>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37388622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6964F1-5687-421F-B3DF-BA3C8DADC0E6}"/>
              </a:ext>
            </a:extLst>
          </p:cNvPr>
          <p:cNvSpPr>
            <a:spLocks noGrp="1"/>
          </p:cNvSpPr>
          <p:nvPr>
            <p:ph type="title"/>
          </p:nvPr>
        </p:nvSpPr>
        <p:spPr>
          <a:xfrm>
            <a:off x="1380930" y="1709738"/>
            <a:ext cx="9966519" cy="2852737"/>
          </a:xfrm>
        </p:spPr>
        <p:txBody>
          <a:bodyPr anchor="b">
            <a:normAutofit/>
          </a:bodyPr>
          <a:lstStyle>
            <a:lvl1pPr>
              <a:defRPr sz="4400" spc="750" baseline="0"/>
            </a:lvl1pPr>
          </a:lstStyle>
          <a:p>
            <a:r>
              <a:rPr lang="en-US" dirty="0"/>
              <a:t>Click to edit Master title style</a:t>
            </a:r>
          </a:p>
        </p:txBody>
      </p:sp>
      <p:sp>
        <p:nvSpPr>
          <p:cNvPr id="3" name="Text Placeholder 2">
            <a:extLst>
              <a:ext uri="{FF2B5EF4-FFF2-40B4-BE49-F238E27FC236}">
                <a16:creationId xmlns:a16="http://schemas.microsoft.com/office/drawing/2014/main" id="{1DDBB876-5FD9-4964-BD37-6F05DAEBE325}"/>
              </a:ext>
            </a:extLst>
          </p:cNvPr>
          <p:cNvSpPr>
            <a:spLocks noGrp="1"/>
          </p:cNvSpPr>
          <p:nvPr>
            <p:ph type="body" idx="1"/>
          </p:nvPr>
        </p:nvSpPr>
        <p:spPr>
          <a:xfrm>
            <a:off x="1380930" y="4976327"/>
            <a:ext cx="9966520" cy="1113323"/>
          </a:xfrm>
        </p:spPr>
        <p:txBody>
          <a:bodyPr>
            <a:normAutofit/>
          </a:bodyPr>
          <a:lstStyle>
            <a:lvl1pPr marL="0" indent="0">
              <a:buNone/>
              <a:defRPr sz="1200" spc="600">
                <a:solidFill>
                  <a:schemeClr val="tx1">
                    <a:tint val="75000"/>
                  </a:schemeClr>
                </a:solidFill>
              </a:defRPr>
            </a:lvl1pPr>
            <a:lvl2pPr marL="457200" indent="0">
              <a:buNone/>
              <a:defRPr sz="1200">
                <a:solidFill>
                  <a:schemeClr val="tx1">
                    <a:tint val="75000"/>
                  </a:schemeClr>
                </a:solidFill>
              </a:defRPr>
            </a:lvl2pPr>
            <a:lvl3pPr marL="914400" indent="0">
              <a:buNone/>
              <a:defRPr sz="1200">
                <a:solidFill>
                  <a:schemeClr val="tx1">
                    <a:tint val="75000"/>
                  </a:schemeClr>
                </a:solidFill>
              </a:defRPr>
            </a:lvl3pPr>
            <a:lvl4pPr marL="1371600" indent="0">
              <a:buNone/>
              <a:defRPr sz="1200">
                <a:solidFill>
                  <a:schemeClr val="tx1">
                    <a:tint val="75000"/>
                  </a:schemeClr>
                </a:solidFill>
              </a:defRPr>
            </a:lvl4pPr>
            <a:lvl5pPr marL="1828800" indent="0">
              <a:buNone/>
              <a:defRPr sz="1200">
                <a:solidFill>
                  <a:schemeClr val="tx1">
                    <a:tint val="75000"/>
                  </a:schemeClr>
                </a:solidFill>
              </a:defRPr>
            </a:lvl5pPr>
            <a:lvl6pPr marL="2286000" indent="0">
              <a:buNone/>
              <a:defRPr sz="1200">
                <a:solidFill>
                  <a:schemeClr val="tx1">
                    <a:tint val="75000"/>
                  </a:schemeClr>
                </a:solidFill>
              </a:defRPr>
            </a:lvl6pPr>
            <a:lvl7pPr marL="2743200" indent="0">
              <a:buNone/>
              <a:defRPr sz="1200">
                <a:solidFill>
                  <a:schemeClr val="tx1">
                    <a:tint val="75000"/>
                  </a:schemeClr>
                </a:solidFill>
              </a:defRPr>
            </a:lvl7pPr>
            <a:lvl8pPr marL="3200400" indent="0">
              <a:buNone/>
              <a:defRPr sz="1200">
                <a:solidFill>
                  <a:schemeClr val="tx1">
                    <a:tint val="75000"/>
                  </a:schemeClr>
                </a:solidFill>
              </a:defRPr>
            </a:lvl8pPr>
            <a:lvl9pPr marL="3657600" indent="0">
              <a:buNone/>
              <a:defRPr sz="12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875EA80A-FCDD-4009-9A1F-8B54817869DC}"/>
              </a:ext>
            </a:extLst>
          </p:cNvPr>
          <p:cNvSpPr>
            <a:spLocks noGrp="1"/>
          </p:cNvSpPr>
          <p:nvPr>
            <p:ph type="dt" sz="half" idx="10"/>
          </p:nvPr>
        </p:nvSpPr>
        <p:spPr/>
        <p:txBody>
          <a:bodyPr/>
          <a:lstStyle/>
          <a:p>
            <a:fld id="{2F8C84CF-6F0D-4195-920D-9D6F75893720}" type="datetimeFigureOut">
              <a:rPr lang="en-US" dirty="0"/>
              <a:t>6/24/2025</a:t>
            </a:fld>
            <a:endParaRPr lang="en-US" dirty="0"/>
          </a:p>
        </p:txBody>
      </p:sp>
      <p:sp>
        <p:nvSpPr>
          <p:cNvPr id="5" name="Footer Placeholder 4">
            <a:extLst>
              <a:ext uri="{FF2B5EF4-FFF2-40B4-BE49-F238E27FC236}">
                <a16:creationId xmlns:a16="http://schemas.microsoft.com/office/drawing/2014/main" id="{EA4A3422-56D9-4942-BC63-831AED91F16D}"/>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D5D4B42A-AC2C-4FD8-AD0D-BECDD3846D3A}"/>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24929664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FFDAF1-8359-4A0F-91B3-03E77C670543}"/>
              </a:ext>
            </a:extLst>
          </p:cNvPr>
          <p:cNvSpPr>
            <a:spLocks noGrp="1"/>
          </p:cNvSpPr>
          <p:nvPr>
            <p:ph type="title"/>
          </p:nvPr>
        </p:nvSpPr>
        <p:spPr>
          <a:xfrm>
            <a:off x="1044054" y="457200"/>
            <a:ext cx="10309745" cy="1233488"/>
          </a:xfrm>
        </p:spPr>
        <p:txBody>
          <a:bodyPr>
            <a:normAutofit/>
          </a:bodyPr>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4921E3D3-6B33-4CA0-B06B-A8BB05CAB3C4}"/>
              </a:ext>
            </a:extLst>
          </p:cNvPr>
          <p:cNvSpPr>
            <a:spLocks noGrp="1"/>
          </p:cNvSpPr>
          <p:nvPr>
            <p:ph sz="half" idx="1"/>
          </p:nvPr>
        </p:nvSpPr>
        <p:spPr>
          <a:xfrm>
            <a:off x="1044054" y="1996141"/>
            <a:ext cx="4975746" cy="418082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A629C334-815D-47FD-A9B5-E871E28641C9}"/>
              </a:ext>
            </a:extLst>
          </p:cNvPr>
          <p:cNvSpPr>
            <a:spLocks noGrp="1"/>
          </p:cNvSpPr>
          <p:nvPr>
            <p:ph sz="half" idx="2"/>
          </p:nvPr>
        </p:nvSpPr>
        <p:spPr>
          <a:xfrm>
            <a:off x="6172200" y="1996141"/>
            <a:ext cx="5181600" cy="418082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797975F2-7A90-4820-B90F-D28E31A35EB8}"/>
              </a:ext>
            </a:extLst>
          </p:cNvPr>
          <p:cNvSpPr>
            <a:spLocks noGrp="1"/>
          </p:cNvSpPr>
          <p:nvPr>
            <p:ph type="dt" sz="half" idx="10"/>
          </p:nvPr>
        </p:nvSpPr>
        <p:spPr/>
        <p:txBody>
          <a:bodyPr/>
          <a:lstStyle/>
          <a:p>
            <a:fld id="{121B3BBE-A1CF-4CC7-B02C-EBCBBE110242}" type="datetimeFigureOut">
              <a:rPr lang="en-US" dirty="0"/>
              <a:t>6/24/2025</a:t>
            </a:fld>
            <a:endParaRPr lang="en-US" dirty="0"/>
          </a:p>
        </p:txBody>
      </p:sp>
      <p:sp>
        <p:nvSpPr>
          <p:cNvPr id="6" name="Footer Placeholder 5">
            <a:extLst>
              <a:ext uri="{FF2B5EF4-FFF2-40B4-BE49-F238E27FC236}">
                <a16:creationId xmlns:a16="http://schemas.microsoft.com/office/drawing/2014/main" id="{823CFAD5-8AF8-4610-8324-85AA062E2712}"/>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16808CC8-C46E-4A10-8A83-7A251067EA68}"/>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30732368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4E82B8-F9D9-4F53-A4A6-F12EB5F12846}"/>
              </a:ext>
            </a:extLst>
          </p:cNvPr>
          <p:cNvSpPr>
            <a:spLocks noGrp="1"/>
          </p:cNvSpPr>
          <p:nvPr>
            <p:ph type="title"/>
          </p:nvPr>
        </p:nvSpPr>
        <p:spPr>
          <a:xfrm>
            <a:off x="1368490" y="457200"/>
            <a:ext cx="9986898" cy="1233488"/>
          </a:xfrm>
        </p:spPr>
        <p:txBody>
          <a:bodyPr>
            <a:normAutofit/>
          </a:bodyPr>
          <a:lstStyle>
            <a:lvl1pPr>
              <a:defRPr sz="2800"/>
            </a:lvl1pPr>
          </a:lstStyle>
          <a:p>
            <a:r>
              <a:rPr lang="en-US" dirty="0"/>
              <a:t>Click to edit Master title style</a:t>
            </a:r>
          </a:p>
        </p:txBody>
      </p:sp>
      <p:sp>
        <p:nvSpPr>
          <p:cNvPr id="3" name="Text Placeholder 2">
            <a:extLst>
              <a:ext uri="{FF2B5EF4-FFF2-40B4-BE49-F238E27FC236}">
                <a16:creationId xmlns:a16="http://schemas.microsoft.com/office/drawing/2014/main" id="{C1F070CA-85E9-47C7-8564-FFA1AE34B9E5}"/>
              </a:ext>
            </a:extLst>
          </p:cNvPr>
          <p:cNvSpPr>
            <a:spLocks noGrp="1"/>
          </p:cNvSpPr>
          <p:nvPr>
            <p:ph type="body" idx="1"/>
          </p:nvPr>
        </p:nvSpPr>
        <p:spPr>
          <a:xfrm>
            <a:off x="1368490" y="1681163"/>
            <a:ext cx="4629085"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9938D4B1-41B3-4BF5-9076-A16984A81FF1}"/>
              </a:ext>
            </a:extLst>
          </p:cNvPr>
          <p:cNvSpPr>
            <a:spLocks noGrp="1"/>
          </p:cNvSpPr>
          <p:nvPr>
            <p:ph sz="half" idx="2"/>
          </p:nvPr>
        </p:nvSpPr>
        <p:spPr>
          <a:xfrm>
            <a:off x="1368490" y="2505075"/>
            <a:ext cx="4629085"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2E6A38DC-A016-4CFD-AC19-F24A9E062022}"/>
              </a:ext>
            </a:extLst>
          </p:cNvPr>
          <p:cNvSpPr>
            <a:spLocks noGrp="1"/>
          </p:cNvSpPr>
          <p:nvPr>
            <p:ph type="body" sz="quarter" idx="3"/>
          </p:nvPr>
        </p:nvSpPr>
        <p:spPr>
          <a:xfrm>
            <a:off x="6344816" y="1681163"/>
            <a:ext cx="501057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1F930FA-8C00-42AB-B2D1-FE4E4BDB3C6E}"/>
              </a:ext>
            </a:extLst>
          </p:cNvPr>
          <p:cNvSpPr>
            <a:spLocks noGrp="1"/>
          </p:cNvSpPr>
          <p:nvPr>
            <p:ph sz="quarter" idx="4"/>
          </p:nvPr>
        </p:nvSpPr>
        <p:spPr>
          <a:xfrm>
            <a:off x="6344814" y="2505075"/>
            <a:ext cx="5010573"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E18B698E-FAE5-4F2C-AE0E-4FD281E8F30E}"/>
              </a:ext>
            </a:extLst>
          </p:cNvPr>
          <p:cNvSpPr>
            <a:spLocks noGrp="1"/>
          </p:cNvSpPr>
          <p:nvPr>
            <p:ph type="dt" sz="half" idx="10"/>
          </p:nvPr>
        </p:nvSpPr>
        <p:spPr/>
        <p:txBody>
          <a:bodyPr/>
          <a:lstStyle/>
          <a:p>
            <a:fld id="{343D63E4-71A5-4C63-9515-748B28B89764}" type="datetimeFigureOut">
              <a:rPr lang="en-US" dirty="0"/>
              <a:t>6/24/2025</a:t>
            </a:fld>
            <a:endParaRPr lang="en-US" dirty="0"/>
          </a:p>
        </p:txBody>
      </p:sp>
      <p:sp>
        <p:nvSpPr>
          <p:cNvPr id="8" name="Footer Placeholder 7">
            <a:extLst>
              <a:ext uri="{FF2B5EF4-FFF2-40B4-BE49-F238E27FC236}">
                <a16:creationId xmlns:a16="http://schemas.microsoft.com/office/drawing/2014/main" id="{B5C4BB6C-CAA4-4EA8-8EA1-65ADE056F25D}"/>
              </a:ext>
            </a:extLst>
          </p:cNvPr>
          <p:cNvSpPr>
            <a:spLocks noGrp="1"/>
          </p:cNvSpPr>
          <p:nvPr>
            <p:ph type="ftr" sz="quarter" idx="11"/>
          </p:nvPr>
        </p:nvSpPr>
        <p:spPr/>
        <p:txBody>
          <a:bodyPr/>
          <a:lstStyle/>
          <a:p>
            <a:r>
              <a:rPr lang="en-US" dirty="0"/>
              <a:t>
              </a:t>
            </a:r>
          </a:p>
        </p:txBody>
      </p:sp>
      <p:sp>
        <p:nvSpPr>
          <p:cNvPr id="9" name="Slide Number Placeholder 8">
            <a:extLst>
              <a:ext uri="{FF2B5EF4-FFF2-40B4-BE49-F238E27FC236}">
                <a16:creationId xmlns:a16="http://schemas.microsoft.com/office/drawing/2014/main" id="{75BB6A12-0532-47CA-B070-232141CC1064}"/>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8515999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608FA1-831E-4AD6-B0D1-BA85E67A5032}"/>
              </a:ext>
            </a:extLst>
          </p:cNvPr>
          <p:cNvSpPr>
            <a:spLocks noGrp="1"/>
          </p:cNvSpPr>
          <p:nvPr>
            <p:ph type="title"/>
          </p:nvPr>
        </p:nvSpPr>
        <p:spPr>
          <a:xfrm>
            <a:off x="1371599" y="457200"/>
            <a:ext cx="9982199" cy="1233488"/>
          </a:xfrm>
        </p:spPr>
        <p:txBody>
          <a:bodyPr>
            <a:normAutofit/>
          </a:bodyPr>
          <a:lstStyle>
            <a:lvl1pPr>
              <a:defRPr sz="3200"/>
            </a:lvl1pPr>
          </a:lstStyle>
          <a:p>
            <a:r>
              <a:rPr lang="en-US" dirty="0"/>
              <a:t>Click to edit Master title style</a:t>
            </a:r>
          </a:p>
        </p:txBody>
      </p:sp>
      <p:sp>
        <p:nvSpPr>
          <p:cNvPr id="3" name="Date Placeholder 2">
            <a:extLst>
              <a:ext uri="{FF2B5EF4-FFF2-40B4-BE49-F238E27FC236}">
                <a16:creationId xmlns:a16="http://schemas.microsoft.com/office/drawing/2014/main" id="{ACE94142-C469-4B0E-8C01-C64BA28F52D2}"/>
              </a:ext>
            </a:extLst>
          </p:cNvPr>
          <p:cNvSpPr>
            <a:spLocks noGrp="1"/>
          </p:cNvSpPr>
          <p:nvPr>
            <p:ph type="dt" sz="half" idx="10"/>
          </p:nvPr>
        </p:nvSpPr>
        <p:spPr/>
        <p:txBody>
          <a:bodyPr/>
          <a:lstStyle/>
          <a:p>
            <a:fld id="{C7C92BAC-F228-4DAC-8800-3D810F869187}" type="datetimeFigureOut">
              <a:rPr lang="en-US" dirty="0"/>
              <a:t>6/24/2025</a:t>
            </a:fld>
            <a:endParaRPr lang="en-US" dirty="0"/>
          </a:p>
        </p:txBody>
      </p:sp>
      <p:sp>
        <p:nvSpPr>
          <p:cNvPr id="4" name="Footer Placeholder 3">
            <a:extLst>
              <a:ext uri="{FF2B5EF4-FFF2-40B4-BE49-F238E27FC236}">
                <a16:creationId xmlns:a16="http://schemas.microsoft.com/office/drawing/2014/main" id="{02AAFCE6-5C7E-438F-8D4A-21E155681447}"/>
              </a:ext>
            </a:extLst>
          </p:cNvPr>
          <p:cNvSpPr>
            <a:spLocks noGrp="1"/>
          </p:cNvSpPr>
          <p:nvPr>
            <p:ph type="ftr" sz="quarter" idx="11"/>
          </p:nvPr>
        </p:nvSpPr>
        <p:spPr/>
        <p:txBody>
          <a:bodyPr/>
          <a:lstStyle/>
          <a:p>
            <a:r>
              <a:rPr lang="en-US" dirty="0"/>
              <a:t>
              </a:t>
            </a:r>
          </a:p>
        </p:txBody>
      </p:sp>
      <p:sp>
        <p:nvSpPr>
          <p:cNvPr id="5" name="Slide Number Placeholder 4">
            <a:extLst>
              <a:ext uri="{FF2B5EF4-FFF2-40B4-BE49-F238E27FC236}">
                <a16:creationId xmlns:a16="http://schemas.microsoft.com/office/drawing/2014/main" id="{D2ACFD88-63EA-427F-978C-B7844D1A5E32}"/>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7000462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682A4F0-76A5-4852-982B-32B3B685732E}"/>
              </a:ext>
            </a:extLst>
          </p:cNvPr>
          <p:cNvSpPr>
            <a:spLocks noGrp="1"/>
          </p:cNvSpPr>
          <p:nvPr>
            <p:ph type="dt" sz="half" idx="10"/>
          </p:nvPr>
        </p:nvSpPr>
        <p:spPr/>
        <p:txBody>
          <a:bodyPr/>
          <a:lstStyle/>
          <a:p>
            <a:fld id="{B66EFFE8-7E8E-427A-AB26-E496551AFB7B}" type="datetimeFigureOut">
              <a:rPr lang="en-US" dirty="0"/>
              <a:t>6/24/2025</a:t>
            </a:fld>
            <a:endParaRPr lang="en-US" dirty="0"/>
          </a:p>
        </p:txBody>
      </p:sp>
      <p:sp>
        <p:nvSpPr>
          <p:cNvPr id="3" name="Footer Placeholder 2">
            <a:extLst>
              <a:ext uri="{FF2B5EF4-FFF2-40B4-BE49-F238E27FC236}">
                <a16:creationId xmlns:a16="http://schemas.microsoft.com/office/drawing/2014/main" id="{8750CFAE-4BEB-4272-A2E6-FDD9D6A03290}"/>
              </a:ext>
            </a:extLst>
          </p:cNvPr>
          <p:cNvSpPr>
            <a:spLocks noGrp="1"/>
          </p:cNvSpPr>
          <p:nvPr>
            <p:ph type="ftr" sz="quarter" idx="11"/>
          </p:nvPr>
        </p:nvSpPr>
        <p:spPr/>
        <p:txBody>
          <a:bodyPr/>
          <a:lstStyle/>
          <a:p>
            <a:r>
              <a:rPr lang="en-US" dirty="0"/>
              <a:t>
              </a:t>
            </a:r>
          </a:p>
        </p:txBody>
      </p:sp>
      <p:sp>
        <p:nvSpPr>
          <p:cNvPr id="4" name="Slide Number Placeholder 3">
            <a:extLst>
              <a:ext uri="{FF2B5EF4-FFF2-40B4-BE49-F238E27FC236}">
                <a16:creationId xmlns:a16="http://schemas.microsoft.com/office/drawing/2014/main" id="{943B71B7-74B7-4CF1-8FE0-F4863CD7D97C}"/>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16217748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432BE-C4E5-4F12-AB53-EBEF2B76B251}"/>
              </a:ext>
            </a:extLst>
          </p:cNvPr>
          <p:cNvSpPr>
            <a:spLocks noGrp="1"/>
          </p:cNvSpPr>
          <p:nvPr>
            <p:ph type="title"/>
          </p:nvPr>
        </p:nvSpPr>
        <p:spPr>
          <a:xfrm>
            <a:off x="1318755" y="457200"/>
            <a:ext cx="3932237" cy="1921434"/>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DFAE7F57-4ABF-4BA4-A892-38857A02F60D}"/>
              </a:ext>
            </a:extLst>
          </p:cNvPr>
          <p:cNvSpPr>
            <a:spLocks noGrp="1"/>
          </p:cNvSpPr>
          <p:nvPr>
            <p:ph idx="1"/>
          </p:nvPr>
        </p:nvSpPr>
        <p:spPr>
          <a:xfrm>
            <a:off x="5648130" y="987425"/>
            <a:ext cx="5707257" cy="4873625"/>
          </a:xfrm>
        </p:spPr>
        <p:txBody>
          <a:bodyPr>
            <a:normAutofit/>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D032E444-E5BD-443F-AB83-84D7CE0AB768}"/>
              </a:ext>
            </a:extLst>
          </p:cNvPr>
          <p:cNvSpPr>
            <a:spLocks noGrp="1"/>
          </p:cNvSpPr>
          <p:nvPr>
            <p:ph type="body" sz="half" idx="2"/>
          </p:nvPr>
        </p:nvSpPr>
        <p:spPr>
          <a:xfrm>
            <a:off x="1318755" y="2799184"/>
            <a:ext cx="3932237" cy="3069803"/>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11998A4-FD2F-4126-99C5-E2063AE02482}"/>
              </a:ext>
            </a:extLst>
          </p:cNvPr>
          <p:cNvSpPr>
            <a:spLocks noGrp="1"/>
          </p:cNvSpPr>
          <p:nvPr>
            <p:ph type="dt" sz="half" idx="10"/>
          </p:nvPr>
        </p:nvSpPr>
        <p:spPr/>
        <p:txBody>
          <a:bodyPr/>
          <a:lstStyle/>
          <a:p>
            <a:fld id="{C0DC8B19-DE76-4E18-BFC7-EB25B8C421E7}" type="datetimeFigureOut">
              <a:rPr lang="en-US" dirty="0"/>
              <a:t>6/24/2025</a:t>
            </a:fld>
            <a:endParaRPr lang="en-US" dirty="0"/>
          </a:p>
        </p:txBody>
      </p:sp>
      <p:sp>
        <p:nvSpPr>
          <p:cNvPr id="6" name="Footer Placeholder 5">
            <a:extLst>
              <a:ext uri="{FF2B5EF4-FFF2-40B4-BE49-F238E27FC236}">
                <a16:creationId xmlns:a16="http://schemas.microsoft.com/office/drawing/2014/main" id="{E96457D3-F808-4DB2-9C9C-B185E71F26DA}"/>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4131BC9B-21D1-4D2D-B02E-C887A02CA373}"/>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1317653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143EC2-2D8C-4E8D-8CC7-9676480146E2}"/>
              </a:ext>
            </a:extLst>
          </p:cNvPr>
          <p:cNvSpPr>
            <a:spLocks noGrp="1"/>
          </p:cNvSpPr>
          <p:nvPr>
            <p:ph type="title"/>
          </p:nvPr>
        </p:nvSpPr>
        <p:spPr>
          <a:xfrm>
            <a:off x="1378966" y="681135"/>
            <a:ext cx="3932237" cy="1600200"/>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6566AF89-5FBD-43DD-958D-A5C608AE2E2C}"/>
              </a:ext>
            </a:extLst>
          </p:cNvPr>
          <p:cNvSpPr>
            <a:spLocks noGrp="1" noChangeAspect="1"/>
          </p:cNvSpPr>
          <p:nvPr>
            <p:ph type="pic" idx="1"/>
          </p:nvPr>
        </p:nvSpPr>
        <p:spPr>
          <a:xfrm>
            <a:off x="5834742" y="858417"/>
            <a:ext cx="5520645" cy="5002634"/>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F770A545-2CE6-48C4-A725-EF68A3F1BFCB}"/>
              </a:ext>
            </a:extLst>
          </p:cNvPr>
          <p:cNvSpPr>
            <a:spLocks noGrp="1"/>
          </p:cNvSpPr>
          <p:nvPr>
            <p:ph type="body" sz="half" idx="2"/>
          </p:nvPr>
        </p:nvSpPr>
        <p:spPr>
          <a:xfrm>
            <a:off x="1378966" y="2281335"/>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B4466B2-6FE6-4352-BBF9-84BCD946C28B}"/>
              </a:ext>
            </a:extLst>
          </p:cNvPr>
          <p:cNvSpPr>
            <a:spLocks noGrp="1"/>
          </p:cNvSpPr>
          <p:nvPr>
            <p:ph type="dt" sz="half" idx="10"/>
          </p:nvPr>
        </p:nvSpPr>
        <p:spPr/>
        <p:txBody>
          <a:bodyPr/>
          <a:lstStyle/>
          <a:p>
            <a:fld id="{9C10BD94-1F69-4074-BD82-D6EDB89FE74F}" type="datetimeFigureOut">
              <a:rPr lang="en-US" dirty="0"/>
              <a:t>6/24/2025</a:t>
            </a:fld>
            <a:endParaRPr lang="en-US" dirty="0"/>
          </a:p>
        </p:txBody>
      </p:sp>
      <p:sp>
        <p:nvSpPr>
          <p:cNvPr id="6" name="Footer Placeholder 5">
            <a:extLst>
              <a:ext uri="{FF2B5EF4-FFF2-40B4-BE49-F238E27FC236}">
                <a16:creationId xmlns:a16="http://schemas.microsoft.com/office/drawing/2014/main" id="{398991BC-29A5-4182-BD83-9D99D28894AA}"/>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5EC1C78F-6633-4604-8832-8E9D2DC768BB}"/>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32719902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CA997B-D473-47DE-8B7B-22AB6F31E4E3}"/>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75526035-4B81-4537-A22D-92C2E0DBB615}"/>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EC2A44D-F637-4017-BAA2-77756A386D98}"/>
              </a:ext>
            </a:extLst>
          </p:cNvPr>
          <p:cNvSpPr>
            <a:spLocks noGrp="1"/>
          </p:cNvSpPr>
          <p:nvPr>
            <p:ph type="dt" sz="half" idx="10"/>
          </p:nvPr>
        </p:nvSpPr>
        <p:spPr/>
        <p:txBody>
          <a:bodyPr/>
          <a:lstStyle/>
          <a:p>
            <a:fld id="{EE1F3D07-6BCF-40BC-A7F7-89BB8FFE98C6}" type="datetimeFigureOut">
              <a:rPr lang="en-US" dirty="0"/>
              <a:t>6/24/2025</a:t>
            </a:fld>
            <a:endParaRPr lang="en-US" dirty="0"/>
          </a:p>
        </p:txBody>
      </p:sp>
      <p:sp>
        <p:nvSpPr>
          <p:cNvPr id="5" name="Footer Placeholder 4">
            <a:extLst>
              <a:ext uri="{FF2B5EF4-FFF2-40B4-BE49-F238E27FC236}">
                <a16:creationId xmlns:a16="http://schemas.microsoft.com/office/drawing/2014/main" id="{EEC1DCE6-ED7D-417C-ABD4-41D61570FF3C}"/>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2CAAF19A-FDAE-446A-A6B6-128F7F96A966}"/>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21509825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C96D838-45E9-4D61-AA4E-92A32B579FDA}"/>
              </a:ext>
            </a:extLst>
          </p:cNvPr>
          <p:cNvSpPr>
            <a:spLocks noGrp="1"/>
          </p:cNvSpPr>
          <p:nvPr>
            <p:ph type="title" orient="vert"/>
          </p:nvPr>
        </p:nvSpPr>
        <p:spPr>
          <a:xfrm>
            <a:off x="8724900" y="457199"/>
            <a:ext cx="2628900" cy="5719763"/>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2C3183D0-4392-4364-8A2D-C47A2AF7A87D}"/>
              </a:ext>
            </a:extLst>
          </p:cNvPr>
          <p:cNvSpPr>
            <a:spLocks noGrp="1"/>
          </p:cNvSpPr>
          <p:nvPr>
            <p:ph type="body" orient="vert" idx="1"/>
          </p:nvPr>
        </p:nvSpPr>
        <p:spPr>
          <a:xfrm>
            <a:off x="838200" y="457199"/>
            <a:ext cx="7734300" cy="5719763"/>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B4A36C9-28D5-4820-84F1-E4B9F4E50FA9}"/>
              </a:ext>
            </a:extLst>
          </p:cNvPr>
          <p:cNvSpPr>
            <a:spLocks noGrp="1"/>
          </p:cNvSpPr>
          <p:nvPr>
            <p:ph type="dt" sz="half" idx="10"/>
          </p:nvPr>
        </p:nvSpPr>
        <p:spPr/>
        <p:txBody>
          <a:bodyPr/>
          <a:lstStyle/>
          <a:p>
            <a:fld id="{CED16D97-0980-426F-BEA7-F6EB2DE3AC08}" type="datetimeFigureOut">
              <a:rPr lang="en-US" dirty="0"/>
              <a:t>6/24/2025</a:t>
            </a:fld>
            <a:endParaRPr lang="en-US" dirty="0"/>
          </a:p>
        </p:txBody>
      </p:sp>
      <p:sp>
        <p:nvSpPr>
          <p:cNvPr id="5" name="Footer Placeholder 4">
            <a:extLst>
              <a:ext uri="{FF2B5EF4-FFF2-40B4-BE49-F238E27FC236}">
                <a16:creationId xmlns:a16="http://schemas.microsoft.com/office/drawing/2014/main" id="{8997EDC8-558D-4646-86D9-A5424CF2A2BA}"/>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6F0B7537-E67A-411A-BBA4-061521D3D881}"/>
              </a:ext>
            </a:extLst>
          </p:cNvPr>
          <p:cNvSpPr>
            <a:spLocks noGrp="1"/>
          </p:cNvSpPr>
          <p:nvPr>
            <p:ph type="sldNum" sz="quarter" idx="12"/>
          </p:nvPr>
        </p:nvSpPr>
        <p:spPr/>
        <p:txBody>
          <a:bodyPr/>
          <a:lstStyle/>
          <a:p>
            <a:fld id="{017DE1FC-E54A-4B87-A814-263D1E8654B2}" type="slidenum">
              <a:rPr lang="en-US" dirty="0"/>
              <a:t>‹#›</a:t>
            </a:fld>
            <a:endParaRPr lang="en-US" dirty="0"/>
          </a:p>
        </p:txBody>
      </p:sp>
    </p:spTree>
    <p:extLst>
      <p:ext uri="{BB962C8B-B14F-4D97-AF65-F5344CB8AC3E}">
        <p14:creationId xmlns:p14="http://schemas.microsoft.com/office/powerpoint/2010/main" val="41969439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D4C0BBB-0042-4603-A226-6117F3FD5B3C}"/>
              </a:ext>
            </a:extLst>
          </p:cNvPr>
          <p:cNvSpPr/>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EC44F520-2598-460E-9F91-B02F60830CA2}"/>
              </a:ext>
            </a:extLst>
          </p:cNvPr>
          <p:cNvSpPr/>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a:extLst>
              <a:ext uri="{FF2B5EF4-FFF2-40B4-BE49-F238E27FC236}">
                <a16:creationId xmlns:a16="http://schemas.microsoft.com/office/drawing/2014/main" id="{AD478F2F-4F04-4604-9005-BF0CB1142512}"/>
              </a:ext>
            </a:extLst>
          </p:cNvPr>
          <p:cNvSpPr>
            <a:spLocks noGrp="1"/>
          </p:cNvSpPr>
          <p:nvPr>
            <p:ph type="title"/>
          </p:nvPr>
        </p:nvSpPr>
        <p:spPr>
          <a:xfrm>
            <a:off x="1371600" y="361666"/>
            <a:ext cx="9810376" cy="1659404"/>
          </a:xfrm>
          <a:prstGeom prst="rect">
            <a:avLst/>
          </a:prstGeom>
        </p:spPr>
        <p:txBody>
          <a:bodyPr vert="horz" lIns="0" tIns="0" rIns="0" bIns="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B54A17D2-52AF-4B40-80A8-3E0DB855F297}"/>
              </a:ext>
            </a:extLst>
          </p:cNvPr>
          <p:cNvSpPr>
            <a:spLocks noGrp="1"/>
          </p:cNvSpPr>
          <p:nvPr>
            <p:ph type="body" idx="1"/>
          </p:nvPr>
        </p:nvSpPr>
        <p:spPr>
          <a:xfrm>
            <a:off x="1371600" y="2286000"/>
            <a:ext cx="9810376" cy="3857811"/>
          </a:xfrm>
          <a:prstGeom prst="rect">
            <a:avLst/>
          </a:prstGeom>
        </p:spPr>
        <p:txBody>
          <a:bodyPr vert="horz" lIns="0" tIns="0" rIns="0" bIns="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F592E0AA-D5B3-4BCF-BA69-209D9B335A06}"/>
              </a:ext>
            </a:extLst>
          </p:cNvPr>
          <p:cNvSpPr>
            <a:spLocks noGrp="1"/>
          </p:cNvSpPr>
          <p:nvPr>
            <p:ph type="dt" sz="half" idx="2"/>
          </p:nvPr>
        </p:nvSpPr>
        <p:spPr>
          <a:xfrm>
            <a:off x="7910111" y="6409170"/>
            <a:ext cx="3702392" cy="448830"/>
          </a:xfrm>
          <a:prstGeom prst="rect">
            <a:avLst/>
          </a:prstGeom>
        </p:spPr>
        <p:txBody>
          <a:bodyPr vert="horz" lIns="91440" tIns="45720" rIns="91440" bIns="45720" rtlCol="0" anchor="ctr"/>
          <a:lstStyle>
            <a:lvl1pPr algn="r">
              <a:defRPr sz="800" cap="all" spc="300" baseline="0">
                <a:solidFill>
                  <a:schemeClr val="bg1"/>
                </a:solidFill>
              </a:defRPr>
            </a:lvl1pPr>
          </a:lstStyle>
          <a:p>
            <a:fld id="{149C728D-416F-40D5-8F13-55E5DD1CE8D1}" type="datetimeFigureOut">
              <a:rPr lang="en-US" dirty="0"/>
              <a:t>6/24/2025</a:t>
            </a:fld>
            <a:endParaRPr lang="en-US" dirty="0"/>
          </a:p>
        </p:txBody>
      </p:sp>
      <p:sp>
        <p:nvSpPr>
          <p:cNvPr id="5" name="Footer Placeholder 4">
            <a:extLst>
              <a:ext uri="{FF2B5EF4-FFF2-40B4-BE49-F238E27FC236}">
                <a16:creationId xmlns:a16="http://schemas.microsoft.com/office/drawing/2014/main" id="{5F10A637-D86F-4FA1-985D-2D82456511B1}"/>
              </a:ext>
            </a:extLst>
          </p:cNvPr>
          <p:cNvSpPr>
            <a:spLocks noGrp="1"/>
          </p:cNvSpPr>
          <p:nvPr>
            <p:ph type="ftr" sz="quarter" idx="3"/>
          </p:nvPr>
        </p:nvSpPr>
        <p:spPr>
          <a:xfrm rot="5400000">
            <a:off x="-1828801" y="1912217"/>
            <a:ext cx="4114800" cy="457200"/>
          </a:xfrm>
          <a:prstGeom prst="rect">
            <a:avLst/>
          </a:prstGeom>
        </p:spPr>
        <p:txBody>
          <a:bodyPr vert="horz" lIns="91440" tIns="45720" rIns="91440" bIns="45720" rtlCol="0" anchor="ctr"/>
          <a:lstStyle>
            <a:lvl1pPr algn="l">
              <a:defRPr sz="800" b="1">
                <a:solidFill>
                  <a:schemeClr val="tx1"/>
                </a:solidFill>
                <a:latin typeface="+mj-lt"/>
              </a:defRPr>
            </a:lvl1pPr>
          </a:lstStyle>
          <a:p>
            <a:r>
              <a:rPr lang="en-US" dirty="0"/>
              <a:t>
              </a:t>
            </a:r>
          </a:p>
        </p:txBody>
      </p:sp>
      <p:sp>
        <p:nvSpPr>
          <p:cNvPr id="6" name="Slide Number Placeholder 5">
            <a:extLst>
              <a:ext uri="{FF2B5EF4-FFF2-40B4-BE49-F238E27FC236}">
                <a16:creationId xmlns:a16="http://schemas.microsoft.com/office/drawing/2014/main" id="{80F2FA4D-A931-46BA-B767-29A6FD5AAD2A}"/>
              </a:ext>
            </a:extLst>
          </p:cNvPr>
          <p:cNvSpPr>
            <a:spLocks noGrp="1"/>
          </p:cNvSpPr>
          <p:nvPr>
            <p:ph type="sldNum" sz="quarter" idx="4"/>
          </p:nvPr>
        </p:nvSpPr>
        <p:spPr>
          <a:xfrm>
            <a:off x="11669678" y="6408742"/>
            <a:ext cx="438652" cy="448830"/>
          </a:xfrm>
          <a:prstGeom prst="rect">
            <a:avLst/>
          </a:prstGeom>
        </p:spPr>
        <p:txBody>
          <a:bodyPr vert="horz" lIns="91440" tIns="45720" rIns="91440" bIns="45720" rtlCol="0" anchor="ctr"/>
          <a:lstStyle>
            <a:lvl1pPr algn="r">
              <a:defRPr sz="800">
                <a:solidFill>
                  <a:schemeClr val="bg1"/>
                </a:solidFill>
              </a:defRPr>
            </a:lvl1pPr>
          </a:lstStyle>
          <a:p>
            <a:fld id="{017DE1FC-E54A-4B87-A814-263D1E8654B2}" type="slidenum">
              <a:rPr lang="en-US" dirty="0"/>
              <a:t>‹#›</a:t>
            </a:fld>
            <a:endParaRPr lang="en-US" dirty="0"/>
          </a:p>
        </p:txBody>
      </p:sp>
    </p:spTree>
    <p:extLst>
      <p:ext uri="{BB962C8B-B14F-4D97-AF65-F5344CB8AC3E}">
        <p14:creationId xmlns:p14="http://schemas.microsoft.com/office/powerpoint/2010/main" val="2706131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p:txStyles>
    <p:titleStyle>
      <a:lvl1pPr algn="l" defTabSz="914400" rtl="0" eaLnBrk="1" latinLnBrk="0" hangingPunct="1">
        <a:lnSpc>
          <a:spcPct val="100000"/>
        </a:lnSpc>
        <a:spcBef>
          <a:spcPct val="0"/>
        </a:spcBef>
        <a:buNone/>
        <a:defRPr sz="3600" b="1" i="0" kern="1200" cap="all" spc="7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orient="horz" pos="288">
          <p15:clr>
            <a:srgbClr val="F26B43"/>
          </p15:clr>
        </p15:guide>
        <p15:guide id="4" pos="288">
          <p15:clr>
            <a:srgbClr val="F26B43"/>
          </p15:clr>
        </p15:guide>
        <p15:guide id="5" orient="horz" pos="4032">
          <p15:clr>
            <a:srgbClr val="F26B43"/>
          </p15:clr>
        </p15:guide>
        <p15:guide id="6" pos="7392">
          <p15:clr>
            <a:srgbClr val="F26B43"/>
          </p15:clr>
        </p15:guide>
        <p15:guide id="7" pos="5112">
          <p15:clr>
            <a:srgbClr val="F26B43"/>
          </p15:clr>
        </p15:guide>
        <p15:guide id="8" pos="2544">
          <p15:clr>
            <a:srgbClr val="F26B43"/>
          </p15:clr>
        </p15:guide>
        <p15:guide id="9" pos="864">
          <p15:clr>
            <a:srgbClr val="F26B43"/>
          </p15:clr>
        </p15:guide>
        <p15:guide id="10" orient="horz" pos="648">
          <p15:clr>
            <a:srgbClr val="F26B43"/>
          </p15:clr>
        </p15:guide>
        <p15:guide id="11" pos="6816">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3" Type="http://schemas.openxmlformats.org/officeDocument/2006/relationships/hyperlink" Target="https://www.peoplehum.com/glossary/group-dynamics" TargetMode="External"/><Relationship Id="rId2" Type="http://schemas.openxmlformats.org/officeDocument/2006/relationships/hyperlink" Target="https://www.aqr.org.uk/glossary/group-dynamics" TargetMode="External"/><Relationship Id="rId1" Type="http://schemas.openxmlformats.org/officeDocument/2006/relationships/slideLayout" Target="../slideLayouts/slideLayout2.xml"/><Relationship Id="rId5" Type="http://schemas.openxmlformats.org/officeDocument/2006/relationships/hyperlink" Target="https://symondsresearch.com/tuckmans-stages-of-group-development/" TargetMode="External"/><Relationship Id="rId4" Type="http://schemas.openxmlformats.org/officeDocument/2006/relationships/hyperlink" Target="https://libguides.usc.edu/writingguide/theoreticalframewor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51471" y="841794"/>
            <a:ext cx="9719094" cy="1216057"/>
          </a:xfrm>
        </p:spPr>
        <p:txBody>
          <a:bodyPr>
            <a:normAutofit fontScale="90000"/>
          </a:bodyPr>
          <a:lstStyle/>
          <a:p>
            <a:br>
              <a:rPr lang="en-GB" sz="3000" dirty="0">
                <a:latin typeface="Avenir Next LT Pro"/>
              </a:rPr>
            </a:br>
            <a:r>
              <a:rPr lang="en-GB" sz="3000" b="1" cap="all" dirty="0">
                <a:latin typeface="Avenir Next LT Pro Light"/>
              </a:rPr>
              <a:t>Group dynamics and how to build effective </a:t>
            </a:r>
            <a:r>
              <a:rPr lang="en-GB" sz="3000" dirty="0">
                <a:latin typeface="Avenir Next LT Pro Light"/>
              </a:rPr>
              <a:t>relationships</a:t>
            </a:r>
            <a:endParaRPr lang="en-US" sz="3000" dirty="0"/>
          </a:p>
        </p:txBody>
      </p:sp>
      <p:sp>
        <p:nvSpPr>
          <p:cNvPr id="3" name="Subtitle 2"/>
          <p:cNvSpPr>
            <a:spLocks noGrp="1"/>
          </p:cNvSpPr>
          <p:nvPr>
            <p:ph type="subTitle" idx="1"/>
          </p:nvPr>
        </p:nvSpPr>
        <p:spPr>
          <a:xfrm>
            <a:off x="1078302" y="3177395"/>
            <a:ext cx="9992264" cy="2080404"/>
          </a:xfrm>
        </p:spPr>
        <p:txBody>
          <a:bodyPr vert="horz" lIns="0" tIns="0" rIns="0" bIns="0" rtlCol="0" anchor="t">
            <a:normAutofit fontScale="92500" lnSpcReduction="10000"/>
          </a:bodyPr>
          <a:lstStyle/>
          <a:p>
            <a:r>
              <a:rPr lang="en-GB" dirty="0"/>
              <a:t>By Simona </a:t>
            </a:r>
            <a:r>
              <a:rPr lang="en-GB" dirty="0" err="1"/>
              <a:t>Grunzova</a:t>
            </a:r>
            <a:r>
              <a:rPr lang="en-GB" dirty="0"/>
              <a:t> </a:t>
            </a:r>
          </a:p>
          <a:p>
            <a:r>
              <a:rPr lang="en-GB" dirty="0"/>
              <a:t>Student number: 2424795</a:t>
            </a:r>
          </a:p>
          <a:p>
            <a:r>
              <a:rPr lang="en-GB" dirty="0"/>
              <a:t>Effective teamworking &amp; communication</a:t>
            </a:r>
          </a:p>
          <a:p>
            <a:r>
              <a:rPr lang="en-GB" dirty="0"/>
              <a:t>(bsmw4009)</a:t>
            </a:r>
          </a:p>
          <a:p>
            <a:r>
              <a:rPr lang="en-GB" dirty="0"/>
              <a:t>Lecturer: </a:t>
            </a:r>
            <a:r>
              <a:rPr lang="en-GB" dirty="0" err="1"/>
              <a:t>melanie</a:t>
            </a:r>
            <a:r>
              <a:rPr lang="en-GB" dirty="0"/>
              <a:t> squire</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7D4DF9-B96C-6630-D855-B113D7B0C374}"/>
              </a:ext>
            </a:extLst>
          </p:cNvPr>
          <p:cNvSpPr>
            <a:spLocks noGrp="1"/>
          </p:cNvSpPr>
          <p:nvPr>
            <p:ph type="title"/>
          </p:nvPr>
        </p:nvSpPr>
        <p:spPr>
          <a:xfrm>
            <a:off x="595223" y="232363"/>
            <a:ext cx="10240903" cy="1233488"/>
          </a:xfrm>
        </p:spPr>
        <p:txBody>
          <a:bodyPr/>
          <a:lstStyle/>
          <a:p>
            <a:pPr algn="ctr"/>
            <a:r>
              <a:rPr lang="en-GB" dirty="0"/>
              <a:t>overview</a:t>
            </a:r>
            <a:endParaRPr lang="en-US"/>
          </a:p>
        </p:txBody>
      </p:sp>
      <p:sp>
        <p:nvSpPr>
          <p:cNvPr id="3" name="Content Placeholder 2">
            <a:extLst>
              <a:ext uri="{FF2B5EF4-FFF2-40B4-BE49-F238E27FC236}">
                <a16:creationId xmlns:a16="http://schemas.microsoft.com/office/drawing/2014/main" id="{5E0D2CB1-E0A4-F0D0-9117-38B165E11DE5}"/>
              </a:ext>
            </a:extLst>
          </p:cNvPr>
          <p:cNvSpPr>
            <a:spLocks noGrp="1"/>
          </p:cNvSpPr>
          <p:nvPr>
            <p:ph idx="1"/>
          </p:nvPr>
        </p:nvSpPr>
        <p:spPr>
          <a:xfrm>
            <a:off x="451449" y="1913656"/>
            <a:ext cx="10240903" cy="3956179"/>
          </a:xfrm>
        </p:spPr>
        <p:txBody>
          <a:bodyPr vert="horz" lIns="0" tIns="0" rIns="0" bIns="0" rtlCol="0" anchor="t">
            <a:normAutofit/>
          </a:bodyPr>
          <a:lstStyle/>
          <a:p>
            <a:pPr algn="ctr"/>
            <a:r>
              <a:rPr lang="en-GB" cap="all">
                <a:latin typeface="Arial Nova"/>
              </a:rPr>
              <a:t>What is Group Dynamics?</a:t>
            </a:r>
            <a:endParaRPr lang="en-GB">
              <a:latin typeface="Arial Nova"/>
            </a:endParaRPr>
          </a:p>
          <a:p>
            <a:pPr algn="ctr"/>
            <a:r>
              <a:rPr lang="en-GB" cap="all" dirty="0">
                <a:latin typeface="Arial Nova"/>
              </a:rPr>
              <a:t>Key Theoretical Frameworks</a:t>
            </a:r>
            <a:endParaRPr lang="en-GB" dirty="0">
              <a:latin typeface="Arial Nova"/>
            </a:endParaRPr>
          </a:p>
          <a:p>
            <a:pPr algn="ctr"/>
            <a:r>
              <a:rPr lang="en-GB" cap="all" dirty="0">
                <a:latin typeface="Arial Nova"/>
              </a:rPr>
              <a:t>Core Concepts in Group Behaviour</a:t>
            </a:r>
            <a:endParaRPr lang="en-GB" dirty="0">
              <a:latin typeface="Arial Nova"/>
            </a:endParaRPr>
          </a:p>
          <a:p>
            <a:pPr algn="ctr"/>
            <a:r>
              <a:rPr lang="en-GB" cap="all" dirty="0">
                <a:latin typeface="Arial Nova"/>
              </a:rPr>
              <a:t>Challenges and Critiques</a:t>
            </a:r>
            <a:endParaRPr lang="en-GB" dirty="0">
              <a:latin typeface="Arial Nova"/>
            </a:endParaRPr>
          </a:p>
          <a:p>
            <a:pPr algn="ctr"/>
            <a:r>
              <a:rPr lang="en-GB" cap="all" dirty="0">
                <a:latin typeface="Arial Nova"/>
              </a:rPr>
              <a:t>Building effective relationships In groups</a:t>
            </a:r>
            <a:endParaRPr lang="en-US" dirty="0">
              <a:latin typeface="Arial Nova"/>
            </a:endParaRPr>
          </a:p>
          <a:p>
            <a:pPr algn="ctr"/>
            <a:r>
              <a:rPr lang="en-GB" cap="all" dirty="0">
                <a:latin typeface="Arial Nova"/>
              </a:rPr>
              <a:t>Conclusion &amp; Takeaways</a:t>
            </a:r>
            <a:endParaRPr lang="en-GB" dirty="0"/>
          </a:p>
        </p:txBody>
      </p:sp>
      <p:sp>
        <p:nvSpPr>
          <p:cNvPr id="4" name="Date Placeholder 3">
            <a:extLst>
              <a:ext uri="{FF2B5EF4-FFF2-40B4-BE49-F238E27FC236}">
                <a16:creationId xmlns:a16="http://schemas.microsoft.com/office/drawing/2014/main" id="{7B5B5760-0DBB-BA12-C6CD-31943D7500C9}"/>
              </a:ext>
            </a:extLst>
          </p:cNvPr>
          <p:cNvSpPr>
            <a:spLocks noGrp="1"/>
          </p:cNvSpPr>
          <p:nvPr>
            <p:ph type="dt" sz="half" idx="10"/>
          </p:nvPr>
        </p:nvSpPr>
        <p:spPr/>
        <p:txBody>
          <a:bodyPr/>
          <a:lstStyle/>
          <a:p>
            <a:fld id="{B2CB12BF-466E-47B7-AE98-42539F24D1ED}" type="datetime1">
              <a:t>6/24/2025</a:t>
            </a:fld>
            <a:endParaRPr lang="en-US" dirty="0"/>
          </a:p>
        </p:txBody>
      </p:sp>
      <p:sp>
        <p:nvSpPr>
          <p:cNvPr id="5" name="Footer Placeholder 4">
            <a:extLst>
              <a:ext uri="{FF2B5EF4-FFF2-40B4-BE49-F238E27FC236}">
                <a16:creationId xmlns:a16="http://schemas.microsoft.com/office/drawing/2014/main" id="{2F98A9C0-8ABD-BC61-3DF5-558CD15C2CAC}"/>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F2AEB191-6950-6995-FBE8-D6F2B23F0B61}"/>
              </a:ext>
            </a:extLst>
          </p:cNvPr>
          <p:cNvSpPr>
            <a:spLocks noGrp="1"/>
          </p:cNvSpPr>
          <p:nvPr>
            <p:ph type="sldNum" sz="quarter" idx="12"/>
          </p:nvPr>
        </p:nvSpPr>
        <p:spPr/>
        <p:txBody>
          <a:bodyPr/>
          <a:lstStyle/>
          <a:p>
            <a:fld id="{017DE1FC-E54A-4B87-A814-263D1E8654B2}" type="slidenum">
              <a:rPr lang="en-US" dirty="0"/>
              <a:t>2</a:t>
            </a:fld>
            <a:endParaRPr lang="en-US" dirty="0"/>
          </a:p>
        </p:txBody>
      </p:sp>
    </p:spTree>
    <p:extLst>
      <p:ext uri="{BB962C8B-B14F-4D97-AF65-F5344CB8AC3E}">
        <p14:creationId xmlns:p14="http://schemas.microsoft.com/office/powerpoint/2010/main" val="34875838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7C8949E5-6A6C-474B-091F-05C693AC3798}"/>
              </a:ext>
            </a:extLst>
          </p:cNvPr>
          <p:cNvSpPr>
            <a:spLocks noGrp="1"/>
          </p:cNvSpPr>
          <p:nvPr>
            <p:ph type="dt" sz="half" idx="10"/>
          </p:nvPr>
        </p:nvSpPr>
        <p:spPr/>
        <p:txBody>
          <a:bodyPr/>
          <a:lstStyle/>
          <a:p>
            <a:fld id="{2DCFAF3A-4EB9-4274-A286-F54CB12E2BB8}" type="datetime1">
              <a:t>6/24/2025</a:t>
            </a:fld>
            <a:endParaRPr lang="en-US" dirty="0"/>
          </a:p>
        </p:txBody>
      </p:sp>
      <p:sp>
        <p:nvSpPr>
          <p:cNvPr id="5" name="Footer Placeholder 4">
            <a:extLst>
              <a:ext uri="{FF2B5EF4-FFF2-40B4-BE49-F238E27FC236}">
                <a16:creationId xmlns:a16="http://schemas.microsoft.com/office/drawing/2014/main" id="{75942140-76B1-21DF-A41D-034C0EF640A7}"/>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8002EEFC-27AB-5DF4-3E81-4E9DF23E9518}"/>
              </a:ext>
            </a:extLst>
          </p:cNvPr>
          <p:cNvSpPr>
            <a:spLocks noGrp="1"/>
          </p:cNvSpPr>
          <p:nvPr>
            <p:ph type="sldNum" sz="quarter" idx="12"/>
          </p:nvPr>
        </p:nvSpPr>
        <p:spPr/>
        <p:txBody>
          <a:bodyPr/>
          <a:lstStyle/>
          <a:p>
            <a:fld id="{017DE1FC-E54A-4B87-A814-263D1E8654B2}" type="slidenum">
              <a:rPr lang="en-US" dirty="0"/>
              <a:t>3</a:t>
            </a:fld>
            <a:endParaRPr lang="en-US" dirty="0"/>
          </a:p>
        </p:txBody>
      </p:sp>
      <p:sp>
        <p:nvSpPr>
          <p:cNvPr id="7" name="Title 1">
            <a:extLst>
              <a:ext uri="{FF2B5EF4-FFF2-40B4-BE49-F238E27FC236}">
                <a16:creationId xmlns:a16="http://schemas.microsoft.com/office/drawing/2014/main" id="{0F645123-589D-565D-022D-944CBAED797B}"/>
              </a:ext>
            </a:extLst>
          </p:cNvPr>
          <p:cNvSpPr>
            <a:spLocks noGrp="1"/>
          </p:cNvSpPr>
          <p:nvPr/>
        </p:nvSpPr>
        <p:spPr>
          <a:xfrm>
            <a:off x="557048" y="-152851"/>
            <a:ext cx="10240903" cy="1233488"/>
          </a:xfrm>
          <a:prstGeom prst="rect">
            <a:avLst/>
          </a:prstGeom>
        </p:spPr>
        <p:txBody>
          <a:bodyPr vert="horz" lIns="0" tIns="0" rIns="0" bIns="0" rtlCol="0" anchor="b">
            <a:normAutofit fontScale="90000"/>
          </a:bodyPr>
          <a:lstStyle>
            <a:lvl1pPr algn="l" defTabSz="914400" rtl="0" eaLnBrk="1" latinLnBrk="0" hangingPunct="1">
              <a:lnSpc>
                <a:spcPct val="100000"/>
              </a:lnSpc>
              <a:spcBef>
                <a:spcPct val="0"/>
              </a:spcBef>
              <a:buNone/>
              <a:defRPr sz="3600" b="1" i="0" kern="1200" cap="all" spc="700" baseline="0">
                <a:solidFill>
                  <a:schemeClr val="tx1"/>
                </a:solidFill>
                <a:latin typeface="+mj-lt"/>
                <a:ea typeface="+mj-ea"/>
                <a:cs typeface="+mj-cs"/>
              </a:defRPr>
            </a:lvl1pPr>
          </a:lstStyle>
          <a:p>
            <a:endParaRPr lang="en-GB"/>
          </a:p>
          <a:p>
            <a:endParaRPr lang="en-GB" b="0"/>
          </a:p>
          <a:p>
            <a:r>
              <a:rPr lang="en-GB"/>
              <a:t>What is Group Dynamics?</a:t>
            </a:r>
          </a:p>
        </p:txBody>
      </p:sp>
      <p:sp>
        <p:nvSpPr>
          <p:cNvPr id="8" name="Content Placeholder 2">
            <a:extLst>
              <a:ext uri="{FF2B5EF4-FFF2-40B4-BE49-F238E27FC236}">
                <a16:creationId xmlns:a16="http://schemas.microsoft.com/office/drawing/2014/main" id="{2A3239D5-ABC9-939C-D9FB-1656DED6B678}"/>
              </a:ext>
            </a:extLst>
          </p:cNvPr>
          <p:cNvSpPr>
            <a:spLocks noGrp="1"/>
          </p:cNvSpPr>
          <p:nvPr/>
        </p:nvSpPr>
        <p:spPr>
          <a:xfrm>
            <a:off x="333704" y="1458042"/>
            <a:ext cx="6733076" cy="3956179"/>
          </a:xfrm>
          <a:prstGeom prst="rect">
            <a:avLst/>
          </a:prstGeom>
        </p:spPr>
        <p:txBody>
          <a:bodyPr vert="horz" lIns="0" tIns="0" rIns="0" bIns="0" rtlCol="0" anchor="t">
            <a:normAutofit fontScale="92500" lnSpcReduction="20000"/>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b="1">
                <a:ea typeface="+mn-lt"/>
                <a:cs typeface="+mn-lt"/>
              </a:rPr>
              <a:t>Definition:</a:t>
            </a:r>
            <a:r>
              <a:rPr lang="en-GB">
                <a:ea typeface="+mn-lt"/>
                <a:cs typeface="+mn-lt"/>
              </a:rPr>
              <a:t> </a:t>
            </a:r>
            <a:r>
              <a:rPr lang="en-GB">
                <a:latin typeface="Avenir Next LT Pro Light"/>
              </a:rPr>
              <a:t>Whenever people work together, things like social norms, power dynamics, and shared beliefs shape how they contribute. Group dynamics is all about how a group interacts and grows, and how individuals fit into that. For qualitative market researchers, it’s key to encourage what helps the group work well and steer away from what gets in the way.</a:t>
            </a:r>
          </a:p>
          <a:p>
            <a:r>
              <a:rPr lang="en-GB" b="1">
                <a:ea typeface="+mn-lt"/>
                <a:cs typeface="+mn-lt"/>
              </a:rPr>
              <a:t>Importance: </a:t>
            </a:r>
            <a:r>
              <a:rPr lang="en-GB">
                <a:ea typeface="+mn-lt"/>
                <a:cs typeface="+mn-lt"/>
              </a:rPr>
              <a:t>Influences decision-making, performance , conflict, and leadership. How a group works together really matters when it comes to team and organizational success. Understanding group dynamics can make it easier to collaborate, sort out conflicts, make better decisions, and help everyone feel more satisfied and perform at their best.</a:t>
            </a:r>
            <a:endParaRPr lang="en-GB"/>
          </a:p>
        </p:txBody>
      </p:sp>
      <p:sp>
        <p:nvSpPr>
          <p:cNvPr id="9" name="Footer Placeholder 4">
            <a:extLst>
              <a:ext uri="{FF2B5EF4-FFF2-40B4-BE49-F238E27FC236}">
                <a16:creationId xmlns:a16="http://schemas.microsoft.com/office/drawing/2014/main" id="{559755F3-54F5-3AA8-473A-AD2A29F8B66F}"/>
              </a:ext>
            </a:extLst>
          </p:cNvPr>
          <p:cNvSpPr>
            <a:spLocks noGrp="1"/>
          </p:cNvSpPr>
          <p:nvPr/>
        </p:nvSpPr>
        <p:spPr>
          <a:xfrm rot="5400000">
            <a:off x="-1828801" y="1912217"/>
            <a:ext cx="4114800" cy="457200"/>
          </a:xfrm>
          <a:prstGeom prst="rect">
            <a:avLst/>
          </a:prstGeom>
        </p:spPr>
        <p:txBody>
          <a:bodyPr vert="horz" lIns="91440" tIns="45720" rIns="91440" bIns="45720" rtlCol="0" anchor="ctr"/>
          <a:lstStyle>
            <a:defPPr>
              <a:defRPr lang="en-GB"/>
            </a:defPPr>
            <a:lvl1pPr marL="0" algn="l" defTabSz="914400" rtl="0" eaLnBrk="1" latinLnBrk="0" hangingPunct="1">
              <a:defRPr sz="800" b="1" kern="1200">
                <a:solidFill>
                  <a:schemeClr val="tx1"/>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
              </a:t>
            </a:r>
          </a:p>
        </p:txBody>
      </p:sp>
      <p:pic>
        <p:nvPicPr>
          <p:cNvPr id="10" name="Picture 9" descr="Group Dynamics and Leadership - Making Cents International">
            <a:extLst>
              <a:ext uri="{FF2B5EF4-FFF2-40B4-BE49-F238E27FC236}">
                <a16:creationId xmlns:a16="http://schemas.microsoft.com/office/drawing/2014/main" id="{3911CCD2-2A7C-2860-6320-6548B3626E02}"/>
              </a:ext>
            </a:extLst>
          </p:cNvPr>
          <p:cNvPicPr>
            <a:picLocks noChangeAspect="1"/>
          </p:cNvPicPr>
          <p:nvPr/>
        </p:nvPicPr>
        <p:blipFill>
          <a:blip r:embed="rId2"/>
          <a:stretch>
            <a:fillRect/>
          </a:stretch>
        </p:blipFill>
        <p:spPr>
          <a:xfrm>
            <a:off x="8600089" y="3761925"/>
            <a:ext cx="2376312" cy="237631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1" name="Picture 10" descr="What is Group dynamics? | Meaning, Types, Importance, Stages">
            <a:extLst>
              <a:ext uri="{FF2B5EF4-FFF2-40B4-BE49-F238E27FC236}">
                <a16:creationId xmlns:a16="http://schemas.microsoft.com/office/drawing/2014/main" id="{1D6DAC65-4F0A-2B0D-5E54-1A1036DB13CC}"/>
              </a:ext>
            </a:extLst>
          </p:cNvPr>
          <p:cNvPicPr>
            <a:picLocks noChangeAspect="1"/>
          </p:cNvPicPr>
          <p:nvPr/>
        </p:nvPicPr>
        <p:blipFill>
          <a:blip r:embed="rId3"/>
          <a:stretch>
            <a:fillRect/>
          </a:stretch>
        </p:blipFill>
        <p:spPr>
          <a:xfrm>
            <a:off x="7704667" y="1171223"/>
            <a:ext cx="4176889" cy="2271889"/>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26803764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8874180F-E83C-F264-87E1-4782092194CD}"/>
              </a:ext>
            </a:extLst>
          </p:cNvPr>
          <p:cNvSpPr>
            <a:spLocks noGrp="1"/>
          </p:cNvSpPr>
          <p:nvPr>
            <p:ph type="dt" sz="half" idx="10"/>
          </p:nvPr>
        </p:nvSpPr>
        <p:spPr/>
        <p:txBody>
          <a:bodyPr/>
          <a:lstStyle/>
          <a:p>
            <a:fld id="{D0BAB420-EE1F-4DB3-8C96-1DA19A5EF8F9}" type="datetime1">
              <a:t>6/24/2025</a:t>
            </a:fld>
            <a:endParaRPr lang="en-US" dirty="0"/>
          </a:p>
        </p:txBody>
      </p:sp>
      <p:sp>
        <p:nvSpPr>
          <p:cNvPr id="5" name="Footer Placeholder 4">
            <a:extLst>
              <a:ext uri="{FF2B5EF4-FFF2-40B4-BE49-F238E27FC236}">
                <a16:creationId xmlns:a16="http://schemas.microsoft.com/office/drawing/2014/main" id="{3A99C2E6-8AD5-A34B-ABD2-9C8D34C1B8AF}"/>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659261C1-F725-2A14-D359-99A7ACCFE8BA}"/>
              </a:ext>
            </a:extLst>
          </p:cNvPr>
          <p:cNvSpPr>
            <a:spLocks noGrp="1"/>
          </p:cNvSpPr>
          <p:nvPr>
            <p:ph type="sldNum" sz="quarter" idx="12"/>
          </p:nvPr>
        </p:nvSpPr>
        <p:spPr/>
        <p:txBody>
          <a:bodyPr/>
          <a:lstStyle/>
          <a:p>
            <a:fld id="{017DE1FC-E54A-4B87-A814-263D1E8654B2}" type="slidenum">
              <a:rPr lang="en-US" dirty="0"/>
              <a:t>4</a:t>
            </a:fld>
            <a:endParaRPr lang="en-US" dirty="0"/>
          </a:p>
        </p:txBody>
      </p:sp>
      <p:sp>
        <p:nvSpPr>
          <p:cNvPr id="7" name="Title 1">
            <a:extLst>
              <a:ext uri="{FF2B5EF4-FFF2-40B4-BE49-F238E27FC236}">
                <a16:creationId xmlns:a16="http://schemas.microsoft.com/office/drawing/2014/main" id="{193F5B3F-BF55-EEC0-70C8-504AD02D4DF2}"/>
              </a:ext>
            </a:extLst>
          </p:cNvPr>
          <p:cNvSpPr>
            <a:spLocks noGrp="1"/>
          </p:cNvSpPr>
          <p:nvPr/>
        </p:nvSpPr>
        <p:spPr>
          <a:xfrm>
            <a:off x="451945" y="-192265"/>
            <a:ext cx="10240903" cy="1233488"/>
          </a:xfrm>
          <a:prstGeom prst="rect">
            <a:avLst/>
          </a:prstGeom>
        </p:spPr>
        <p:txBody>
          <a:bodyPr vert="horz" lIns="0" tIns="0" rIns="0" bIns="0" rtlCol="0" anchor="b">
            <a:normAutofit/>
          </a:bodyPr>
          <a:lstStyle>
            <a:lvl1pPr algn="l" defTabSz="914400" rtl="0" eaLnBrk="1" latinLnBrk="0" hangingPunct="1">
              <a:lnSpc>
                <a:spcPct val="100000"/>
              </a:lnSpc>
              <a:spcBef>
                <a:spcPct val="0"/>
              </a:spcBef>
              <a:buNone/>
              <a:defRPr sz="3600" b="1" i="0" kern="1200" cap="all" spc="700" baseline="0">
                <a:solidFill>
                  <a:schemeClr val="tx1"/>
                </a:solidFill>
                <a:latin typeface="+mj-lt"/>
                <a:ea typeface="+mj-ea"/>
                <a:cs typeface="+mj-cs"/>
              </a:defRPr>
            </a:lvl1pPr>
          </a:lstStyle>
          <a:p>
            <a:r>
              <a:rPr lang="en-GB">
                <a:ea typeface="+mj-lt"/>
                <a:cs typeface="+mj-lt"/>
              </a:rPr>
              <a:t>theoretical Frameworks</a:t>
            </a:r>
            <a:endParaRPr lang="en-US">
              <a:ea typeface="+mj-lt"/>
              <a:cs typeface="+mj-lt"/>
            </a:endParaRPr>
          </a:p>
        </p:txBody>
      </p:sp>
      <p:sp>
        <p:nvSpPr>
          <p:cNvPr id="8" name="Content Placeholder 2">
            <a:extLst>
              <a:ext uri="{FF2B5EF4-FFF2-40B4-BE49-F238E27FC236}">
                <a16:creationId xmlns:a16="http://schemas.microsoft.com/office/drawing/2014/main" id="{40D6BDBA-33F3-CD53-8809-C0B45AAFEFB6}"/>
              </a:ext>
            </a:extLst>
          </p:cNvPr>
          <p:cNvSpPr>
            <a:spLocks noGrp="1"/>
          </p:cNvSpPr>
          <p:nvPr/>
        </p:nvSpPr>
        <p:spPr>
          <a:xfrm>
            <a:off x="110357" y="1045414"/>
            <a:ext cx="4981352" cy="2642386"/>
          </a:xfrm>
          <a:prstGeom prst="rect">
            <a:avLst/>
          </a:prstGeom>
        </p:spPr>
        <p:txBody>
          <a:bodyPr vert="horz" lIns="0" tIns="0" rIns="0" bIns="0" rtlCol="0" anchor="t">
            <a:normAutofit lnSpcReduction="10000"/>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a:ea typeface="+mn-lt"/>
              <a:cs typeface="+mn-lt"/>
            </a:endParaRPr>
          </a:p>
          <a:p>
            <a:r>
              <a:rPr lang="en-GB" sz="1700" b="1" dirty="0">
                <a:ea typeface="+mn-lt"/>
                <a:cs typeface="+mn-lt"/>
              </a:rPr>
              <a:t>What is theoretical frameworks?</a:t>
            </a:r>
            <a:r>
              <a:rPr lang="en-GB" sz="1700" dirty="0">
                <a:ea typeface="+mn-lt"/>
                <a:cs typeface="+mn-lt"/>
              </a:rPr>
              <a:t>  The theoretical framework is like the backbone of a research study it supports the main idea behind the research. It’s not just about the theory itself, but also about how the researcher uses that theory and its key assumptions to help make sense of the problem they’re studying</a:t>
            </a:r>
            <a:endParaRPr lang="en-GB" sz="1700"/>
          </a:p>
        </p:txBody>
      </p:sp>
      <p:sp>
        <p:nvSpPr>
          <p:cNvPr id="9" name="Footer Placeholder 4">
            <a:extLst>
              <a:ext uri="{FF2B5EF4-FFF2-40B4-BE49-F238E27FC236}">
                <a16:creationId xmlns:a16="http://schemas.microsoft.com/office/drawing/2014/main" id="{28AF4C70-AB29-C172-81A9-624F5D387AE7}"/>
              </a:ext>
            </a:extLst>
          </p:cNvPr>
          <p:cNvSpPr>
            <a:spLocks noGrp="1"/>
          </p:cNvSpPr>
          <p:nvPr/>
        </p:nvSpPr>
        <p:spPr>
          <a:xfrm rot="5400000">
            <a:off x="-1828801" y="1912217"/>
            <a:ext cx="4114800" cy="457200"/>
          </a:xfrm>
          <a:prstGeom prst="rect">
            <a:avLst/>
          </a:prstGeom>
        </p:spPr>
        <p:txBody>
          <a:bodyPr vert="horz" lIns="91440" tIns="45720" rIns="91440" bIns="45720" rtlCol="0" anchor="ctr"/>
          <a:lstStyle>
            <a:defPPr>
              <a:defRPr lang="en-GB"/>
            </a:defPPr>
            <a:lvl1pPr marL="0" algn="l" defTabSz="914400" rtl="0" eaLnBrk="1" latinLnBrk="0" hangingPunct="1">
              <a:defRPr sz="800" b="1" kern="1200">
                <a:solidFill>
                  <a:schemeClr val="tx1"/>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
              </a:t>
            </a:r>
          </a:p>
        </p:txBody>
      </p:sp>
      <p:sp>
        <p:nvSpPr>
          <p:cNvPr id="10" name="TextBox 6">
            <a:extLst>
              <a:ext uri="{FF2B5EF4-FFF2-40B4-BE49-F238E27FC236}">
                <a16:creationId xmlns:a16="http://schemas.microsoft.com/office/drawing/2014/main" id="{4EEF8ACA-0D38-6E71-DB0A-CB3C31268FE6}"/>
              </a:ext>
            </a:extLst>
          </p:cNvPr>
          <p:cNvSpPr txBox="1"/>
          <p:nvPr/>
        </p:nvSpPr>
        <p:spPr>
          <a:xfrm>
            <a:off x="228211" y="3659157"/>
            <a:ext cx="5333026" cy="2754600"/>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700" b="1" dirty="0">
                <a:solidFill>
                  <a:srgbClr val="001D35"/>
                </a:solidFill>
                <a:ea typeface="+mn-lt"/>
                <a:cs typeface="+mn-lt"/>
              </a:rPr>
              <a:t>Examples of Theoretical Frameworks in Group Work:</a:t>
            </a:r>
            <a:endParaRPr lang="en-US" sz="1700" b="1"/>
          </a:p>
          <a:p>
            <a:endParaRPr lang="en-GB" sz="1700" dirty="0">
              <a:solidFill>
                <a:srgbClr val="001D35"/>
              </a:solidFill>
              <a:ea typeface="+mn-lt"/>
              <a:cs typeface="+mn-lt"/>
            </a:endParaRPr>
          </a:p>
          <a:p>
            <a:pPr marL="342900" indent="-342900">
              <a:buFont typeface="Arial"/>
              <a:buChar char="•"/>
            </a:pPr>
            <a:r>
              <a:rPr lang="en-GB" sz="1700" dirty="0">
                <a:solidFill>
                  <a:srgbClr val="001D35"/>
                </a:solidFill>
                <a:ea typeface="+mn-lt"/>
                <a:cs typeface="+mn-lt"/>
              </a:rPr>
              <a:t>Tuckman's Stages of Group Development</a:t>
            </a:r>
          </a:p>
          <a:p>
            <a:pPr marL="342900" indent="-342900">
              <a:buFont typeface="Arial"/>
              <a:buChar char="•"/>
            </a:pPr>
            <a:r>
              <a:rPr lang="en-GB" sz="1700" dirty="0">
                <a:solidFill>
                  <a:srgbClr val="001D35"/>
                </a:solidFill>
              </a:rPr>
              <a:t>Social Identity Theory </a:t>
            </a:r>
          </a:p>
          <a:p>
            <a:pPr marL="342900" indent="-342900">
              <a:buFont typeface="Arial"/>
              <a:buChar char="•"/>
            </a:pPr>
            <a:r>
              <a:rPr lang="en-GB" sz="1700" dirty="0">
                <a:solidFill>
                  <a:srgbClr val="001D35"/>
                </a:solidFill>
              </a:rPr>
              <a:t>Social Learning Theory </a:t>
            </a:r>
          </a:p>
          <a:p>
            <a:pPr marL="342900" indent="-342900">
              <a:buFont typeface="Arial"/>
              <a:buChar char="•"/>
            </a:pPr>
            <a:r>
              <a:rPr lang="en-GB" sz="1700" dirty="0">
                <a:solidFill>
                  <a:srgbClr val="001D35"/>
                </a:solidFill>
              </a:rPr>
              <a:t>Maslow's Hierarchy of Needs</a:t>
            </a:r>
          </a:p>
          <a:p>
            <a:endParaRPr lang="en-GB" sz="1700" dirty="0">
              <a:solidFill>
                <a:srgbClr val="001D35"/>
              </a:solidFill>
            </a:endParaRPr>
          </a:p>
          <a:p>
            <a:r>
              <a:rPr lang="en-GB" sz="1700" dirty="0">
                <a:solidFill>
                  <a:srgbClr val="001D35"/>
                </a:solidFill>
              </a:rPr>
              <a:t>There's a lot more theoretical frameworks, but these are a few of the frameworks in group work to look at.</a:t>
            </a:r>
          </a:p>
          <a:p>
            <a:pPr marL="342900" indent="-342900">
              <a:buFont typeface="Arial"/>
              <a:buChar char="•"/>
            </a:pPr>
            <a:endParaRPr lang="en-GB" sz="2000" b="1" dirty="0">
              <a:solidFill>
                <a:srgbClr val="001D35"/>
              </a:solidFill>
            </a:endParaRPr>
          </a:p>
        </p:txBody>
      </p:sp>
      <p:pic>
        <p:nvPicPr>
          <p:cNvPr id="11" name="Picture 10" descr="Maslow's Hierarchy of Needs">
            <a:extLst>
              <a:ext uri="{FF2B5EF4-FFF2-40B4-BE49-F238E27FC236}">
                <a16:creationId xmlns:a16="http://schemas.microsoft.com/office/drawing/2014/main" id="{FF66ED8A-B2F8-E3E7-243B-7A4440C11B0F}"/>
              </a:ext>
            </a:extLst>
          </p:cNvPr>
          <p:cNvPicPr>
            <a:picLocks noChangeAspect="1"/>
          </p:cNvPicPr>
          <p:nvPr/>
        </p:nvPicPr>
        <p:blipFill>
          <a:blip r:embed="rId2"/>
          <a:stretch>
            <a:fillRect/>
          </a:stretch>
        </p:blipFill>
        <p:spPr>
          <a:xfrm>
            <a:off x="8586952" y="271956"/>
            <a:ext cx="3321268" cy="2490951"/>
          </a:xfrm>
          <a:prstGeom prst="rect">
            <a:avLst/>
          </a:prstGeom>
        </p:spPr>
      </p:pic>
      <p:pic>
        <p:nvPicPr>
          <p:cNvPr id="12" name="Picture 11" descr="Tuckman Theory | Psychology of Teams | Funktion Events">
            <a:extLst>
              <a:ext uri="{FF2B5EF4-FFF2-40B4-BE49-F238E27FC236}">
                <a16:creationId xmlns:a16="http://schemas.microsoft.com/office/drawing/2014/main" id="{08ADF500-A630-2A63-C23A-EA5C09D6517C}"/>
              </a:ext>
            </a:extLst>
          </p:cNvPr>
          <p:cNvPicPr>
            <a:picLocks noChangeAspect="1"/>
          </p:cNvPicPr>
          <p:nvPr/>
        </p:nvPicPr>
        <p:blipFill>
          <a:blip r:embed="rId3"/>
          <a:stretch>
            <a:fillRect/>
          </a:stretch>
        </p:blipFill>
        <p:spPr>
          <a:xfrm>
            <a:off x="5565228" y="940675"/>
            <a:ext cx="2493580" cy="2493580"/>
          </a:xfrm>
          <a:prstGeom prst="rect">
            <a:avLst/>
          </a:prstGeom>
        </p:spPr>
      </p:pic>
      <p:pic>
        <p:nvPicPr>
          <p:cNvPr id="13" name="Picture 12" descr="Social Identity Theory (Examples, Strengths &amp; Weaknesses) (2025)">
            <a:extLst>
              <a:ext uri="{FF2B5EF4-FFF2-40B4-BE49-F238E27FC236}">
                <a16:creationId xmlns:a16="http://schemas.microsoft.com/office/drawing/2014/main" id="{FBF61C87-A870-97FF-BDF4-78199CF31FED}"/>
              </a:ext>
            </a:extLst>
          </p:cNvPr>
          <p:cNvPicPr>
            <a:picLocks noChangeAspect="1"/>
          </p:cNvPicPr>
          <p:nvPr/>
        </p:nvPicPr>
        <p:blipFill>
          <a:blip r:embed="rId4"/>
          <a:stretch>
            <a:fillRect/>
          </a:stretch>
        </p:blipFill>
        <p:spPr>
          <a:xfrm>
            <a:off x="7744177" y="3390568"/>
            <a:ext cx="4365977" cy="3011972"/>
          </a:xfrm>
          <a:prstGeom prst="rect">
            <a:avLst/>
          </a:prstGeom>
        </p:spPr>
      </p:pic>
    </p:spTree>
    <p:extLst>
      <p:ext uri="{BB962C8B-B14F-4D97-AF65-F5344CB8AC3E}">
        <p14:creationId xmlns:p14="http://schemas.microsoft.com/office/powerpoint/2010/main" val="7696365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9979BB5C-597D-38A7-181D-5A1D8D2B0B17}"/>
              </a:ext>
            </a:extLst>
          </p:cNvPr>
          <p:cNvSpPr>
            <a:spLocks noGrp="1"/>
          </p:cNvSpPr>
          <p:nvPr>
            <p:ph type="dt" sz="half" idx="10"/>
          </p:nvPr>
        </p:nvSpPr>
        <p:spPr/>
        <p:txBody>
          <a:bodyPr/>
          <a:lstStyle/>
          <a:p>
            <a:fld id="{1EE33930-8F07-4DF5-9554-345D1EC5FBE9}" type="datetime1">
              <a:t>6/24/2025</a:t>
            </a:fld>
            <a:endParaRPr lang="en-US" dirty="0"/>
          </a:p>
        </p:txBody>
      </p:sp>
      <p:sp>
        <p:nvSpPr>
          <p:cNvPr id="5" name="Footer Placeholder 4">
            <a:extLst>
              <a:ext uri="{FF2B5EF4-FFF2-40B4-BE49-F238E27FC236}">
                <a16:creationId xmlns:a16="http://schemas.microsoft.com/office/drawing/2014/main" id="{27ACDBA9-7262-32F3-0869-59D922949618}"/>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81D43174-FA5B-F823-1D75-23ACEF455B97}"/>
              </a:ext>
            </a:extLst>
          </p:cNvPr>
          <p:cNvSpPr>
            <a:spLocks noGrp="1"/>
          </p:cNvSpPr>
          <p:nvPr>
            <p:ph type="sldNum" sz="quarter" idx="12"/>
          </p:nvPr>
        </p:nvSpPr>
        <p:spPr/>
        <p:txBody>
          <a:bodyPr/>
          <a:lstStyle/>
          <a:p>
            <a:fld id="{017DE1FC-E54A-4B87-A814-263D1E8654B2}" type="slidenum">
              <a:rPr lang="en-US" dirty="0"/>
              <a:t>5</a:t>
            </a:fld>
            <a:endParaRPr lang="en-US" dirty="0"/>
          </a:p>
        </p:txBody>
      </p:sp>
      <p:sp>
        <p:nvSpPr>
          <p:cNvPr id="7" name="Title 1">
            <a:extLst>
              <a:ext uri="{FF2B5EF4-FFF2-40B4-BE49-F238E27FC236}">
                <a16:creationId xmlns:a16="http://schemas.microsoft.com/office/drawing/2014/main" id="{3249748C-54D2-4FC6-86BF-A587890FF73B}"/>
              </a:ext>
            </a:extLst>
          </p:cNvPr>
          <p:cNvSpPr>
            <a:spLocks noGrp="1"/>
          </p:cNvSpPr>
          <p:nvPr/>
        </p:nvSpPr>
        <p:spPr>
          <a:xfrm>
            <a:off x="229502" y="-2628"/>
            <a:ext cx="10309745" cy="1233488"/>
          </a:xfrm>
          <a:prstGeom prst="rect">
            <a:avLst/>
          </a:prstGeom>
        </p:spPr>
        <p:txBody>
          <a:bodyPr vert="horz" lIns="0" tIns="0" rIns="0" bIns="0" rtlCol="0" anchor="b">
            <a:normAutofit/>
          </a:bodyPr>
          <a:lstStyle>
            <a:lvl1pPr algn="l" defTabSz="914400" rtl="0" eaLnBrk="1" latinLnBrk="0" hangingPunct="1">
              <a:lnSpc>
                <a:spcPct val="100000"/>
              </a:lnSpc>
              <a:spcBef>
                <a:spcPct val="0"/>
              </a:spcBef>
              <a:buNone/>
              <a:defRPr sz="3200" b="1" i="0" kern="1200" cap="all" spc="700" baseline="0">
                <a:solidFill>
                  <a:schemeClr val="tx1"/>
                </a:solidFill>
                <a:latin typeface="+mj-lt"/>
                <a:ea typeface="+mj-ea"/>
                <a:cs typeface="+mj-cs"/>
              </a:defRPr>
            </a:lvl1pPr>
          </a:lstStyle>
          <a:p>
            <a:r>
              <a:rPr lang="en-GB"/>
              <a:t>Tuckman’s Stages of Group Development</a:t>
            </a:r>
            <a:endParaRPr lang="en-US"/>
          </a:p>
        </p:txBody>
      </p:sp>
      <p:pic>
        <p:nvPicPr>
          <p:cNvPr id="8" name="Picture 7" descr="A diagram of a group development">
            <a:extLst>
              <a:ext uri="{FF2B5EF4-FFF2-40B4-BE49-F238E27FC236}">
                <a16:creationId xmlns:a16="http://schemas.microsoft.com/office/drawing/2014/main" id="{99AC2FDF-A5DD-B7F5-DAC6-2709B901EC52}"/>
              </a:ext>
            </a:extLst>
          </p:cNvPr>
          <p:cNvPicPr>
            <a:picLocks noChangeAspect="1"/>
          </p:cNvPicPr>
          <p:nvPr/>
        </p:nvPicPr>
        <p:blipFill>
          <a:blip r:embed="rId2"/>
          <a:stretch>
            <a:fillRect/>
          </a:stretch>
        </p:blipFill>
        <p:spPr>
          <a:xfrm>
            <a:off x="6158" y="1365713"/>
            <a:ext cx="4240021" cy="4127882"/>
          </a:xfrm>
          <a:prstGeom prst="rect">
            <a:avLst/>
          </a:prstGeom>
          <a:noFill/>
        </p:spPr>
      </p:pic>
      <p:sp>
        <p:nvSpPr>
          <p:cNvPr id="9" name="Content Placeholder 2">
            <a:extLst>
              <a:ext uri="{FF2B5EF4-FFF2-40B4-BE49-F238E27FC236}">
                <a16:creationId xmlns:a16="http://schemas.microsoft.com/office/drawing/2014/main" id="{50628C35-BC46-0A81-EF97-6D824663A000}"/>
              </a:ext>
            </a:extLst>
          </p:cNvPr>
          <p:cNvSpPr>
            <a:spLocks noGrp="1"/>
          </p:cNvSpPr>
          <p:nvPr/>
        </p:nvSpPr>
        <p:spPr>
          <a:xfrm>
            <a:off x="4569372" y="1483761"/>
            <a:ext cx="7415049" cy="4548684"/>
          </a:xfrm>
          <a:prstGeom prst="rect">
            <a:avLst/>
          </a:prstGeom>
        </p:spPr>
        <p:txBody>
          <a:bodyPr vert="horz" lIns="0" tIns="0" rIns="0" bIns="0" rtlCol="0" anchor="t">
            <a:normAutofit/>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a:solidFill>
                <a:srgbClr val="000000"/>
              </a:solidFill>
              <a:ea typeface="Open Sans"/>
              <a:cs typeface="Open Sans"/>
            </a:endParaRPr>
          </a:p>
          <a:p>
            <a:endParaRPr lang="en-GB">
              <a:solidFill>
                <a:srgbClr val="000000"/>
              </a:solidFill>
              <a:ea typeface="Open Sans"/>
              <a:cs typeface="Open Sans"/>
            </a:endParaRPr>
          </a:p>
          <a:p>
            <a:endParaRPr lang="en-GB">
              <a:solidFill>
                <a:srgbClr val="000000"/>
              </a:solidFill>
              <a:ea typeface="Open Sans"/>
              <a:cs typeface="Open Sans"/>
            </a:endParaRPr>
          </a:p>
        </p:txBody>
      </p:sp>
      <p:sp>
        <p:nvSpPr>
          <p:cNvPr id="10" name="Footer Placeholder 4">
            <a:extLst>
              <a:ext uri="{FF2B5EF4-FFF2-40B4-BE49-F238E27FC236}">
                <a16:creationId xmlns:a16="http://schemas.microsoft.com/office/drawing/2014/main" id="{831F959A-0228-DD16-AD9A-5F6D65A85AE1}"/>
              </a:ext>
            </a:extLst>
          </p:cNvPr>
          <p:cNvSpPr>
            <a:spLocks noGrp="1"/>
          </p:cNvSpPr>
          <p:nvPr/>
        </p:nvSpPr>
        <p:spPr>
          <a:xfrm rot="5400000">
            <a:off x="-1828801" y="1912217"/>
            <a:ext cx="4114800" cy="457200"/>
          </a:xfrm>
          <a:prstGeom prst="rect">
            <a:avLst/>
          </a:prstGeom>
        </p:spPr>
        <p:txBody>
          <a:bodyPr vert="horz" lIns="91440" tIns="45720" rIns="91440" bIns="45720" rtlCol="0" anchor="ctr">
            <a:normAutofit/>
          </a:bodyPr>
          <a:lstStyle>
            <a:defPPr>
              <a:defRPr lang="en-GB"/>
            </a:defPPr>
            <a:lvl1pPr marL="0" algn="l" defTabSz="914400" rtl="0" eaLnBrk="1" latinLnBrk="0" hangingPunct="1">
              <a:defRPr sz="800" b="1" kern="1200">
                <a:solidFill>
                  <a:schemeClr val="tx1"/>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r>
              <a:rPr lang="en-US"/>
              <a:t>
              </a:t>
            </a:r>
          </a:p>
        </p:txBody>
      </p:sp>
      <p:sp>
        <p:nvSpPr>
          <p:cNvPr id="11" name="TextBox 8">
            <a:extLst>
              <a:ext uri="{FF2B5EF4-FFF2-40B4-BE49-F238E27FC236}">
                <a16:creationId xmlns:a16="http://schemas.microsoft.com/office/drawing/2014/main" id="{53E25301-41E0-5063-2215-C609C4A34B9E}"/>
              </a:ext>
            </a:extLst>
          </p:cNvPr>
          <p:cNvSpPr txBox="1"/>
          <p:nvPr/>
        </p:nvSpPr>
        <p:spPr>
          <a:xfrm>
            <a:off x="4247443" y="756646"/>
            <a:ext cx="2948735" cy="5348644"/>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lnSpc>
                <a:spcPct val="120000"/>
              </a:lnSpc>
              <a:spcBef>
                <a:spcPts val="1000"/>
              </a:spcBef>
              <a:buFont typeface="Arial"/>
              <a:buChar char="•"/>
            </a:pPr>
            <a:r>
              <a:rPr lang="en-GB" sz="1600" b="1" dirty="0"/>
              <a:t>Forming:</a:t>
            </a:r>
            <a:r>
              <a:rPr lang="en-GB" sz="1600" dirty="0"/>
              <a:t> Team members meet and orient themselves, often feeling excited but also anxious. Focus is on defining purpose, structure, goals, and roles, with questioning and cautious behaviour.</a:t>
            </a:r>
          </a:p>
          <a:p>
            <a:pPr marL="285750" indent="-285750">
              <a:lnSpc>
                <a:spcPct val="120000"/>
              </a:lnSpc>
              <a:spcBef>
                <a:spcPts val="1000"/>
              </a:spcBef>
              <a:buFont typeface="Arial"/>
              <a:buChar char="•"/>
            </a:pPr>
            <a:r>
              <a:rPr lang="en-GB" sz="1600" b="1" dirty="0">
                <a:solidFill>
                  <a:srgbClr val="0C0C0C"/>
                </a:solidFill>
              </a:rPr>
              <a:t>Storming: </a:t>
            </a:r>
            <a:r>
              <a:rPr lang="en-GB" sz="1600" dirty="0">
                <a:solidFill>
                  <a:srgbClr val="0C0C0C"/>
                </a:solidFill>
              </a:rPr>
              <a:t>Conflicts emerge as individuals assert opinions, vie for roles or challenge leadership. This stage tests patience and trust; it's vital for growth if constructive conflict is managed.</a:t>
            </a:r>
            <a:endParaRPr lang="en-GB" sz="1600" dirty="0"/>
          </a:p>
          <a:p>
            <a:pPr marL="285750" indent="-285750">
              <a:lnSpc>
                <a:spcPct val="120000"/>
              </a:lnSpc>
              <a:spcBef>
                <a:spcPts val="1000"/>
              </a:spcBef>
              <a:buFont typeface="Arial"/>
              <a:buChar char="•"/>
            </a:pPr>
            <a:endParaRPr lang="en-GB" sz="1600" dirty="0">
              <a:solidFill>
                <a:srgbClr val="0C0C0C"/>
              </a:solidFill>
            </a:endParaRPr>
          </a:p>
        </p:txBody>
      </p:sp>
      <p:sp>
        <p:nvSpPr>
          <p:cNvPr id="12" name="TextBox 9">
            <a:extLst>
              <a:ext uri="{FF2B5EF4-FFF2-40B4-BE49-F238E27FC236}">
                <a16:creationId xmlns:a16="http://schemas.microsoft.com/office/drawing/2014/main" id="{2B91C5FD-F987-9340-F155-D8EC8ECA1B70}"/>
              </a:ext>
            </a:extLst>
          </p:cNvPr>
          <p:cNvSpPr txBox="1"/>
          <p:nvPr/>
        </p:nvSpPr>
        <p:spPr>
          <a:xfrm>
            <a:off x="7434609" y="759568"/>
            <a:ext cx="4457163" cy="505317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lnSpc>
                <a:spcPct val="120000"/>
              </a:lnSpc>
              <a:spcBef>
                <a:spcPts val="1000"/>
              </a:spcBef>
              <a:buFont typeface="Arial,Sans-Serif"/>
              <a:buChar char="•"/>
            </a:pPr>
            <a:r>
              <a:rPr lang="en-GB" sz="1600" b="1" dirty="0">
                <a:solidFill>
                  <a:srgbClr val="0C0C0C"/>
                </a:solidFill>
              </a:rPr>
              <a:t>Norming: </a:t>
            </a:r>
            <a:r>
              <a:rPr lang="en-GB" sz="1600" dirty="0">
                <a:solidFill>
                  <a:srgbClr val="0C0C0C"/>
                </a:solidFill>
              </a:rPr>
              <a:t>After conflict resolution, collaboration and cohesion grow. Roles and ground rules are clarified, team bonds strengthen, and trust increases.</a:t>
            </a:r>
            <a:endParaRPr lang="en-GB" sz="1600" dirty="0"/>
          </a:p>
          <a:p>
            <a:pPr marL="285750" indent="-285750">
              <a:lnSpc>
                <a:spcPct val="120000"/>
              </a:lnSpc>
              <a:spcBef>
                <a:spcPts val="1000"/>
              </a:spcBef>
              <a:buFont typeface="Arial,Sans-Serif"/>
              <a:buChar char="•"/>
            </a:pPr>
            <a:r>
              <a:rPr lang="en-GB" sz="1600" b="1" dirty="0">
                <a:solidFill>
                  <a:srgbClr val="0C0C0C"/>
                </a:solidFill>
              </a:rPr>
              <a:t>Performing: </a:t>
            </a:r>
            <a:r>
              <a:rPr lang="en-GB" sz="1600" dirty="0">
                <a:solidFill>
                  <a:srgbClr val="0C0C0C"/>
                </a:solidFill>
              </a:rPr>
              <a:t>The group now operates efficiently and autonomously, focusing on tasks with shared responsibility. Healthy dissent is welcomed, decisions are goal-focused, and productivity peaks—though earlier stages may reoccur if changes arise. </a:t>
            </a:r>
            <a:endParaRPr lang="en-GB" sz="1600" dirty="0"/>
          </a:p>
          <a:p>
            <a:pPr marL="285750" indent="-285750">
              <a:lnSpc>
                <a:spcPct val="120000"/>
              </a:lnSpc>
              <a:spcBef>
                <a:spcPts val="1000"/>
              </a:spcBef>
              <a:buFont typeface="Arial,Sans-Serif"/>
              <a:buChar char="•"/>
            </a:pPr>
            <a:r>
              <a:rPr lang="en-GB" sz="1600" b="1" dirty="0">
                <a:solidFill>
                  <a:srgbClr val="0C0C0C"/>
                </a:solidFill>
              </a:rPr>
              <a:t>Adjourning: </a:t>
            </a:r>
            <a:r>
              <a:rPr lang="en-GB" sz="1600" dirty="0">
                <a:solidFill>
                  <a:srgbClr val="0C0C0C"/>
                </a:solidFill>
              </a:rPr>
              <a:t>Recognized in the 1977 update by Tuckman &amp; Jensen, this stage involves wrapping up the project and disbanding the team. Emotions of loss, reflection, celebration, and closure surface as team members move on.</a:t>
            </a:r>
            <a:endParaRPr lang="en-GB" dirty="0"/>
          </a:p>
        </p:txBody>
      </p:sp>
    </p:spTree>
    <p:extLst>
      <p:ext uri="{BB962C8B-B14F-4D97-AF65-F5344CB8AC3E}">
        <p14:creationId xmlns:p14="http://schemas.microsoft.com/office/powerpoint/2010/main" val="34707916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352056C7-BCBC-6C34-99C6-242541E158C4}"/>
              </a:ext>
            </a:extLst>
          </p:cNvPr>
          <p:cNvSpPr>
            <a:spLocks noGrp="1"/>
          </p:cNvSpPr>
          <p:nvPr>
            <p:ph type="dt" sz="half" idx="10"/>
          </p:nvPr>
        </p:nvSpPr>
        <p:spPr/>
        <p:txBody>
          <a:bodyPr/>
          <a:lstStyle/>
          <a:p>
            <a:fld id="{5A549805-A793-4AB6-BF2E-B28483F1B8B9}" type="datetime1">
              <a:t>6/24/2025</a:t>
            </a:fld>
            <a:endParaRPr lang="en-US" dirty="0"/>
          </a:p>
        </p:txBody>
      </p:sp>
      <p:sp>
        <p:nvSpPr>
          <p:cNvPr id="5" name="Footer Placeholder 4">
            <a:extLst>
              <a:ext uri="{FF2B5EF4-FFF2-40B4-BE49-F238E27FC236}">
                <a16:creationId xmlns:a16="http://schemas.microsoft.com/office/drawing/2014/main" id="{444CD2B2-34FF-1C58-28D9-F6D5FD20D89B}"/>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39099B12-36D7-9732-0577-6A2634D61CAC}"/>
              </a:ext>
            </a:extLst>
          </p:cNvPr>
          <p:cNvSpPr>
            <a:spLocks noGrp="1"/>
          </p:cNvSpPr>
          <p:nvPr>
            <p:ph type="sldNum" sz="quarter" idx="12"/>
          </p:nvPr>
        </p:nvSpPr>
        <p:spPr/>
        <p:txBody>
          <a:bodyPr/>
          <a:lstStyle/>
          <a:p>
            <a:fld id="{017DE1FC-E54A-4B87-A814-263D1E8654B2}" type="slidenum">
              <a:rPr lang="en-US" dirty="0"/>
              <a:t>6</a:t>
            </a:fld>
            <a:endParaRPr lang="en-US" dirty="0"/>
          </a:p>
        </p:txBody>
      </p:sp>
      <p:sp>
        <p:nvSpPr>
          <p:cNvPr id="7" name="Title 1">
            <a:extLst>
              <a:ext uri="{FF2B5EF4-FFF2-40B4-BE49-F238E27FC236}">
                <a16:creationId xmlns:a16="http://schemas.microsoft.com/office/drawing/2014/main" id="{94A8CE87-D3BE-B18D-9C3F-068BF009478A}"/>
              </a:ext>
            </a:extLst>
          </p:cNvPr>
          <p:cNvSpPr>
            <a:spLocks noGrp="1"/>
          </p:cNvSpPr>
          <p:nvPr/>
        </p:nvSpPr>
        <p:spPr>
          <a:xfrm>
            <a:off x="969530" y="276487"/>
            <a:ext cx="10240903" cy="1233488"/>
          </a:xfrm>
          <a:prstGeom prst="rect">
            <a:avLst/>
          </a:prstGeom>
        </p:spPr>
        <p:txBody>
          <a:bodyPr vert="horz" lIns="0" tIns="0" rIns="0" bIns="0" rtlCol="0" anchor="b">
            <a:normAutofit/>
          </a:bodyPr>
          <a:lstStyle>
            <a:lvl1pPr algn="l" defTabSz="914400" rtl="0" eaLnBrk="1" latinLnBrk="0" hangingPunct="1">
              <a:lnSpc>
                <a:spcPct val="100000"/>
              </a:lnSpc>
              <a:spcBef>
                <a:spcPct val="0"/>
              </a:spcBef>
              <a:buNone/>
              <a:defRPr sz="3600" b="1" i="0" kern="1200" cap="all" spc="700" baseline="0">
                <a:solidFill>
                  <a:schemeClr val="tx1"/>
                </a:solidFill>
                <a:latin typeface="+mj-lt"/>
                <a:ea typeface="+mj-ea"/>
                <a:cs typeface="+mj-cs"/>
              </a:defRPr>
            </a:lvl1pPr>
          </a:lstStyle>
          <a:p>
            <a:r>
              <a:rPr lang="en-GB">
                <a:latin typeface="Arial Nova"/>
              </a:rPr>
              <a:t>Core Concepts in Group Behaviour</a:t>
            </a:r>
            <a:endParaRPr lang="en-US"/>
          </a:p>
        </p:txBody>
      </p:sp>
      <p:sp>
        <p:nvSpPr>
          <p:cNvPr id="8" name="Content Placeholder 2">
            <a:extLst>
              <a:ext uri="{FF2B5EF4-FFF2-40B4-BE49-F238E27FC236}">
                <a16:creationId xmlns:a16="http://schemas.microsoft.com/office/drawing/2014/main" id="{44C07203-B41C-479E-E7AF-5AECDB2EEB0D}"/>
              </a:ext>
            </a:extLst>
          </p:cNvPr>
          <p:cNvSpPr>
            <a:spLocks noGrp="1"/>
          </p:cNvSpPr>
          <p:nvPr/>
        </p:nvSpPr>
        <p:spPr>
          <a:xfrm>
            <a:off x="622738" y="1839787"/>
            <a:ext cx="8961318" cy="4099952"/>
          </a:xfrm>
          <a:prstGeom prst="rect">
            <a:avLst/>
          </a:prstGeom>
        </p:spPr>
        <p:txBody>
          <a:bodyPr vert="horz" lIns="0" tIns="0" rIns="0" bIns="0" rtlCol="0" anchor="t">
            <a:normAutofit fontScale="92500" lnSpcReduction="20000"/>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b="1" dirty="0">
                <a:ea typeface="+mn-lt"/>
                <a:cs typeface="+mn-lt"/>
              </a:rPr>
              <a:t>Group Dynamics</a:t>
            </a:r>
            <a:r>
              <a:rPr lang="en-GB" dirty="0">
                <a:ea typeface="+mn-lt"/>
                <a:cs typeface="+mn-lt"/>
              </a:rPr>
              <a:t> – How people interact and influence each other in a group.</a:t>
            </a:r>
            <a:endParaRPr lang="en-GB" b="1" dirty="0"/>
          </a:p>
          <a:p>
            <a:r>
              <a:rPr lang="en-GB" b="1">
                <a:ea typeface="+mn-lt"/>
                <a:cs typeface="+mn-lt"/>
              </a:rPr>
              <a:t>Group Norms</a:t>
            </a:r>
            <a:r>
              <a:rPr lang="en-GB">
                <a:ea typeface="+mn-lt"/>
                <a:cs typeface="+mn-lt"/>
              </a:rPr>
              <a:t> – Unwritten rules that guide behaviour.</a:t>
            </a:r>
            <a:endParaRPr lang="en-GB"/>
          </a:p>
          <a:p>
            <a:r>
              <a:rPr lang="en-GB" b="1">
                <a:ea typeface="+mn-lt"/>
                <a:cs typeface="+mn-lt"/>
              </a:rPr>
              <a:t>Group Roles</a:t>
            </a:r>
            <a:r>
              <a:rPr lang="en-GB">
                <a:ea typeface="+mn-lt"/>
                <a:cs typeface="+mn-lt"/>
              </a:rPr>
              <a:t> – Tasks or responsibilities people take (e.g., leader, supporter).</a:t>
            </a:r>
            <a:endParaRPr lang="en-GB"/>
          </a:p>
          <a:p>
            <a:r>
              <a:rPr lang="en-GB" b="1" dirty="0">
                <a:ea typeface="+mn-lt"/>
                <a:cs typeface="+mn-lt"/>
              </a:rPr>
              <a:t>Cohesiveness</a:t>
            </a:r>
            <a:r>
              <a:rPr lang="en-GB" dirty="0">
                <a:ea typeface="+mn-lt"/>
                <a:cs typeface="+mn-lt"/>
              </a:rPr>
              <a:t> – How united the group feels; affects teamwork.</a:t>
            </a:r>
            <a:endParaRPr lang="en-GB" dirty="0"/>
          </a:p>
          <a:p>
            <a:r>
              <a:rPr lang="en-GB" b="1" dirty="0">
                <a:ea typeface="+mn-lt"/>
                <a:cs typeface="+mn-lt"/>
              </a:rPr>
              <a:t>Groupthink</a:t>
            </a:r>
            <a:r>
              <a:rPr lang="en-GB" dirty="0">
                <a:ea typeface="+mn-lt"/>
                <a:cs typeface="+mn-lt"/>
              </a:rPr>
              <a:t> – When group avoids disagreement, leading to poor choices.</a:t>
            </a:r>
            <a:endParaRPr lang="en-GB" dirty="0"/>
          </a:p>
          <a:p>
            <a:r>
              <a:rPr lang="en-GB" b="1" dirty="0">
                <a:ea typeface="+mn-lt"/>
                <a:cs typeface="+mn-lt"/>
              </a:rPr>
              <a:t>Social Facilitation</a:t>
            </a:r>
            <a:r>
              <a:rPr lang="en-GB" dirty="0">
                <a:ea typeface="+mn-lt"/>
                <a:cs typeface="+mn-lt"/>
              </a:rPr>
              <a:t> – People do better on simple tasks when others are watching.</a:t>
            </a:r>
            <a:endParaRPr lang="en-GB" dirty="0"/>
          </a:p>
          <a:p>
            <a:r>
              <a:rPr lang="en-GB" b="1" dirty="0">
                <a:ea typeface="+mn-lt"/>
                <a:cs typeface="+mn-lt"/>
              </a:rPr>
              <a:t>Social Loafing</a:t>
            </a:r>
            <a:r>
              <a:rPr lang="en-GB" dirty="0">
                <a:ea typeface="+mn-lt"/>
                <a:cs typeface="+mn-lt"/>
              </a:rPr>
              <a:t> – People may put in less effort in groups.</a:t>
            </a:r>
            <a:endParaRPr lang="en-GB" dirty="0"/>
          </a:p>
          <a:p>
            <a:r>
              <a:rPr lang="en-GB" b="1" dirty="0">
                <a:ea typeface="+mn-lt"/>
                <a:cs typeface="+mn-lt"/>
              </a:rPr>
              <a:t>Conformity</a:t>
            </a:r>
            <a:r>
              <a:rPr lang="en-GB" dirty="0">
                <a:ea typeface="+mn-lt"/>
                <a:cs typeface="+mn-lt"/>
              </a:rPr>
              <a:t> – Adjusting behaviour to match the group.</a:t>
            </a:r>
            <a:endParaRPr lang="en-GB" dirty="0"/>
          </a:p>
          <a:p>
            <a:r>
              <a:rPr lang="en-GB" b="1" dirty="0">
                <a:ea typeface="+mn-lt"/>
                <a:cs typeface="+mn-lt"/>
              </a:rPr>
              <a:t>Group Stages</a:t>
            </a:r>
            <a:r>
              <a:rPr lang="en-GB" dirty="0">
                <a:ea typeface="+mn-lt"/>
                <a:cs typeface="+mn-lt"/>
              </a:rPr>
              <a:t> – Forming, Storming, Norming, Performing, Adjourning.</a:t>
            </a:r>
            <a:endParaRPr lang="en-GB" dirty="0"/>
          </a:p>
          <a:p>
            <a:r>
              <a:rPr lang="en-GB" b="1" dirty="0">
                <a:ea typeface="+mn-lt"/>
                <a:cs typeface="+mn-lt"/>
              </a:rPr>
              <a:t>Leadership</a:t>
            </a:r>
            <a:r>
              <a:rPr lang="en-GB" dirty="0">
                <a:ea typeface="+mn-lt"/>
                <a:cs typeface="+mn-lt"/>
              </a:rPr>
              <a:t> – How someone guides the group (e.g., democratic or autocratic).</a:t>
            </a:r>
            <a:endParaRPr lang="en-GB" dirty="0"/>
          </a:p>
          <a:p>
            <a:endParaRPr lang="en-GB" b="1" dirty="0"/>
          </a:p>
          <a:p>
            <a:endParaRPr lang="en-GB"/>
          </a:p>
        </p:txBody>
      </p:sp>
      <p:sp>
        <p:nvSpPr>
          <p:cNvPr id="9" name="Footer Placeholder 4">
            <a:extLst>
              <a:ext uri="{FF2B5EF4-FFF2-40B4-BE49-F238E27FC236}">
                <a16:creationId xmlns:a16="http://schemas.microsoft.com/office/drawing/2014/main" id="{1DCF33FD-04A1-B3A4-03AC-8829AA2F7875}"/>
              </a:ext>
            </a:extLst>
          </p:cNvPr>
          <p:cNvSpPr>
            <a:spLocks noGrp="1"/>
          </p:cNvSpPr>
          <p:nvPr/>
        </p:nvSpPr>
        <p:spPr>
          <a:xfrm rot="5400000">
            <a:off x="-1828801" y="1912217"/>
            <a:ext cx="4114800" cy="457200"/>
          </a:xfrm>
          <a:prstGeom prst="rect">
            <a:avLst/>
          </a:prstGeom>
        </p:spPr>
        <p:txBody>
          <a:bodyPr vert="horz" lIns="91440" tIns="45720" rIns="91440" bIns="45720" rtlCol="0" anchor="ctr"/>
          <a:lstStyle>
            <a:defPPr>
              <a:defRPr lang="en-GB"/>
            </a:defPPr>
            <a:lvl1pPr marL="0" algn="l" defTabSz="914400" rtl="0" eaLnBrk="1" latinLnBrk="0" hangingPunct="1">
              <a:defRPr sz="800" b="1" kern="1200">
                <a:solidFill>
                  <a:schemeClr val="tx1"/>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
              </a:t>
            </a:r>
          </a:p>
        </p:txBody>
      </p:sp>
    </p:spTree>
    <p:extLst>
      <p:ext uri="{BB962C8B-B14F-4D97-AF65-F5344CB8AC3E}">
        <p14:creationId xmlns:p14="http://schemas.microsoft.com/office/powerpoint/2010/main" val="18773335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A7595FCD-13A0-6566-1014-5EB1DF7AF432}"/>
              </a:ext>
            </a:extLst>
          </p:cNvPr>
          <p:cNvSpPr>
            <a:spLocks noGrp="1"/>
          </p:cNvSpPr>
          <p:nvPr>
            <p:ph type="dt" sz="half" idx="10"/>
          </p:nvPr>
        </p:nvSpPr>
        <p:spPr/>
        <p:txBody>
          <a:bodyPr/>
          <a:lstStyle/>
          <a:p>
            <a:fld id="{B0316319-A33C-484B-B627-4EC9CEE0EDD6}" type="datetime1">
              <a:t>6/24/2025</a:t>
            </a:fld>
            <a:endParaRPr lang="en-US" dirty="0"/>
          </a:p>
        </p:txBody>
      </p:sp>
      <p:sp>
        <p:nvSpPr>
          <p:cNvPr id="5" name="Footer Placeholder 4">
            <a:extLst>
              <a:ext uri="{FF2B5EF4-FFF2-40B4-BE49-F238E27FC236}">
                <a16:creationId xmlns:a16="http://schemas.microsoft.com/office/drawing/2014/main" id="{DDF2AD9E-9171-9F59-A247-4FFA4EFEF68A}"/>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0415057A-9D49-5065-117F-8FA6FD01A7DA}"/>
              </a:ext>
            </a:extLst>
          </p:cNvPr>
          <p:cNvSpPr>
            <a:spLocks noGrp="1"/>
          </p:cNvSpPr>
          <p:nvPr>
            <p:ph type="sldNum" sz="quarter" idx="12"/>
          </p:nvPr>
        </p:nvSpPr>
        <p:spPr/>
        <p:txBody>
          <a:bodyPr/>
          <a:lstStyle/>
          <a:p>
            <a:fld id="{017DE1FC-E54A-4B87-A814-263D1E8654B2}" type="slidenum">
              <a:rPr lang="en-US" dirty="0"/>
              <a:t>7</a:t>
            </a:fld>
            <a:endParaRPr lang="en-US" dirty="0"/>
          </a:p>
        </p:txBody>
      </p:sp>
      <p:sp>
        <p:nvSpPr>
          <p:cNvPr id="7" name="Title 1">
            <a:extLst>
              <a:ext uri="{FF2B5EF4-FFF2-40B4-BE49-F238E27FC236}">
                <a16:creationId xmlns:a16="http://schemas.microsoft.com/office/drawing/2014/main" id="{9E66878F-AC28-3C61-4B99-382177ED816B}"/>
              </a:ext>
            </a:extLst>
          </p:cNvPr>
          <p:cNvSpPr>
            <a:spLocks noGrp="1"/>
          </p:cNvSpPr>
          <p:nvPr/>
        </p:nvSpPr>
        <p:spPr>
          <a:xfrm>
            <a:off x="451945" y="70494"/>
            <a:ext cx="10240903" cy="1233488"/>
          </a:xfrm>
          <a:prstGeom prst="rect">
            <a:avLst/>
          </a:prstGeom>
        </p:spPr>
        <p:txBody>
          <a:bodyPr vert="horz" lIns="0" tIns="0" rIns="0" bIns="0" rtlCol="0" anchor="b">
            <a:normAutofit/>
          </a:bodyPr>
          <a:lstStyle>
            <a:lvl1pPr algn="l" defTabSz="914400" rtl="0" eaLnBrk="1" latinLnBrk="0" hangingPunct="1">
              <a:lnSpc>
                <a:spcPct val="100000"/>
              </a:lnSpc>
              <a:spcBef>
                <a:spcPct val="0"/>
              </a:spcBef>
              <a:buNone/>
              <a:defRPr sz="3600" b="1" i="0" kern="1200" cap="all" spc="700" baseline="0">
                <a:solidFill>
                  <a:schemeClr val="tx1"/>
                </a:solidFill>
                <a:latin typeface="+mj-lt"/>
                <a:ea typeface="+mj-ea"/>
                <a:cs typeface="+mj-cs"/>
              </a:defRPr>
            </a:lvl1pPr>
          </a:lstStyle>
          <a:p>
            <a:r>
              <a:rPr lang="en-GB">
                <a:latin typeface="Arial Nova"/>
              </a:rPr>
              <a:t>Challenges and Critiques</a:t>
            </a:r>
            <a:endParaRPr lang="en-US"/>
          </a:p>
        </p:txBody>
      </p:sp>
      <p:sp>
        <p:nvSpPr>
          <p:cNvPr id="8" name="Content Placeholder 2">
            <a:extLst>
              <a:ext uri="{FF2B5EF4-FFF2-40B4-BE49-F238E27FC236}">
                <a16:creationId xmlns:a16="http://schemas.microsoft.com/office/drawing/2014/main" id="{DC41114E-DE47-ED2F-A16F-8E1E8A7CD6C7}"/>
              </a:ext>
            </a:extLst>
          </p:cNvPr>
          <p:cNvSpPr>
            <a:spLocks noGrp="1"/>
          </p:cNvSpPr>
          <p:nvPr/>
        </p:nvSpPr>
        <p:spPr>
          <a:xfrm>
            <a:off x="451945" y="1720801"/>
            <a:ext cx="4906903" cy="3956179"/>
          </a:xfrm>
          <a:prstGeom prst="rect">
            <a:avLst/>
          </a:prstGeom>
        </p:spPr>
        <p:txBody>
          <a:bodyPr vert="horz" lIns="0" tIns="0" rIns="0" bIns="0" rtlCol="0" anchor="t">
            <a:normAutofit lnSpcReduction="10000"/>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ea typeface="+mn-lt"/>
                <a:cs typeface="+mn-lt"/>
              </a:rPr>
              <a:t>Groupthink &amp; conformity pressure</a:t>
            </a:r>
            <a:endParaRPr lang="en-GB" dirty="0"/>
          </a:p>
          <a:p>
            <a:r>
              <a:rPr lang="en-GB">
                <a:ea typeface="+mn-lt"/>
                <a:cs typeface="+mn-lt"/>
              </a:rPr>
              <a:t>Social loafing &amp; unequal participation</a:t>
            </a:r>
            <a:endParaRPr lang="en-GB"/>
          </a:p>
          <a:p>
            <a:r>
              <a:rPr lang="en-GB">
                <a:ea typeface="+mn-lt"/>
                <a:cs typeface="+mn-lt"/>
              </a:rPr>
              <a:t>Conflict &amp; dominance by a few</a:t>
            </a:r>
            <a:endParaRPr lang="en-GB"/>
          </a:p>
          <a:p>
            <a:r>
              <a:rPr lang="en-GB">
                <a:ea typeface="+mn-lt"/>
                <a:cs typeface="+mn-lt"/>
              </a:rPr>
              <a:t>Cultural bias in theories</a:t>
            </a:r>
            <a:endParaRPr lang="en-GB"/>
          </a:p>
          <a:p>
            <a:r>
              <a:rPr lang="en-GB">
                <a:ea typeface="+mn-lt"/>
                <a:cs typeface="+mn-lt"/>
              </a:rPr>
              <a:t>Over-simplified models (e.g. group stages)</a:t>
            </a:r>
            <a:endParaRPr lang="en-GB"/>
          </a:p>
          <a:p>
            <a:r>
              <a:rPr lang="en-GB">
                <a:ea typeface="+mn-lt"/>
                <a:cs typeface="+mn-lt"/>
              </a:rPr>
              <a:t>Hidden power dynamics &amp; inequality</a:t>
            </a:r>
            <a:endParaRPr lang="en-GB"/>
          </a:p>
          <a:p>
            <a:r>
              <a:rPr lang="en-GB">
                <a:ea typeface="+mn-lt"/>
                <a:cs typeface="+mn-lt"/>
              </a:rPr>
              <a:t>Time-consuming decisions</a:t>
            </a:r>
            <a:endParaRPr lang="en-GB"/>
          </a:p>
          <a:p>
            <a:r>
              <a:rPr lang="en-GB">
                <a:ea typeface="+mn-lt"/>
                <a:cs typeface="+mn-lt"/>
              </a:rPr>
              <a:t>Group polarization</a:t>
            </a:r>
            <a:endParaRPr lang="en-GB"/>
          </a:p>
          <a:p>
            <a:endParaRPr lang="en-GB" dirty="0"/>
          </a:p>
          <a:p>
            <a:endParaRPr lang="en-GB"/>
          </a:p>
        </p:txBody>
      </p:sp>
      <p:sp>
        <p:nvSpPr>
          <p:cNvPr id="9" name="Footer Placeholder 4">
            <a:extLst>
              <a:ext uri="{FF2B5EF4-FFF2-40B4-BE49-F238E27FC236}">
                <a16:creationId xmlns:a16="http://schemas.microsoft.com/office/drawing/2014/main" id="{5969449F-7B29-7A66-B0CE-8DC5EBF79845}"/>
              </a:ext>
            </a:extLst>
          </p:cNvPr>
          <p:cNvSpPr>
            <a:spLocks noGrp="1"/>
          </p:cNvSpPr>
          <p:nvPr/>
        </p:nvSpPr>
        <p:spPr>
          <a:xfrm rot="5400000">
            <a:off x="-1828801" y="1912217"/>
            <a:ext cx="4114800" cy="457200"/>
          </a:xfrm>
          <a:prstGeom prst="rect">
            <a:avLst/>
          </a:prstGeom>
        </p:spPr>
        <p:txBody>
          <a:bodyPr vert="horz" lIns="91440" tIns="45720" rIns="91440" bIns="45720" rtlCol="0" anchor="ctr"/>
          <a:lstStyle>
            <a:defPPr>
              <a:defRPr lang="en-GB"/>
            </a:defPPr>
            <a:lvl1pPr marL="0" algn="l" defTabSz="914400" rtl="0" eaLnBrk="1" latinLnBrk="0" hangingPunct="1">
              <a:defRPr sz="800" b="1" kern="1200">
                <a:solidFill>
                  <a:schemeClr val="tx1"/>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
              </a:t>
            </a:r>
          </a:p>
        </p:txBody>
      </p:sp>
      <p:sp>
        <p:nvSpPr>
          <p:cNvPr id="2" name="TextBox 1">
            <a:extLst>
              <a:ext uri="{FF2B5EF4-FFF2-40B4-BE49-F238E27FC236}">
                <a16:creationId xmlns:a16="http://schemas.microsoft.com/office/drawing/2014/main" id="{10F71885-9839-8862-9051-BA58189D5D2D}"/>
              </a:ext>
            </a:extLst>
          </p:cNvPr>
          <p:cNvSpPr txBox="1"/>
          <p:nvPr/>
        </p:nvSpPr>
        <p:spPr>
          <a:xfrm>
            <a:off x="5828456" y="1532126"/>
            <a:ext cx="5092709"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Group behaviour has several challenges. Issues like </a:t>
            </a:r>
            <a:r>
              <a:rPr lang="en-GB" b="1" dirty="0">
                <a:ea typeface="+mn-lt"/>
                <a:cs typeface="+mn-lt"/>
              </a:rPr>
              <a:t>groupthink</a:t>
            </a:r>
            <a:r>
              <a:rPr lang="en-GB" dirty="0">
                <a:ea typeface="+mn-lt"/>
                <a:cs typeface="+mn-lt"/>
              </a:rPr>
              <a:t>, </a:t>
            </a:r>
            <a:r>
              <a:rPr lang="en-GB" b="1" dirty="0">
                <a:ea typeface="+mn-lt"/>
                <a:cs typeface="+mn-lt"/>
              </a:rPr>
              <a:t>social loafing</a:t>
            </a:r>
            <a:r>
              <a:rPr lang="en-GB" dirty="0">
                <a:ea typeface="+mn-lt"/>
                <a:cs typeface="+mn-lt"/>
              </a:rPr>
              <a:t>, and </a:t>
            </a:r>
            <a:r>
              <a:rPr lang="en-GB" b="1" dirty="0">
                <a:ea typeface="+mn-lt"/>
                <a:cs typeface="+mn-lt"/>
              </a:rPr>
              <a:t>unequal participation</a:t>
            </a:r>
            <a:r>
              <a:rPr lang="en-GB" dirty="0">
                <a:ea typeface="+mn-lt"/>
                <a:cs typeface="+mn-lt"/>
              </a:rPr>
              <a:t> can harm decision-making. </a:t>
            </a:r>
            <a:r>
              <a:rPr lang="en-GB" b="1" dirty="0">
                <a:ea typeface="+mn-lt"/>
                <a:cs typeface="+mn-lt"/>
              </a:rPr>
              <a:t>Dominant voices</a:t>
            </a:r>
            <a:r>
              <a:rPr lang="en-GB" dirty="0">
                <a:ea typeface="+mn-lt"/>
                <a:cs typeface="+mn-lt"/>
              </a:rPr>
              <a:t>, </a:t>
            </a:r>
            <a:r>
              <a:rPr lang="en-GB" b="1" dirty="0">
                <a:ea typeface="+mn-lt"/>
                <a:cs typeface="+mn-lt"/>
              </a:rPr>
              <a:t>conflict</a:t>
            </a:r>
            <a:r>
              <a:rPr lang="en-GB" dirty="0">
                <a:ea typeface="+mn-lt"/>
                <a:cs typeface="+mn-lt"/>
              </a:rPr>
              <a:t>, and </a:t>
            </a:r>
            <a:r>
              <a:rPr lang="en-GB" b="1" dirty="0">
                <a:ea typeface="+mn-lt"/>
                <a:cs typeface="+mn-lt"/>
              </a:rPr>
              <a:t>conformity pressure</a:t>
            </a:r>
            <a:r>
              <a:rPr lang="en-GB" dirty="0">
                <a:ea typeface="+mn-lt"/>
                <a:cs typeface="+mn-lt"/>
              </a:rPr>
              <a:t> also affect group effectiveness. Some theories face </a:t>
            </a:r>
            <a:r>
              <a:rPr lang="en-GB" b="1" dirty="0">
                <a:ea typeface="+mn-lt"/>
                <a:cs typeface="+mn-lt"/>
              </a:rPr>
              <a:t>criticism for cultural bias</a:t>
            </a:r>
            <a:r>
              <a:rPr lang="en-GB" dirty="0">
                <a:ea typeface="+mn-lt"/>
                <a:cs typeface="+mn-lt"/>
              </a:rPr>
              <a:t> and </a:t>
            </a:r>
            <a:r>
              <a:rPr lang="en-GB" b="1" dirty="0">
                <a:ea typeface="+mn-lt"/>
                <a:cs typeface="+mn-lt"/>
              </a:rPr>
              <a:t>over-simplification</a:t>
            </a:r>
            <a:r>
              <a:rPr lang="en-GB" dirty="0">
                <a:ea typeface="+mn-lt"/>
                <a:cs typeface="+mn-lt"/>
              </a:rPr>
              <a:t>, while </a:t>
            </a:r>
            <a:r>
              <a:rPr lang="en-GB" b="1" dirty="0">
                <a:ea typeface="+mn-lt"/>
                <a:cs typeface="+mn-lt"/>
              </a:rPr>
              <a:t>power dynamics</a:t>
            </a:r>
            <a:r>
              <a:rPr lang="en-GB" dirty="0">
                <a:ea typeface="+mn-lt"/>
                <a:cs typeface="+mn-lt"/>
              </a:rPr>
              <a:t> can create inequality within the group.</a:t>
            </a:r>
            <a:endParaRPr lang="en-US" dirty="0"/>
          </a:p>
        </p:txBody>
      </p:sp>
      <p:pic>
        <p:nvPicPr>
          <p:cNvPr id="3" name="Picture 2">
            <a:extLst>
              <a:ext uri="{FF2B5EF4-FFF2-40B4-BE49-F238E27FC236}">
                <a16:creationId xmlns:a16="http://schemas.microsoft.com/office/drawing/2014/main" id="{4920FA06-78F0-AB20-E38C-58FBE8479630}"/>
              </a:ext>
            </a:extLst>
          </p:cNvPr>
          <p:cNvPicPr>
            <a:picLocks noChangeAspect="1"/>
          </p:cNvPicPr>
          <p:nvPr/>
        </p:nvPicPr>
        <p:blipFill>
          <a:blip r:embed="rId2"/>
          <a:stretch>
            <a:fillRect/>
          </a:stretch>
        </p:blipFill>
        <p:spPr>
          <a:xfrm>
            <a:off x="6530555" y="3962310"/>
            <a:ext cx="3688513" cy="2312060"/>
          </a:xfrm>
          <a:prstGeom prst="rect">
            <a:avLst/>
          </a:prstGeom>
        </p:spPr>
      </p:pic>
    </p:spTree>
    <p:extLst>
      <p:ext uri="{BB962C8B-B14F-4D97-AF65-F5344CB8AC3E}">
        <p14:creationId xmlns:p14="http://schemas.microsoft.com/office/powerpoint/2010/main" val="889496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4BFB22BC-C027-2F83-5563-10F979627806}"/>
              </a:ext>
            </a:extLst>
          </p:cNvPr>
          <p:cNvSpPr>
            <a:spLocks noGrp="1"/>
          </p:cNvSpPr>
          <p:nvPr>
            <p:ph type="dt" sz="half" idx="10"/>
          </p:nvPr>
        </p:nvSpPr>
        <p:spPr/>
        <p:txBody>
          <a:bodyPr/>
          <a:lstStyle/>
          <a:p>
            <a:fld id="{95C52F7F-BBC1-4DBD-9012-06B0D8BDD24A}" type="datetime1">
              <a:t>6/24/2025</a:t>
            </a:fld>
            <a:endParaRPr lang="en-US" dirty="0"/>
          </a:p>
        </p:txBody>
      </p:sp>
      <p:sp>
        <p:nvSpPr>
          <p:cNvPr id="5" name="Footer Placeholder 4">
            <a:extLst>
              <a:ext uri="{FF2B5EF4-FFF2-40B4-BE49-F238E27FC236}">
                <a16:creationId xmlns:a16="http://schemas.microsoft.com/office/drawing/2014/main" id="{279DAFB8-E8BE-9D69-28BF-3E676E44E6D9}"/>
              </a:ext>
            </a:extLst>
          </p:cNvPr>
          <p:cNvSpPr>
            <a:spLocks noGrp="1"/>
          </p:cNvSpPr>
          <p:nvPr>
            <p:ph type="ftr" sz="quarter" idx="11"/>
          </p:nvPr>
        </p:nvSpPr>
        <p:spPr/>
        <p:txBody>
          <a:bodyPr/>
          <a:lstStyle/>
          <a:p>
            <a:r>
              <a:rPr lang="en-US" dirty="0"/>
              <a:t>
              </a:t>
            </a:r>
          </a:p>
        </p:txBody>
      </p:sp>
      <p:sp>
        <p:nvSpPr>
          <p:cNvPr id="7" name="Title 1">
            <a:extLst>
              <a:ext uri="{FF2B5EF4-FFF2-40B4-BE49-F238E27FC236}">
                <a16:creationId xmlns:a16="http://schemas.microsoft.com/office/drawing/2014/main" id="{D293F3AC-5DDD-E006-E3C8-906ACA1F328C}"/>
              </a:ext>
            </a:extLst>
          </p:cNvPr>
          <p:cNvSpPr>
            <a:spLocks noGrp="1"/>
          </p:cNvSpPr>
          <p:nvPr/>
        </p:nvSpPr>
        <p:spPr>
          <a:xfrm>
            <a:off x="451945" y="254425"/>
            <a:ext cx="10240903" cy="1233488"/>
          </a:xfrm>
          <a:prstGeom prst="rect">
            <a:avLst/>
          </a:prstGeom>
        </p:spPr>
        <p:txBody>
          <a:bodyPr vert="horz" lIns="0" tIns="0" rIns="0" bIns="0" rtlCol="0" anchor="b">
            <a:normAutofit/>
          </a:bodyPr>
          <a:lstStyle>
            <a:lvl1pPr algn="l" defTabSz="914400" rtl="0" eaLnBrk="1" latinLnBrk="0" hangingPunct="1">
              <a:lnSpc>
                <a:spcPct val="100000"/>
              </a:lnSpc>
              <a:spcBef>
                <a:spcPct val="0"/>
              </a:spcBef>
              <a:buNone/>
              <a:defRPr sz="3600" b="1" i="0" kern="1200" cap="all" spc="700" baseline="0">
                <a:solidFill>
                  <a:schemeClr val="tx1"/>
                </a:solidFill>
                <a:latin typeface="+mj-lt"/>
                <a:ea typeface="+mj-ea"/>
                <a:cs typeface="+mj-cs"/>
              </a:defRPr>
            </a:lvl1pPr>
          </a:lstStyle>
          <a:p>
            <a:r>
              <a:rPr lang="en-GB">
                <a:ea typeface="+mj-lt"/>
                <a:cs typeface="+mj-lt"/>
              </a:rPr>
              <a:t>Keys to Effective Group Relationships</a:t>
            </a:r>
            <a:endParaRPr lang="en-US"/>
          </a:p>
        </p:txBody>
      </p:sp>
      <p:sp>
        <p:nvSpPr>
          <p:cNvPr id="8" name="Content Placeholder 2">
            <a:extLst>
              <a:ext uri="{FF2B5EF4-FFF2-40B4-BE49-F238E27FC236}">
                <a16:creationId xmlns:a16="http://schemas.microsoft.com/office/drawing/2014/main" id="{A506EBDC-B07B-C2AC-A8A5-3B621AA5CF9E}"/>
              </a:ext>
            </a:extLst>
          </p:cNvPr>
          <p:cNvSpPr>
            <a:spLocks noGrp="1"/>
          </p:cNvSpPr>
          <p:nvPr/>
        </p:nvSpPr>
        <p:spPr>
          <a:xfrm>
            <a:off x="228600" y="1602559"/>
            <a:ext cx="4131766" cy="3956179"/>
          </a:xfrm>
          <a:prstGeom prst="rect">
            <a:avLst/>
          </a:prstGeom>
        </p:spPr>
        <p:txBody>
          <a:bodyPr vert="horz" lIns="0" tIns="0" rIns="0" bIns="0" rtlCol="0" anchor="t">
            <a:normAutofit/>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b="1">
                <a:ea typeface="+mn-lt"/>
                <a:cs typeface="+mn-lt"/>
              </a:rPr>
              <a:t>1. Establish Clear Communication</a:t>
            </a:r>
            <a:endParaRPr lang="en-GB"/>
          </a:p>
          <a:p>
            <a:r>
              <a:rPr lang="en-GB">
                <a:ea typeface="+mn-lt"/>
                <a:cs typeface="+mn-lt"/>
              </a:rPr>
              <a:t>Use active listening</a:t>
            </a:r>
            <a:endParaRPr lang="en-GB"/>
          </a:p>
          <a:p>
            <a:r>
              <a:rPr lang="en-GB">
                <a:ea typeface="+mn-lt"/>
                <a:cs typeface="+mn-lt"/>
              </a:rPr>
              <a:t>Encourage open dialogue</a:t>
            </a:r>
            <a:endParaRPr lang="en-GB"/>
          </a:p>
          <a:p>
            <a:r>
              <a:rPr lang="en-GB">
                <a:ea typeface="+mn-lt"/>
                <a:cs typeface="+mn-lt"/>
              </a:rPr>
              <a:t>Clarify expectations early</a:t>
            </a:r>
            <a:endParaRPr lang="en-GB"/>
          </a:p>
          <a:p>
            <a:r>
              <a:rPr lang="en-GB" b="1">
                <a:ea typeface="+mn-lt"/>
                <a:cs typeface="+mn-lt"/>
              </a:rPr>
              <a:t>2. Build Trust</a:t>
            </a:r>
            <a:endParaRPr lang="en-GB"/>
          </a:p>
          <a:p>
            <a:r>
              <a:rPr lang="en-GB">
                <a:ea typeface="+mn-lt"/>
                <a:cs typeface="+mn-lt"/>
              </a:rPr>
              <a:t>Be reliable and consistent</a:t>
            </a:r>
            <a:endParaRPr lang="en-GB"/>
          </a:p>
          <a:p>
            <a:r>
              <a:rPr lang="en-GB">
                <a:ea typeface="+mn-lt"/>
                <a:cs typeface="+mn-lt"/>
              </a:rPr>
              <a:t>Respect confidentiality</a:t>
            </a:r>
            <a:endParaRPr lang="en-GB"/>
          </a:p>
          <a:p>
            <a:r>
              <a:rPr lang="en-GB">
                <a:ea typeface="+mn-lt"/>
                <a:cs typeface="+mn-lt"/>
              </a:rPr>
              <a:t>Acknowledge contributions</a:t>
            </a:r>
            <a:endParaRPr lang="en-GB"/>
          </a:p>
          <a:p>
            <a:endParaRPr lang="en-GB"/>
          </a:p>
          <a:p>
            <a:endParaRPr lang="en-GB"/>
          </a:p>
        </p:txBody>
      </p:sp>
      <p:sp>
        <p:nvSpPr>
          <p:cNvPr id="9" name="Footer Placeholder 4">
            <a:extLst>
              <a:ext uri="{FF2B5EF4-FFF2-40B4-BE49-F238E27FC236}">
                <a16:creationId xmlns:a16="http://schemas.microsoft.com/office/drawing/2014/main" id="{BAE8DD0E-92ED-B28F-6381-DC69EB158F69}"/>
              </a:ext>
            </a:extLst>
          </p:cNvPr>
          <p:cNvSpPr>
            <a:spLocks noGrp="1"/>
          </p:cNvSpPr>
          <p:nvPr/>
        </p:nvSpPr>
        <p:spPr>
          <a:xfrm rot="5400000">
            <a:off x="-1828801" y="1912217"/>
            <a:ext cx="4114800" cy="457200"/>
          </a:xfrm>
          <a:prstGeom prst="rect">
            <a:avLst/>
          </a:prstGeom>
        </p:spPr>
        <p:txBody>
          <a:bodyPr vert="horz" lIns="91440" tIns="45720" rIns="91440" bIns="45720" rtlCol="0" anchor="ctr"/>
          <a:lstStyle>
            <a:defPPr>
              <a:defRPr lang="en-GB"/>
            </a:defPPr>
            <a:lvl1pPr marL="0" algn="l" defTabSz="914400" rtl="0" eaLnBrk="1" latinLnBrk="0" hangingPunct="1">
              <a:defRPr sz="800" b="1" kern="1200">
                <a:solidFill>
                  <a:schemeClr val="tx1"/>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
              </a:t>
            </a:r>
          </a:p>
        </p:txBody>
      </p:sp>
      <p:sp>
        <p:nvSpPr>
          <p:cNvPr id="10" name="TextBox 6">
            <a:extLst>
              <a:ext uri="{FF2B5EF4-FFF2-40B4-BE49-F238E27FC236}">
                <a16:creationId xmlns:a16="http://schemas.microsoft.com/office/drawing/2014/main" id="{B1883EF1-F71B-24DE-2C92-EAD076F6AC2A}"/>
              </a:ext>
            </a:extLst>
          </p:cNvPr>
          <p:cNvSpPr txBox="1"/>
          <p:nvPr/>
        </p:nvSpPr>
        <p:spPr>
          <a:xfrm>
            <a:off x="4466428" y="1608071"/>
            <a:ext cx="3612444" cy="4678204"/>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2000" b="1" dirty="0">
                <a:ea typeface="+mn-lt"/>
                <a:cs typeface="+mn-lt"/>
              </a:rPr>
              <a:t>3. Show Empathy and Respect</a:t>
            </a:r>
            <a:endParaRPr lang="en-US" sz="2000" dirty="0"/>
          </a:p>
          <a:p>
            <a:pPr marL="285750" indent="-285750">
              <a:buFont typeface="Arial"/>
              <a:buChar char="•"/>
            </a:pPr>
            <a:r>
              <a:rPr lang="en-GB" sz="2000" dirty="0">
                <a:ea typeface="+mn-lt"/>
                <a:cs typeface="+mn-lt"/>
              </a:rPr>
              <a:t>Recognize differences in background and perspective</a:t>
            </a:r>
            <a:endParaRPr lang="en-GB" sz="2000" dirty="0"/>
          </a:p>
          <a:p>
            <a:pPr marL="285750" indent="-285750">
              <a:buFont typeface="Arial"/>
              <a:buChar char="•"/>
            </a:pPr>
            <a:r>
              <a:rPr lang="en-GB" sz="2000" dirty="0">
                <a:ea typeface="+mn-lt"/>
                <a:cs typeface="+mn-lt"/>
              </a:rPr>
              <a:t>Practice emotional intelligence</a:t>
            </a:r>
            <a:endParaRPr lang="en-GB" sz="2000" dirty="0"/>
          </a:p>
          <a:p>
            <a:pPr marL="285750" indent="-285750">
              <a:buFont typeface="Arial"/>
              <a:buChar char="•"/>
            </a:pPr>
            <a:r>
              <a:rPr lang="en-GB" sz="2000" dirty="0">
                <a:ea typeface="+mn-lt"/>
                <a:cs typeface="+mn-lt"/>
              </a:rPr>
              <a:t>Avoid assumptions or bias</a:t>
            </a:r>
            <a:endParaRPr lang="en-GB" sz="2000" dirty="0"/>
          </a:p>
          <a:p>
            <a:r>
              <a:rPr lang="en-GB" sz="2000" dirty="0">
                <a:ea typeface="+mn-lt"/>
                <a:cs typeface="+mn-lt"/>
              </a:rPr>
              <a:t>🎯 </a:t>
            </a:r>
            <a:r>
              <a:rPr lang="en-GB" sz="2000" b="1" dirty="0">
                <a:ea typeface="+mn-lt"/>
                <a:cs typeface="+mn-lt"/>
              </a:rPr>
              <a:t>4. Define Roles and Responsibilities</a:t>
            </a:r>
            <a:endParaRPr lang="en-GB" sz="2000" dirty="0"/>
          </a:p>
          <a:p>
            <a:pPr marL="285750" indent="-285750">
              <a:buFont typeface="Arial"/>
              <a:buChar char="•"/>
            </a:pPr>
            <a:r>
              <a:rPr lang="en-GB" sz="2000" dirty="0">
                <a:ea typeface="+mn-lt"/>
                <a:cs typeface="+mn-lt"/>
              </a:rPr>
              <a:t>Ensure clarity in tasks and decision-making authority</a:t>
            </a:r>
            <a:endParaRPr lang="en-GB" sz="2000" dirty="0"/>
          </a:p>
          <a:p>
            <a:pPr marL="285750" indent="-285750">
              <a:buFont typeface="Arial"/>
              <a:buChar char="•"/>
            </a:pPr>
            <a:r>
              <a:rPr lang="en-GB" sz="2000" dirty="0">
                <a:ea typeface="+mn-lt"/>
                <a:cs typeface="+mn-lt"/>
              </a:rPr>
              <a:t>Avoid role confusion to prevent conflict</a:t>
            </a:r>
            <a:endParaRPr lang="en-GB" sz="2000" dirty="0"/>
          </a:p>
          <a:p>
            <a:pPr algn="l"/>
            <a:endParaRPr lang="en-GB"/>
          </a:p>
        </p:txBody>
      </p:sp>
      <p:sp>
        <p:nvSpPr>
          <p:cNvPr id="11" name="TextBox 7">
            <a:extLst>
              <a:ext uri="{FF2B5EF4-FFF2-40B4-BE49-F238E27FC236}">
                <a16:creationId xmlns:a16="http://schemas.microsoft.com/office/drawing/2014/main" id="{48AA09FE-D875-45C5-A458-E64554342F57}"/>
              </a:ext>
            </a:extLst>
          </p:cNvPr>
          <p:cNvSpPr txBox="1"/>
          <p:nvPr/>
        </p:nvSpPr>
        <p:spPr>
          <a:xfrm>
            <a:off x="7849670" y="1070818"/>
            <a:ext cx="4337444" cy="3754874"/>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2000" b="1" dirty="0">
                <a:ea typeface="+mn-lt"/>
                <a:cs typeface="+mn-lt"/>
              </a:rPr>
              <a:t>5. Handle Conflict Constructively</a:t>
            </a:r>
            <a:endParaRPr lang="en-US" sz="2000" dirty="0">
              <a:ea typeface="+mn-lt"/>
              <a:cs typeface="+mn-lt"/>
            </a:endParaRPr>
          </a:p>
          <a:p>
            <a:pPr marL="285750" indent="-285750">
              <a:buFont typeface="Arial"/>
              <a:buChar char="•"/>
            </a:pPr>
            <a:r>
              <a:rPr lang="en-GB" sz="2000" dirty="0">
                <a:ea typeface="+mn-lt"/>
                <a:cs typeface="+mn-lt"/>
              </a:rPr>
              <a:t>Address issues early</a:t>
            </a:r>
          </a:p>
          <a:p>
            <a:pPr marL="285750" indent="-285750">
              <a:buFont typeface="Arial"/>
              <a:buChar char="•"/>
            </a:pPr>
            <a:r>
              <a:rPr lang="en-GB" sz="2000" dirty="0">
                <a:ea typeface="+mn-lt"/>
                <a:cs typeface="+mn-lt"/>
              </a:rPr>
              <a:t>Use “I” statements, not blame</a:t>
            </a:r>
          </a:p>
          <a:p>
            <a:pPr marL="285750" indent="-285750">
              <a:buFont typeface="Arial"/>
              <a:buChar char="•"/>
            </a:pPr>
            <a:r>
              <a:rPr lang="en-GB" sz="2000" dirty="0">
                <a:ea typeface="+mn-lt"/>
                <a:cs typeface="+mn-lt"/>
              </a:rPr>
              <a:t>Focus on resolution, not winning</a:t>
            </a:r>
          </a:p>
          <a:p>
            <a:r>
              <a:rPr lang="en-GB" sz="2000" dirty="0">
                <a:ea typeface="+mn-lt"/>
                <a:cs typeface="+mn-lt"/>
              </a:rPr>
              <a:t>🌐 </a:t>
            </a:r>
            <a:r>
              <a:rPr lang="en-GB" sz="2000" b="1" dirty="0">
                <a:ea typeface="+mn-lt"/>
                <a:cs typeface="+mn-lt"/>
              </a:rPr>
              <a:t>6. Foster Inclusion and Participation</a:t>
            </a:r>
            <a:endParaRPr lang="en-GB" sz="2000" dirty="0">
              <a:ea typeface="+mn-lt"/>
              <a:cs typeface="+mn-lt"/>
            </a:endParaRPr>
          </a:p>
          <a:p>
            <a:pPr marL="285750" indent="-285750">
              <a:buFont typeface="Arial"/>
              <a:buChar char="•"/>
            </a:pPr>
            <a:r>
              <a:rPr lang="en-GB" sz="2000" dirty="0">
                <a:ea typeface="+mn-lt"/>
                <a:cs typeface="+mn-lt"/>
              </a:rPr>
              <a:t>Involve all voices in discussions</a:t>
            </a:r>
          </a:p>
          <a:p>
            <a:pPr marL="285750" indent="-285750">
              <a:buFont typeface="Arial"/>
              <a:buChar char="•"/>
            </a:pPr>
            <a:r>
              <a:rPr lang="en-GB" sz="2000" dirty="0">
                <a:ea typeface="+mn-lt"/>
                <a:cs typeface="+mn-lt"/>
              </a:rPr>
              <a:t>Rotate leadership roles when possible</a:t>
            </a:r>
          </a:p>
          <a:p>
            <a:pPr marL="285750" indent="-285750">
              <a:buFont typeface="Arial"/>
              <a:buChar char="•"/>
            </a:pPr>
            <a:r>
              <a:rPr lang="en-GB" sz="2000" dirty="0">
                <a:ea typeface="+mn-lt"/>
                <a:cs typeface="+mn-lt"/>
              </a:rPr>
              <a:t>Be mindful of dominant/submissive dynamics</a:t>
            </a:r>
          </a:p>
          <a:p>
            <a:pPr algn="l"/>
            <a:endParaRPr lang="en-GB"/>
          </a:p>
        </p:txBody>
      </p:sp>
      <p:sp>
        <p:nvSpPr>
          <p:cNvPr id="12" name="TextBox 8">
            <a:extLst>
              <a:ext uri="{FF2B5EF4-FFF2-40B4-BE49-F238E27FC236}">
                <a16:creationId xmlns:a16="http://schemas.microsoft.com/office/drawing/2014/main" id="{36F5E7BA-2543-E371-7AA3-5863C1A0B9E1}"/>
              </a:ext>
            </a:extLst>
          </p:cNvPr>
          <p:cNvSpPr txBox="1"/>
          <p:nvPr/>
        </p:nvSpPr>
        <p:spPr>
          <a:xfrm>
            <a:off x="8081654" y="4423241"/>
            <a:ext cx="4007555" cy="160043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2000" b="1" dirty="0">
                <a:ea typeface="+mn-lt"/>
                <a:cs typeface="+mn-lt"/>
              </a:rPr>
              <a:t>7. Celebrate Group Successes</a:t>
            </a:r>
            <a:endParaRPr lang="en-US" sz="2000" dirty="0">
              <a:ea typeface="+mn-lt"/>
              <a:cs typeface="+mn-lt"/>
            </a:endParaRPr>
          </a:p>
          <a:p>
            <a:pPr marL="285750" indent="-285750">
              <a:buFont typeface="Arial"/>
              <a:buChar char="•"/>
            </a:pPr>
            <a:r>
              <a:rPr lang="en-GB" sz="2000" dirty="0">
                <a:ea typeface="+mn-lt"/>
                <a:cs typeface="+mn-lt"/>
              </a:rPr>
              <a:t>Recognize milestones and progress</a:t>
            </a:r>
          </a:p>
          <a:p>
            <a:pPr marL="285750" indent="-285750">
              <a:buFont typeface="Arial"/>
              <a:buChar char="•"/>
            </a:pPr>
            <a:r>
              <a:rPr lang="en-GB" sz="2000" dirty="0">
                <a:ea typeface="+mn-lt"/>
                <a:cs typeface="+mn-lt"/>
              </a:rPr>
              <a:t>Reinforce positive </a:t>
            </a:r>
            <a:r>
              <a:rPr lang="en-GB" sz="2000" err="1">
                <a:ea typeface="+mn-lt"/>
                <a:cs typeface="+mn-lt"/>
              </a:rPr>
              <a:t>behavior</a:t>
            </a:r>
            <a:endParaRPr lang="en-GB" sz="2000">
              <a:ea typeface="+mn-lt"/>
              <a:cs typeface="+mn-lt"/>
            </a:endParaRPr>
          </a:p>
          <a:p>
            <a:pPr algn="l"/>
            <a:endParaRPr lang="en-GB"/>
          </a:p>
        </p:txBody>
      </p:sp>
    </p:spTree>
    <p:extLst>
      <p:ext uri="{BB962C8B-B14F-4D97-AF65-F5344CB8AC3E}">
        <p14:creationId xmlns:p14="http://schemas.microsoft.com/office/powerpoint/2010/main" val="41628583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BA07BED4-485E-819E-41A3-16128E8065F6}"/>
              </a:ext>
            </a:extLst>
          </p:cNvPr>
          <p:cNvSpPr>
            <a:spLocks noGrp="1"/>
          </p:cNvSpPr>
          <p:nvPr/>
        </p:nvSpPr>
        <p:spPr>
          <a:xfrm>
            <a:off x="815547" y="773501"/>
            <a:ext cx="3932237" cy="656227"/>
          </a:xfrm>
          <a:prstGeom prst="rect">
            <a:avLst/>
          </a:prstGeom>
        </p:spPr>
        <p:txBody>
          <a:bodyPr vert="horz" lIns="0" tIns="0" rIns="0" bIns="0" rtlCol="0" anchor="b">
            <a:normAutofit/>
          </a:bodyPr>
          <a:lstStyle>
            <a:lvl1pPr algn="l" defTabSz="914400" rtl="0" eaLnBrk="1" latinLnBrk="0" hangingPunct="1">
              <a:lnSpc>
                <a:spcPct val="100000"/>
              </a:lnSpc>
              <a:spcBef>
                <a:spcPct val="0"/>
              </a:spcBef>
              <a:buNone/>
              <a:defRPr sz="3600" b="1" i="0" kern="1200" cap="all" spc="700" baseline="0">
                <a:solidFill>
                  <a:schemeClr val="tx1"/>
                </a:solidFill>
                <a:latin typeface="+mj-lt"/>
                <a:ea typeface="+mj-ea"/>
                <a:cs typeface="+mj-cs"/>
              </a:defRPr>
            </a:lvl1pPr>
          </a:lstStyle>
          <a:p>
            <a:pPr>
              <a:spcAft>
                <a:spcPts val="600"/>
              </a:spcAft>
            </a:pPr>
            <a:r>
              <a:rPr lang="en-US" sz="3200" b="1" i="0" kern="1200" cap="all" spc="700" baseline="0">
                <a:latin typeface="+mj-lt"/>
                <a:ea typeface="+mj-ea"/>
                <a:cs typeface="+mj-cs"/>
              </a:rPr>
              <a:t>Conclusion</a:t>
            </a:r>
          </a:p>
        </p:txBody>
      </p:sp>
      <p:pic>
        <p:nvPicPr>
          <p:cNvPr id="2" name="Picture 1" descr="A group of people holding puzzle pieces&#10;&#10;AI-generated content may be incorrect.">
            <a:extLst>
              <a:ext uri="{FF2B5EF4-FFF2-40B4-BE49-F238E27FC236}">
                <a16:creationId xmlns:a16="http://schemas.microsoft.com/office/drawing/2014/main" id="{BDEB3155-7FFC-2B33-6251-7AC0FB4CB60A}"/>
              </a:ext>
            </a:extLst>
          </p:cNvPr>
          <p:cNvPicPr>
            <a:picLocks noChangeAspect="1"/>
          </p:cNvPicPr>
          <p:nvPr/>
        </p:nvPicPr>
        <p:blipFill>
          <a:blip r:embed="rId2"/>
          <a:stretch>
            <a:fillRect/>
          </a:stretch>
        </p:blipFill>
        <p:spPr>
          <a:xfrm>
            <a:off x="5648130" y="1426698"/>
            <a:ext cx="5707257" cy="3995079"/>
          </a:xfrm>
          <a:prstGeom prst="rect">
            <a:avLst/>
          </a:prstGeom>
          <a:noFill/>
        </p:spPr>
      </p:pic>
      <p:sp>
        <p:nvSpPr>
          <p:cNvPr id="8" name="Content Placeholder 2">
            <a:extLst>
              <a:ext uri="{FF2B5EF4-FFF2-40B4-BE49-F238E27FC236}">
                <a16:creationId xmlns:a16="http://schemas.microsoft.com/office/drawing/2014/main" id="{BB10DE8A-BD85-B1CC-706C-7402F3CB91C2}"/>
              </a:ext>
            </a:extLst>
          </p:cNvPr>
          <p:cNvSpPr>
            <a:spLocks noGrp="1"/>
          </p:cNvSpPr>
          <p:nvPr/>
        </p:nvSpPr>
        <p:spPr>
          <a:xfrm>
            <a:off x="470492" y="1562733"/>
            <a:ext cx="4780500" cy="4306254"/>
          </a:xfrm>
          <a:prstGeom prst="rect">
            <a:avLst/>
          </a:prstGeom>
        </p:spPr>
        <p:txBody>
          <a:bodyPr vert="horz" lIns="0" tIns="0" rIns="0" bIns="0" rtlCol="0" anchor="t">
            <a:normAutofit/>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kern="1200" dirty="0">
                <a:latin typeface="+mn-lt"/>
                <a:ea typeface="+mn-ea"/>
                <a:cs typeface="+mn-cs"/>
              </a:rPr>
              <a:t>Group dynamics shape how teams function and succeed. Understanding how people interact, communicate, and face challenges helps build stronger, more effective teams. It’s about creating space for everyone, building trust, and working toward shared goals.</a:t>
            </a:r>
            <a:endParaRPr lang="en-US" kern="1200" dirty="0">
              <a:latin typeface="+mn-lt"/>
            </a:endParaRPr>
          </a:p>
          <a:p>
            <a:pPr marL="0" indent="0">
              <a:buNone/>
            </a:pPr>
            <a:r>
              <a:rPr lang="en-US" b="1" kern="1200" dirty="0">
                <a:latin typeface="+mn-lt"/>
                <a:ea typeface="+mn-ea"/>
                <a:cs typeface="+mn-cs"/>
              </a:rPr>
              <a:t>Key takeaway:</a:t>
            </a:r>
            <a:br>
              <a:rPr lang="en-US" b="1" kern="1200" dirty="0"/>
            </a:br>
            <a:r>
              <a:rPr lang="en-US" b="1" kern="1200" dirty="0">
                <a:latin typeface="+mn-lt"/>
                <a:ea typeface="+mn-ea"/>
                <a:cs typeface="+mn-cs"/>
              </a:rPr>
              <a:t> Understanding group dynamics is important in all kinds of settings—whether in school, work, or everyday life.</a:t>
            </a:r>
            <a:endParaRPr lang="en-US" kern="1200" dirty="0">
              <a:latin typeface="+mn-lt"/>
            </a:endParaRPr>
          </a:p>
          <a:p>
            <a:pPr marL="0" indent="0">
              <a:buNone/>
            </a:pPr>
            <a:endParaRPr lang="en-US" sz="1500" kern="1200">
              <a:latin typeface="+mn-lt"/>
              <a:ea typeface="+mn-ea"/>
              <a:cs typeface="+mn-cs"/>
            </a:endParaRPr>
          </a:p>
          <a:p>
            <a:pPr marL="0" indent="0">
              <a:buNone/>
            </a:pPr>
            <a:endParaRPr lang="en-US" sz="1500" kern="1200">
              <a:latin typeface="+mn-lt"/>
              <a:ea typeface="+mn-ea"/>
              <a:cs typeface="+mn-cs"/>
            </a:endParaRPr>
          </a:p>
        </p:txBody>
      </p:sp>
      <p:sp>
        <p:nvSpPr>
          <p:cNvPr id="4" name="Date Placeholder 3">
            <a:extLst>
              <a:ext uri="{FF2B5EF4-FFF2-40B4-BE49-F238E27FC236}">
                <a16:creationId xmlns:a16="http://schemas.microsoft.com/office/drawing/2014/main" id="{B4BF0002-DEE1-7FB1-3504-7A91614D0A53}"/>
              </a:ext>
            </a:extLst>
          </p:cNvPr>
          <p:cNvSpPr>
            <a:spLocks noGrp="1"/>
          </p:cNvSpPr>
          <p:nvPr>
            <p:ph type="dt" sz="half" idx="10"/>
          </p:nvPr>
        </p:nvSpPr>
        <p:spPr>
          <a:xfrm>
            <a:off x="7910111" y="6409170"/>
            <a:ext cx="3702392" cy="448830"/>
          </a:xfrm>
        </p:spPr>
        <p:txBody>
          <a:bodyPr vert="horz" lIns="91440" tIns="45720" rIns="91440" bIns="45720" rtlCol="0" anchor="ctr">
            <a:normAutofit/>
          </a:bodyPr>
          <a:lstStyle/>
          <a:p>
            <a:pPr>
              <a:spcAft>
                <a:spcPts val="600"/>
              </a:spcAft>
            </a:pPr>
            <a:fld id="{B8CA1AB5-C536-447F-9DB5-C9A4956837F8}" type="datetime1">
              <a:pPr>
                <a:spcAft>
                  <a:spcPts val="600"/>
                </a:spcAft>
              </a:pPr>
              <a:t>6/24/2025</a:t>
            </a:fld>
            <a:endParaRPr lang="en-US"/>
          </a:p>
        </p:txBody>
      </p:sp>
      <p:sp>
        <p:nvSpPr>
          <p:cNvPr id="5" name="Footer Placeholder 4">
            <a:extLst>
              <a:ext uri="{FF2B5EF4-FFF2-40B4-BE49-F238E27FC236}">
                <a16:creationId xmlns:a16="http://schemas.microsoft.com/office/drawing/2014/main" id="{BFAD9B20-A4E2-67B9-5C31-D46290F5FF23}"/>
              </a:ext>
            </a:extLst>
          </p:cNvPr>
          <p:cNvSpPr>
            <a:spLocks noGrp="1"/>
          </p:cNvSpPr>
          <p:nvPr>
            <p:ph type="ftr" sz="quarter" idx="11"/>
          </p:nvPr>
        </p:nvSpPr>
        <p:spPr>
          <a:xfrm rot="5400000">
            <a:off x="-1828801" y="1912217"/>
            <a:ext cx="4114800" cy="457200"/>
          </a:xfrm>
        </p:spPr>
        <p:txBody>
          <a:bodyPr vert="horz" lIns="91440" tIns="45720" rIns="91440" bIns="45720" rtlCol="0" anchor="ctr">
            <a:normAutofit/>
          </a:bodyPr>
          <a:lstStyle/>
          <a:p>
            <a:pPr>
              <a:spcAft>
                <a:spcPts val="600"/>
              </a:spcAft>
            </a:pPr>
            <a:r>
              <a:rPr lang="en-US" b="1" kern="1200">
                <a:latin typeface="+mj-lt"/>
                <a:ea typeface="+mn-ea"/>
                <a:cs typeface="+mn-cs"/>
              </a:rPr>
              <a:t>
              </a:t>
            </a:r>
          </a:p>
        </p:txBody>
      </p:sp>
      <p:sp>
        <p:nvSpPr>
          <p:cNvPr id="6" name="Slide Number Placeholder 5">
            <a:extLst>
              <a:ext uri="{FF2B5EF4-FFF2-40B4-BE49-F238E27FC236}">
                <a16:creationId xmlns:a16="http://schemas.microsoft.com/office/drawing/2014/main" id="{B2A1DC71-5A56-7BDD-3872-CFAE757D5B20}"/>
              </a:ext>
            </a:extLst>
          </p:cNvPr>
          <p:cNvSpPr>
            <a:spLocks noGrp="1"/>
          </p:cNvSpPr>
          <p:nvPr>
            <p:ph type="sldNum" sz="quarter" idx="12"/>
          </p:nvPr>
        </p:nvSpPr>
        <p:spPr>
          <a:xfrm>
            <a:off x="11669678" y="6408742"/>
            <a:ext cx="438652" cy="448830"/>
          </a:xfrm>
        </p:spPr>
        <p:txBody>
          <a:bodyPr vert="horz" lIns="91440" tIns="45720" rIns="91440" bIns="45720" rtlCol="0" anchor="ctr">
            <a:normAutofit/>
          </a:bodyPr>
          <a:lstStyle/>
          <a:p>
            <a:pPr>
              <a:spcAft>
                <a:spcPts val="600"/>
              </a:spcAft>
            </a:pPr>
            <a:fld id="{017DE1FC-E54A-4B87-A814-263D1E8654B2}" type="slidenum">
              <a:rPr lang="en-US" dirty="0"/>
              <a:pPr>
                <a:spcAft>
                  <a:spcPts val="600"/>
                </a:spcAft>
              </a:pPr>
              <a:t>9</a:t>
            </a:fld>
            <a:endParaRPr lang="en-US"/>
          </a:p>
        </p:txBody>
      </p:sp>
    </p:spTree>
    <p:extLst>
      <p:ext uri="{BB962C8B-B14F-4D97-AF65-F5344CB8AC3E}">
        <p14:creationId xmlns:p14="http://schemas.microsoft.com/office/powerpoint/2010/main" val="5883587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F6C2ADA5-B8E3-A743-423E-3B5C92D00600}"/>
              </a:ext>
            </a:extLst>
          </p:cNvPr>
          <p:cNvSpPr>
            <a:spLocks noGrp="1"/>
          </p:cNvSpPr>
          <p:nvPr>
            <p:ph type="dt" sz="half" idx="10"/>
          </p:nvPr>
        </p:nvSpPr>
        <p:spPr/>
        <p:txBody>
          <a:bodyPr/>
          <a:lstStyle/>
          <a:p>
            <a:fld id="{4C5121E5-A96D-45B1-9C29-188F88FB384B}" type="datetime1">
              <a:t>6/24/2025</a:t>
            </a:fld>
            <a:endParaRPr lang="en-US" dirty="0"/>
          </a:p>
        </p:txBody>
      </p:sp>
      <p:sp>
        <p:nvSpPr>
          <p:cNvPr id="5" name="Footer Placeholder 4">
            <a:extLst>
              <a:ext uri="{FF2B5EF4-FFF2-40B4-BE49-F238E27FC236}">
                <a16:creationId xmlns:a16="http://schemas.microsoft.com/office/drawing/2014/main" id="{620F2F45-F755-232D-0F00-6F346F26F151}"/>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ABB3D8D5-2A66-592E-97FC-B13D1D20516C}"/>
              </a:ext>
            </a:extLst>
          </p:cNvPr>
          <p:cNvSpPr>
            <a:spLocks noGrp="1"/>
          </p:cNvSpPr>
          <p:nvPr>
            <p:ph type="sldNum" sz="quarter" idx="12"/>
          </p:nvPr>
        </p:nvSpPr>
        <p:spPr/>
        <p:txBody>
          <a:bodyPr/>
          <a:lstStyle/>
          <a:p>
            <a:fld id="{017DE1FC-E54A-4B87-A814-263D1E8654B2}" type="slidenum">
              <a:rPr lang="en-US" dirty="0"/>
              <a:t>10</a:t>
            </a:fld>
            <a:endParaRPr lang="en-US" dirty="0"/>
          </a:p>
        </p:txBody>
      </p:sp>
      <p:sp>
        <p:nvSpPr>
          <p:cNvPr id="7" name="Title 1">
            <a:extLst>
              <a:ext uri="{FF2B5EF4-FFF2-40B4-BE49-F238E27FC236}">
                <a16:creationId xmlns:a16="http://schemas.microsoft.com/office/drawing/2014/main" id="{ED4120E4-9BD2-8848-E316-CB04281807CB}"/>
              </a:ext>
            </a:extLst>
          </p:cNvPr>
          <p:cNvSpPr>
            <a:spLocks noGrp="1"/>
          </p:cNvSpPr>
          <p:nvPr/>
        </p:nvSpPr>
        <p:spPr>
          <a:xfrm>
            <a:off x="228599" y="0"/>
            <a:ext cx="3919126" cy="669044"/>
          </a:xfrm>
          <a:prstGeom prst="rect">
            <a:avLst/>
          </a:prstGeom>
        </p:spPr>
        <p:txBody>
          <a:bodyPr vert="horz" lIns="0" tIns="0" rIns="0" bIns="0" rtlCol="0" anchor="b">
            <a:normAutofit/>
          </a:bodyPr>
          <a:lstStyle>
            <a:lvl1pPr algn="l" defTabSz="914400" rtl="0" eaLnBrk="1" latinLnBrk="0" hangingPunct="1">
              <a:lnSpc>
                <a:spcPct val="100000"/>
              </a:lnSpc>
              <a:spcBef>
                <a:spcPct val="0"/>
              </a:spcBef>
              <a:buNone/>
              <a:defRPr sz="3600" b="1" i="0" kern="1200" cap="all" spc="700" baseline="0">
                <a:solidFill>
                  <a:schemeClr val="tx1"/>
                </a:solidFill>
                <a:latin typeface="+mj-lt"/>
                <a:ea typeface="+mj-ea"/>
                <a:cs typeface="+mj-cs"/>
              </a:defRPr>
            </a:lvl1pPr>
          </a:lstStyle>
          <a:p>
            <a:r>
              <a:rPr lang="en-GB"/>
              <a:t>References</a:t>
            </a:r>
          </a:p>
        </p:txBody>
      </p:sp>
      <p:sp>
        <p:nvSpPr>
          <p:cNvPr id="8" name="Content Placeholder 2">
            <a:extLst>
              <a:ext uri="{FF2B5EF4-FFF2-40B4-BE49-F238E27FC236}">
                <a16:creationId xmlns:a16="http://schemas.microsoft.com/office/drawing/2014/main" id="{05413113-71D0-ACD5-E6D6-036FA6B0D683}"/>
              </a:ext>
            </a:extLst>
          </p:cNvPr>
          <p:cNvSpPr>
            <a:spLocks noGrp="1"/>
          </p:cNvSpPr>
          <p:nvPr/>
        </p:nvSpPr>
        <p:spPr>
          <a:xfrm>
            <a:off x="225777" y="679795"/>
            <a:ext cx="11462978" cy="5250141"/>
          </a:xfrm>
          <a:prstGeom prst="rect">
            <a:avLst/>
          </a:prstGeom>
        </p:spPr>
        <p:txBody>
          <a:bodyPr vert="horz" lIns="0" tIns="0" rIns="0" bIns="0" rtlCol="0" anchor="t">
            <a:normAutofit/>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500" b="0" i="0" u="none" strike="noStrike" dirty="0">
                <a:solidFill>
                  <a:srgbClr val="000000"/>
                </a:solidFill>
                <a:effectLst/>
                <a:latin typeface="Avenir Next LT Pro Light"/>
                <a:cs typeface="Times New Roman"/>
              </a:rPr>
              <a:t>Skill (2025). </a:t>
            </a:r>
            <a:r>
              <a:rPr lang="en-GB" sz="1500" b="0" i="1" u="none" strike="noStrike" dirty="0">
                <a:solidFill>
                  <a:srgbClr val="000000"/>
                </a:solidFill>
                <a:effectLst/>
                <a:latin typeface="Avenir Next LT Pro Light"/>
                <a:cs typeface="Times New Roman"/>
              </a:rPr>
              <a:t>Definition: Group dynamics</a:t>
            </a:r>
            <a:r>
              <a:rPr lang="en-GB" sz="1500" b="0" i="0" u="none" strike="noStrike" dirty="0">
                <a:solidFill>
                  <a:srgbClr val="000000"/>
                </a:solidFill>
                <a:effectLst/>
                <a:latin typeface="Avenir Next LT Pro Light"/>
                <a:cs typeface="Times New Roman"/>
              </a:rPr>
              <a:t>. [online] Association for Qualitative Research (AQR). Available at: </a:t>
            </a:r>
            <a:r>
              <a:rPr lang="en-GB" sz="1500" b="0" i="0" u="none" strike="noStrike" dirty="0">
                <a:solidFill>
                  <a:srgbClr val="000000"/>
                </a:solidFill>
                <a:effectLst/>
                <a:latin typeface="Avenir Next LT Pro Light"/>
                <a:cs typeface="Times New Roman"/>
                <a:hlinkClick r:id="rId2"/>
              </a:rPr>
              <a:t>https://www.aqr.org.uk/glossary/group-dynamics</a:t>
            </a:r>
            <a:r>
              <a:rPr lang="en-GB" sz="1500" b="0" i="0" u="none" strike="noStrike" dirty="0">
                <a:solidFill>
                  <a:srgbClr val="000000"/>
                </a:solidFill>
                <a:effectLst/>
                <a:latin typeface="Avenir Next LT Pro Light"/>
                <a:cs typeface="Times New Roman"/>
              </a:rPr>
              <a:t>.</a:t>
            </a:r>
          </a:p>
          <a:p>
            <a:r>
              <a:rPr lang="en-GB" sz="1500" dirty="0" err="1">
                <a:solidFill>
                  <a:srgbClr val="000000"/>
                </a:solidFill>
                <a:latin typeface="Avenir Next LT Pro Light"/>
                <a:cs typeface="Times New Roman"/>
              </a:rPr>
              <a:t>Peoplehum</a:t>
            </a:r>
            <a:r>
              <a:rPr lang="en-GB" sz="1500" dirty="0">
                <a:solidFill>
                  <a:srgbClr val="000000"/>
                </a:solidFill>
                <a:latin typeface="Avenir Next LT Pro Light"/>
                <a:cs typeface="Times New Roman"/>
              </a:rPr>
              <a:t> (2023). </a:t>
            </a:r>
            <a:r>
              <a:rPr lang="en-GB" sz="1500" i="1" dirty="0">
                <a:solidFill>
                  <a:srgbClr val="000000"/>
                </a:solidFill>
                <a:latin typeface="Avenir Next LT Pro Light"/>
                <a:cs typeface="Times New Roman"/>
              </a:rPr>
              <a:t>Group dynamics</a:t>
            </a:r>
            <a:r>
              <a:rPr lang="en-GB" sz="1500" dirty="0">
                <a:solidFill>
                  <a:srgbClr val="000000"/>
                </a:solidFill>
                <a:latin typeface="Avenir Next LT Pro Light"/>
                <a:cs typeface="Times New Roman"/>
              </a:rPr>
              <a:t>. [online] </a:t>
            </a:r>
            <a:r>
              <a:rPr lang="en-GB" sz="1500" dirty="0" err="1">
                <a:solidFill>
                  <a:srgbClr val="000000"/>
                </a:solidFill>
                <a:latin typeface="Avenir Next LT Pro Light"/>
                <a:cs typeface="Times New Roman"/>
              </a:rPr>
              <a:t>peoplehum</a:t>
            </a:r>
            <a:r>
              <a:rPr lang="en-GB" sz="1500" dirty="0">
                <a:solidFill>
                  <a:srgbClr val="000000"/>
                </a:solidFill>
                <a:latin typeface="Avenir Next LT Pro Light"/>
                <a:cs typeface="Times New Roman"/>
              </a:rPr>
              <a:t>. Available at: </a:t>
            </a:r>
            <a:r>
              <a:rPr lang="en-GB" sz="1500" dirty="0">
                <a:solidFill>
                  <a:srgbClr val="000000"/>
                </a:solidFill>
                <a:latin typeface="Avenir Next LT Pro Light"/>
                <a:cs typeface="Times New Roman"/>
                <a:hlinkClick r:id="rId3"/>
              </a:rPr>
              <a:t>https://www.peoplehum.com/glossary/group-dynamics</a:t>
            </a:r>
            <a:r>
              <a:rPr lang="en-GB" sz="1500" dirty="0">
                <a:solidFill>
                  <a:srgbClr val="000000"/>
                </a:solidFill>
                <a:latin typeface="Avenir Next LT Pro Light"/>
                <a:cs typeface="Times New Roman"/>
              </a:rPr>
              <a:t>.</a:t>
            </a:r>
          </a:p>
          <a:p>
            <a:r>
              <a:rPr lang="en-GB" sz="1500" dirty="0">
                <a:solidFill>
                  <a:srgbClr val="000000"/>
                </a:solidFill>
                <a:latin typeface="Avenir Next LT Pro Light"/>
                <a:cs typeface="Times New Roman"/>
              </a:rPr>
              <a:t>University of Southern California (2025). </a:t>
            </a:r>
            <a:r>
              <a:rPr lang="en-GB" sz="1500" i="1" dirty="0">
                <a:solidFill>
                  <a:srgbClr val="000000"/>
                </a:solidFill>
                <a:latin typeface="Avenir Next LT Pro Light"/>
                <a:cs typeface="Times New Roman"/>
              </a:rPr>
              <a:t>Research guides: Organizing your social sciences research paper: Theoretical framework</a:t>
            </a:r>
            <a:r>
              <a:rPr lang="en-GB" sz="1500" dirty="0">
                <a:solidFill>
                  <a:srgbClr val="000000"/>
                </a:solidFill>
                <a:latin typeface="Avenir Next LT Pro Light"/>
                <a:cs typeface="Times New Roman"/>
              </a:rPr>
              <a:t>. [online] University of Southern California. Available at: </a:t>
            </a:r>
            <a:r>
              <a:rPr lang="en-GB" sz="1500" dirty="0">
                <a:solidFill>
                  <a:srgbClr val="000000"/>
                </a:solidFill>
                <a:latin typeface="Avenir Next LT Pro Light"/>
                <a:cs typeface="Times New Roman"/>
                <a:hlinkClick r:id="rId4"/>
              </a:rPr>
              <a:t>https://libguides.usc.edu/writingguide/theoreticalframework</a:t>
            </a:r>
            <a:r>
              <a:rPr lang="en-GB" sz="1500" dirty="0">
                <a:solidFill>
                  <a:srgbClr val="000000"/>
                </a:solidFill>
                <a:latin typeface="Avenir Next LT Pro Light"/>
                <a:cs typeface="Times New Roman"/>
              </a:rPr>
              <a:t>.</a:t>
            </a:r>
          </a:p>
          <a:p>
            <a:r>
              <a:rPr lang="en-GB" sz="1500" dirty="0">
                <a:solidFill>
                  <a:srgbClr val="000000"/>
                </a:solidFill>
                <a:latin typeface="Avenir Next LT Pro"/>
                <a:cs typeface="Times New Roman"/>
              </a:rPr>
              <a:t>Symonds, D.P. (2025). </a:t>
            </a:r>
            <a:r>
              <a:rPr lang="en-GB" sz="1500" i="1" dirty="0">
                <a:solidFill>
                  <a:srgbClr val="000000"/>
                </a:solidFill>
                <a:latin typeface="Avenir Next LT Pro"/>
                <a:cs typeface="Times New Roman"/>
              </a:rPr>
              <a:t>Symonds Research</a:t>
            </a:r>
            <a:r>
              <a:rPr lang="en-GB" sz="1500" dirty="0">
                <a:solidFill>
                  <a:srgbClr val="000000"/>
                </a:solidFill>
                <a:latin typeface="Avenir Next LT Pro"/>
                <a:cs typeface="Times New Roman"/>
              </a:rPr>
              <a:t>. [online] Symonds Research. Available at: </a:t>
            </a:r>
            <a:r>
              <a:rPr lang="en-GB" sz="1500" dirty="0">
                <a:solidFill>
                  <a:srgbClr val="000000"/>
                </a:solidFill>
                <a:latin typeface="Avenir Next LT Pro"/>
                <a:cs typeface="Times New Roman"/>
                <a:hlinkClick r:id="rId5"/>
              </a:rPr>
              <a:t>https://symondsresearch.com/tuckmans-stages-of-group-development/</a:t>
            </a:r>
            <a:r>
              <a:rPr lang="en-GB" sz="1500" dirty="0">
                <a:solidFill>
                  <a:srgbClr val="000000"/>
                </a:solidFill>
                <a:latin typeface="Avenir Next LT Pro"/>
                <a:cs typeface="Times New Roman"/>
              </a:rPr>
              <a:t>.</a:t>
            </a:r>
          </a:p>
          <a:p>
            <a:r>
              <a:rPr lang="en-GB" sz="1500" b="1" dirty="0">
                <a:solidFill>
                  <a:srgbClr val="000000"/>
                </a:solidFill>
                <a:ea typeface="+mn-lt"/>
                <a:cs typeface="+mn-lt"/>
              </a:rPr>
              <a:t>Tuckman, B. W. and Jensen, M. A. C.</a:t>
            </a:r>
            <a:r>
              <a:rPr lang="en-GB" sz="1500" dirty="0">
                <a:solidFill>
                  <a:srgbClr val="000000"/>
                </a:solidFill>
                <a:ea typeface="+mn-lt"/>
                <a:cs typeface="+mn-lt"/>
              </a:rPr>
              <a:t> (1977) ‘Stages of Small-Group Development Revisited’, </a:t>
            </a:r>
            <a:r>
              <a:rPr lang="en-GB" sz="1500" i="1" dirty="0">
                <a:solidFill>
                  <a:srgbClr val="000000"/>
                </a:solidFill>
                <a:ea typeface="+mn-lt"/>
                <a:cs typeface="+mn-lt"/>
              </a:rPr>
              <a:t>Group &amp; Organization Management</a:t>
            </a:r>
            <a:r>
              <a:rPr lang="en-GB" sz="1500" dirty="0">
                <a:solidFill>
                  <a:srgbClr val="000000"/>
                </a:solidFill>
                <a:ea typeface="+mn-lt"/>
                <a:cs typeface="+mn-lt"/>
              </a:rPr>
              <a:t>, 2(4), pp. 419–427.</a:t>
            </a:r>
            <a:endParaRPr lang="en-GB" sz="1500" b="0" i="0" u="none" strike="noStrike" dirty="0">
              <a:solidFill>
                <a:srgbClr val="000000"/>
              </a:solidFill>
              <a:effectLst/>
              <a:latin typeface="Avenir Next LT Pro"/>
              <a:cs typeface="Times New Roman"/>
            </a:endParaRPr>
          </a:p>
          <a:p>
            <a:r>
              <a:rPr lang="en-GB" sz="1500" b="1" dirty="0">
                <a:ea typeface="+mn-lt"/>
                <a:cs typeface="+mn-lt"/>
              </a:rPr>
              <a:t>Tuckman, B. W.</a:t>
            </a:r>
            <a:r>
              <a:rPr lang="en-GB" sz="1500" dirty="0">
                <a:ea typeface="+mn-lt"/>
                <a:cs typeface="+mn-lt"/>
              </a:rPr>
              <a:t> (1965) </a:t>
            </a:r>
            <a:r>
              <a:rPr lang="en-GB" sz="1500" i="1" dirty="0">
                <a:ea typeface="+mn-lt"/>
                <a:cs typeface="+mn-lt"/>
              </a:rPr>
              <a:t>Developmental Sequence in Small Groups</a:t>
            </a:r>
            <a:r>
              <a:rPr lang="en-GB" sz="1500" dirty="0">
                <a:ea typeface="+mn-lt"/>
                <a:cs typeface="+mn-lt"/>
              </a:rPr>
              <a:t> [Online]. Available at: https://www.scirp.org/reference/referencespapers?referenceid=2029665 </a:t>
            </a:r>
          </a:p>
          <a:p>
            <a:r>
              <a:rPr lang="en-GB" sz="1500" b="1" dirty="0">
                <a:ea typeface="+mn-lt"/>
                <a:cs typeface="+mn-lt"/>
              </a:rPr>
              <a:t>Sunstein, C. R.</a:t>
            </a:r>
            <a:r>
              <a:rPr lang="en-GB" sz="1500" dirty="0">
                <a:ea typeface="+mn-lt"/>
                <a:cs typeface="+mn-lt"/>
              </a:rPr>
              <a:t> (2000) ‘Group Dynamics’, </a:t>
            </a:r>
            <a:r>
              <a:rPr lang="en-GB" sz="1500" i="1" dirty="0">
                <a:ea typeface="+mn-lt"/>
                <a:cs typeface="+mn-lt"/>
              </a:rPr>
              <a:t>Cardozo Studies in Law and Literature</a:t>
            </a:r>
            <a:r>
              <a:rPr lang="en-GB" sz="1500" dirty="0">
                <a:ea typeface="+mn-lt"/>
                <a:cs typeface="+mn-lt"/>
              </a:rPr>
              <a:t>, 12, pp. 129–150.</a:t>
            </a:r>
          </a:p>
          <a:p>
            <a:endParaRPr lang="en-GB" sz="1500" dirty="0">
              <a:latin typeface="Avenir Next LT Pro Light"/>
              <a:cs typeface="Times New Roman" panose="020F0502020204030204" pitchFamily="34" charset="0"/>
            </a:endParaRPr>
          </a:p>
          <a:p>
            <a:endParaRPr lang="en-GB" sz="1500" dirty="0">
              <a:latin typeface="Avenir Next LT Pro Light"/>
              <a:cs typeface="Times New Roman" panose="020F0502020204030204" pitchFamily="34" charset="0"/>
            </a:endParaRPr>
          </a:p>
          <a:p>
            <a:endParaRPr lang="en-GB" sz="1500" dirty="0">
              <a:latin typeface="Avenir Next LT Pro Light"/>
              <a:cs typeface="Times New Roman" panose="020F0502020204030204" pitchFamily="34" charset="0"/>
            </a:endParaRPr>
          </a:p>
          <a:p>
            <a:endParaRPr lang="en-GB" sz="1500" dirty="0">
              <a:latin typeface="Avenir Next LT Pro Light"/>
              <a:cs typeface="Times New Roman" panose="020F0502020204030204" pitchFamily="34" charset="0"/>
            </a:endParaRPr>
          </a:p>
          <a:p>
            <a:endParaRPr lang="en-GB" sz="1500">
              <a:latin typeface="Avenir Next LT Pro"/>
              <a:cs typeface="Times New Roman" panose="020F0502020204030204" pitchFamily="34" charset="0"/>
            </a:endParaRPr>
          </a:p>
          <a:p>
            <a:endParaRPr lang="en-GB" sz="1800">
              <a:latin typeface="Times New Roman" panose="020F0502020204030204" pitchFamily="34" charset="0"/>
              <a:cs typeface="Times New Roman" panose="020F0502020204030204" pitchFamily="34" charset="0"/>
            </a:endParaRPr>
          </a:p>
          <a:p>
            <a:endParaRPr lang="en-GB" sz="1800">
              <a:latin typeface="Times New Roman" panose="020F0502020204030204" pitchFamily="34" charset="0"/>
              <a:cs typeface="Times New Roman" panose="020F0502020204030204" pitchFamily="34" charset="0"/>
            </a:endParaRPr>
          </a:p>
          <a:p>
            <a:endParaRPr lang="en-GB" sz="1800">
              <a:latin typeface="Times New Roman" panose="020F0502020204030204" pitchFamily="34" charset="0"/>
              <a:cs typeface="Times New Roman" panose="020F0502020204030204" pitchFamily="34" charset="0"/>
            </a:endParaRPr>
          </a:p>
          <a:p>
            <a:endParaRPr lang="en-GB">
              <a:latin typeface="Avenir Next LT Pro Light"/>
              <a:cs typeface="Times New Roman" panose="020F0502020204030204" pitchFamily="34" charset="0"/>
            </a:endParaRPr>
          </a:p>
        </p:txBody>
      </p:sp>
      <p:sp>
        <p:nvSpPr>
          <p:cNvPr id="9" name="Footer Placeholder 4">
            <a:extLst>
              <a:ext uri="{FF2B5EF4-FFF2-40B4-BE49-F238E27FC236}">
                <a16:creationId xmlns:a16="http://schemas.microsoft.com/office/drawing/2014/main" id="{29CC5E9C-CC91-D7E3-CA9B-8907E6977E84}"/>
              </a:ext>
            </a:extLst>
          </p:cNvPr>
          <p:cNvSpPr>
            <a:spLocks noGrp="1"/>
          </p:cNvSpPr>
          <p:nvPr/>
        </p:nvSpPr>
        <p:spPr>
          <a:xfrm rot="5400000">
            <a:off x="-1828801" y="1912217"/>
            <a:ext cx="4114800" cy="457200"/>
          </a:xfrm>
          <a:prstGeom prst="rect">
            <a:avLst/>
          </a:prstGeom>
        </p:spPr>
        <p:txBody>
          <a:bodyPr vert="horz" lIns="91440" tIns="45720" rIns="91440" bIns="45720" rtlCol="0" anchor="ctr"/>
          <a:lstStyle>
            <a:defPPr>
              <a:defRPr lang="en-GB"/>
            </a:defPPr>
            <a:lvl1pPr marL="0" algn="l" defTabSz="914400" rtl="0" eaLnBrk="1" latinLnBrk="0" hangingPunct="1">
              <a:defRPr sz="800" b="1" kern="1200">
                <a:solidFill>
                  <a:schemeClr val="tx1"/>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
              </a:t>
            </a:r>
          </a:p>
        </p:txBody>
      </p:sp>
    </p:spTree>
    <p:extLst>
      <p:ext uri="{BB962C8B-B14F-4D97-AF65-F5344CB8AC3E}">
        <p14:creationId xmlns:p14="http://schemas.microsoft.com/office/powerpoint/2010/main" val="3882434010"/>
      </p:ext>
    </p:extLst>
  </p:cSld>
  <p:clrMapOvr>
    <a:masterClrMapping/>
  </p:clrMapOvr>
</p:sld>
</file>

<file path=ppt/theme/theme1.xml><?xml version="1.0" encoding="utf-8"?>
<a:theme xmlns:a="http://schemas.openxmlformats.org/drawingml/2006/main" name="GradientRiseVTI">
  <a:themeElements>
    <a:clrScheme name="GradientRiseVTI">
      <a:dk1>
        <a:sysClr val="windowText" lastClr="000000"/>
      </a:dk1>
      <a:lt1>
        <a:srgbClr val="FFFFFF"/>
      </a:lt1>
      <a:dk2>
        <a:srgbClr val="3C0F3A"/>
      </a:dk2>
      <a:lt2>
        <a:srgbClr val="F1F2F2"/>
      </a:lt2>
      <a:accent1>
        <a:srgbClr val="A6025C"/>
      </a:accent1>
      <a:accent2>
        <a:srgbClr val="92248E"/>
      </a:accent2>
      <a:accent3>
        <a:srgbClr val="DE95C4"/>
      </a:accent3>
      <a:accent4>
        <a:srgbClr val="FE4A00"/>
      </a:accent4>
      <a:accent5>
        <a:srgbClr val="DA002F"/>
      </a:accent5>
      <a:accent6>
        <a:srgbClr val="FF907A"/>
      </a:accent6>
      <a:hlink>
        <a:srgbClr val="CA71E4"/>
      </a:hlink>
      <a:folHlink>
        <a:srgbClr val="E45E49"/>
      </a:folHlink>
    </a:clrScheme>
    <a:fontScheme name="GradientRiseVTI">
      <a:majorFont>
        <a:latin typeface="Avenir Next LT Pro"/>
        <a:ea typeface=""/>
        <a:cs typeface=""/>
      </a:majorFont>
      <a:minorFont>
        <a:latin typeface="Avenir Next LT Pro Light"/>
        <a:ea typeface=""/>
        <a:cs typeface=""/>
      </a:minorFont>
    </a:fontScheme>
    <a:fmtScheme name="GradientRise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RiseVTI" id="{13C68A69-E745-489A-84EC-B7BCE4AA380B}" vid="{9CF7857A-9412-4E45-AB0D-6EAA5A7DC4C5}"/>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GradientRiseVTI</vt:lpstr>
      <vt:lpstr> Group dynamics and how to build effective relationships</vt:lpstr>
      <vt:lpstr>overview</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90</cp:revision>
  <dcterms:created xsi:type="dcterms:W3CDTF">2025-06-23T15:44:52Z</dcterms:created>
  <dcterms:modified xsi:type="dcterms:W3CDTF">2025-06-24T12:20:03Z</dcterms:modified>
</cp:coreProperties>
</file>